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68" r:id="rId5"/>
    <p:sldId id="469" r:id="rId6"/>
    <p:sldId id="470" r:id="rId7"/>
    <p:sldId id="257" r:id="rId8"/>
    <p:sldId id="377" r:id="rId9"/>
    <p:sldId id="379" r:id="rId10"/>
    <p:sldId id="380" r:id="rId11"/>
    <p:sldId id="382" r:id="rId12"/>
    <p:sldId id="385" r:id="rId13"/>
    <p:sldId id="259" r:id="rId14"/>
    <p:sldId id="276" r:id="rId15"/>
    <p:sldId id="381" r:id="rId16"/>
    <p:sldId id="383" r:id="rId17"/>
    <p:sldId id="376" r:id="rId18"/>
    <p:sldId id="384" r:id="rId19"/>
    <p:sldId id="292" r:id="rId20"/>
    <p:sldId id="386" r:id="rId21"/>
    <p:sldId id="428" r:id="rId22"/>
    <p:sldId id="422" r:id="rId23"/>
    <p:sldId id="423" r:id="rId24"/>
    <p:sldId id="424" r:id="rId25"/>
    <p:sldId id="425" r:id="rId26"/>
    <p:sldId id="426" r:id="rId27"/>
    <p:sldId id="427" r:id="rId28"/>
    <p:sldId id="429" r:id="rId29"/>
    <p:sldId id="430" r:id="rId30"/>
    <p:sldId id="431" r:id="rId31"/>
    <p:sldId id="433" r:id="rId32"/>
    <p:sldId id="432" r:id="rId33"/>
    <p:sldId id="526" r:id="rId34"/>
    <p:sldId id="527" r:id="rId35"/>
    <p:sldId id="528" r:id="rId36"/>
    <p:sldId id="529" r:id="rId37"/>
    <p:sldId id="531" r:id="rId38"/>
    <p:sldId id="532" r:id="rId39"/>
    <p:sldId id="535" r:id="rId40"/>
    <p:sldId id="533" r:id="rId41"/>
    <p:sldId id="534" r:id="rId42"/>
    <p:sldId id="536" r:id="rId43"/>
    <p:sldId id="537" r:id="rId44"/>
    <p:sldId id="538" r:id="rId45"/>
    <p:sldId id="539" r:id="rId46"/>
    <p:sldId id="540" r:id="rId47"/>
    <p:sldId id="542" r:id="rId48"/>
    <p:sldId id="543" r:id="rId49"/>
    <p:sldId id="544" r:id="rId50"/>
    <p:sldId id="545" r:id="rId51"/>
    <p:sldId id="546" r:id="rId52"/>
    <p:sldId id="547" r:id="rId53"/>
    <p:sldId id="553" r:id="rId54"/>
    <p:sldId id="548" r:id="rId55"/>
    <p:sldId id="549" r:id="rId56"/>
    <p:sldId id="550" r:id="rId57"/>
    <p:sldId id="551"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86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8.xml"/><Relationship Id="rId5" Type="http://schemas.openxmlformats.org/officeDocument/2006/relationships/image" Target="../media/image28.jpeg"/><Relationship Id="rId4" Type="http://schemas.microsoft.com/office/2007/relationships/hdphoto" Target="../media/image27.wdp"/><Relationship Id="rId3" Type="http://schemas.openxmlformats.org/officeDocument/2006/relationships/image" Target="../media/image26.png"/><Relationship Id="rId2" Type="http://schemas.microsoft.com/office/2007/relationships/hdphoto" Target="../media/image25.wdp"/><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9.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image" Target="../media/image30.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36.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7.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5.png"/><Relationship Id="rId2" Type="http://schemas.microsoft.com/office/2007/relationships/hdphoto" Target="../media/image14.wdp"/><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par>
                                <p:cTn id="53" presetID="14" presetClass="entr" presetSubtype="10"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P spid="55" grpId="0" bldLvl="0" animBg="1"/>
      <p:bldP spid="6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开发工具</a:t>
            </a:r>
            <a:endParaRPr lang="zh-CN" altLang="en-US" b="1" dirty="0" smtClean="0">
              <a:solidFill>
                <a:srgbClr val="0070C0"/>
              </a:solidFill>
              <a:latin typeface="Impact MT Std" pitchFamily="34" charset="0"/>
              <a:ea typeface="微软雅黑" panose="020B0503020204020204" pitchFamily="34" charset="-122"/>
            </a:endParaRPr>
          </a:p>
        </p:txBody>
      </p:sp>
      <p:grpSp>
        <p:nvGrpSpPr>
          <p:cNvPr id="8209" name="组合 1"/>
          <p:cNvGrpSpPr/>
          <p:nvPr/>
        </p:nvGrpSpPr>
        <p:grpSpPr>
          <a:xfrm>
            <a:off x="75565" y="4472940"/>
            <a:ext cx="8961120" cy="573024"/>
            <a:chOff x="-2274" y="317"/>
            <a:chExt cx="9167561" cy="573025"/>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1"/>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25" y="33337"/>
              <a:ext cx="9163663" cy="521971"/>
            </a:xfrm>
            <a:prstGeom prst="rect">
              <a:avLst/>
            </a:prstGeom>
            <a:noFill/>
            <a:ln w="9525">
              <a:noFill/>
            </a:ln>
          </p:spPr>
          <p:txBody>
            <a:bodyPr wrap="square" anchor="t">
              <a:spAutoFit/>
            </a:bodyPr>
            <a:p>
              <a:pPr algn="ctr" eaLnBrk="0" hangingPunct="0"/>
              <a:r>
                <a:rPr lang="zh-CN" altLang="en-US" sz="2800" b="1" dirty="0">
                  <a:solidFill>
                    <a:srgbClr val="FFFF00"/>
                  </a:solidFill>
                  <a:latin typeface="Arial" panose="020B0604020202020204" pitchFamily="34" charset="0"/>
                  <a:ea typeface="黑体" panose="02010609060101010101" charset="-122"/>
                </a:rPr>
                <a:t>开发工具相当于战场上的武器</a:t>
              </a:r>
              <a:endParaRPr lang="zh-CN" altLang="en-US" sz="2800" b="1" dirty="0">
                <a:solidFill>
                  <a:srgbClr val="FFFF00"/>
                </a:solidFill>
                <a:latin typeface="Arial" panose="020B0604020202020204" pitchFamily="34" charset="0"/>
                <a:ea typeface="黑体" panose="02010609060101010101" charset="-122"/>
              </a:endParaRPr>
            </a:p>
          </p:txBody>
        </p:sp>
      </p:grpSp>
      <p:pic>
        <p:nvPicPr>
          <p:cNvPr id="36869" name="Picture 2"/>
          <p:cNvPicPr>
            <a:picLocks noChangeAspect="1"/>
          </p:cNvPicPr>
          <p:nvPr/>
        </p:nvPicPr>
        <p:blipFill>
          <a:blip r:embed="rId2"/>
          <a:stretch>
            <a:fillRect/>
          </a:stretch>
        </p:blipFill>
        <p:spPr>
          <a:xfrm>
            <a:off x="1020128" y="734695"/>
            <a:ext cx="3236912" cy="3168650"/>
          </a:xfrm>
          <a:prstGeom prst="rect">
            <a:avLst/>
          </a:prstGeom>
          <a:noFill/>
          <a:ln w="9525">
            <a:noFill/>
          </a:ln>
        </p:spPr>
      </p:pic>
      <p:pic>
        <p:nvPicPr>
          <p:cNvPr id="36870" name="Picture 3"/>
          <p:cNvPicPr>
            <a:picLocks noChangeAspect="1"/>
          </p:cNvPicPr>
          <p:nvPr/>
        </p:nvPicPr>
        <p:blipFill>
          <a:blip r:embed="rId3"/>
          <a:stretch>
            <a:fillRect/>
          </a:stretch>
        </p:blipFill>
        <p:spPr>
          <a:xfrm>
            <a:off x="4573270" y="877570"/>
            <a:ext cx="3733165" cy="3025775"/>
          </a:xfrm>
          <a:prstGeom prst="rect">
            <a:avLst/>
          </a:prstGeom>
          <a:noFill/>
          <a:ln w="9525">
            <a:noFill/>
          </a:ln>
        </p:spPr>
      </p:pic>
      <p:sp>
        <p:nvSpPr>
          <p:cNvPr id="12" name="文本框 9"/>
          <p:cNvSpPr txBox="1"/>
          <p:nvPr/>
        </p:nvSpPr>
        <p:spPr>
          <a:xfrm>
            <a:off x="292100" y="4050030"/>
            <a:ext cx="8468360" cy="327660"/>
          </a:xfrm>
          <a:prstGeom prst="rect">
            <a:avLst/>
          </a:prstGeom>
          <a:noFill/>
        </p:spPr>
        <p:txBody>
          <a:bodyPr wrap="square" lIns="51421" tIns="25710" rIns="51421" bIns="25710" rtlCol="0">
            <a:spAutoFit/>
          </a:bodyPr>
          <a:p>
            <a:pPr marL="0" lvl="1" algn="ctr"/>
            <a:r>
              <a:rPr lang="zh-CN" altLang="en-US" b="1" dirty="0" smtClean="0">
                <a:solidFill>
                  <a:schemeClr val="tx1">
                    <a:lumMod val="75000"/>
                    <a:lumOff val="25000"/>
                  </a:schemeClr>
                </a:solidFill>
                <a:latin typeface="Impact MT Std" pitchFamily="34" charset="0"/>
                <a:ea typeface="微软雅黑" panose="020B0503020204020204" pitchFamily="34" charset="-122"/>
              </a:rPr>
              <a:t>开发工具: HBuider    1）文件，新建，web项目  2）项目名称，位置，完成 </a:t>
            </a:r>
            <a:endParaRPr lang="zh-CN" altLang="en-US" b="1" dirty="0" smtClean="0">
              <a:solidFill>
                <a:schemeClr val="tx1">
                  <a:lumMod val="75000"/>
                  <a:lumOff val="25000"/>
                </a:schemeClr>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09"/>
                                        </p:tgtEl>
                                        <p:attrNameLst>
                                          <p:attrName>style.visibility</p:attrName>
                                        </p:attrNameLst>
                                      </p:cBhvr>
                                      <p:to>
                                        <p:strVal val="visible"/>
                                      </p:to>
                                    </p:set>
                                    <p:animEffect transition="in" filter="wipe(down)">
                                      <p:cBhvr>
                                        <p:cTn id="27" dur="500"/>
                                        <p:tgtEl>
                                          <p:spTgt spid="820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p:nvPr/>
        </p:nvSpPr>
        <p:spPr bwMode="auto">
          <a:xfrm>
            <a:off x="4186419" y="1491549"/>
            <a:ext cx="771161" cy="52952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1C666E"/>
              </a:solidFill>
              <a:ea typeface="宋体" panose="02010600030101010101" pitchFamily="2" charset="-122"/>
            </a:endParaRPr>
          </a:p>
        </p:txBody>
      </p:sp>
      <p:sp>
        <p:nvSpPr>
          <p:cNvPr id="7" name="圆角矩形 6"/>
          <p:cNvSpPr/>
          <p:nvPr/>
        </p:nvSpPr>
        <p:spPr>
          <a:xfrm>
            <a:off x="3135427" y="4091691"/>
            <a:ext cx="2948330" cy="471172"/>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8" name="Rectangle 49"/>
          <p:cNvSpPr/>
          <p:nvPr/>
        </p:nvSpPr>
        <p:spPr>
          <a:xfrm>
            <a:off x="3614716" y="4135983"/>
            <a:ext cx="2159678" cy="337185"/>
          </a:xfrm>
          <a:prstGeom prst="rect">
            <a:avLst/>
          </a:prstGeom>
          <a:effectLst/>
        </p:spPr>
        <p:txBody>
          <a:bodyPr wrap="square">
            <a:spAutoFit/>
          </a:bodyPr>
          <a:lstStyle/>
          <a:p>
            <a:pPr marL="0" lvl="1" algn="ctr"/>
            <a:r>
              <a:rPr lang="zh-CN" altLang="en-US" sz="1600" b="1" dirty="0" smtClean="0">
                <a:solidFill>
                  <a:srgbClr val="0070C0"/>
                </a:solidFill>
                <a:latin typeface="微软雅黑" panose="020B0503020204020204" pitchFamily="34" charset="-122"/>
                <a:ea typeface="微软雅黑" panose="020B0503020204020204" pitchFamily="34" charset="-122"/>
              </a:rPr>
              <a:t>常见浏览器介绍</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1" name="椭圆 10"/>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2" name="椭圆 11"/>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3" name="椭圆 12"/>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4" name="椭圆 13"/>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5" name="椭圆 14"/>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6" name="椭圆 15"/>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7" name="椭圆 16"/>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26" name="矩形 25"/>
          <p:cNvSpPr/>
          <p:nvPr/>
        </p:nvSpPr>
        <p:spPr>
          <a:xfrm rot="2700000">
            <a:off x="1168267" y="278168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rot="2700000">
            <a:off x="238664" y="2773130"/>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rot="2700000">
            <a:off x="978299" y="4054879"/>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rot="2700000">
            <a:off x="7494450" y="2489329"/>
            <a:ext cx="1155661" cy="1155661"/>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rot="2700000">
            <a:off x="7670046" y="3498132"/>
            <a:ext cx="1235233" cy="1235233"/>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2700000">
            <a:off x="8418378" y="2727316"/>
            <a:ext cx="615819" cy="615819"/>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2700000">
            <a:off x="2557352" y="4245607"/>
            <a:ext cx="163181" cy="163181"/>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rot="2700000">
            <a:off x="6903418" y="4129445"/>
            <a:ext cx="349738" cy="349738"/>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rot="10800000">
            <a:off x="2790266" y="256915"/>
            <a:ext cx="453150" cy="161976"/>
            <a:chOff x="264939" y="188640"/>
            <a:chExt cx="604358" cy="216024"/>
          </a:xfrm>
        </p:grpSpPr>
        <p:sp>
          <p:nvSpPr>
            <p:cNvPr id="35" name="燕尾形 3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6" name="燕尾形 3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7" name="燕尾形 3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grpSp>
        <p:nvGrpSpPr>
          <p:cNvPr id="38" name="组合 37"/>
          <p:cNvGrpSpPr/>
          <p:nvPr/>
        </p:nvGrpSpPr>
        <p:grpSpPr>
          <a:xfrm>
            <a:off x="5921798" y="256915"/>
            <a:ext cx="453150" cy="161976"/>
            <a:chOff x="264939" y="188640"/>
            <a:chExt cx="604358" cy="216024"/>
          </a:xfrm>
        </p:grpSpPr>
        <p:sp>
          <p:nvSpPr>
            <p:cNvPr id="39" name="燕尾形 3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0" name="燕尾形 3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1" name="燕尾形 4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sp>
        <p:nvSpPr>
          <p:cNvPr id="42" name="圆角矩形 41"/>
          <p:cNvSpPr/>
          <p:nvPr/>
        </p:nvSpPr>
        <p:spPr>
          <a:xfrm>
            <a:off x="3491865" y="142875"/>
            <a:ext cx="218249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59"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调试工具</a:t>
            </a:r>
            <a:r>
              <a:rPr lang="en-US" altLang="zh-CN" b="1" dirty="0" smtClean="0">
                <a:solidFill>
                  <a:srgbClr val="0070C0"/>
                </a:solidFill>
                <a:latin typeface="Impact MT Std" pitchFamily="34" charset="0"/>
                <a:ea typeface="微软雅黑" panose="020B0503020204020204" pitchFamily="34" charset="-122"/>
              </a:rPr>
              <a:t>--</a:t>
            </a:r>
            <a:r>
              <a:rPr lang="zh-CN" altLang="en-US" b="1" dirty="0" smtClean="0">
                <a:solidFill>
                  <a:srgbClr val="0070C0"/>
                </a:solidFill>
                <a:latin typeface="Impact MT Std" pitchFamily="34" charset="0"/>
                <a:ea typeface="微软雅黑" panose="020B0503020204020204" pitchFamily="34" charset="-122"/>
              </a:rPr>
              <a:t>浏览器</a:t>
            </a:r>
            <a:endParaRPr lang="zh-CN" altLang="en-US" b="1" dirty="0" smtClean="0">
              <a:solidFill>
                <a:srgbClr val="0070C0"/>
              </a:solidFill>
              <a:latin typeface="Impact MT Std" pitchFamily="34" charset="0"/>
              <a:ea typeface="微软雅黑" panose="020B0503020204020204" pitchFamily="34" charset="-122"/>
            </a:endParaRPr>
          </a:p>
        </p:txBody>
      </p:sp>
      <p:sp>
        <p:nvSpPr>
          <p:cNvPr id="43" name="Rectangle 49"/>
          <p:cNvSpPr/>
          <p:nvPr/>
        </p:nvSpPr>
        <p:spPr>
          <a:xfrm>
            <a:off x="807720" y="736600"/>
            <a:ext cx="7333615" cy="583565"/>
          </a:xfrm>
          <a:prstGeom prst="rect">
            <a:avLst/>
          </a:prstGeom>
          <a:effectLst/>
        </p:spPr>
        <p:txBody>
          <a:bodyPr wrap="square">
            <a:spAutoFit/>
          </a:bodyPr>
          <a:p>
            <a:pPr marL="0" lvl="1"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浏览器是网页运行的平台，常用的浏览器有IE、火狐（Firefox）、谷歌（Chrome）、Safari和Opera等。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descr="图片3"/>
          <p:cNvPicPr>
            <a:picLocks noChangeAspect="1"/>
          </p:cNvPicPr>
          <p:nvPr/>
        </p:nvPicPr>
        <p:blipFill>
          <a:blip r:embed="rId1"/>
          <a:stretch>
            <a:fillRect/>
          </a:stretch>
        </p:blipFill>
        <p:spPr>
          <a:xfrm>
            <a:off x="2952115" y="1337945"/>
            <a:ext cx="3648710" cy="254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500"/>
                            </p:stCondLst>
                            <p:childTnLst>
                              <p:par>
                                <p:cTn id="20" presetID="10"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90"/>
                                          </p:val>
                                        </p:tav>
                                        <p:tav tm="100000">
                                          <p:val>
                                            <p:fltVal val="0"/>
                                          </p:val>
                                        </p:tav>
                                      </p:tavLst>
                                    </p:anim>
                                    <p:animEffect transition="in" filter="fade">
                                      <p:cBhvr>
                                        <p:cTn id="49" dur="1000"/>
                                        <p:tgtEl>
                                          <p:spTgt spid="31"/>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ppt_w</p:attrName>
                                        </p:attrNameLst>
                                      </p:cBhvr>
                                      <p:tavLst>
                                        <p:tav tm="0">
                                          <p:val>
                                            <p:fltVal val="0"/>
                                          </p:val>
                                        </p:tav>
                                        <p:tav tm="100000">
                                          <p:val>
                                            <p:strVal val="#ppt_w"/>
                                          </p:val>
                                        </p:tav>
                                      </p:tavLst>
                                    </p:anim>
                                    <p:anim calcmode="lin" valueType="num">
                                      <p:cBhvr>
                                        <p:cTn id="53" dur="1000" fill="hold"/>
                                        <p:tgtEl>
                                          <p:spTgt spid="32"/>
                                        </p:tgtEl>
                                        <p:attrNameLst>
                                          <p:attrName>ppt_h</p:attrName>
                                        </p:attrNameLst>
                                      </p:cBhvr>
                                      <p:tavLst>
                                        <p:tav tm="0">
                                          <p:val>
                                            <p:fltVal val="0"/>
                                          </p:val>
                                        </p:tav>
                                        <p:tav tm="100000">
                                          <p:val>
                                            <p:strVal val="#ppt_h"/>
                                          </p:val>
                                        </p:tav>
                                      </p:tavLst>
                                    </p:anim>
                                    <p:anim calcmode="lin" valueType="num">
                                      <p:cBhvr>
                                        <p:cTn id="54" dur="1000" fill="hold"/>
                                        <p:tgtEl>
                                          <p:spTgt spid="32"/>
                                        </p:tgtEl>
                                        <p:attrNameLst>
                                          <p:attrName>style.rotation</p:attrName>
                                        </p:attrNameLst>
                                      </p:cBhvr>
                                      <p:tavLst>
                                        <p:tav tm="0">
                                          <p:val>
                                            <p:fltVal val="90"/>
                                          </p:val>
                                        </p:tav>
                                        <p:tav tm="100000">
                                          <p:val>
                                            <p:fltVal val="0"/>
                                          </p:val>
                                        </p:tav>
                                      </p:tavLst>
                                    </p:anim>
                                    <p:animEffect transition="in" filter="fade">
                                      <p:cBhvr>
                                        <p:cTn id="55" dur="1000"/>
                                        <p:tgtEl>
                                          <p:spTgt spid="32"/>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par>
                                <p:cTn id="62" presetID="2" presetClass="entr" presetSubtype="8" fill="hold" nodeType="withEffect">
                                  <p:stCondLst>
                                    <p:cond delay="5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par>
                                <p:cTn id="72" presetID="2" presetClass="entr" presetSubtype="2" fill="hold" nodeType="withEffect">
                                  <p:stCondLst>
                                    <p:cond delay="50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1+#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childTnLst>
                          </p:cTn>
                        </p:par>
                        <p:par>
                          <p:cTn id="76" fill="hold">
                            <p:stCondLst>
                              <p:cond delay="4500"/>
                            </p:stCondLst>
                            <p:childTnLst>
                              <p:par>
                                <p:cTn id="77" presetID="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par>
                                <p:cTn id="81" presetID="53" presetClass="entr" presetSubtype="16"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ppt_w</p:attrName>
                                        </p:attrNameLst>
                                      </p:cBhvr>
                                      <p:tavLst>
                                        <p:tav tm="0">
                                          <p:val>
                                            <p:fltVal val="0"/>
                                          </p:val>
                                        </p:tav>
                                        <p:tav tm="100000">
                                          <p:val>
                                            <p:strVal val="#ppt_w"/>
                                          </p:val>
                                        </p:tav>
                                      </p:tavLst>
                                    </p:anim>
                                    <p:anim calcmode="lin" valueType="num">
                                      <p:cBhvr>
                                        <p:cTn id="84" dur="500" fill="hold"/>
                                        <p:tgtEl>
                                          <p:spTgt spid="43"/>
                                        </p:tgtEl>
                                        <p:attrNameLst>
                                          <p:attrName>ppt_h</p:attrName>
                                        </p:attrNameLst>
                                      </p:cBhvr>
                                      <p:tavLst>
                                        <p:tav tm="0">
                                          <p:val>
                                            <p:fltVal val="0"/>
                                          </p:val>
                                        </p:tav>
                                        <p:tav tm="100000">
                                          <p:val>
                                            <p:strVal val="#ppt_h"/>
                                          </p:val>
                                        </p:tav>
                                      </p:tavLst>
                                    </p:anim>
                                    <p:animEffect transition="in" filter="fad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1" bldLvl="0" animBg="1"/>
      <p:bldP spid="11" grpId="1" bldLvl="0" animBg="1"/>
      <p:bldP spid="12" grpId="1" bldLvl="0" animBg="1"/>
      <p:bldP spid="13" grpId="1" bldLvl="0" animBg="1"/>
      <p:bldP spid="14" grpId="1" bldLvl="0" animBg="1"/>
      <p:bldP spid="15" grpId="1" bldLvl="0" animBg="1"/>
      <p:bldP spid="16" grpId="1" bldLvl="0" animBg="1"/>
      <p:bldP spid="17" grpId="1" bldLvl="0" animBg="1"/>
      <p:bldP spid="31" grpId="0" bldLvl="0" animBg="1"/>
      <p:bldP spid="32" grpId="0" bldLvl="0" animBg="1"/>
      <p:bldP spid="33" grpId="0" bldLvl="0" animBg="1"/>
      <p:bldP spid="59" grpId="0"/>
      <p:bldP spid="42" grpId="0" bldLvl="0" animBg="1"/>
      <p:bldP spid="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6" name="圆角矩形 1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17" name="组合 16"/>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3" cstate="screen">
                  <a:extLst>
                    <a:ext uri="{BEBA8EAE-BF5A-486C-A8C5-ECC9F3942E4B}">
                      <a14:imgProps xmlns:a14="http://schemas.microsoft.com/office/drawing/2010/main">
                        <a14:imgLayer r:embed="rId4">
                          <a14:imgEffect>
                            <a14:brightnessContrast bright="22000"/>
                          </a14:imgEffect>
                        </a14:imgLayer>
                      </a14:imgProps>
                    </a:ext>
                  </a:extLst>
                </a:blip>
                <a:srcRect/>
                <a:stretch>
                  <a:fillRect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5" cstate="screen"/>
                <a:srcRect/>
                <a:stretch>
                  <a:fillRect/>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49829"/>
            <a:chOff x="2496894" y="3984275"/>
            <a:chExt cx="1656477" cy="866665"/>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38" name="文本框 30"/>
            <p:cNvSpPr txBox="1"/>
            <p:nvPr/>
          </p:nvSpPr>
          <p:spPr>
            <a:xfrm>
              <a:off x="2711484" y="3984275"/>
              <a:ext cx="1276564" cy="675816"/>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打开</a:t>
              </a:r>
              <a:r>
                <a:rPr lang="en-US" altLang="zh-CN" sz="1350" b="1" dirty="0">
                  <a:solidFill>
                    <a:srgbClr val="0070C0"/>
                  </a:solidFill>
                  <a:latin typeface="微软雅黑" panose="020B0503020204020204" pitchFamily="34" charset="-122"/>
                  <a:ea typeface="微软雅黑" panose="020B0503020204020204" pitchFamily="34" charset="-122"/>
                </a:rPr>
                <a:t>:</a:t>
              </a:r>
              <a:endParaRPr lang="en-US" altLang="zh-CN" sz="1350" b="1" dirty="0">
                <a:solidFill>
                  <a:srgbClr val="0070C0"/>
                </a:solidFill>
                <a:latin typeface="微软雅黑" panose="020B0503020204020204" pitchFamily="34" charset="-122"/>
                <a:ea typeface="微软雅黑" panose="020B0503020204020204" pitchFamily="34" charset="-122"/>
              </a:endParaRPr>
            </a:p>
            <a:p>
              <a:pPr algn="ctr"/>
              <a:r>
                <a:rPr lang="en-US" altLang="zh-CN" sz="1350" b="1" dirty="0">
                  <a:solidFill>
                    <a:srgbClr val="0070C0"/>
                  </a:solidFill>
                  <a:latin typeface="微软雅黑" panose="020B0503020204020204" pitchFamily="34" charset="-122"/>
                  <a:ea typeface="微软雅黑" panose="020B0503020204020204" pitchFamily="34" charset="-122"/>
                </a:rPr>
                <a:t>HBuider</a:t>
              </a:r>
              <a:endParaRPr lang="en-US" altLang="zh-CN" sz="1350" b="1" dirty="0">
                <a:solidFill>
                  <a:srgbClr val="0070C0"/>
                </a:solidFill>
                <a:latin typeface="微软雅黑" panose="020B0503020204020204" pitchFamily="34" charset="-122"/>
                <a:ea typeface="微软雅黑" panose="020B0503020204020204" pitchFamily="34" charset="-122"/>
              </a:endParaRPr>
            </a:p>
          </p:txBody>
        </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714375"/>
            <a:chOff x="2496894" y="3984275"/>
            <a:chExt cx="1656477" cy="95274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52"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文件、新建、</a:t>
              </a:r>
              <a:r>
                <a:rPr lang="en-US" altLang="zh-CN" sz="1350" b="1" dirty="0">
                  <a:solidFill>
                    <a:srgbClr val="0070C0"/>
                  </a:solidFill>
                  <a:latin typeface="微软雅黑" panose="020B0503020204020204" pitchFamily="34" charset="-122"/>
                  <a:ea typeface="微软雅黑" panose="020B0503020204020204" pitchFamily="34" charset="-122"/>
                </a:rPr>
                <a:t>web</a:t>
              </a:r>
              <a:r>
                <a:rPr lang="zh-CN" altLang="en-US" sz="1350" b="1" dirty="0">
                  <a:solidFill>
                    <a:srgbClr val="0070C0"/>
                  </a:solidFill>
                  <a:latin typeface="微软雅黑" panose="020B0503020204020204" pitchFamily="34" charset="-122"/>
                  <a:ea typeface="微软雅黑" panose="020B0503020204020204" pitchFamily="34" charset="-122"/>
                </a:rPr>
                <a:t>项目</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endParaRPr lang="en-US" sz="2100" dirty="0">
                <a:solidFill>
                  <a:srgbClr val="0070C0"/>
                </a:solidFill>
                <a:effectLst>
                  <a:outerShdw blurRad="38100" dist="38100" dir="2700000" algn="tl">
                    <a:srgbClr val="000000">
                      <a:alpha val="43137"/>
                    </a:srgbClr>
                  </a:outerShdw>
                </a:effectLst>
                <a:latin typeface="DIN-BoldItalic" pitchFamily="50" charset="0"/>
              </a:endParaRP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714375"/>
            <a:chOff x="2496894" y="3984275"/>
            <a:chExt cx="1656477" cy="95274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64"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项目位置、名称、完成</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sp>
        <p:nvSpPr>
          <p:cNvPr id="68"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创建一个</a:t>
            </a:r>
            <a:r>
              <a:rPr lang="en-US" altLang="zh-CN" b="1" dirty="0" smtClean="0">
                <a:solidFill>
                  <a:srgbClr val="0070C0"/>
                </a:solidFill>
                <a:latin typeface="Impact MT Std" pitchFamily="34" charset="0"/>
                <a:ea typeface="微软雅黑" panose="020B0503020204020204" pitchFamily="34" charset="-122"/>
              </a:rPr>
              <a:t>web</a:t>
            </a:r>
            <a:r>
              <a:rPr lang="zh-CN" altLang="en-US" b="1" dirty="0" smtClean="0">
                <a:solidFill>
                  <a:srgbClr val="0070C0"/>
                </a:solidFill>
                <a:latin typeface="Impact MT Std" pitchFamily="34" charset="0"/>
                <a:ea typeface="微软雅黑" panose="020B0503020204020204" pitchFamily="34" charset="-122"/>
              </a:rPr>
              <a:t>项目</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par>
                                <p:cTn id="23" presetID="31" presetClass="entr" presetSubtype="0"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par>
                                <p:cTn id="29" presetID="31"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750" fill="hold"/>
                                        <p:tgtEl>
                                          <p:spTgt spid="22"/>
                                        </p:tgtEl>
                                        <p:attrNameLst>
                                          <p:attrName>ppt_w</p:attrName>
                                        </p:attrNameLst>
                                      </p:cBhvr>
                                      <p:tavLst>
                                        <p:tav tm="0">
                                          <p:val>
                                            <p:fltVal val="0"/>
                                          </p:val>
                                        </p:tav>
                                        <p:tav tm="100000">
                                          <p:val>
                                            <p:strVal val="#ppt_w"/>
                                          </p:val>
                                        </p:tav>
                                      </p:tavLst>
                                    </p:anim>
                                    <p:anim calcmode="lin" valueType="num">
                                      <p:cBhvr>
                                        <p:cTn id="32" dur="750" fill="hold"/>
                                        <p:tgtEl>
                                          <p:spTgt spid="22"/>
                                        </p:tgtEl>
                                        <p:attrNameLst>
                                          <p:attrName>ppt_h</p:attrName>
                                        </p:attrNameLst>
                                      </p:cBhvr>
                                      <p:tavLst>
                                        <p:tav tm="0">
                                          <p:val>
                                            <p:fltVal val="0"/>
                                          </p:val>
                                        </p:tav>
                                        <p:tav tm="100000">
                                          <p:val>
                                            <p:strVal val="#ppt_h"/>
                                          </p:val>
                                        </p:tav>
                                      </p:tavLst>
                                    </p:anim>
                                    <p:anim calcmode="lin" valueType="num">
                                      <p:cBhvr>
                                        <p:cTn id="33" dur="750" fill="hold"/>
                                        <p:tgtEl>
                                          <p:spTgt spid="22"/>
                                        </p:tgtEl>
                                        <p:attrNameLst>
                                          <p:attrName>style.rotation</p:attrName>
                                        </p:attrNameLst>
                                      </p:cBhvr>
                                      <p:tavLst>
                                        <p:tav tm="0">
                                          <p:val>
                                            <p:fltVal val="90"/>
                                          </p:val>
                                        </p:tav>
                                        <p:tav tm="100000">
                                          <p:val>
                                            <p:fltVal val="0"/>
                                          </p:val>
                                        </p:tav>
                                      </p:tavLst>
                                    </p:anim>
                                    <p:animEffect transition="in" filter="fade">
                                      <p:cBhvr>
                                        <p:cTn id="34" dur="750"/>
                                        <p:tgtEl>
                                          <p:spTgt spid="22"/>
                                        </p:tgtEl>
                                      </p:cBhvr>
                                    </p:animEffect>
                                  </p:childTnLst>
                                </p:cTn>
                              </p:par>
                            </p:childTnLst>
                          </p:cTn>
                        </p:par>
                        <p:par>
                          <p:cTn id="35" fill="hold">
                            <p:stCondLst>
                              <p:cond delay="500"/>
                            </p:stCondLst>
                            <p:childTnLst>
                              <p:par>
                                <p:cTn id="36" presetID="26"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290">
                                          <p:stCondLst>
                                            <p:cond delay="0"/>
                                          </p:stCondLst>
                                        </p:cTn>
                                        <p:tgtEl>
                                          <p:spTgt spid="27"/>
                                        </p:tgtEl>
                                      </p:cBhvr>
                                    </p:animEffect>
                                    <p:anim calcmode="lin" valueType="num">
                                      <p:cBhvr>
                                        <p:cTn id="39"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4" dur="13">
                                          <p:stCondLst>
                                            <p:cond delay="325"/>
                                          </p:stCondLst>
                                        </p:cTn>
                                        <p:tgtEl>
                                          <p:spTgt spid="27"/>
                                        </p:tgtEl>
                                      </p:cBhvr>
                                      <p:to x="100000" y="60000"/>
                                    </p:animScale>
                                    <p:animScale>
                                      <p:cBhvr>
                                        <p:cTn id="45" dur="83" decel="50000">
                                          <p:stCondLst>
                                            <p:cond delay="338"/>
                                          </p:stCondLst>
                                        </p:cTn>
                                        <p:tgtEl>
                                          <p:spTgt spid="27"/>
                                        </p:tgtEl>
                                      </p:cBhvr>
                                      <p:to x="100000" y="100000"/>
                                    </p:animScale>
                                    <p:animScale>
                                      <p:cBhvr>
                                        <p:cTn id="46" dur="13">
                                          <p:stCondLst>
                                            <p:cond delay="656"/>
                                          </p:stCondLst>
                                        </p:cTn>
                                        <p:tgtEl>
                                          <p:spTgt spid="27"/>
                                        </p:tgtEl>
                                      </p:cBhvr>
                                      <p:to x="100000" y="80000"/>
                                    </p:animScale>
                                    <p:animScale>
                                      <p:cBhvr>
                                        <p:cTn id="47" dur="83" decel="50000">
                                          <p:stCondLst>
                                            <p:cond delay="669"/>
                                          </p:stCondLst>
                                        </p:cTn>
                                        <p:tgtEl>
                                          <p:spTgt spid="27"/>
                                        </p:tgtEl>
                                      </p:cBhvr>
                                      <p:to x="100000" y="100000"/>
                                    </p:animScale>
                                    <p:animScale>
                                      <p:cBhvr>
                                        <p:cTn id="48" dur="13">
                                          <p:stCondLst>
                                            <p:cond delay="821"/>
                                          </p:stCondLst>
                                        </p:cTn>
                                        <p:tgtEl>
                                          <p:spTgt spid="27"/>
                                        </p:tgtEl>
                                      </p:cBhvr>
                                      <p:to x="100000" y="90000"/>
                                    </p:animScale>
                                    <p:animScale>
                                      <p:cBhvr>
                                        <p:cTn id="49" dur="83" decel="50000">
                                          <p:stCondLst>
                                            <p:cond delay="834"/>
                                          </p:stCondLst>
                                        </p:cTn>
                                        <p:tgtEl>
                                          <p:spTgt spid="27"/>
                                        </p:tgtEl>
                                      </p:cBhvr>
                                      <p:to x="100000" y="100000"/>
                                    </p:animScale>
                                    <p:animScale>
                                      <p:cBhvr>
                                        <p:cTn id="50" dur="13">
                                          <p:stCondLst>
                                            <p:cond delay="904"/>
                                          </p:stCondLst>
                                        </p:cTn>
                                        <p:tgtEl>
                                          <p:spTgt spid="27"/>
                                        </p:tgtEl>
                                      </p:cBhvr>
                                      <p:to x="100000" y="95000"/>
                                    </p:animScale>
                                    <p:animScale>
                                      <p:cBhvr>
                                        <p:cTn id="51" dur="83" decel="50000">
                                          <p:stCondLst>
                                            <p:cond delay="917"/>
                                          </p:stCondLst>
                                        </p:cTn>
                                        <p:tgtEl>
                                          <p:spTgt spid="27"/>
                                        </p:tgtEl>
                                      </p:cBhvr>
                                      <p:to x="100000" y="100000"/>
                                    </p:animScale>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3500"/>
                            </p:stCondLst>
                            <p:childTnLst>
                              <p:par>
                                <p:cTn id="65" presetID="26" presetClass="entr" presetSubtype="0"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290">
                                          <p:stCondLst>
                                            <p:cond delay="0"/>
                                          </p:stCondLst>
                                        </p:cTn>
                                        <p:tgtEl>
                                          <p:spTgt spid="42"/>
                                        </p:tgtEl>
                                      </p:cBhvr>
                                    </p:animEffect>
                                    <p:anim calcmode="lin" valueType="num">
                                      <p:cBhvr>
                                        <p:cTn id="6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73" dur="13">
                                          <p:stCondLst>
                                            <p:cond delay="325"/>
                                          </p:stCondLst>
                                        </p:cTn>
                                        <p:tgtEl>
                                          <p:spTgt spid="42"/>
                                        </p:tgtEl>
                                      </p:cBhvr>
                                      <p:to x="100000" y="60000"/>
                                    </p:animScale>
                                    <p:animScale>
                                      <p:cBhvr>
                                        <p:cTn id="74" dur="83" decel="50000">
                                          <p:stCondLst>
                                            <p:cond delay="338"/>
                                          </p:stCondLst>
                                        </p:cTn>
                                        <p:tgtEl>
                                          <p:spTgt spid="42"/>
                                        </p:tgtEl>
                                      </p:cBhvr>
                                      <p:to x="100000" y="100000"/>
                                    </p:animScale>
                                    <p:animScale>
                                      <p:cBhvr>
                                        <p:cTn id="75" dur="13">
                                          <p:stCondLst>
                                            <p:cond delay="656"/>
                                          </p:stCondLst>
                                        </p:cTn>
                                        <p:tgtEl>
                                          <p:spTgt spid="42"/>
                                        </p:tgtEl>
                                      </p:cBhvr>
                                      <p:to x="100000" y="80000"/>
                                    </p:animScale>
                                    <p:animScale>
                                      <p:cBhvr>
                                        <p:cTn id="76" dur="83" decel="50000">
                                          <p:stCondLst>
                                            <p:cond delay="669"/>
                                          </p:stCondLst>
                                        </p:cTn>
                                        <p:tgtEl>
                                          <p:spTgt spid="42"/>
                                        </p:tgtEl>
                                      </p:cBhvr>
                                      <p:to x="100000" y="100000"/>
                                    </p:animScale>
                                    <p:animScale>
                                      <p:cBhvr>
                                        <p:cTn id="77" dur="13">
                                          <p:stCondLst>
                                            <p:cond delay="821"/>
                                          </p:stCondLst>
                                        </p:cTn>
                                        <p:tgtEl>
                                          <p:spTgt spid="42"/>
                                        </p:tgtEl>
                                      </p:cBhvr>
                                      <p:to x="100000" y="90000"/>
                                    </p:animScale>
                                    <p:animScale>
                                      <p:cBhvr>
                                        <p:cTn id="78" dur="83" decel="50000">
                                          <p:stCondLst>
                                            <p:cond delay="834"/>
                                          </p:stCondLst>
                                        </p:cTn>
                                        <p:tgtEl>
                                          <p:spTgt spid="42"/>
                                        </p:tgtEl>
                                      </p:cBhvr>
                                      <p:to x="100000" y="100000"/>
                                    </p:animScale>
                                    <p:animScale>
                                      <p:cBhvr>
                                        <p:cTn id="79" dur="13">
                                          <p:stCondLst>
                                            <p:cond delay="904"/>
                                          </p:stCondLst>
                                        </p:cTn>
                                        <p:tgtEl>
                                          <p:spTgt spid="42"/>
                                        </p:tgtEl>
                                      </p:cBhvr>
                                      <p:to x="100000" y="95000"/>
                                    </p:animScale>
                                    <p:animScale>
                                      <p:cBhvr>
                                        <p:cTn id="80" dur="83" decel="50000">
                                          <p:stCondLst>
                                            <p:cond delay="917"/>
                                          </p:stCondLst>
                                        </p:cTn>
                                        <p:tgtEl>
                                          <p:spTgt spid="42"/>
                                        </p:tgtEl>
                                      </p:cBhvr>
                                      <p:to x="100000" y="100000"/>
                                    </p:animScale>
                                  </p:childTnLst>
                                </p:cTn>
                              </p:par>
                            </p:childTnLst>
                          </p:cTn>
                        </p:par>
                        <p:par>
                          <p:cTn id="81" fill="hold">
                            <p:stCondLst>
                              <p:cond delay="45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par>
                          <p:cTn id="87" fill="hold">
                            <p:stCondLst>
                              <p:cond delay="5500"/>
                            </p:stCondLst>
                            <p:childTnLst>
                              <p:par>
                                <p:cTn id="88" presetID="42" presetClass="entr" presetSubtype="0"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26" presetClass="entr" presetSubtype="0"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290">
                                          <p:stCondLst>
                                            <p:cond delay="0"/>
                                          </p:stCondLst>
                                        </p:cTn>
                                        <p:tgtEl>
                                          <p:spTgt spid="56"/>
                                        </p:tgtEl>
                                      </p:cBhvr>
                                    </p:animEffect>
                                    <p:anim calcmode="lin" valueType="num">
                                      <p:cBhvr>
                                        <p:cTn id="97"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102" dur="13">
                                          <p:stCondLst>
                                            <p:cond delay="325"/>
                                          </p:stCondLst>
                                        </p:cTn>
                                        <p:tgtEl>
                                          <p:spTgt spid="56"/>
                                        </p:tgtEl>
                                      </p:cBhvr>
                                      <p:to x="100000" y="60000"/>
                                    </p:animScale>
                                    <p:animScale>
                                      <p:cBhvr>
                                        <p:cTn id="103" dur="83" decel="50000">
                                          <p:stCondLst>
                                            <p:cond delay="338"/>
                                          </p:stCondLst>
                                        </p:cTn>
                                        <p:tgtEl>
                                          <p:spTgt spid="56"/>
                                        </p:tgtEl>
                                      </p:cBhvr>
                                      <p:to x="100000" y="100000"/>
                                    </p:animScale>
                                    <p:animScale>
                                      <p:cBhvr>
                                        <p:cTn id="104" dur="13">
                                          <p:stCondLst>
                                            <p:cond delay="656"/>
                                          </p:stCondLst>
                                        </p:cTn>
                                        <p:tgtEl>
                                          <p:spTgt spid="56"/>
                                        </p:tgtEl>
                                      </p:cBhvr>
                                      <p:to x="100000" y="80000"/>
                                    </p:animScale>
                                    <p:animScale>
                                      <p:cBhvr>
                                        <p:cTn id="105" dur="83" decel="50000">
                                          <p:stCondLst>
                                            <p:cond delay="669"/>
                                          </p:stCondLst>
                                        </p:cTn>
                                        <p:tgtEl>
                                          <p:spTgt spid="56"/>
                                        </p:tgtEl>
                                      </p:cBhvr>
                                      <p:to x="100000" y="100000"/>
                                    </p:animScale>
                                    <p:animScale>
                                      <p:cBhvr>
                                        <p:cTn id="106" dur="13">
                                          <p:stCondLst>
                                            <p:cond delay="821"/>
                                          </p:stCondLst>
                                        </p:cTn>
                                        <p:tgtEl>
                                          <p:spTgt spid="56"/>
                                        </p:tgtEl>
                                      </p:cBhvr>
                                      <p:to x="100000" y="90000"/>
                                    </p:animScale>
                                    <p:animScale>
                                      <p:cBhvr>
                                        <p:cTn id="107" dur="83" decel="50000">
                                          <p:stCondLst>
                                            <p:cond delay="834"/>
                                          </p:stCondLst>
                                        </p:cTn>
                                        <p:tgtEl>
                                          <p:spTgt spid="56"/>
                                        </p:tgtEl>
                                      </p:cBhvr>
                                      <p:to x="100000" y="100000"/>
                                    </p:animScale>
                                    <p:animScale>
                                      <p:cBhvr>
                                        <p:cTn id="108" dur="13">
                                          <p:stCondLst>
                                            <p:cond delay="904"/>
                                          </p:stCondLst>
                                        </p:cTn>
                                        <p:tgtEl>
                                          <p:spTgt spid="56"/>
                                        </p:tgtEl>
                                      </p:cBhvr>
                                      <p:to x="100000" y="95000"/>
                                    </p:animScale>
                                    <p:animScale>
                                      <p:cBhvr>
                                        <p:cTn id="109" dur="83" decel="50000">
                                          <p:stCondLst>
                                            <p:cond delay="917"/>
                                          </p:stCondLst>
                                        </p:cTn>
                                        <p:tgtEl>
                                          <p:spTgt spid="56"/>
                                        </p:tgtEl>
                                      </p:cBhvr>
                                      <p:to x="100000" y="100000"/>
                                    </p:animScale>
                                  </p:childTnLst>
                                </p:cTn>
                              </p:par>
                            </p:childTnLst>
                          </p:cTn>
                        </p:par>
                        <p:par>
                          <p:cTn id="110" fill="hold">
                            <p:stCondLst>
                              <p:cond delay="7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1000"/>
                                        <p:tgtEl>
                                          <p:spTgt spid="59"/>
                                        </p:tgtEl>
                                      </p:cBhvr>
                                    </p:animEffect>
                                    <p:anim calcmode="lin" valueType="num">
                                      <p:cBhvr>
                                        <p:cTn id="114" dur="1000" fill="hold"/>
                                        <p:tgtEl>
                                          <p:spTgt spid="59"/>
                                        </p:tgtEl>
                                        <p:attrNameLst>
                                          <p:attrName>ppt_x</p:attrName>
                                        </p:attrNameLst>
                                      </p:cBhvr>
                                      <p:tavLst>
                                        <p:tav tm="0">
                                          <p:val>
                                            <p:strVal val="#ppt_x"/>
                                          </p:val>
                                        </p:tav>
                                        <p:tav tm="100000">
                                          <p:val>
                                            <p:strVal val="#ppt_x"/>
                                          </p:val>
                                        </p:tav>
                                      </p:tavLst>
                                    </p:anim>
                                    <p:anim calcmode="lin" valueType="num">
                                      <p:cBhvr>
                                        <p:cTn id="115" dur="1000" fill="hold"/>
                                        <p:tgtEl>
                                          <p:spTgt spid="59"/>
                                        </p:tgtEl>
                                        <p:attrNameLst>
                                          <p:attrName>ppt_y</p:attrName>
                                        </p:attrNameLst>
                                      </p:cBhvr>
                                      <p:tavLst>
                                        <p:tav tm="0">
                                          <p:val>
                                            <p:strVal val="#ppt_y+.1"/>
                                          </p:val>
                                        </p:tav>
                                        <p:tav tm="100000">
                                          <p:val>
                                            <p:strVal val="#ppt_y"/>
                                          </p:val>
                                        </p:tav>
                                      </p:tavLst>
                                    </p:anim>
                                  </p:childTnLst>
                                </p:cTn>
                              </p:par>
                            </p:childTnLst>
                          </p:cTn>
                        </p:par>
                        <p:par>
                          <p:cTn id="116" fill="hold">
                            <p:stCondLst>
                              <p:cond delay="8500"/>
                            </p:stCondLst>
                            <p:childTnLst>
                              <p:par>
                                <p:cTn id="117" presetID="42"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1000"/>
                                        <p:tgtEl>
                                          <p:spTgt spid="60"/>
                                        </p:tgtEl>
                                      </p:cBhvr>
                                    </p:animEffect>
                                    <p:anim calcmode="lin" valueType="num">
                                      <p:cBhvr>
                                        <p:cTn id="120" dur="1000" fill="hold"/>
                                        <p:tgtEl>
                                          <p:spTgt spid="60"/>
                                        </p:tgtEl>
                                        <p:attrNameLst>
                                          <p:attrName>ppt_x</p:attrName>
                                        </p:attrNameLst>
                                      </p:cBhvr>
                                      <p:tavLst>
                                        <p:tav tm="0">
                                          <p:val>
                                            <p:strVal val="#ppt_x"/>
                                          </p:val>
                                        </p:tav>
                                        <p:tav tm="100000">
                                          <p:val>
                                            <p:strVal val="#ppt_x"/>
                                          </p:val>
                                        </p:tav>
                                      </p:tavLst>
                                    </p:anim>
                                    <p:anim calcmode="lin" valueType="num">
                                      <p:cBhvr>
                                        <p:cTn id="121" dur="1000" fill="hold"/>
                                        <p:tgtEl>
                                          <p:spTgt spid="60"/>
                                        </p:tgtEl>
                                        <p:attrNameLst>
                                          <p:attrName>ppt_y</p:attrName>
                                        </p:attrNameLst>
                                      </p:cBhvr>
                                      <p:tavLst>
                                        <p:tav tm="0">
                                          <p:val>
                                            <p:strVal val="#ppt_y+.1"/>
                                          </p:val>
                                        </p:tav>
                                        <p:tav tm="100000">
                                          <p:val>
                                            <p:strVal val="#ppt_y"/>
                                          </p:val>
                                        </p:tav>
                                      </p:tavLst>
                                    </p:anim>
                                  </p:childTnLst>
                                </p:cTn>
                              </p:par>
                            </p:childTnLst>
                          </p:cTn>
                        </p:par>
                        <p:par>
                          <p:cTn id="122" fill="hold">
                            <p:stCondLst>
                              <p:cond delay="9500"/>
                            </p:stCondLst>
                            <p:childTnLst>
                              <p:par>
                                <p:cTn id="123" presetID="53" presetClass="entr" presetSubtype="16"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Effect transition="in" filter="fade">
                                      <p:cBhvr>
                                        <p:cTn id="1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9" grpId="0" bldLvl="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的构成</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301750"/>
            <a:ext cx="5308600" cy="221488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页面是由</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标签和属性</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构成，一起用于标识各个文档部件，一个</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文档包含两部分内容：对这个文件简单</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描述区（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head</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和文档本身的</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内容区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 body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6"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7"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35" name="矩形 34"/>
          <p:cNvSpPr/>
          <p:nvPr/>
        </p:nvSpPr>
        <p:spPr>
          <a:xfrm>
            <a:off x="4733975" y="1291117"/>
            <a:ext cx="1478997" cy="313055"/>
          </a:xfrm>
          <a:prstGeom prst="rect">
            <a:avLst/>
          </a:prstGeom>
        </p:spPr>
        <p:txBody>
          <a:bodyPr wrap="square" lIns="68555" tIns="34278" rIns="68555" bIns="34278">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结构化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41" name="矩形 40"/>
          <p:cNvSpPr/>
          <p:nvPr/>
        </p:nvSpPr>
        <p:spPr>
          <a:xfrm>
            <a:off x="4733976" y="2424948"/>
            <a:ext cx="1214891" cy="313055"/>
          </a:xfrm>
          <a:prstGeom prst="rect">
            <a:avLst/>
          </a:prstGeom>
        </p:spPr>
        <p:txBody>
          <a:bodyPr wrap="square" lIns="68555" tIns="34278" rIns="68555" bIns="34278">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与平台无关</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50" name="矩形 49"/>
          <p:cNvSpPr/>
          <p:nvPr/>
        </p:nvSpPr>
        <p:spPr>
          <a:xfrm>
            <a:off x="4733925" y="3504565"/>
            <a:ext cx="1491615" cy="313055"/>
          </a:xfrm>
          <a:prstGeom prst="rect">
            <a:avLst/>
          </a:prstGeom>
        </p:spPr>
        <p:txBody>
          <a:bodyPr wrap="square" lIns="68555" tIns="34278" rIns="68555" bIns="34278">
            <a:spAutoFit/>
          </a:bodyPr>
          <a:lstStyle/>
          <a:p>
            <a:r>
              <a:rPr lang="zh-CN" sz="1600" b="1" dirty="0" smtClean="0">
                <a:solidFill>
                  <a:srgbClr val="0070C0"/>
                </a:solidFill>
                <a:latin typeface="微软雅黑" panose="020B0503020204020204" pitchFamily="34" charset="-122"/>
                <a:ea typeface="微软雅黑" panose="020B0503020204020204" pitchFamily="34" charset="-122"/>
              </a:rPr>
              <a:t>简单、易维护</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32"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文档的特点</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6"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90">
                                          <p:stCondLst>
                                            <p:cond delay="0"/>
                                          </p:stCondLst>
                                        </p:cTn>
                                        <p:tgtEl>
                                          <p:spTgt spid="18"/>
                                        </p:tgtEl>
                                      </p:cBhvr>
                                    </p:animEffect>
                                    <p:anim calcmode="lin" valueType="num">
                                      <p:cBhvr>
                                        <p:cTn id="2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6" dur="13">
                                          <p:stCondLst>
                                            <p:cond delay="325"/>
                                          </p:stCondLst>
                                        </p:cTn>
                                        <p:tgtEl>
                                          <p:spTgt spid="18"/>
                                        </p:tgtEl>
                                      </p:cBhvr>
                                      <p:to x="100000" y="60000"/>
                                    </p:animScale>
                                    <p:animScale>
                                      <p:cBhvr>
                                        <p:cTn id="27" dur="83" decel="50000">
                                          <p:stCondLst>
                                            <p:cond delay="338"/>
                                          </p:stCondLst>
                                        </p:cTn>
                                        <p:tgtEl>
                                          <p:spTgt spid="18"/>
                                        </p:tgtEl>
                                      </p:cBhvr>
                                      <p:to x="100000" y="100000"/>
                                    </p:animScale>
                                    <p:animScale>
                                      <p:cBhvr>
                                        <p:cTn id="28" dur="13">
                                          <p:stCondLst>
                                            <p:cond delay="656"/>
                                          </p:stCondLst>
                                        </p:cTn>
                                        <p:tgtEl>
                                          <p:spTgt spid="18"/>
                                        </p:tgtEl>
                                      </p:cBhvr>
                                      <p:to x="100000" y="80000"/>
                                    </p:animScale>
                                    <p:animScale>
                                      <p:cBhvr>
                                        <p:cTn id="29" dur="83" decel="50000">
                                          <p:stCondLst>
                                            <p:cond delay="669"/>
                                          </p:stCondLst>
                                        </p:cTn>
                                        <p:tgtEl>
                                          <p:spTgt spid="18"/>
                                        </p:tgtEl>
                                      </p:cBhvr>
                                      <p:to x="100000" y="100000"/>
                                    </p:animScale>
                                    <p:animScale>
                                      <p:cBhvr>
                                        <p:cTn id="30" dur="13">
                                          <p:stCondLst>
                                            <p:cond delay="821"/>
                                          </p:stCondLst>
                                        </p:cTn>
                                        <p:tgtEl>
                                          <p:spTgt spid="18"/>
                                        </p:tgtEl>
                                      </p:cBhvr>
                                      <p:to x="100000" y="90000"/>
                                    </p:animScale>
                                    <p:animScale>
                                      <p:cBhvr>
                                        <p:cTn id="31" dur="83" decel="50000">
                                          <p:stCondLst>
                                            <p:cond delay="834"/>
                                          </p:stCondLst>
                                        </p:cTn>
                                        <p:tgtEl>
                                          <p:spTgt spid="18"/>
                                        </p:tgtEl>
                                      </p:cBhvr>
                                      <p:to x="100000" y="100000"/>
                                    </p:animScale>
                                    <p:animScale>
                                      <p:cBhvr>
                                        <p:cTn id="32" dur="13">
                                          <p:stCondLst>
                                            <p:cond delay="904"/>
                                          </p:stCondLst>
                                        </p:cTn>
                                        <p:tgtEl>
                                          <p:spTgt spid="18"/>
                                        </p:tgtEl>
                                      </p:cBhvr>
                                      <p:to x="100000" y="95000"/>
                                    </p:animScale>
                                    <p:animScale>
                                      <p:cBhvr>
                                        <p:cTn id="33" dur="83" decel="50000">
                                          <p:stCondLst>
                                            <p:cond delay="917"/>
                                          </p:stCondLst>
                                        </p:cTn>
                                        <p:tgtEl>
                                          <p:spTgt spid="18"/>
                                        </p:tgtEl>
                                      </p:cBhvr>
                                      <p:to x="100000" y="100000"/>
                                    </p:animScale>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3000"/>
                            </p:stCondLst>
                            <p:childTnLst>
                              <p:par>
                                <p:cTn id="45" presetID="26"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290">
                                          <p:stCondLst>
                                            <p:cond delay="0"/>
                                          </p:stCondLst>
                                        </p:cTn>
                                        <p:tgtEl>
                                          <p:spTgt spid="28"/>
                                        </p:tgtEl>
                                      </p:cBhvr>
                                    </p:animEffect>
                                    <p:anim calcmode="lin" valueType="num">
                                      <p:cBhvr>
                                        <p:cTn id="48"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53" dur="13">
                                          <p:stCondLst>
                                            <p:cond delay="325"/>
                                          </p:stCondLst>
                                        </p:cTn>
                                        <p:tgtEl>
                                          <p:spTgt spid="28"/>
                                        </p:tgtEl>
                                      </p:cBhvr>
                                      <p:to x="100000" y="60000"/>
                                    </p:animScale>
                                    <p:animScale>
                                      <p:cBhvr>
                                        <p:cTn id="54" dur="83" decel="50000">
                                          <p:stCondLst>
                                            <p:cond delay="338"/>
                                          </p:stCondLst>
                                        </p:cTn>
                                        <p:tgtEl>
                                          <p:spTgt spid="28"/>
                                        </p:tgtEl>
                                      </p:cBhvr>
                                      <p:to x="100000" y="100000"/>
                                    </p:animScale>
                                    <p:animScale>
                                      <p:cBhvr>
                                        <p:cTn id="55" dur="13">
                                          <p:stCondLst>
                                            <p:cond delay="656"/>
                                          </p:stCondLst>
                                        </p:cTn>
                                        <p:tgtEl>
                                          <p:spTgt spid="28"/>
                                        </p:tgtEl>
                                      </p:cBhvr>
                                      <p:to x="100000" y="80000"/>
                                    </p:animScale>
                                    <p:animScale>
                                      <p:cBhvr>
                                        <p:cTn id="56" dur="83" decel="50000">
                                          <p:stCondLst>
                                            <p:cond delay="669"/>
                                          </p:stCondLst>
                                        </p:cTn>
                                        <p:tgtEl>
                                          <p:spTgt spid="28"/>
                                        </p:tgtEl>
                                      </p:cBhvr>
                                      <p:to x="100000" y="100000"/>
                                    </p:animScale>
                                    <p:animScale>
                                      <p:cBhvr>
                                        <p:cTn id="57" dur="13">
                                          <p:stCondLst>
                                            <p:cond delay="821"/>
                                          </p:stCondLst>
                                        </p:cTn>
                                        <p:tgtEl>
                                          <p:spTgt spid="28"/>
                                        </p:tgtEl>
                                      </p:cBhvr>
                                      <p:to x="100000" y="90000"/>
                                    </p:animScale>
                                    <p:animScale>
                                      <p:cBhvr>
                                        <p:cTn id="58" dur="83" decel="50000">
                                          <p:stCondLst>
                                            <p:cond delay="834"/>
                                          </p:stCondLst>
                                        </p:cTn>
                                        <p:tgtEl>
                                          <p:spTgt spid="28"/>
                                        </p:tgtEl>
                                      </p:cBhvr>
                                      <p:to x="100000" y="100000"/>
                                    </p:animScale>
                                    <p:animScale>
                                      <p:cBhvr>
                                        <p:cTn id="59" dur="13">
                                          <p:stCondLst>
                                            <p:cond delay="904"/>
                                          </p:stCondLst>
                                        </p:cTn>
                                        <p:tgtEl>
                                          <p:spTgt spid="28"/>
                                        </p:tgtEl>
                                      </p:cBhvr>
                                      <p:to x="100000" y="95000"/>
                                    </p:animScale>
                                    <p:animScale>
                                      <p:cBhvr>
                                        <p:cTn id="60" dur="83" decel="50000">
                                          <p:stCondLst>
                                            <p:cond delay="917"/>
                                          </p:stCondLst>
                                        </p:cTn>
                                        <p:tgtEl>
                                          <p:spTgt spid="28"/>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290">
                                          <p:stCondLst>
                                            <p:cond delay="0"/>
                                          </p:stCondLst>
                                        </p:cTn>
                                        <p:tgtEl>
                                          <p:spTgt spid="53"/>
                                        </p:tgtEl>
                                      </p:cBhvr>
                                    </p:animEffect>
                                    <p:anim calcmode="lin" valueType="num">
                                      <p:cBhvr>
                                        <p:cTn id="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69" dur="13">
                                          <p:stCondLst>
                                            <p:cond delay="325"/>
                                          </p:stCondLst>
                                        </p:cTn>
                                        <p:tgtEl>
                                          <p:spTgt spid="53"/>
                                        </p:tgtEl>
                                      </p:cBhvr>
                                      <p:to x="100000" y="60000"/>
                                    </p:animScale>
                                    <p:animScale>
                                      <p:cBhvr>
                                        <p:cTn id="70" dur="83" decel="50000">
                                          <p:stCondLst>
                                            <p:cond delay="338"/>
                                          </p:stCondLst>
                                        </p:cTn>
                                        <p:tgtEl>
                                          <p:spTgt spid="53"/>
                                        </p:tgtEl>
                                      </p:cBhvr>
                                      <p:to x="100000" y="100000"/>
                                    </p:animScale>
                                    <p:animScale>
                                      <p:cBhvr>
                                        <p:cTn id="71" dur="13">
                                          <p:stCondLst>
                                            <p:cond delay="656"/>
                                          </p:stCondLst>
                                        </p:cTn>
                                        <p:tgtEl>
                                          <p:spTgt spid="53"/>
                                        </p:tgtEl>
                                      </p:cBhvr>
                                      <p:to x="100000" y="80000"/>
                                    </p:animScale>
                                    <p:animScale>
                                      <p:cBhvr>
                                        <p:cTn id="72" dur="83" decel="50000">
                                          <p:stCondLst>
                                            <p:cond delay="669"/>
                                          </p:stCondLst>
                                        </p:cTn>
                                        <p:tgtEl>
                                          <p:spTgt spid="53"/>
                                        </p:tgtEl>
                                      </p:cBhvr>
                                      <p:to x="100000" y="100000"/>
                                    </p:animScale>
                                    <p:animScale>
                                      <p:cBhvr>
                                        <p:cTn id="73" dur="13">
                                          <p:stCondLst>
                                            <p:cond delay="821"/>
                                          </p:stCondLst>
                                        </p:cTn>
                                        <p:tgtEl>
                                          <p:spTgt spid="53"/>
                                        </p:tgtEl>
                                      </p:cBhvr>
                                      <p:to x="100000" y="90000"/>
                                    </p:animScale>
                                    <p:animScale>
                                      <p:cBhvr>
                                        <p:cTn id="74" dur="83" decel="50000">
                                          <p:stCondLst>
                                            <p:cond delay="834"/>
                                          </p:stCondLst>
                                        </p:cTn>
                                        <p:tgtEl>
                                          <p:spTgt spid="53"/>
                                        </p:tgtEl>
                                      </p:cBhvr>
                                      <p:to x="100000" y="100000"/>
                                    </p:animScale>
                                    <p:animScale>
                                      <p:cBhvr>
                                        <p:cTn id="75" dur="13">
                                          <p:stCondLst>
                                            <p:cond delay="904"/>
                                          </p:stCondLst>
                                        </p:cTn>
                                        <p:tgtEl>
                                          <p:spTgt spid="53"/>
                                        </p:tgtEl>
                                      </p:cBhvr>
                                      <p:to x="100000" y="95000"/>
                                    </p:animScale>
                                    <p:animScale>
                                      <p:cBhvr>
                                        <p:cTn id="76" dur="83" decel="50000">
                                          <p:stCondLst>
                                            <p:cond delay="917"/>
                                          </p:stCondLst>
                                        </p:cTn>
                                        <p:tgtEl>
                                          <p:spTgt spid="53"/>
                                        </p:tgtEl>
                                      </p:cBhvr>
                                      <p:to x="100000" y="100000"/>
                                    </p:animScale>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 presetClass="entr" presetSubtype="2" fill="hold" grpId="0" nodeType="withEffect">
                                  <p:stCondLst>
                                    <p:cond delay="5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1+#ppt_w/2"/>
                                          </p:val>
                                        </p:tav>
                                        <p:tav tm="100000">
                                          <p:val>
                                            <p:strVal val="#ppt_x"/>
                                          </p:val>
                                        </p:tav>
                                      </p:tavLst>
                                    </p:anim>
                                    <p:anim calcmode="lin" valueType="num">
                                      <p:cBhvr additive="base">
                                        <p:cTn id="84" dur="500" fill="hold"/>
                                        <p:tgtEl>
                                          <p:spTgt spid="35"/>
                                        </p:tgtEl>
                                        <p:attrNameLst>
                                          <p:attrName>ppt_y</p:attrName>
                                        </p:attrNameLst>
                                      </p:cBhvr>
                                      <p:tavLst>
                                        <p:tav tm="0">
                                          <p:val>
                                            <p:strVal val="#ppt_y"/>
                                          </p:val>
                                        </p:tav>
                                        <p:tav tm="100000">
                                          <p:val>
                                            <p:strVal val="#ppt_y"/>
                                          </p:val>
                                        </p:tav>
                                      </p:tavLst>
                                    </p:anim>
                                  </p:childTnLst>
                                </p:cTn>
                              </p:par>
                            </p:childTnLst>
                          </p:cTn>
                        </p:par>
                        <p:par>
                          <p:cTn id="85" fill="hold">
                            <p:stCondLst>
                              <p:cond delay="4500"/>
                            </p:stCondLst>
                            <p:childTnLst>
                              <p:par>
                                <p:cTn id="86" presetID="26"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290">
                                          <p:stCondLst>
                                            <p:cond delay="0"/>
                                          </p:stCondLst>
                                        </p:cTn>
                                        <p:tgtEl>
                                          <p:spTgt spid="38"/>
                                        </p:tgtEl>
                                      </p:cBhvr>
                                    </p:animEffect>
                                    <p:anim calcmode="lin" valueType="num">
                                      <p:cBhvr>
                                        <p:cTn id="89"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94" dur="13">
                                          <p:stCondLst>
                                            <p:cond delay="325"/>
                                          </p:stCondLst>
                                        </p:cTn>
                                        <p:tgtEl>
                                          <p:spTgt spid="38"/>
                                        </p:tgtEl>
                                      </p:cBhvr>
                                      <p:to x="100000" y="60000"/>
                                    </p:animScale>
                                    <p:animScale>
                                      <p:cBhvr>
                                        <p:cTn id="95" dur="83" decel="50000">
                                          <p:stCondLst>
                                            <p:cond delay="338"/>
                                          </p:stCondLst>
                                        </p:cTn>
                                        <p:tgtEl>
                                          <p:spTgt spid="38"/>
                                        </p:tgtEl>
                                      </p:cBhvr>
                                      <p:to x="100000" y="100000"/>
                                    </p:animScale>
                                    <p:animScale>
                                      <p:cBhvr>
                                        <p:cTn id="96" dur="13">
                                          <p:stCondLst>
                                            <p:cond delay="656"/>
                                          </p:stCondLst>
                                        </p:cTn>
                                        <p:tgtEl>
                                          <p:spTgt spid="38"/>
                                        </p:tgtEl>
                                      </p:cBhvr>
                                      <p:to x="100000" y="80000"/>
                                    </p:animScale>
                                    <p:animScale>
                                      <p:cBhvr>
                                        <p:cTn id="97" dur="83" decel="50000">
                                          <p:stCondLst>
                                            <p:cond delay="669"/>
                                          </p:stCondLst>
                                        </p:cTn>
                                        <p:tgtEl>
                                          <p:spTgt spid="38"/>
                                        </p:tgtEl>
                                      </p:cBhvr>
                                      <p:to x="100000" y="100000"/>
                                    </p:animScale>
                                    <p:animScale>
                                      <p:cBhvr>
                                        <p:cTn id="98" dur="13">
                                          <p:stCondLst>
                                            <p:cond delay="821"/>
                                          </p:stCondLst>
                                        </p:cTn>
                                        <p:tgtEl>
                                          <p:spTgt spid="38"/>
                                        </p:tgtEl>
                                      </p:cBhvr>
                                      <p:to x="100000" y="90000"/>
                                    </p:animScale>
                                    <p:animScale>
                                      <p:cBhvr>
                                        <p:cTn id="99" dur="83" decel="50000">
                                          <p:stCondLst>
                                            <p:cond delay="834"/>
                                          </p:stCondLst>
                                        </p:cTn>
                                        <p:tgtEl>
                                          <p:spTgt spid="38"/>
                                        </p:tgtEl>
                                      </p:cBhvr>
                                      <p:to x="100000" y="100000"/>
                                    </p:animScale>
                                    <p:animScale>
                                      <p:cBhvr>
                                        <p:cTn id="100" dur="13">
                                          <p:stCondLst>
                                            <p:cond delay="904"/>
                                          </p:stCondLst>
                                        </p:cTn>
                                        <p:tgtEl>
                                          <p:spTgt spid="38"/>
                                        </p:tgtEl>
                                      </p:cBhvr>
                                      <p:to x="100000" y="95000"/>
                                    </p:animScale>
                                    <p:animScale>
                                      <p:cBhvr>
                                        <p:cTn id="101" dur="83" decel="50000">
                                          <p:stCondLst>
                                            <p:cond delay="917"/>
                                          </p:stCondLst>
                                        </p:cTn>
                                        <p:tgtEl>
                                          <p:spTgt spid="38"/>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down)">
                                      <p:cBhvr>
                                        <p:cTn id="104" dur="290">
                                          <p:stCondLst>
                                            <p:cond delay="0"/>
                                          </p:stCondLst>
                                        </p:cTn>
                                        <p:tgtEl>
                                          <p:spTgt spid="54"/>
                                        </p:tgtEl>
                                      </p:cBhvr>
                                    </p:animEffect>
                                    <p:anim calcmode="lin" valueType="num">
                                      <p:cBhvr>
                                        <p:cTn id="105"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10" dur="13">
                                          <p:stCondLst>
                                            <p:cond delay="325"/>
                                          </p:stCondLst>
                                        </p:cTn>
                                        <p:tgtEl>
                                          <p:spTgt spid="54"/>
                                        </p:tgtEl>
                                      </p:cBhvr>
                                      <p:to x="100000" y="60000"/>
                                    </p:animScale>
                                    <p:animScale>
                                      <p:cBhvr>
                                        <p:cTn id="111" dur="83" decel="50000">
                                          <p:stCondLst>
                                            <p:cond delay="338"/>
                                          </p:stCondLst>
                                        </p:cTn>
                                        <p:tgtEl>
                                          <p:spTgt spid="54"/>
                                        </p:tgtEl>
                                      </p:cBhvr>
                                      <p:to x="100000" y="100000"/>
                                    </p:animScale>
                                    <p:animScale>
                                      <p:cBhvr>
                                        <p:cTn id="112" dur="13">
                                          <p:stCondLst>
                                            <p:cond delay="656"/>
                                          </p:stCondLst>
                                        </p:cTn>
                                        <p:tgtEl>
                                          <p:spTgt spid="54"/>
                                        </p:tgtEl>
                                      </p:cBhvr>
                                      <p:to x="100000" y="80000"/>
                                    </p:animScale>
                                    <p:animScale>
                                      <p:cBhvr>
                                        <p:cTn id="113" dur="83" decel="50000">
                                          <p:stCondLst>
                                            <p:cond delay="669"/>
                                          </p:stCondLst>
                                        </p:cTn>
                                        <p:tgtEl>
                                          <p:spTgt spid="54"/>
                                        </p:tgtEl>
                                      </p:cBhvr>
                                      <p:to x="100000" y="100000"/>
                                    </p:animScale>
                                    <p:animScale>
                                      <p:cBhvr>
                                        <p:cTn id="114" dur="13">
                                          <p:stCondLst>
                                            <p:cond delay="821"/>
                                          </p:stCondLst>
                                        </p:cTn>
                                        <p:tgtEl>
                                          <p:spTgt spid="54"/>
                                        </p:tgtEl>
                                      </p:cBhvr>
                                      <p:to x="100000" y="90000"/>
                                    </p:animScale>
                                    <p:animScale>
                                      <p:cBhvr>
                                        <p:cTn id="115" dur="83" decel="50000">
                                          <p:stCondLst>
                                            <p:cond delay="834"/>
                                          </p:stCondLst>
                                        </p:cTn>
                                        <p:tgtEl>
                                          <p:spTgt spid="54"/>
                                        </p:tgtEl>
                                      </p:cBhvr>
                                      <p:to x="100000" y="100000"/>
                                    </p:animScale>
                                    <p:animScale>
                                      <p:cBhvr>
                                        <p:cTn id="116" dur="13">
                                          <p:stCondLst>
                                            <p:cond delay="904"/>
                                          </p:stCondLst>
                                        </p:cTn>
                                        <p:tgtEl>
                                          <p:spTgt spid="54"/>
                                        </p:tgtEl>
                                      </p:cBhvr>
                                      <p:to x="100000" y="95000"/>
                                    </p:animScale>
                                    <p:animScale>
                                      <p:cBhvr>
                                        <p:cTn id="117" dur="83" decel="50000">
                                          <p:stCondLst>
                                            <p:cond delay="917"/>
                                          </p:stCondLst>
                                        </p:cTn>
                                        <p:tgtEl>
                                          <p:spTgt spid="54"/>
                                        </p:tgtEl>
                                      </p:cBhvr>
                                      <p:to x="100000" y="100000"/>
                                    </p:animScale>
                                  </p:childTnLst>
                                </p:cTn>
                              </p:par>
                            </p:childTnLst>
                          </p:cTn>
                        </p:par>
                        <p:par>
                          <p:cTn id="118" fill="hold">
                            <p:stCondLst>
                              <p:cond delay="5500"/>
                            </p:stCondLst>
                            <p:childTnLst>
                              <p:par>
                                <p:cTn id="119" presetID="22" presetClass="entr" presetSubtype="8"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par>
                                <p:cTn id="122" presetID="2" presetClass="entr" presetSubtype="2" fill="hold" grpId="0" nodeType="withEffect">
                                  <p:stCondLst>
                                    <p:cond delay="50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1+#ppt_w/2"/>
                                          </p:val>
                                        </p:tav>
                                        <p:tav tm="100000">
                                          <p:val>
                                            <p:strVal val="#ppt_x"/>
                                          </p:val>
                                        </p:tav>
                                      </p:tavLst>
                                    </p:anim>
                                    <p:anim calcmode="lin" valueType="num">
                                      <p:cBhvr additive="base">
                                        <p:cTn id="125" dur="500" fill="hold"/>
                                        <p:tgtEl>
                                          <p:spTgt spid="41"/>
                                        </p:tgtEl>
                                        <p:attrNameLst>
                                          <p:attrName>ppt_y</p:attrName>
                                        </p:attrNameLst>
                                      </p:cBhvr>
                                      <p:tavLst>
                                        <p:tav tm="0">
                                          <p:val>
                                            <p:strVal val="#ppt_y"/>
                                          </p:val>
                                        </p:tav>
                                        <p:tav tm="100000">
                                          <p:val>
                                            <p:strVal val="#ppt_y"/>
                                          </p:val>
                                        </p:tav>
                                      </p:tavLst>
                                    </p:anim>
                                  </p:childTnLst>
                                </p:cTn>
                              </p:par>
                            </p:childTnLst>
                          </p:cTn>
                        </p:par>
                        <p:par>
                          <p:cTn id="126" fill="hold">
                            <p:stCondLst>
                              <p:cond delay="6000"/>
                            </p:stCondLst>
                            <p:childTnLst>
                              <p:par>
                                <p:cTn id="127" presetID="26"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290">
                                          <p:stCondLst>
                                            <p:cond delay="0"/>
                                          </p:stCondLst>
                                        </p:cTn>
                                        <p:tgtEl>
                                          <p:spTgt spid="47"/>
                                        </p:tgtEl>
                                      </p:cBhvr>
                                    </p:animEffect>
                                    <p:anim calcmode="lin" valueType="num">
                                      <p:cBhvr>
                                        <p:cTn id="130"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31"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32"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33"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34"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5" dur="13">
                                          <p:stCondLst>
                                            <p:cond delay="325"/>
                                          </p:stCondLst>
                                        </p:cTn>
                                        <p:tgtEl>
                                          <p:spTgt spid="47"/>
                                        </p:tgtEl>
                                      </p:cBhvr>
                                      <p:to x="100000" y="60000"/>
                                    </p:animScale>
                                    <p:animScale>
                                      <p:cBhvr>
                                        <p:cTn id="136" dur="83" decel="50000">
                                          <p:stCondLst>
                                            <p:cond delay="338"/>
                                          </p:stCondLst>
                                        </p:cTn>
                                        <p:tgtEl>
                                          <p:spTgt spid="47"/>
                                        </p:tgtEl>
                                      </p:cBhvr>
                                      <p:to x="100000" y="100000"/>
                                    </p:animScale>
                                    <p:animScale>
                                      <p:cBhvr>
                                        <p:cTn id="137" dur="13">
                                          <p:stCondLst>
                                            <p:cond delay="656"/>
                                          </p:stCondLst>
                                        </p:cTn>
                                        <p:tgtEl>
                                          <p:spTgt spid="47"/>
                                        </p:tgtEl>
                                      </p:cBhvr>
                                      <p:to x="100000" y="80000"/>
                                    </p:animScale>
                                    <p:animScale>
                                      <p:cBhvr>
                                        <p:cTn id="138" dur="83" decel="50000">
                                          <p:stCondLst>
                                            <p:cond delay="669"/>
                                          </p:stCondLst>
                                        </p:cTn>
                                        <p:tgtEl>
                                          <p:spTgt spid="47"/>
                                        </p:tgtEl>
                                      </p:cBhvr>
                                      <p:to x="100000" y="100000"/>
                                    </p:animScale>
                                    <p:animScale>
                                      <p:cBhvr>
                                        <p:cTn id="139" dur="13">
                                          <p:stCondLst>
                                            <p:cond delay="821"/>
                                          </p:stCondLst>
                                        </p:cTn>
                                        <p:tgtEl>
                                          <p:spTgt spid="47"/>
                                        </p:tgtEl>
                                      </p:cBhvr>
                                      <p:to x="100000" y="90000"/>
                                    </p:animScale>
                                    <p:animScale>
                                      <p:cBhvr>
                                        <p:cTn id="140" dur="83" decel="50000">
                                          <p:stCondLst>
                                            <p:cond delay="834"/>
                                          </p:stCondLst>
                                        </p:cTn>
                                        <p:tgtEl>
                                          <p:spTgt spid="47"/>
                                        </p:tgtEl>
                                      </p:cBhvr>
                                      <p:to x="100000" y="100000"/>
                                    </p:animScale>
                                    <p:animScale>
                                      <p:cBhvr>
                                        <p:cTn id="141" dur="13">
                                          <p:stCondLst>
                                            <p:cond delay="904"/>
                                          </p:stCondLst>
                                        </p:cTn>
                                        <p:tgtEl>
                                          <p:spTgt spid="47"/>
                                        </p:tgtEl>
                                      </p:cBhvr>
                                      <p:to x="100000" y="95000"/>
                                    </p:animScale>
                                    <p:animScale>
                                      <p:cBhvr>
                                        <p:cTn id="142" dur="83" decel="50000">
                                          <p:stCondLst>
                                            <p:cond delay="917"/>
                                          </p:stCondLst>
                                        </p:cTn>
                                        <p:tgtEl>
                                          <p:spTgt spid="47"/>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290">
                                          <p:stCondLst>
                                            <p:cond delay="0"/>
                                          </p:stCondLst>
                                        </p:cTn>
                                        <p:tgtEl>
                                          <p:spTgt spid="55"/>
                                        </p:tgtEl>
                                      </p:cBhvr>
                                    </p:animEffect>
                                    <p:anim calcmode="lin" valueType="num">
                                      <p:cBhvr>
                                        <p:cTn id="146"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7"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8"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9"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50"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51" dur="13">
                                          <p:stCondLst>
                                            <p:cond delay="325"/>
                                          </p:stCondLst>
                                        </p:cTn>
                                        <p:tgtEl>
                                          <p:spTgt spid="55"/>
                                        </p:tgtEl>
                                      </p:cBhvr>
                                      <p:to x="100000" y="60000"/>
                                    </p:animScale>
                                    <p:animScale>
                                      <p:cBhvr>
                                        <p:cTn id="152" dur="83" decel="50000">
                                          <p:stCondLst>
                                            <p:cond delay="338"/>
                                          </p:stCondLst>
                                        </p:cTn>
                                        <p:tgtEl>
                                          <p:spTgt spid="55"/>
                                        </p:tgtEl>
                                      </p:cBhvr>
                                      <p:to x="100000" y="100000"/>
                                    </p:animScale>
                                    <p:animScale>
                                      <p:cBhvr>
                                        <p:cTn id="153" dur="13">
                                          <p:stCondLst>
                                            <p:cond delay="656"/>
                                          </p:stCondLst>
                                        </p:cTn>
                                        <p:tgtEl>
                                          <p:spTgt spid="55"/>
                                        </p:tgtEl>
                                      </p:cBhvr>
                                      <p:to x="100000" y="80000"/>
                                    </p:animScale>
                                    <p:animScale>
                                      <p:cBhvr>
                                        <p:cTn id="154" dur="83" decel="50000">
                                          <p:stCondLst>
                                            <p:cond delay="669"/>
                                          </p:stCondLst>
                                        </p:cTn>
                                        <p:tgtEl>
                                          <p:spTgt spid="55"/>
                                        </p:tgtEl>
                                      </p:cBhvr>
                                      <p:to x="100000" y="100000"/>
                                    </p:animScale>
                                    <p:animScale>
                                      <p:cBhvr>
                                        <p:cTn id="155" dur="13">
                                          <p:stCondLst>
                                            <p:cond delay="821"/>
                                          </p:stCondLst>
                                        </p:cTn>
                                        <p:tgtEl>
                                          <p:spTgt spid="55"/>
                                        </p:tgtEl>
                                      </p:cBhvr>
                                      <p:to x="100000" y="90000"/>
                                    </p:animScale>
                                    <p:animScale>
                                      <p:cBhvr>
                                        <p:cTn id="156" dur="83" decel="50000">
                                          <p:stCondLst>
                                            <p:cond delay="834"/>
                                          </p:stCondLst>
                                        </p:cTn>
                                        <p:tgtEl>
                                          <p:spTgt spid="55"/>
                                        </p:tgtEl>
                                      </p:cBhvr>
                                      <p:to x="100000" y="100000"/>
                                    </p:animScale>
                                    <p:animScale>
                                      <p:cBhvr>
                                        <p:cTn id="157" dur="13">
                                          <p:stCondLst>
                                            <p:cond delay="904"/>
                                          </p:stCondLst>
                                        </p:cTn>
                                        <p:tgtEl>
                                          <p:spTgt spid="55"/>
                                        </p:tgtEl>
                                      </p:cBhvr>
                                      <p:to x="100000" y="95000"/>
                                    </p:animScale>
                                    <p:animScale>
                                      <p:cBhvr>
                                        <p:cTn id="158" dur="83" decel="50000">
                                          <p:stCondLst>
                                            <p:cond delay="917"/>
                                          </p:stCondLst>
                                        </p:cTn>
                                        <p:tgtEl>
                                          <p:spTgt spid="55"/>
                                        </p:tgtEl>
                                      </p:cBhvr>
                                      <p:to x="100000" y="100000"/>
                                    </p:animScale>
                                  </p:childTnLst>
                                </p:cTn>
                              </p:par>
                            </p:childTnLst>
                          </p:cTn>
                        </p:par>
                        <p:par>
                          <p:cTn id="159" fill="hold">
                            <p:stCondLst>
                              <p:cond delay="7000"/>
                            </p:stCondLst>
                            <p:childTnLst>
                              <p:par>
                                <p:cTn id="160" presetID="22" presetClass="entr" presetSubtype="8" fill="hold" nodeType="after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wipe(left)">
                                      <p:cBhvr>
                                        <p:cTn id="162" dur="500"/>
                                        <p:tgtEl>
                                          <p:spTgt spid="46"/>
                                        </p:tgtEl>
                                      </p:cBhvr>
                                    </p:animEffect>
                                  </p:childTnLst>
                                </p:cTn>
                              </p:par>
                              <p:par>
                                <p:cTn id="163" presetID="2" presetClass="entr" presetSubtype="2" fill="hold" grpId="0" nodeType="withEffect">
                                  <p:stCondLst>
                                    <p:cond delay="50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1+#ppt_w/2"/>
                                          </p:val>
                                        </p:tav>
                                        <p:tav tm="100000">
                                          <p:val>
                                            <p:strVal val="#ppt_x"/>
                                          </p:val>
                                        </p:tav>
                                      </p:tavLst>
                                    </p:anim>
                                    <p:anim calcmode="lin" valueType="num">
                                      <p:cBhvr additive="base">
                                        <p:cTn id="166" dur="500" fill="hold"/>
                                        <p:tgtEl>
                                          <p:spTgt spid="50"/>
                                        </p:tgtEl>
                                        <p:attrNameLst>
                                          <p:attrName>ppt_y</p:attrName>
                                        </p:attrNameLst>
                                      </p:cBhvr>
                                      <p:tavLst>
                                        <p:tav tm="0">
                                          <p:val>
                                            <p:strVal val="#ppt_y"/>
                                          </p:val>
                                        </p:tav>
                                        <p:tav tm="100000">
                                          <p:val>
                                            <p:strVal val="#ppt_y"/>
                                          </p:val>
                                        </p:tav>
                                      </p:tavLst>
                                    </p:anim>
                                  </p:childTnLst>
                                </p:cTn>
                              </p:par>
                            </p:childTnLst>
                          </p:cTn>
                        </p:par>
                        <p:par>
                          <p:cTn id="167" fill="hold">
                            <p:stCondLst>
                              <p:cond delay="7500"/>
                            </p:stCondLst>
                            <p:childTnLst>
                              <p:par>
                                <p:cTn id="168" presetID="53" presetClass="entr" presetSubtype="16"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41" grpId="0"/>
      <p:bldP spid="50" grpId="0"/>
      <p:bldP spid="53" grpId="0" bldLvl="0" animBg="1"/>
      <p:bldP spid="54" grpId="0" bldLvl="0" animBg="1"/>
      <p:bldP spid="55"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7708" y="839470"/>
            <a:ext cx="5308600" cy="383095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&lt;!DOCTYPE 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&lt;meta charset="utf-8"&gt;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&lt;title&gt;&lt;/title&gt;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含义</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2310" y="855980"/>
            <a:ext cx="5742940" cy="341503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&lt;!DOCTYPE html&gt;命名文档类型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&lt;html&gt;&lt;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html&gt;说明我们写的是标记语言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&lt;head&gt;&lt;/head&gt;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文件头部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&lt;title&gt;&lt;/title&gt;文件标题（显示在状态栏上的内容）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&lt;meta charset="utf-8"</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&gt;编码格式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&lt;body&gt;&lt;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body&gt;文件主体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0" name="图片"/>
          <p:cNvPicPr>
            <a:picLocks noChangeAspect="1"/>
          </p:cNvPicPr>
          <p:nvPr/>
        </p:nvPicPr>
        <p:blipFill>
          <a:blip r:embed="rId4" cstate="print"/>
          <a:stretch>
            <a:fillRect/>
          </a:stretch>
        </p:blipFill>
        <p:spPr>
          <a:xfrm>
            <a:off x="3139440" y="1353820"/>
            <a:ext cx="5428615" cy="2906395"/>
          </a:xfrm>
          <a:prstGeom prst="rect">
            <a:avLst/>
          </a:prstGeom>
          <a:noFill/>
          <a:ln w="9525" cap="flat" cmpd="sng">
            <a:noFill/>
            <a:prstDash val="solid"/>
            <a:miter/>
          </a:ln>
        </p:spPr>
      </p:pic>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rot="2700000">
            <a:off x="24249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5" name="图片"/>
          <p:cNvPicPr>
            <a:picLocks noChangeAspect="1"/>
          </p:cNvPicPr>
          <p:nvPr/>
        </p:nvPicPr>
        <p:blipFill>
          <a:blip r:embed="rId4" cstate="print"/>
          <a:stretch>
            <a:fillRect/>
          </a:stretch>
        </p:blipFill>
        <p:spPr>
          <a:xfrm>
            <a:off x="3139440" y="1280795"/>
            <a:ext cx="5484495" cy="2968625"/>
          </a:xfrm>
          <a:prstGeom prst="rect">
            <a:avLst/>
          </a:prstGeom>
          <a:noFill/>
          <a:ln w="9525" cap="flat" cmpd="sng">
            <a:noFill/>
            <a:prstDash val="solid"/>
            <a:miter/>
          </a:ln>
        </p:spPr>
      </p:pic>
      <p:sp>
        <p:nvSpPr>
          <p:cNvPr id="13" name="矩形 12"/>
          <p:cNvSpPr/>
          <p:nvPr/>
        </p:nvSpPr>
        <p:spPr>
          <a:xfrm rot="2700000">
            <a:off x="23233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注释符</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82470" y="855980"/>
            <a:ext cx="5742940" cy="35534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html中的注释方式：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&lt;!- - 注释的内容 - -&gt;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grpSp>
        <p:nvGrpSpPr>
          <p:cNvPr id="8202" name="组合 4"/>
          <p:cNvGrpSpPr/>
          <p:nvPr/>
        </p:nvGrpSpPr>
        <p:grpSpPr>
          <a:xfrm>
            <a:off x="916623" y="1256665"/>
            <a:ext cx="2035175" cy="1401763"/>
            <a:chOff x="0" y="0"/>
            <a:chExt cx="2035308" cy="1402000"/>
          </a:xfrm>
        </p:grpSpPr>
        <p:pic>
          <p:nvPicPr>
            <p:cNvPr id="41" name="Picture 17"/>
            <p:cNvPicPr>
              <a:picLocks noChangeAspect="1"/>
            </p:cNvPicPr>
            <p:nvPr/>
          </p:nvPicPr>
          <p:blipFill>
            <a:blip r:embed="rId1"/>
            <a:stretch>
              <a:fillRect/>
            </a:stretch>
          </p:blipFill>
          <p:spPr>
            <a:xfrm>
              <a:off x="0" y="0"/>
              <a:ext cx="2035308" cy="1025699"/>
            </a:xfrm>
            <a:prstGeom prst="rect">
              <a:avLst/>
            </a:prstGeom>
            <a:noFill/>
            <a:ln w="9525">
              <a:noFill/>
            </a:ln>
            <a:effectLst>
              <a:outerShdw dist="38100" dir="2699999" algn="ctr" rotWithShape="0">
                <a:srgbClr val="000000">
                  <a:alpha val="25999"/>
                </a:srgbClr>
              </a:outerShdw>
            </a:effectLst>
          </p:spPr>
        </p:pic>
        <p:sp>
          <p:nvSpPr>
            <p:cNvPr id="8203" name="TextBox 3"/>
            <p:cNvSpPr txBox="1"/>
            <p:nvPr/>
          </p:nvSpPr>
          <p:spPr>
            <a:xfrm>
              <a:off x="430605" y="1032668"/>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浏览新闻</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199" name="组合 9"/>
          <p:cNvGrpSpPr/>
          <p:nvPr/>
        </p:nvGrpSpPr>
        <p:grpSpPr>
          <a:xfrm>
            <a:off x="3430270" y="1875155"/>
            <a:ext cx="2252663" cy="1392238"/>
            <a:chOff x="0" y="0"/>
            <a:chExt cx="2251713" cy="1392469"/>
          </a:xfrm>
        </p:grpSpPr>
        <p:pic>
          <p:nvPicPr>
            <p:cNvPr id="42" name="Picture 18"/>
            <p:cNvPicPr>
              <a:picLocks noChangeAspect="1"/>
            </p:cNvPicPr>
            <p:nvPr/>
          </p:nvPicPr>
          <p:blipFill>
            <a:blip r:embed="rId2"/>
            <a:stretch>
              <a:fillRect/>
            </a:stretch>
          </p:blipFill>
          <p:spPr>
            <a:xfrm>
              <a:off x="0" y="0"/>
              <a:ext cx="2251713" cy="1038705"/>
            </a:xfrm>
            <a:prstGeom prst="rect">
              <a:avLst/>
            </a:prstGeom>
            <a:noFill/>
            <a:ln w="9525">
              <a:noFill/>
            </a:ln>
            <a:effectLst>
              <a:outerShdw dist="35921" dir="2699999" algn="ctr" rotWithShape="0">
                <a:schemeClr val="bg2"/>
              </a:outerShdw>
            </a:effectLst>
          </p:spPr>
        </p:pic>
        <p:sp>
          <p:nvSpPr>
            <p:cNvPr id="8200" name="TextBox 5"/>
            <p:cNvSpPr txBox="1"/>
            <p:nvPr/>
          </p:nvSpPr>
          <p:spPr>
            <a:xfrm>
              <a:off x="616941" y="1023137"/>
              <a:ext cx="1114408"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查询信息</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5" name="组合 8"/>
          <p:cNvGrpSpPr/>
          <p:nvPr/>
        </p:nvGrpSpPr>
        <p:grpSpPr>
          <a:xfrm>
            <a:off x="6083618" y="2765425"/>
            <a:ext cx="1828800" cy="1609725"/>
            <a:chOff x="0" y="0"/>
            <a:chExt cx="1829304" cy="1610581"/>
          </a:xfrm>
        </p:grpSpPr>
        <p:pic>
          <p:nvPicPr>
            <p:cNvPr id="43" name="Picture 19"/>
            <p:cNvPicPr>
              <a:picLocks noChangeAspect="1"/>
            </p:cNvPicPr>
            <p:nvPr/>
          </p:nvPicPr>
          <p:blipFill>
            <a:blip r:embed="rId3"/>
            <a:stretch>
              <a:fillRect/>
            </a:stretch>
          </p:blipFill>
          <p:spPr>
            <a:xfrm>
              <a:off x="0" y="0"/>
              <a:ext cx="1829304" cy="1272419"/>
            </a:xfrm>
            <a:prstGeom prst="rect">
              <a:avLst/>
            </a:prstGeom>
            <a:noFill/>
            <a:ln w="9525">
              <a:noFill/>
            </a:ln>
            <a:effectLst>
              <a:outerShdw dist="35921" dir="2699999" algn="ctr" rotWithShape="0">
                <a:schemeClr val="bg2"/>
              </a:outerShdw>
            </a:effectLst>
          </p:spPr>
        </p:pic>
        <p:sp>
          <p:nvSpPr>
            <p:cNvPr id="8206" name="TextBox 7"/>
            <p:cNvSpPr txBox="1"/>
            <p:nvPr/>
          </p:nvSpPr>
          <p:spPr>
            <a:xfrm>
              <a:off x="418427" y="1241249"/>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网上购物</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9" name="组合 1"/>
          <p:cNvGrpSpPr/>
          <p:nvPr/>
        </p:nvGrpSpPr>
        <p:grpSpPr>
          <a:xfrm>
            <a:off x="77788" y="4472623"/>
            <a:ext cx="8958262" cy="576262"/>
            <a:chOff x="0" y="0"/>
            <a:chExt cx="9164637" cy="576263"/>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4"/>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302000" y="33338"/>
              <a:ext cx="3140477" cy="523220"/>
            </a:xfrm>
            <a:prstGeom prst="rect">
              <a:avLst/>
            </a:prstGeom>
            <a:noFill/>
            <a:ln w="9525">
              <a:noFill/>
            </a:ln>
          </p:spPr>
          <p:txBody>
            <a:bodyPr wrap="none" anchor="t">
              <a:spAutoFit/>
            </a:bodyPr>
            <a:p>
              <a:pPr eaLnBrk="0" hangingPunct="0"/>
              <a:r>
                <a:rPr lang="zh-CN" altLang="en-US" sz="2800" b="1" dirty="0">
                  <a:solidFill>
                    <a:srgbClr val="FFFF00"/>
                  </a:solidFill>
                  <a:latin typeface="Arial" panose="020B0604020202020204" pitchFamily="34" charset="0"/>
                  <a:ea typeface="黑体" panose="02010609060101010101" charset="-122"/>
                </a:rPr>
                <a:t>网页究竟是什么？</a:t>
              </a:r>
              <a:endParaRPr lang="zh-CN" altLang="en-US" sz="2800" b="1" dirty="0">
                <a:solidFill>
                  <a:srgbClr val="FFFF00"/>
                </a:solidFill>
                <a:latin typeface="Arial" panose="020B0604020202020204" pitchFamily="34" charset="0"/>
                <a:ea typeface="黑体" panose="02010609060101010101" charset="-122"/>
              </a:endParaRPr>
            </a:p>
          </p:txBody>
        </p:sp>
      </p:grpSp>
      <p:sp>
        <p:nvSpPr>
          <p:cNvPr id="45" name="Freeform 9"/>
          <p:cNvSpPr>
            <a:spLocks noEditPoints="1"/>
          </p:cNvSpPr>
          <p:nvPr/>
        </p:nvSpPr>
        <p:spPr bwMode="auto">
          <a:xfrm rot="19469485">
            <a:off x="7339407" y="55023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fade">
                                      <p:cBhvr>
                                        <p:cTn id="32" dur="1000"/>
                                        <p:tgtEl>
                                          <p:spTgt spid="820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199"/>
                                        </p:tgtEl>
                                        <p:attrNameLst>
                                          <p:attrName>style.visibility</p:attrName>
                                        </p:attrNameLst>
                                      </p:cBhvr>
                                      <p:to>
                                        <p:strVal val="visible"/>
                                      </p:to>
                                    </p:set>
                                    <p:animEffect transition="in" filter="fade">
                                      <p:cBhvr>
                                        <p:cTn id="36" dur="1000"/>
                                        <p:tgtEl>
                                          <p:spTgt spid="819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fade">
                                      <p:cBhvr>
                                        <p:cTn id="40" dur="1000"/>
                                        <p:tgtEl>
                                          <p:spTgt spid="82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Effect transition="in" filter="wipe(down)">
                                      <p:cBhvr>
                                        <p:cTn id="45" dur="500"/>
                                        <p:tgtEl>
                                          <p:spTgt spid="8209"/>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文本标题</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65" name="表格"/>
          <p:cNvGraphicFramePr>
            <a:graphicFrameLocks noGrp="1"/>
          </p:cNvGraphicFramePr>
          <p:nvPr>
            <p:custDataLst>
              <p:tags r:id="rId1"/>
            </p:custDataLst>
          </p:nvPr>
        </p:nvGraphicFramePr>
        <p:xfrm>
          <a:off x="1891030" y="917575"/>
          <a:ext cx="5690235" cy="3291840"/>
        </p:xfrm>
        <a:graphic>
          <a:graphicData uri="http://schemas.openxmlformats.org/drawingml/2006/table">
            <a:tbl>
              <a:tblPr bandRow="1"/>
              <a:tblGrid>
                <a:gridCol w="1162685"/>
                <a:gridCol w="4527550"/>
              </a:tblGrid>
              <a:tr h="97536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语法：</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en-US" altLang="zh-CN"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 &gt; &lt;/h#&gt;</a:t>
                      </a:r>
                      <a:br>
                        <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31648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说明：</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其中#可以选择1－6；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文本标题（h1-h6）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&lt;h1&gt;一级标题&lt;/h1&gt;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&lt;h2&gt;二级标题&lt;/h2&gt;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&lt;h6&gt;六级标题&lt;/h6&gt;  </a:t>
                      </a:r>
                      <a:r>
                        <a:rPr lang="en-US" altLang="zh-CN" sz="24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71" name="图片"/>
          <p:cNvPicPr>
            <a:picLocks noChangeAspect="1"/>
          </p:cNvPicPr>
          <p:nvPr/>
        </p:nvPicPr>
        <p:blipFill>
          <a:blip r:embed="rId1" cstate="print"/>
          <a:stretch>
            <a:fillRect/>
          </a:stretch>
        </p:blipFill>
        <p:spPr>
          <a:xfrm>
            <a:off x="393065" y="789940"/>
            <a:ext cx="3982720" cy="1085215"/>
          </a:xfrm>
          <a:prstGeom prst="rect">
            <a:avLst/>
          </a:prstGeom>
          <a:noFill/>
          <a:ln w="9525" cap="flat" cmpd="sng">
            <a:noFill/>
            <a:prstDash val="solid"/>
            <a:miter/>
          </a:ln>
        </p:spPr>
      </p:pic>
      <p:pic>
        <p:nvPicPr>
          <p:cNvPr id="172" name="图片"/>
          <p:cNvPicPr>
            <a:picLocks noChangeAspect="1"/>
          </p:cNvPicPr>
          <p:nvPr/>
        </p:nvPicPr>
        <p:blipFill>
          <a:blip r:embed="rId2" cstate="print"/>
          <a:stretch>
            <a:fillRect/>
          </a:stretch>
        </p:blipFill>
        <p:spPr>
          <a:xfrm>
            <a:off x="393065" y="2057400"/>
            <a:ext cx="3983355" cy="2861945"/>
          </a:xfrm>
          <a:prstGeom prst="rect">
            <a:avLst/>
          </a:prstGeom>
          <a:noFill/>
          <a:ln w="9525" cap="flat" cmpd="sng">
            <a:noFill/>
            <a:prstDash val="solid"/>
            <a:miter/>
          </a:ln>
        </p:spPr>
      </p:pic>
      <p:pic>
        <p:nvPicPr>
          <p:cNvPr id="173" name="图片"/>
          <p:cNvPicPr>
            <a:picLocks noChangeAspect="1"/>
          </p:cNvPicPr>
          <p:nvPr/>
        </p:nvPicPr>
        <p:blipFill>
          <a:blip r:embed="rId3" cstate="print"/>
          <a:stretch>
            <a:fillRect/>
          </a:stretch>
        </p:blipFill>
        <p:spPr>
          <a:xfrm>
            <a:off x="5336540" y="789940"/>
            <a:ext cx="3323590" cy="4210050"/>
          </a:xfrm>
          <a:prstGeom prst="rect">
            <a:avLst/>
          </a:prstGeom>
          <a:noFill/>
          <a:ln w="9525" cap="flat" cmpd="sng">
            <a:noFill/>
            <a:prstDash val="solid"/>
            <a:miter/>
          </a:ln>
        </p:spPr>
      </p:pic>
      <p:sp>
        <p:nvSpPr>
          <p:cNvPr id="11" name="Freeform 9"/>
          <p:cNvSpPr>
            <a:spLocks noEditPoints="1"/>
          </p:cNvSpPr>
          <p:nvPr/>
        </p:nvSpPr>
        <p:spPr bwMode="auto">
          <a:xfrm rot="19469485">
            <a:off x="3915487" y="365284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物理字体</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089025"/>
          <a:ext cx="6356350" cy="4297680"/>
        </p:xfrm>
        <a:graphic>
          <a:graphicData uri="http://schemas.openxmlformats.org/drawingml/2006/table">
            <a:tbl>
              <a:tblPr firstRow="1" bandRow="1">
                <a:tableStyleId>{5C22544A-7EE6-4342-B048-85BDC9FD1C3A}</a:tableStyleId>
              </a:tblPr>
              <a:tblGrid>
                <a:gridCol w="2886710"/>
                <a:gridCol w="3469640"/>
              </a:tblGrid>
              <a:tr h="518160">
                <a:tc>
                  <a:txBody>
                    <a:bodyPr/>
                    <a:p>
                      <a:pPr>
                        <a:buNone/>
                      </a:pPr>
                      <a:r>
                        <a:rPr lang="zh-CN" altLang="zh-CN" sz="2800">
                          <a:solidFill>
                            <a:srgbClr val="FF0000"/>
                          </a:solidFill>
                          <a:ea typeface="宋体" panose="02010600030101010101" pitchFamily="2" charset="-122"/>
                        </a:rPr>
                        <a:t>语法</a:t>
                      </a:r>
                      <a:endParaRPr lang="zh-CN" altLang="zh-CN" sz="2800">
                        <a:solidFill>
                          <a:srgbClr val="FF0000"/>
                        </a:solidFill>
                        <a:ea typeface="宋体" panose="02010600030101010101" pitchFamily="2" charset="-122"/>
                      </a:endParaRPr>
                    </a:p>
                  </a:txBody>
                  <a:tcPr/>
                </a:tc>
                <a:tc>
                  <a:txBody>
                    <a:bodyPr/>
                    <a:p>
                      <a:pPr>
                        <a:buNone/>
                      </a:pPr>
                      <a:r>
                        <a:rPr lang="zh-CN" altLang="en-US" sz="2800">
                          <a:solidFill>
                            <a:srgbClr val="FF0000"/>
                          </a:solidFill>
                        </a:rPr>
                        <a:t>说明</a:t>
                      </a:r>
                      <a:endParaRPr lang="zh-CN" altLang="en-US" sz="2800">
                        <a:solidFill>
                          <a:srgbClr val="FF0000"/>
                        </a:solidFill>
                      </a:endParaRPr>
                    </a:p>
                  </a:txBody>
                  <a:tcPr/>
                </a:tc>
              </a:tr>
              <a:tr h="396240">
                <a:tc>
                  <a:txBody>
                    <a:bodyPr/>
                    <a:p>
                      <a:pPr>
                        <a:buNone/>
                      </a:pPr>
                      <a:r>
                        <a:rPr lang="zh-CN" altLang="en-US" sz="2000" b="0">
                          <a:solidFill>
                            <a:schemeClr val="tx1"/>
                          </a:solidFill>
                          <a:latin typeface="宋体" panose="02010600030101010101" pitchFamily="2" charset="-122"/>
                          <a:ea typeface="宋体" panose="02010600030101010101" pitchFamily="2" charset="-122"/>
                        </a:rPr>
                        <a:t>&lt;i&gt;&lt;/i&gt; |&lt;em&gt;&lt;/em&gt;</a:t>
                      </a:r>
                      <a:endParaRPr lang="zh-CN" altLang="en-US" sz="2000" b="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用来指示以斜体字显示文本</a:t>
                      </a:r>
                      <a:endParaRPr lang="zh-CN" altLang="en-US" sz="2000" b="0">
                        <a:latin typeface="宋体" panose="02010600030101010101" pitchFamily="2" charset="-122"/>
                        <a:ea typeface="宋体" panose="02010600030101010101" pitchFamily="2" charset="-122"/>
                      </a:endParaRPr>
                    </a:p>
                  </a:txBody>
                  <a:tcPr/>
                </a:tc>
              </a:tr>
              <a:tr h="701040">
                <a:tc>
                  <a:txBody>
                    <a:bodyPr/>
                    <a:p>
                      <a:pPr>
                        <a:buNone/>
                      </a:pPr>
                      <a:r>
                        <a:rPr lang="zh-CN" altLang="en-US" sz="2000" b="0">
                          <a:latin typeface="宋体" panose="02010600030101010101" pitchFamily="2" charset="-122"/>
                          <a:ea typeface="宋体" panose="02010600030101010101" pitchFamily="2" charset="-122"/>
                        </a:rPr>
                        <a:t>&lt;b&gt;&lt;/b&gt; | &lt;strong&gt;&lt;/strong&gt;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用来指示以粗体字显示文本</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&lt;u&gt;&lt;/u&gt;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用来指示为文本加下划线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&lt;br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空标记，用来设置字体换行</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&lt;hr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空标记，用做水平线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&lt;sup&gt;&lt;/sup&gt;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用来设置字体上标</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&lt;sub&gt;&lt;/sub&gt;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用来设置字体下标</a:t>
                      </a:r>
                      <a:endParaRPr lang="zh-CN" altLang="en-US" sz="2000" b="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pic>
        <p:nvPicPr>
          <p:cNvPr id="49158" name="Picture 3" descr="0$K[V%){0(CA1R10`V[Q`D8"/>
          <p:cNvPicPr>
            <a:picLocks noChangeAspect="1"/>
          </p:cNvPicPr>
          <p:nvPr/>
        </p:nvPicPr>
        <p:blipFill>
          <a:blip r:embed="rId1"/>
          <a:stretch>
            <a:fillRect/>
          </a:stretch>
        </p:blipFill>
        <p:spPr>
          <a:xfrm>
            <a:off x="738505" y="870585"/>
            <a:ext cx="7666990" cy="4229100"/>
          </a:xfrm>
          <a:prstGeom prst="rect">
            <a:avLst/>
          </a:prstGeom>
          <a:noFill/>
          <a:ln w="9525">
            <a:noFill/>
          </a:ln>
        </p:spPr>
      </p:pic>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49157" name="矩形 1"/>
          <p:cNvSpPr/>
          <p:nvPr/>
        </p:nvSpPr>
        <p:spPr>
          <a:xfrm>
            <a:off x="347663" y="533083"/>
            <a:ext cx="1205230" cy="337185"/>
          </a:xfrm>
          <a:prstGeom prst="rect">
            <a:avLst/>
          </a:prstGeom>
          <a:noFill/>
          <a:ln w="9525">
            <a:noFill/>
          </a:ln>
        </p:spPr>
        <p:txBody>
          <a:bodyPr wrap="none" anchor="t">
            <a:spAutoFit/>
          </a:bodyPr>
          <a:p>
            <a:pPr eaLnBrk="0" hangingPunct="0"/>
            <a:r>
              <a:rPr lang="zh-CN" altLang="en-US" sz="1600" b="1" dirty="0">
                <a:solidFill>
                  <a:srgbClr val="009ED6"/>
                </a:solidFill>
                <a:latin typeface="Calibri" panose="020F0502020204030204" charset="0"/>
                <a:ea typeface="宋体" panose="02010600030101010101" pitchFamily="2" charset="-122"/>
                <a:sym typeface="Arial" panose="020B0604020202020204" pitchFamily="34" charset="0"/>
              </a:rPr>
              <a:t>案例展示：</a:t>
            </a:r>
            <a:endParaRPr lang="zh-CN" altLang="en-US" sz="1600" dirty="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字符实体</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314450" y="1202690"/>
            <a:ext cx="6785610" cy="2738120"/>
          </a:xfrm>
          <a:prstGeom prst="rect">
            <a:avLst/>
          </a:prstGeom>
          <a:noFill/>
        </p:spPr>
        <p:txBody>
          <a:bodyPr wrap="square" rtlCol="0" anchor="t">
            <a:spAutoFit/>
          </a:bodyPr>
          <a:p>
            <a:pPr eaLnBrk="0" hangingPunct="0"/>
            <a:r>
              <a:rPr lang="zh-CN" altLang="en-US" sz="2000" b="1" dirty="0">
                <a:solidFill>
                  <a:schemeClr val="tx1">
                    <a:lumMod val="75000"/>
                    <a:lumOff val="25000"/>
                  </a:schemeClr>
                </a:solidFill>
                <a:latin typeface="宋体" panose="02010600030101010101" pitchFamily="2" charset="-122"/>
                <a:sym typeface="+mn-ea"/>
              </a:rPr>
              <a:t>在往</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文档中写入特殊字符，如“</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 ”等要使用特殊的代码，浏览器会用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命令对这些特殊代码进行翻译。往网页中输入特殊字符，需在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代码中加入以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开头的字母组合或以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开头的数字。常见的如：</a:t>
            </a:r>
            <a:endParaRPr lang="en-US" altLang="x-none"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n</a:t>
            </a:r>
            <a:r>
              <a:rPr lang="en-US" altLang="zh-CN" sz="2000" b="1" dirty="0">
                <a:solidFill>
                  <a:schemeClr val="tx1">
                    <a:lumMod val="75000"/>
                    <a:lumOff val="25000"/>
                  </a:schemeClr>
                </a:solidFill>
                <a:latin typeface="宋体" panose="02010600030101010101" pitchFamily="2" charset="-122"/>
                <a:sym typeface="+mn-ea"/>
              </a:rPr>
              <a:t>bsp;</a:t>
            </a:r>
            <a:r>
              <a:rPr lang="zh-CN" altLang="en-US" sz="2000" b="1" dirty="0">
                <a:solidFill>
                  <a:schemeClr val="tx1">
                    <a:lumMod val="75000"/>
                    <a:lumOff val="25000"/>
                  </a:schemeClr>
                </a:solidFill>
                <a:latin typeface="宋体" panose="02010600030101010101" pitchFamily="2" charset="-122"/>
                <a:sym typeface="+mn-ea"/>
              </a:rPr>
              <a:t>不换行空格</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&amp;gt; &gt;  </a:t>
            </a:r>
            <a:r>
              <a:rPr lang="zh-CN" altLang="en-US" sz="2000" b="1" dirty="0">
                <a:solidFill>
                  <a:schemeClr val="tx1">
                    <a:lumMod val="75000"/>
                    <a:lumOff val="25000"/>
                  </a:schemeClr>
                </a:solidFill>
                <a:latin typeface="宋体" panose="02010600030101010101" pitchFamily="2" charset="-122"/>
                <a:sym typeface="+mn-ea"/>
              </a:rPr>
              <a:t>右尖括号</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&amp;lt;</a:t>
            </a:r>
            <a:r>
              <a:rPr lang="zh-CN" altLang="en-US" sz="2000" b="1" dirty="0">
                <a:solidFill>
                  <a:schemeClr val="tx1">
                    <a:lumMod val="75000"/>
                    <a:lumOff val="25000"/>
                  </a:schemeClr>
                </a:solidFill>
                <a:latin typeface="宋体" panose="02010600030101010101" pitchFamily="2" charset="-122"/>
                <a:sym typeface="+mn-ea"/>
              </a:rPr>
              <a:t> </a:t>
            </a:r>
            <a:r>
              <a:rPr lang="en-US" altLang="zh-CN" sz="2000" b="1" dirty="0">
                <a:solidFill>
                  <a:schemeClr val="tx1">
                    <a:lumMod val="75000"/>
                    <a:lumOff val="25000"/>
                  </a:schemeClr>
                </a:solidFill>
                <a:latin typeface="宋体" panose="02010600030101010101" pitchFamily="2" charset="-122"/>
                <a:sym typeface="+mn-ea"/>
              </a:rPr>
              <a:t>&lt;  </a:t>
            </a:r>
            <a:r>
              <a:rPr lang="zh-CN" altLang="en-US" sz="2000" b="1" dirty="0">
                <a:solidFill>
                  <a:schemeClr val="tx1">
                    <a:lumMod val="75000"/>
                    <a:lumOff val="25000"/>
                  </a:schemeClr>
                </a:solidFill>
                <a:latin typeface="宋体" panose="02010600030101010101" pitchFamily="2" charset="-122"/>
                <a:sym typeface="+mn-ea"/>
              </a:rPr>
              <a:t>左尖括号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更多</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更多字符实体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54279" name="表格 54278"/>
          <p:cNvGraphicFramePr/>
          <p:nvPr>
            <p:custDataLst>
              <p:tags r:id="rId1"/>
            </p:custDataLst>
          </p:nvPr>
        </p:nvGraphicFramePr>
        <p:xfrm>
          <a:off x="1638300" y="1059180"/>
          <a:ext cx="6672580" cy="3512185"/>
        </p:xfrm>
        <a:graphic>
          <a:graphicData uri="http://schemas.openxmlformats.org/drawingml/2006/table">
            <a:tbl>
              <a:tblPr/>
              <a:tblGrid>
                <a:gridCol w="1814830"/>
                <a:gridCol w="2286000"/>
                <a:gridCol w="2571750"/>
              </a:tblGrid>
              <a:tr h="2559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特殊字符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描述</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20000"/>
                        </a:lnSpc>
                        <a:spcBef>
                          <a:spcPct val="0"/>
                        </a:spcBef>
                        <a:buFont typeface="Arial" panose="020B0604020202020204" pitchFamily="34" charset="0"/>
                        <a:buNone/>
                      </a:pPr>
                      <a:r>
                        <a:rPr lang="zh-CN" altLang="en-US" sz="1400" dirty="0">
                          <a:solidFill>
                            <a:srgbClr val="000000"/>
                          </a:solidFill>
                          <a:latin typeface="Arial" panose="020B0604020202020204" pitchFamily="34" charset="0"/>
                        </a:rPr>
                        <a:t>字符的代码</a:t>
                      </a:r>
                      <a:endParaRPr lang="zh-CN" altLang="en-US"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74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空格符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&amp;nbsp;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162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&lt;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小于号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&amp;lt;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923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&gt;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大于号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&amp;gt;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93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和号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&amp;amp;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130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人民币</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&amp;yen;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416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版权</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&amp;copy;</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8511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注册商标</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&amp;reg;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622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摄氏度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114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正负号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&amp;plusmn;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796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乘号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&amp;times;</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520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除号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&amp;divide;</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05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²</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平方</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&amp;sup2;</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003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³</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立方</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&amp;sup3;</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2441" y="17384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列表</a:t>
            </a:r>
            <a:endParaRPr lang="zh-CN" altLang="en-US" b="1" dirty="0">
              <a:solidFill>
                <a:srgbClr val="0070C0"/>
              </a:solidFill>
              <a:latin typeface="Impact MT Std" pitchFamily="34" charset="0"/>
              <a:ea typeface="微软雅黑" panose="020B0503020204020204" pitchFamily="34" charset="-122"/>
            </a:endParaRPr>
          </a:p>
        </p:txBody>
      </p:sp>
      <p:grpSp>
        <p:nvGrpSpPr>
          <p:cNvPr id="50" name="组合 49"/>
          <p:cNvGrpSpPr/>
          <p:nvPr/>
        </p:nvGrpSpPr>
        <p:grpSpPr>
          <a:xfrm>
            <a:off x="4398645" y="922655"/>
            <a:ext cx="551815" cy="3731895"/>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gradFill>
            <a:gsLst>
              <a:gs pos="0">
                <a:srgbClr val="0070C0"/>
              </a:gs>
              <a:gs pos="100000">
                <a:srgbClr val="00B0F0"/>
              </a:gs>
            </a:gsLst>
            <a:lin ang="5400000" scaled="1"/>
          </a:gra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3" name="文本框 318"/>
          <p:cNvSpPr txBox="1"/>
          <p:nvPr/>
        </p:nvSpPr>
        <p:spPr>
          <a:xfrm>
            <a:off x="6110202" y="1679441"/>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有序列表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6" name="文本框 363"/>
          <p:cNvSpPr txBox="1"/>
          <p:nvPr/>
        </p:nvSpPr>
        <p:spPr>
          <a:xfrm>
            <a:off x="2190775" y="1863574"/>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无序列表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gradFill>
            <a:gsLst>
              <a:gs pos="0">
                <a:srgbClr val="0070C0"/>
              </a:gs>
              <a:gs pos="100000">
                <a:srgbClr val="00B0F0"/>
              </a:gs>
            </a:gsLst>
            <a:lin ang="5400000" scaled="1"/>
          </a:gra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6" name="文本框 434"/>
          <p:cNvSpPr txBox="1"/>
          <p:nvPr/>
        </p:nvSpPr>
        <p:spPr>
          <a:xfrm>
            <a:off x="2190775" y="3716233"/>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自定义列表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0-#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50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0-#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down)">
                                      <p:cBhvr>
                                        <p:cTn id="51" dur="500"/>
                                        <p:tgtEl>
                                          <p:spTgt spid="69"/>
                                        </p:tgtEl>
                                      </p:cBhvr>
                                    </p:animEffect>
                                  </p:childTnLst>
                                </p:cTn>
                              </p:par>
                              <p:par>
                                <p:cTn id="52" presetID="2" presetClass="entr" presetSubtype="2" fill="hold" nodeType="withEffect">
                                  <p:stCondLst>
                                    <p:cond delay="50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73"/>
                                        </p:tgtEl>
                                        <p:attrNameLst>
                                          <p:attrName>style.visibility</p:attrName>
                                        </p:attrNameLst>
                                      </p:cBhvr>
                                      <p:to>
                                        <p:strVal val="visible"/>
                                      </p:to>
                                    </p:set>
                                    <p:anim calcmode="lin" valueType="num">
                                      <p:cBhvr additive="base">
                                        <p:cTn id="58" dur="500" fill="hold"/>
                                        <p:tgtEl>
                                          <p:spTgt spid="73"/>
                                        </p:tgtEl>
                                        <p:attrNameLst>
                                          <p:attrName>ppt_x</p:attrName>
                                        </p:attrNameLst>
                                      </p:cBhvr>
                                      <p:tavLst>
                                        <p:tav tm="0">
                                          <p:val>
                                            <p:strVal val="1+#ppt_w/2"/>
                                          </p:val>
                                        </p:tav>
                                        <p:tav tm="100000">
                                          <p:val>
                                            <p:strVal val="#ppt_x"/>
                                          </p:val>
                                        </p:tav>
                                      </p:tavLst>
                                    </p:anim>
                                    <p:anim calcmode="lin" valueType="num">
                                      <p:cBhvr additive="base">
                                        <p:cTn id="59" dur="500" fill="hold"/>
                                        <p:tgtEl>
                                          <p:spTgt spid="73"/>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par>
                                <p:cTn id="68" presetID="2" presetClass="entr" presetSubtype="8" fill="hold" nodeType="withEffect">
                                  <p:stCondLst>
                                    <p:cond delay="500"/>
                                  </p:stCondLst>
                                  <p:childTnLst>
                                    <p:set>
                                      <p:cBhvr>
                                        <p:cTn id="69" dur="1" fill="hold">
                                          <p:stCondLst>
                                            <p:cond delay="0"/>
                                          </p:stCondLst>
                                        </p:cTn>
                                        <p:tgtEl>
                                          <p:spTgt spid="89"/>
                                        </p:tgtEl>
                                        <p:attrNameLst>
                                          <p:attrName>style.visibility</p:attrName>
                                        </p:attrNameLst>
                                      </p:cBhvr>
                                      <p:to>
                                        <p:strVal val="visible"/>
                                      </p:to>
                                    </p:set>
                                    <p:anim calcmode="lin" valueType="num">
                                      <p:cBhvr additive="base">
                                        <p:cTn id="70" dur="500" fill="hold"/>
                                        <p:tgtEl>
                                          <p:spTgt spid="89"/>
                                        </p:tgtEl>
                                        <p:attrNameLst>
                                          <p:attrName>ppt_x</p:attrName>
                                        </p:attrNameLst>
                                      </p:cBhvr>
                                      <p:tavLst>
                                        <p:tav tm="0">
                                          <p:val>
                                            <p:strVal val="0-#ppt_w/2"/>
                                          </p:val>
                                        </p:tav>
                                        <p:tav tm="100000">
                                          <p:val>
                                            <p:strVal val="#ppt_x"/>
                                          </p:val>
                                        </p:tav>
                                      </p:tavLst>
                                    </p:anim>
                                    <p:anim calcmode="lin" valueType="num">
                                      <p:cBhvr additive="base">
                                        <p:cTn id="71" dur="500" fill="hold"/>
                                        <p:tgtEl>
                                          <p:spTgt spid="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50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0-#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59" grpId="0"/>
      <p:bldP spid="60" grpId="0"/>
      <p:bldP spid="61" grpId="0"/>
      <p:bldP spid="73" grpId="0"/>
      <p:bldP spid="86" grpId="0"/>
      <p:bldP spid="87" grpId="0" bldLvl="0" animBg="1"/>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15334" y="1209490"/>
            <a:ext cx="2854074" cy="3933791"/>
          </a:xfrm>
          <a:prstGeom prst="rect">
            <a:avLst/>
          </a:prstGeom>
        </p:spPr>
      </p:pic>
      <p:sp>
        <p:nvSpPr>
          <p:cNvPr id="39" name="圆角矩形 38"/>
          <p:cNvSpPr/>
          <p:nvPr/>
        </p:nvSpPr>
        <p:spPr>
          <a:xfrm>
            <a:off x="198041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80766" y="3125913"/>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无序列表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无序列表</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4029075" y="1109980"/>
            <a:ext cx="4694555" cy="304609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285750" eaLnBrk="1" hangingPunct="1">
              <a:spcBef>
                <a:spcPct val="20000"/>
              </a:spcBef>
            </a:pPr>
            <a:r>
              <a:rPr lang="zh-CN" altLang="en-US" sz="2000" dirty="0">
                <a:solidFill>
                  <a:schemeClr val="tx1"/>
                </a:solidFill>
                <a:latin typeface="黑体" panose="02010609060101010101" charset="-122"/>
                <a:ea typeface="黑体" panose="02010609060101010101" charset="-122"/>
                <a:sym typeface="黑体" panose="02010609060101010101" charset="-122"/>
              </a:rPr>
              <a:t>无序列表</a:t>
            </a:r>
            <a:r>
              <a:rPr lang="zh-CN" altLang="en-US" sz="2000" b="1" dirty="0">
                <a:solidFill>
                  <a:schemeClr val="tx1"/>
                </a:solidFill>
                <a:latin typeface="宋体" panose="02010600030101010101" pitchFamily="2" charset="-122"/>
              </a:rPr>
              <a:t>语法</a:t>
            </a:r>
            <a:r>
              <a:rPr lang="zh-CN" altLang="en-US" sz="2000" b="1" dirty="0">
                <a:solidFill>
                  <a:srgbClr val="003366"/>
                </a:solidFill>
                <a:latin typeface="宋体" panose="02010600030101010101" pitchFamily="2" charset="-122"/>
              </a:rPr>
              <a:t>： </a:t>
            </a:r>
            <a:endParaRPr lang="zh-CN" altLang="en-US" sz="2000" b="1" dirty="0">
              <a:solidFill>
                <a:srgbClr val="003366"/>
              </a:solidFill>
              <a:latin typeface="宋体" panose="02010600030101010101" pitchFamily="2" charset="-122"/>
            </a:endParaRPr>
          </a:p>
          <a:p>
            <a:pPr marL="742950" lvl="1" indent="-285750" eaLnBrk="1" hangingPunct="1">
              <a:spcBef>
                <a:spcPct val="20000"/>
              </a:spcBef>
            </a:pPr>
            <a:r>
              <a:rPr lang="en-US" altLang="zh-CN" sz="2000" b="1" dirty="0">
                <a:solidFill>
                  <a:srgbClr val="003366"/>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&lt;li&gt;</a:t>
            </a:r>
            <a:r>
              <a:rPr lang="zh-CN" altLang="en-US" sz="2000" b="1" dirty="0">
                <a:solidFill>
                  <a:srgbClr val="FF3300"/>
                </a:solidFill>
                <a:latin typeface="宋体" panose="02010600030101010101" pitchFamily="2" charset="-122"/>
              </a:rPr>
              <a:t>列表项内容</a:t>
            </a:r>
            <a:r>
              <a:rPr lang="en-US" altLang="zh-CN" sz="2000" b="1" dirty="0">
                <a:solidFill>
                  <a:srgbClr val="FF3300"/>
                </a:solidFill>
                <a:latin typeface="宋体" panose="02010600030101010101" pitchFamily="2" charset="-122"/>
              </a:rPr>
              <a:t>&lt;/li&gt;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a:t>
            </a:r>
            <a:endParaRPr lang="en-US" altLang="zh-CN" sz="2000" b="1" dirty="0">
              <a:solidFill>
                <a:srgbClr val="FF33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800" dirty="0">
              <a:solidFill>
                <a:srgbClr val="FF3300"/>
              </a:solidFill>
              <a:latin typeface="宋体" panose="02010600030101010101" pitchFamily="2" charset="-122"/>
            </a:endParaRPr>
          </a:p>
          <a:p>
            <a:pPr eaLnBrk="0" hangingPunct="0"/>
            <a:endParaRPr lang="zh-CN" altLang="en-US" sz="2800" b="1" dirty="0">
              <a:solidFill>
                <a:srgbClr val="003366"/>
              </a:solidFill>
              <a:latin typeface="宋体" panose="02010600030101010101" pitchFamily="2" charset="-122"/>
            </a:endParaRPr>
          </a:p>
        </p:txBody>
      </p:sp>
      <p:pic>
        <p:nvPicPr>
          <p:cNvPr id="43" name="图片 42" descr="QQ截图20190213103404"/>
          <p:cNvPicPr>
            <a:picLocks noChangeAspect="1"/>
          </p:cNvPicPr>
          <p:nvPr/>
        </p:nvPicPr>
        <p:blipFill>
          <a:blip r:embed="rId2"/>
          <a:stretch>
            <a:fillRect/>
          </a:stretch>
        </p:blipFill>
        <p:spPr>
          <a:xfrm>
            <a:off x="1570355" y="1479550"/>
            <a:ext cx="1543685" cy="111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915005" y="3126890"/>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43301" y="3146868"/>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有序列表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有序列表</a:t>
            </a:r>
            <a:endParaRPr lang="zh-CN" altLang="en-US" b="1" dirty="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4139565" y="1209675"/>
            <a:ext cx="4662805" cy="313182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chemeClr val="tx1"/>
                </a:solidFill>
                <a:latin typeface="宋体" panose="02010600030101010101" pitchFamily="2" charset="-122"/>
              </a:rPr>
              <a:t>有序列表语法：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sym typeface="Arial" panose="020B0604020202020204" pitchFamily="34" charset="0"/>
              </a:rPr>
              <a:t>&lt;li&gt;</a:t>
            </a:r>
            <a:r>
              <a:rPr lang="zh-CN" altLang="en-US" sz="2000" b="1" dirty="0">
                <a:solidFill>
                  <a:srgbClr val="FF0000"/>
                </a:solidFill>
                <a:latin typeface="宋体" panose="02010600030101010101" pitchFamily="2" charset="-122"/>
                <a:sym typeface="Arial" panose="020B0604020202020204" pitchFamily="34" charset="0"/>
              </a:rPr>
              <a:t>列表项内容</a:t>
            </a:r>
            <a:r>
              <a:rPr lang="en-US" altLang="zh-CN" sz="2000" b="1" dirty="0">
                <a:solidFill>
                  <a:srgbClr val="FF0000"/>
                </a:solidFill>
                <a:latin typeface="宋体" panose="02010600030101010101" pitchFamily="2" charset="-122"/>
                <a:sym typeface="Arial" panose="020B0604020202020204" pitchFamily="34" charset="0"/>
              </a:rPr>
              <a:t>&lt;/li&gt;</a:t>
            </a:r>
            <a:endParaRPr lang="en-US" altLang="zh-CN" sz="2000" b="1" dirty="0">
              <a:solidFill>
                <a:srgbClr val="FF00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800" b="1" dirty="0">
              <a:solidFill>
                <a:srgbClr val="FF0000"/>
              </a:solidFill>
              <a:latin typeface="宋体" panose="02010600030101010101" pitchFamily="2" charset="-122"/>
            </a:endParaRPr>
          </a:p>
          <a:p>
            <a:pPr eaLnBrk="0" hangingPunct="0">
              <a:spcBef>
                <a:spcPct val="20000"/>
              </a:spcBef>
            </a:pPr>
            <a:endParaRPr lang="en-US" altLang="x-none" sz="2800" b="1" dirty="0">
              <a:solidFill>
                <a:srgbClr val="FF0000"/>
              </a:solidFill>
              <a:latin typeface="宋体" panose="02010600030101010101" pitchFamily="2" charset="-122"/>
            </a:endParaRPr>
          </a:p>
        </p:txBody>
      </p:sp>
      <p:pic>
        <p:nvPicPr>
          <p:cNvPr id="11" name="图片 10" descr="1截图20190213103734"/>
          <p:cNvPicPr>
            <a:picLocks noChangeAspect="1"/>
          </p:cNvPicPr>
          <p:nvPr/>
        </p:nvPicPr>
        <p:blipFill>
          <a:blip r:embed="rId2"/>
          <a:stretch>
            <a:fillRect/>
          </a:stretch>
        </p:blipFill>
        <p:spPr>
          <a:xfrm>
            <a:off x="1553210" y="1459230"/>
            <a:ext cx="1533525"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有序列表</a:t>
            </a:r>
            <a:endParaRPr lang="zh-CN" altLang="en-US" b="1" dirty="0" smtClean="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1709420" y="970915"/>
            <a:ext cx="6571615" cy="36893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b="1" dirty="0">
                <a:solidFill>
                  <a:srgbClr val="0070C0"/>
                </a:solidFill>
                <a:latin typeface="宋体" panose="02010600030101010101" pitchFamily="2" charset="-122"/>
              </a:rPr>
              <a:t>扩展内容：</a:t>
            </a:r>
            <a:endParaRPr lang="zh-CN" altLang="en-US" b="1" dirty="0">
              <a:solidFill>
                <a:srgbClr val="003366"/>
              </a:solidFill>
              <a:latin typeface="宋体" panose="02010600030101010101" pitchFamily="2"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rPr>
              <a:t>有序列表的属性</a:t>
            </a:r>
            <a:endParaRPr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Type：</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规定列表中的列表项目符号的类型</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语法：&lt;ol type=’a’&gt;&lt;/ol&gt;</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1数字顺序的有序列表（默认值）（1，2，3，4）</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a字母顺序的有序列表，小写（a,b,c,d…）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A字母顺序的有序列表，大写（A，B，C,D）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i罗马数字，小写（i，ii，iii，iv）</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I罗马数字，大写（I，II，III，IV）</a:t>
            </a:r>
            <a:endParaRPr b="1"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start</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属性规定有序列表的开始点</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&lt;ol  type=”” start=”5”&gt;&lt;/ol&gt;</a:t>
            </a:r>
            <a:endParaRPr lang="en-US" altLang="x-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6148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10247" name="Text Box 6"/>
          <p:cNvSpPr txBox="1"/>
          <p:nvPr/>
        </p:nvSpPr>
        <p:spPr>
          <a:xfrm>
            <a:off x="1895793" y="1140460"/>
            <a:ext cx="5308600" cy="2862263"/>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zh-CN" altLang="en-US" sz="3600" b="1" dirty="0">
                <a:solidFill>
                  <a:srgbClr val="009ED6"/>
                </a:solidFill>
                <a:latin typeface="Arial" panose="020B0604020202020204" pitchFamily="34" charset="0"/>
                <a:ea typeface="宋体" panose="02010600030101010101" pitchFamily="2" charset="-122"/>
              </a:rPr>
              <a:t>网页</a:t>
            </a:r>
            <a:r>
              <a:rPr lang="zh-CN" altLang="en-US" sz="2800" dirty="0">
                <a:latin typeface="Arial" panose="020B0604020202020204" pitchFamily="34" charset="0"/>
                <a:ea typeface="宋体" panose="02010600030101010101" pitchFamily="2" charset="-122"/>
              </a:rPr>
              <a:t>主要由</a:t>
            </a:r>
            <a:r>
              <a:rPr lang="zh-CN" altLang="en-US" sz="2800" b="1" dirty="0">
                <a:solidFill>
                  <a:srgbClr val="009ED6"/>
                </a:solidFill>
                <a:latin typeface="Arial" panose="020B0604020202020204" pitchFamily="34" charset="0"/>
                <a:ea typeface="宋体" panose="02010600030101010101" pitchFamily="2" charset="-122"/>
              </a:rPr>
              <a:t>文字、图片和按钮等</a:t>
            </a:r>
            <a:r>
              <a:rPr lang="zh-CN" altLang="en-US" sz="2800" dirty="0">
                <a:latin typeface="Arial" panose="020B0604020202020204" pitchFamily="34" charset="0"/>
                <a:ea typeface="宋体" panose="02010600030101010101" pitchFamily="2" charset="-122"/>
              </a:rPr>
              <a:t>元素构成。当然，除了这些元素，网页中还可以包含</a:t>
            </a:r>
            <a:r>
              <a:rPr lang="zh-CN" altLang="en-US" sz="2800" b="1" dirty="0">
                <a:solidFill>
                  <a:srgbClr val="009ED6"/>
                </a:solidFill>
                <a:latin typeface="Arial" panose="020B0604020202020204" pitchFamily="34" charset="0"/>
                <a:ea typeface="宋体" panose="02010600030101010101" pitchFamily="2" charset="-122"/>
              </a:rPr>
              <a:t>音频、视频</a:t>
            </a:r>
            <a:r>
              <a:rPr lang="zh-CN" altLang="en-US" sz="2800" dirty="0">
                <a:latin typeface="Arial" panose="020B0604020202020204" pitchFamily="34" charset="0"/>
                <a:ea typeface="宋体" panose="02010600030101010101" pitchFamily="2" charset="-122"/>
              </a:rPr>
              <a:t>以及</a:t>
            </a:r>
            <a:r>
              <a:rPr lang="en-US" altLang="x-none" sz="2800" b="1" dirty="0">
                <a:solidFill>
                  <a:srgbClr val="009ED6"/>
                </a:solidFill>
                <a:latin typeface="Arial" panose="020B0604020202020204" pitchFamily="34" charset="0"/>
                <a:ea typeface="宋体" panose="02010600030101010101" pitchFamily="2" charset="-122"/>
              </a:rPr>
              <a:t>Flash</a:t>
            </a:r>
            <a:r>
              <a:rPr lang="zh-CN" altLang="en-US" sz="2800" dirty="0">
                <a:latin typeface="Arial" panose="020B0604020202020204" pitchFamily="34" charset="0"/>
                <a:ea typeface="宋体" panose="02010600030101010101" pitchFamily="2" charset="-122"/>
              </a:rPr>
              <a:t>等。</a:t>
            </a:r>
            <a:endParaRPr lang="zh-CN" altLang="en-US" sz="2800" dirty="0">
              <a:latin typeface="Arial" panose="020B0604020202020204" pitchFamily="34" charset="0"/>
              <a:ea typeface="宋体" panose="02010600030101010101" pitchFamily="2" charset="-122"/>
            </a:endParaRPr>
          </a:p>
        </p:txBody>
      </p:sp>
      <p:sp>
        <p:nvSpPr>
          <p:cNvPr id="12"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1000"/>
                                        <p:tgtEl>
                                          <p:spTgt spid="1024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10247"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859915" y="3126740"/>
            <a:ext cx="102298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77695" y="3147060"/>
            <a:ext cx="912495"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自定义列表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自定义列表</a:t>
            </a:r>
            <a:endParaRPr lang="zh-CN" altLang="en-US" b="1" dirty="0">
              <a:solidFill>
                <a:srgbClr val="0070C0"/>
              </a:solidFill>
              <a:latin typeface="Impact MT Std" pitchFamily="34" charset="0"/>
              <a:ea typeface="微软雅黑" panose="020B0503020204020204" pitchFamily="34" charset="-122"/>
            </a:endParaRPr>
          </a:p>
        </p:txBody>
      </p:sp>
      <p:sp>
        <p:nvSpPr>
          <p:cNvPr id="55301" name="TextBox 6"/>
          <p:cNvSpPr/>
          <p:nvPr/>
        </p:nvSpPr>
        <p:spPr>
          <a:xfrm>
            <a:off x="3858895" y="1079500"/>
            <a:ext cx="4288155" cy="298450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rgbClr val="003366"/>
                </a:solidFill>
                <a:latin typeface="宋体" panose="02010600030101010101" pitchFamily="2" charset="-122"/>
              </a:rPr>
              <a:t>自定义列表语法：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&lt;dt&gt;</a:t>
            </a:r>
            <a:r>
              <a:rPr lang="zh-CN" altLang="en-US" sz="2000" b="1" dirty="0">
                <a:solidFill>
                  <a:srgbClr val="FF0000"/>
                </a:solidFill>
                <a:latin typeface="宋体" panose="02010600030101010101" pitchFamily="2" charset="-122"/>
              </a:rPr>
              <a:t>名词</a:t>
            </a:r>
            <a:r>
              <a:rPr lang="en-US" altLang="zh-CN" sz="2000" b="1" dirty="0">
                <a:solidFill>
                  <a:srgbClr val="FF0000"/>
                </a:solidFill>
                <a:latin typeface="宋体" panose="02010600030101010101" pitchFamily="2" charset="-122"/>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&lt;dd&gt;</a:t>
            </a:r>
            <a:r>
              <a:rPr lang="zh-CN" altLang="en-US" sz="2000" b="1" dirty="0">
                <a:solidFill>
                  <a:srgbClr val="FF0000"/>
                </a:solidFill>
                <a:latin typeface="宋体" panose="02010600030101010101" pitchFamily="2" charset="-122"/>
              </a:rPr>
              <a:t>解释</a:t>
            </a:r>
            <a:r>
              <a:rPr lang="en-US" altLang="zh-CN" sz="2000" b="1" dirty="0">
                <a:solidFill>
                  <a:srgbClr val="FF0000"/>
                </a:solidFill>
                <a:latin typeface="宋体" panose="02010600030101010101" pitchFamily="2" charset="-122"/>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&lt;dt&gt;</a:t>
            </a:r>
            <a:r>
              <a:rPr lang="zh-CN" altLang="en-US" sz="2000" b="1" dirty="0">
                <a:solidFill>
                  <a:srgbClr val="FF0000"/>
                </a:solidFill>
                <a:latin typeface="宋体" panose="02010600030101010101" pitchFamily="2" charset="-122"/>
                <a:sym typeface="+mn-ea"/>
              </a:rPr>
              <a:t>名词</a:t>
            </a:r>
            <a:r>
              <a:rPr lang="en-US" altLang="zh-CN" sz="2000" b="1" dirty="0">
                <a:solidFill>
                  <a:srgbClr val="FF0000"/>
                </a:solidFill>
                <a:latin typeface="宋体" panose="02010600030101010101" pitchFamily="2" charset="-122"/>
                <a:sym typeface="+mn-ea"/>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&lt;dd&gt;</a:t>
            </a:r>
            <a:r>
              <a:rPr lang="zh-CN" altLang="en-US" sz="2000" b="1" dirty="0">
                <a:solidFill>
                  <a:srgbClr val="FF0000"/>
                </a:solidFill>
                <a:latin typeface="宋体" panose="02010600030101010101" pitchFamily="2" charset="-122"/>
                <a:sym typeface="+mn-ea"/>
              </a:rPr>
              <a:t>解释</a:t>
            </a:r>
            <a:r>
              <a:rPr lang="en-US" altLang="zh-CN" sz="2000" b="1" dirty="0">
                <a:solidFill>
                  <a:srgbClr val="FF0000"/>
                </a:solidFill>
                <a:latin typeface="宋体" panose="02010600030101010101" pitchFamily="2" charset="-122"/>
                <a:sym typeface="+mn-ea"/>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x-none" sz="2400" b="1" dirty="0">
              <a:solidFill>
                <a:srgbClr val="FF0000"/>
              </a:solidFill>
              <a:latin typeface="宋体" panose="02010600030101010101" pitchFamily="2" charset="-122"/>
            </a:endParaRPr>
          </a:p>
        </p:txBody>
      </p:sp>
      <p:pic>
        <p:nvPicPr>
          <p:cNvPr id="13" name="图片 12" descr="2220190213110431"/>
          <p:cNvPicPr>
            <a:picLocks noChangeAspect="1"/>
          </p:cNvPicPr>
          <p:nvPr/>
        </p:nvPicPr>
        <p:blipFill>
          <a:blip r:embed="rId2"/>
          <a:stretch>
            <a:fillRect/>
          </a:stretch>
        </p:blipFill>
        <p:spPr>
          <a:xfrm>
            <a:off x="1558925" y="1468755"/>
            <a:ext cx="1522730" cy="117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1572895"/>
            <a:ext cx="5308600" cy="235331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所谓的超链接是指从一个网页指向一个目标的连接关系，这个目标可以是另一个网页，也可以是相同网页上的不同位置，还可以是一个图片，一个电子邮件地址，一个文件，甚至是一个应用程序。</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915670"/>
            <a:ext cx="5308600" cy="387667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网页上的超链接一般分为三种：一种是绝对URL的超链接。URL（Uniform Resource Locator）就是统一资源定位符，简单地讲就是网络上的一个站点、网页的完整路径。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第二种是相对URL的超链接。如将自己网页上的某一段文字或某标题链接到同一网站的其他网页上面去；</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还有一种称为同一网页的超链接，这种超链接又叫做书签。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1685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统一资源定位符(URL)是web页的地址,由4个主要的部分构成:协议,域名,端口号,路径.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例如：http://www.cycf.org.cn:8080/index.html</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超链接</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2614930"/>
          </a:xfrm>
          <a:prstGeom prst="rect">
            <a:avLst/>
          </a:prstGeom>
          <a:noFill/>
        </p:spPr>
        <p:txBody>
          <a:bodyPr wrap="square" rtlCol="0" anchor="t">
            <a:spAutoFit/>
          </a:bodyPr>
          <a:p>
            <a:pPr eaLnBrk="0" hangingPunct="0">
              <a:spcBef>
                <a:spcPct val="20000"/>
              </a:spcBef>
            </a:pPr>
            <a:r>
              <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rPr>
              <a:t>超链接语法：</a:t>
            </a:r>
            <a:endPar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href="目标文件路径及全称/连接地址" </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target=""  title="提示文本"&gt;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链接文本/图片</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href="#"&gt;&lt;/a&gt;空链接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超链接</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05477" name="表格 105476"/>
          <p:cNvGraphicFramePr/>
          <p:nvPr>
            <p:custDataLst>
              <p:tags r:id="rId1"/>
            </p:custDataLst>
          </p:nvPr>
        </p:nvGraphicFramePr>
        <p:xfrm>
          <a:off x="1709420" y="864235"/>
          <a:ext cx="6485255" cy="3963035"/>
        </p:xfrm>
        <a:graphic>
          <a:graphicData uri="http://schemas.openxmlformats.org/drawingml/2006/table">
            <a:tbl>
              <a:tblPr/>
              <a:tblGrid>
                <a:gridCol w="996950"/>
                <a:gridCol w="5488305"/>
              </a:tblGrid>
              <a:tr h="6565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&lt;a href="url"  target="" title=""&gt;&lt;/a&gt;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46437">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href </a:t>
                      </a:r>
                      <a:r>
                        <a:rPr lang="zh-CN" altLang="en-US" sz="1800" dirty="0">
                          <a:solidFill>
                            <a:srgbClr val="C00000"/>
                          </a:solidFill>
                          <a:latin typeface="宋体" panose="02010600030101010101" pitchFamily="2" charset="-122"/>
                          <a:ea typeface="宋体" panose="02010600030101010101" pitchFamily="2" charset="-122"/>
                        </a:rPr>
                        <a:t>部分中</a:t>
                      </a:r>
                      <a:r>
                        <a:rPr lang="en-US" altLang="x-none" sz="1800" dirty="0">
                          <a:solidFill>
                            <a:srgbClr val="C00000"/>
                          </a:solidFill>
                          <a:latin typeface="宋体" panose="02010600030101010101" pitchFamily="2" charset="-122"/>
                          <a:ea typeface="宋体" panose="02010600030101010101" pitchFamily="2" charset="-122"/>
                        </a:rPr>
                        <a:t>url</a:t>
                      </a:r>
                      <a:r>
                        <a:rPr lang="zh-CN" altLang="en-US" sz="1800" dirty="0">
                          <a:solidFill>
                            <a:srgbClr val="C00000"/>
                          </a:solidFill>
                          <a:latin typeface="宋体" panose="02010600030101010101" pitchFamily="2" charset="-122"/>
                          <a:ea typeface="宋体" panose="02010600030101010101" pitchFamily="2" charset="-122"/>
                        </a:rPr>
                        <a:t>后边跟的是链接页面的路径</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包含文件名</a:t>
                      </a:r>
                      <a:r>
                        <a:rPr lang="en-US" altLang="x-none" sz="1800" dirty="0">
                          <a:solidFill>
                            <a:srgbClr val="C00000"/>
                          </a:solidFill>
                          <a:latin typeface="宋体" panose="02010600030101010101" pitchFamily="2" charset="-122"/>
                          <a:ea typeface="宋体" panose="02010600030101010101" pitchFamily="2" charset="-122"/>
                        </a:rPr>
                        <a: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加入这个属性后</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当鼠标移动到热点时</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则在鼠标下方显示</a:t>
                      </a: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的内容</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target  </a:t>
                      </a:r>
                      <a:r>
                        <a:rPr lang="zh-CN" altLang="en-US" sz="1800" dirty="0">
                          <a:solidFill>
                            <a:srgbClr val="C00000"/>
                          </a:solidFill>
                          <a:latin typeface="宋体" panose="02010600030101010101" pitchFamily="2" charset="-122"/>
                          <a:ea typeface="宋体" panose="02010600030101010101" pitchFamily="2" charset="-122"/>
                        </a:rPr>
                        <a:t>属性参数定义了打开链接的目标窗口。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_blank -- </a:t>
                      </a:r>
                      <a:r>
                        <a:rPr lang="zh-CN" altLang="en-US" sz="1800" dirty="0">
                          <a:solidFill>
                            <a:srgbClr val="C00000"/>
                          </a:solidFill>
                          <a:latin typeface="宋体" panose="02010600030101010101" pitchFamily="2" charset="-122"/>
                          <a:ea typeface="宋体" panose="02010600030101010101" pitchFamily="2" charset="-122"/>
                        </a:rPr>
                        <a:t>在新窗口中打开链接 页面（会保留原窗口）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_self -- </a:t>
                      </a:r>
                      <a:r>
                        <a:rPr lang="zh-CN" altLang="en-US" sz="1800" dirty="0">
                          <a:solidFill>
                            <a:srgbClr val="C00000"/>
                          </a:solidFill>
                          <a:latin typeface="宋体" panose="02010600030101010101" pitchFamily="2" charset="-122"/>
                          <a:ea typeface="宋体" panose="02010600030101010101" pitchFamily="2" charset="-122"/>
                        </a:rPr>
                        <a:t>在当前窗体打开链接页面，此为默认值  </a:t>
                      </a:r>
                      <a:r>
                        <a:rPr lang="zh-CN" altLang="en-US" sz="2400" dirty="0">
                          <a:solidFill>
                            <a:srgbClr val="C00000"/>
                          </a:solidFill>
                          <a:latin typeface="宋体" panose="02010600030101010101" pitchFamily="2" charset="-122"/>
                          <a:ea typeface="宋体" panose="02010600030101010101" pitchFamily="2" charset="-122"/>
                        </a:rPr>
                        <a:t> </a:t>
                      </a:r>
                      <a:endParaRPr lang="zh-CN" altLang="en-US" sz="24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188085"/>
          <a:ext cx="6456045" cy="3398520"/>
        </p:xfrm>
        <a:graphic>
          <a:graphicData uri="http://schemas.openxmlformats.org/drawingml/2006/table">
            <a:tbl>
              <a:tblPr/>
              <a:tblGrid>
                <a:gridCol w="920115"/>
                <a:gridCol w="5535930"/>
              </a:tblGrid>
              <a:tr h="120586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&lt;img src=""  align=""  border=""  alt="</a:t>
                      </a:r>
                      <a:r>
                        <a:rPr lang="zh-CN" altLang="en-US" sz="1800" dirty="0">
                          <a:solidFill>
                            <a:srgbClr val="C00000"/>
                          </a:solidFill>
                          <a:latin typeface="宋体" panose="02010600030101010101" pitchFamily="2" charset="-122"/>
                          <a:ea typeface="宋体" panose="02010600030101010101" pitchFamily="2" charset="-122"/>
                          <a:sym typeface="+mn-ea"/>
                        </a:rPr>
                        <a:t>图片替换文本</a:t>
                      </a:r>
                      <a:r>
                        <a:rPr lang="en-US" altLang="x-none" sz="1800" dirty="0">
                          <a:solidFill>
                            <a:srgbClr val="C00000"/>
                          </a:solidFill>
                          <a:latin typeface="宋体" panose="02010600030101010101" pitchFamily="2" charset="-122"/>
                          <a:ea typeface="宋体" panose="02010600030101010101" pitchFamily="2" charset="-122"/>
                        </a:rPr>
                        <a:t>" </a:t>
                      </a:r>
                      <a:r>
                        <a:rPr lang="en-US" altLang="zh-CN" sz="1800" dirty="0">
                          <a:solidFill>
                            <a:srgbClr val="C00000"/>
                          </a:solidFill>
                          <a:latin typeface="宋体" panose="02010600030101010101" pitchFamily="2" charset="-122"/>
                          <a:ea typeface="宋体" panose="02010600030101010101" pitchFamily="2" charset="-122"/>
                          <a:sym typeface="+mn-ea"/>
                        </a:rPr>
                        <a:t>title="</a:t>
                      </a:r>
                      <a:r>
                        <a:rPr lang="zh-CN" altLang="en-US" sz="1800" dirty="0">
                          <a:solidFill>
                            <a:srgbClr val="C00000"/>
                          </a:solidFill>
                          <a:latin typeface="宋体" panose="02010600030101010101" pitchFamily="2" charset="-122"/>
                          <a:ea typeface="宋体" panose="02010600030101010101" pitchFamily="2" charset="-122"/>
                          <a:sym typeface="+mn-ea"/>
                        </a:rPr>
                        <a:t>图片标题</a:t>
                      </a:r>
                      <a:r>
                        <a:rPr lang="en-US" altLang="zh-CN" sz="1800" dirty="0">
                          <a:solidFill>
                            <a:srgbClr val="C00000"/>
                          </a:solidFill>
                          <a:latin typeface="宋体" panose="02010600030101010101" pitchFamily="2" charset="-122"/>
                          <a:ea typeface="宋体" panose="02010600030101010101" pitchFamily="2" charset="-122"/>
                          <a:sym typeface="+mn-ea"/>
                        </a:rPr>
                        <a:t>"</a:t>
                      </a:r>
                      <a:r>
                        <a:rPr lang="zh-CN" altLang="en-US" sz="1800" dirty="0">
                          <a:solidFill>
                            <a:srgbClr val="C00000"/>
                          </a:solidFill>
                          <a:latin typeface="宋体" panose="02010600030101010101" pitchFamily="2" charset="-122"/>
                          <a:ea typeface="宋体" panose="02010600030101010101" pitchFamily="2" charset="-122"/>
                          <a:sym typeface="+mn-ea"/>
                        </a:rPr>
                        <a:t> </a:t>
                      </a:r>
                      <a:r>
                        <a:rPr lang="en-US" altLang="x-none" sz="1800" dirty="0">
                          <a:solidFill>
                            <a:srgbClr val="C00000"/>
                          </a:solidFill>
                          <a:latin typeface="宋体" panose="02010600030101010101" pitchFamily="2" charset="-122"/>
                          <a:ea typeface="宋体" panose="02010600030101010101" pitchFamily="2" charset="-122"/>
                        </a:rPr>
                        <a:t> width=""   height="" </a:t>
                      </a:r>
                      <a:r>
                        <a:rPr lang="zh-CN" altLang="en-US" sz="1800" dirty="0">
                          <a:solidFill>
                            <a:srgbClr val="C00000"/>
                          </a:solidFill>
                          <a:latin typeface="宋体" panose="02010600030101010101" pitchFamily="2" charset="-122"/>
                          <a:ea typeface="宋体" panose="02010600030101010101" pitchFamily="2" charset="-122"/>
                        </a:rPr>
                        <a:t>  </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hspace=</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  vspace=</a:t>
                      </a:r>
                      <a:r>
                        <a:rPr lang="en-US" altLang="x-none" sz="1800" dirty="0">
                          <a:solidFill>
                            <a:srgbClr val="C00000"/>
                          </a:solidFill>
                          <a:latin typeface="宋体" panose="02010600030101010101" pitchFamily="2" charset="-122"/>
                          <a:ea typeface="宋体" panose="02010600030101010101" pitchFamily="2" charset="-122"/>
                        </a:rPr>
                        <a:t>""   /&gt;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926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src</a:t>
                      </a:r>
                      <a:r>
                        <a:rPr lang="zh-CN" altLang="en-US" sz="1800" dirty="0">
                          <a:solidFill>
                            <a:srgbClr val="C00000"/>
                          </a:solidFill>
                          <a:latin typeface="宋体" panose="02010600030101010101" pitchFamily="2" charset="-122"/>
                          <a:ea typeface="宋体" panose="02010600030101010101" pitchFamily="2" charset="-122"/>
                        </a:rPr>
                        <a:t>表示图片的来源（存放路径）</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align</a:t>
                      </a:r>
                      <a:r>
                        <a:rPr lang="zh-CN" altLang="en-US" sz="1800" dirty="0">
                          <a:solidFill>
                            <a:srgbClr val="C00000"/>
                          </a:solidFill>
                          <a:latin typeface="宋体" panose="02010600030101010101" pitchFamily="2" charset="-122"/>
                          <a:ea typeface="宋体" panose="02010600030101010101" pitchFamily="2" charset="-122"/>
                        </a:rPr>
                        <a:t>则标识了图片的对齐方式</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值top、left、right、bottom、middle；</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sym typeface="+mn-ea"/>
                        </a:rPr>
                        <a:t>border</a:t>
                      </a:r>
                      <a:r>
                        <a:rPr lang="zh-CN" altLang="en-US" sz="1800" dirty="0">
                          <a:solidFill>
                            <a:srgbClr val="C00000"/>
                          </a:solidFill>
                          <a:latin typeface="宋体" panose="02010600030101010101" pitchFamily="2" charset="-122"/>
                          <a:ea typeface="宋体" panose="02010600030101010101" pitchFamily="2" charset="-122"/>
                          <a:sym typeface="+mn-ea"/>
                        </a:rPr>
                        <a:t>属性标识了图片的边框</a:t>
                      </a:r>
                      <a:endParaRPr lang="zh-CN" altLang="en-US" sz="1800" dirty="0">
                        <a:solidFill>
                          <a:srgbClr val="C00000"/>
                        </a:solidFill>
                        <a:latin typeface="宋体" panose="02010600030101010101" pitchFamily="2" charset="-122"/>
                        <a:ea typeface="宋体" panose="02010600030101010101" pitchFamily="2" charset="-122"/>
                        <a:sym typeface="+mn-ea"/>
                      </a:endParaRPr>
                    </a:p>
                    <a:p>
                      <a:pPr marL="0" lvl="0" indent="0">
                        <a:spcBef>
                          <a:spcPct val="20000"/>
                        </a:spcBef>
                      </a:pPr>
                      <a:r>
                        <a:rPr lang="en-US" altLang="x-none" sz="1800" dirty="0">
                          <a:solidFill>
                            <a:srgbClr val="C00000"/>
                          </a:solidFill>
                          <a:latin typeface="Calibri" panose="020F0502020204030204" charset="0"/>
                          <a:sym typeface="+mn-ea"/>
                        </a:rPr>
                        <a:t>width</a:t>
                      </a:r>
                      <a:r>
                        <a:rPr lang="zh-CN" altLang="en-US" sz="1800" dirty="0">
                          <a:solidFill>
                            <a:srgbClr val="C00000"/>
                          </a:solidFill>
                          <a:latin typeface="Calibri" panose="020F0502020204030204" charset="0"/>
                          <a:sym typeface="+mn-ea"/>
                        </a:rPr>
                        <a:t>和 </a:t>
                      </a:r>
                      <a:r>
                        <a:rPr lang="en-US" altLang="x-none" sz="1800" dirty="0">
                          <a:solidFill>
                            <a:srgbClr val="C00000"/>
                          </a:solidFill>
                          <a:latin typeface="Calibri" panose="020F0502020204030204" charset="0"/>
                          <a:sym typeface="+mn-ea"/>
                        </a:rPr>
                        <a:t>height</a:t>
                      </a:r>
                      <a:r>
                        <a:rPr lang="zh-CN" altLang="en-US" sz="1800" dirty="0">
                          <a:solidFill>
                            <a:srgbClr val="C00000"/>
                          </a:solidFill>
                          <a:latin typeface="Calibri" panose="020F0502020204030204" charset="0"/>
                          <a:sym typeface="+mn-ea"/>
                        </a:rPr>
                        <a:t>设定其图像在页面上显示的宽度和高度</a:t>
                      </a:r>
                      <a:r>
                        <a:rPr lang="zh-CN" altLang="en-US" sz="1800" dirty="0">
                          <a:solidFill>
                            <a:srgbClr val="C00000"/>
                          </a:solidFill>
                          <a:latin typeface="宋体" panose="02010600030101010101" pitchFamily="2" charset="-122"/>
                          <a:ea typeface="宋体" panose="02010600030101010101" pitchFamily="2" charset="-122"/>
                          <a:sym typeface="+mn-ea"/>
                        </a:rPr>
                        <a:t>。</a:t>
                      </a:r>
                      <a:endParaRPr lang="zh-CN" altLang="en-US" sz="1800" dirty="0">
                        <a:solidFill>
                          <a:srgbClr val="C00000"/>
                        </a:solidFill>
                        <a:latin typeface="宋体" panose="02010600030101010101" pitchFamily="2" charset="-122"/>
                        <a:ea typeface="宋体" panose="02010600030101010101" pitchFamily="2" charset="-122"/>
                        <a:sym typeface="+mn-ea"/>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2" name="表格 11"/>
          <p:cNvGraphicFramePr/>
          <p:nvPr>
            <p:custDataLst>
              <p:tags r:id="rId1"/>
            </p:custDataLst>
          </p:nvPr>
        </p:nvGraphicFramePr>
        <p:xfrm>
          <a:off x="1709420" y="1084580"/>
          <a:ext cx="6410325" cy="3227705"/>
        </p:xfrm>
        <a:graphic>
          <a:graphicData uri="http://schemas.openxmlformats.org/drawingml/2006/table">
            <a:tbl>
              <a:tblPr/>
              <a:tblGrid>
                <a:gridCol w="1028700"/>
                <a:gridCol w="5381625"/>
              </a:tblGrid>
              <a:tr h="32277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vspace调整图像与其他文本的上下距离；</a:t>
                      </a:r>
                      <a:endParaRPr lang="zh-CN" altLang="en-US" sz="1800" dirty="0">
                        <a:solidFill>
                          <a:srgbClr val="C00000"/>
                        </a:solidFill>
                        <a:latin typeface="宋体" panose="02010600030101010101" pitchFamily="2" charset="-122"/>
                        <a:ea typeface="宋体" panose="02010600030101010101" pitchFamily="2" charset="-122"/>
                      </a:endParaRPr>
                    </a:p>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hspace是调整左右距离</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title的作用: 在你鼠标悬停在该图片上时显示一个小提示，鼠标离开就没有了，HTML的绝大多数标签都支持title属性，title属性就是专门做提示信息的，图片标题</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alt的作用:alt属性是在你的图片因为某种原因不能加载时在页面显示的提示信息，它会直接输出在原本加载图片的地方。做图片替换文本</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53822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*相对路径的写法：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1)当当前文件与目标文件在同一目录下，直接书写目标文件文件名+扩展名；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2)当当前文件与目标文件所处的文件夹在同一目录下，写法如下：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文件夹名/目标文件全称+扩展名；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3)当当前文件所处的文件夹和目标文件所处的文件夹在同一目录下，写法如下：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../目标文件所处文件夹名/目标文件文件名+扩展名；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41503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*绝对路径的写法：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&lt;img src="https://gd4.alicdn.com/imgextra/i1/45956867/TB2hgF9rYVkpuFjSspcXXbSMVXa_!!45956867.jpg" alt="图片加载不出来" title="这是一张图片" vspace="100px" hspace="0px" width="100px" height="100px"/&gt;</a:t>
            </a:r>
            <a:endParaRPr lang="zh-CN" altLang="en-US" sz="2000" b="1" dirty="0">
              <a:solidFill>
                <a:schemeClr val="tx1"/>
              </a:solidFill>
              <a:latin typeface="宋体" panose="02010600030101010101" pitchFamily="2" charset="-122"/>
            </a:endParaRPr>
          </a:p>
          <a:p>
            <a:pPr eaLnBrk="0" hangingPunct="0">
              <a:spcBef>
                <a:spcPct val="20000"/>
              </a:spcBef>
            </a:pPr>
            <a:endParaRPr lang="zh-CN" altLang="en-US" sz="2000" b="1" dirty="0">
              <a:solidFill>
                <a:schemeClr val="tx1"/>
              </a:solidFill>
              <a:latin typeface="宋体" panose="02010600030101010101" pitchFamily="2" charset="-122"/>
            </a:endParaRPr>
          </a:p>
          <a:p>
            <a:pPr eaLnBrk="0" hangingPunct="0">
              <a:spcBef>
                <a:spcPct val="20000"/>
              </a:spcBef>
            </a:pPr>
            <a:r>
              <a:rPr lang="en-US" altLang="zh-CN" sz="2000" b="1" dirty="0">
                <a:latin typeface="宋体" panose="02010600030101010101" pitchFamily="2" charset="-122"/>
                <a:sym typeface="+mn-ea"/>
              </a:rPr>
              <a:t>&lt;img src=</a:t>
            </a:r>
            <a:r>
              <a:rPr lang="zh-CN" altLang="en-US" sz="2000" b="1" dirty="0">
                <a:latin typeface="宋体" panose="02010600030101010101" pitchFamily="2" charset="-122"/>
                <a:sym typeface="+mn-ea"/>
              </a:rPr>
              <a:t>"C:\Users\Public\Pictures\Sample Pictures</a:t>
            </a:r>
            <a:r>
              <a:rPr lang="en-US" altLang="zh-CN" sz="2000" b="1" dirty="0">
                <a:latin typeface="宋体" panose="02010600030101010101" pitchFamily="2" charset="-122"/>
                <a:sym typeface="+mn-ea"/>
              </a:rPr>
              <a:t>\沙漠.jpg</a:t>
            </a:r>
            <a:r>
              <a:rPr lang="zh-CN" altLang="en-US" sz="2000" b="1" dirty="0">
                <a:latin typeface="宋体" panose="02010600030101010101" pitchFamily="2" charset="-122"/>
                <a:sym typeface="+mn-ea"/>
              </a:rPr>
              <a:t>"</a:t>
            </a:r>
            <a:r>
              <a:rPr lang="en-US" altLang="zh-CN" sz="2000" b="1" dirty="0">
                <a:latin typeface="宋体" panose="02010600030101010101" pitchFamily="2" charset="-122"/>
                <a:sym typeface="+mn-ea"/>
              </a:rPr>
              <a:t> /&gt;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5722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22402"/>
            <a:ext cx="3023549" cy="804721"/>
            <a:chOff x="1911251" y="1321493"/>
            <a:chExt cx="1373453" cy="1073241"/>
          </a:xfrm>
        </p:grpSpPr>
        <p:sp>
          <p:nvSpPr>
            <p:cNvPr id="31" name="矩形 30"/>
            <p:cNvSpPr/>
            <p:nvPr/>
          </p:nvSpPr>
          <p:spPr>
            <a:xfrm>
              <a:off x="1911251" y="1321493"/>
              <a:ext cx="267682" cy="449697"/>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2" name="矩形 31"/>
            <p:cNvSpPr/>
            <p:nvPr/>
          </p:nvSpPr>
          <p:spPr>
            <a:xfrm>
              <a:off x="1911251" y="1698593"/>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网页要传达的信息我们叫做内容部分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3" name="组合 32"/>
          <p:cNvGrpSpPr/>
          <p:nvPr/>
        </p:nvGrpSpPr>
        <p:grpSpPr>
          <a:xfrm>
            <a:off x="5273894" y="2027201"/>
            <a:ext cx="3023549" cy="805357"/>
            <a:chOff x="1911251" y="1321493"/>
            <a:chExt cx="1373453" cy="1074088"/>
          </a:xfrm>
        </p:grpSpPr>
        <p:sp>
          <p:nvSpPr>
            <p:cNvPr id="34" name="矩形 33"/>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结构</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5" name="矩形 34"/>
            <p:cNvSpPr/>
            <p:nvPr/>
          </p:nvSpPr>
          <p:spPr>
            <a:xfrm>
              <a:off x="1911251" y="1699440"/>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网页的结构部分（如：头部、身体部分、结尾部分）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5273894" y="2842160"/>
            <a:ext cx="3023549" cy="804087"/>
            <a:chOff x="1911251" y="1321493"/>
            <a:chExt cx="1373453" cy="1072395"/>
          </a:xfrm>
        </p:grpSpPr>
        <p:sp>
          <p:nvSpPr>
            <p:cNvPr id="37" name="矩形 36"/>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表现</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8" name="矩形 37"/>
            <p:cNvSpPr/>
            <p:nvPr/>
          </p:nvSpPr>
          <p:spPr>
            <a:xfrm>
              <a:off x="1911251" y="1697747"/>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是网页样式 （每个网页设计的都是不一样的）</a:t>
              </a:r>
              <a:r>
                <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endPar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9" name="组合 38"/>
          <p:cNvGrpSpPr/>
          <p:nvPr/>
        </p:nvGrpSpPr>
        <p:grpSpPr>
          <a:xfrm>
            <a:off x="5273894" y="3663554"/>
            <a:ext cx="3023549" cy="1013955"/>
            <a:chOff x="1911251" y="1321493"/>
            <a:chExt cx="1373453" cy="1352291"/>
          </a:xfrm>
        </p:grpSpPr>
        <p:sp>
          <p:nvSpPr>
            <p:cNvPr id="40" name="矩形 39"/>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行为</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41" name="矩形 40"/>
            <p:cNvSpPr/>
            <p:nvPr/>
          </p:nvSpPr>
          <p:spPr>
            <a:xfrm>
              <a:off x="1911251" y="1690548"/>
              <a:ext cx="1373453" cy="983236"/>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网页能够实现交互功能（如：轮播图、滑动效果、用户与页面的交互）</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网页组成</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200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00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1+#ppt_w/2"/>
                                          </p:val>
                                        </p:tav>
                                        <p:tav tm="100000">
                                          <p:val>
                                            <p:strVal val="#ppt_x"/>
                                          </p:val>
                                        </p:tav>
                                      </p:tavLst>
                                    </p:anim>
                                    <p:anim calcmode="lin" valueType="num">
                                      <p:cBhvr additive="base">
                                        <p:cTn id="60" dur="500" fill="hold"/>
                                        <p:tgtEl>
                                          <p:spTgt spid="39"/>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20835" name="表格 120834"/>
          <p:cNvGraphicFramePr/>
          <p:nvPr>
            <p:custDataLst>
              <p:tags r:id="rId1"/>
            </p:custDataLst>
          </p:nvPr>
        </p:nvGraphicFramePr>
        <p:xfrm>
          <a:off x="2080260" y="1395413"/>
          <a:ext cx="4836160" cy="2225040"/>
        </p:xfrm>
        <a:graphic>
          <a:graphicData uri="http://schemas.openxmlformats.org/drawingml/2006/table">
            <a:tbl>
              <a:tblPr/>
              <a:tblGrid>
                <a:gridCol w="915035"/>
                <a:gridCol w="979487"/>
                <a:gridCol w="938213"/>
                <a:gridCol w="1023937"/>
                <a:gridCol w="979488"/>
              </a:tblGrid>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r>
              <a:tr h="42608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33274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sp>
        <p:nvSpPr>
          <p:cNvPr id="15" name="矩形 14"/>
          <p:cNvSpPr/>
          <p:nvPr/>
        </p:nvSpPr>
        <p:spPr>
          <a:xfrm>
            <a:off x="2854960" y="1165860"/>
            <a:ext cx="1283970" cy="3058795"/>
          </a:xfrm>
          <a:prstGeom prst="rect">
            <a:avLst/>
          </a:prstGeom>
          <a:noFill/>
          <a:ln w="28575" cap="flat" cmpd="sng">
            <a:solidFill>
              <a:srgbClr val="00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7" name="矩形 120876"/>
          <p:cNvSpPr/>
          <p:nvPr/>
        </p:nvSpPr>
        <p:spPr>
          <a:xfrm>
            <a:off x="5861050" y="1165860"/>
            <a:ext cx="1233805" cy="762635"/>
          </a:xfrm>
          <a:prstGeom prst="rect">
            <a:avLst/>
          </a:prstGeom>
          <a:noFill/>
          <a:ln w="28575" cap="flat" cmpd="sng">
            <a:solidFill>
              <a:srgbClr val="FF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3" name="矩形 120872"/>
          <p:cNvSpPr/>
          <p:nvPr/>
        </p:nvSpPr>
        <p:spPr>
          <a:xfrm>
            <a:off x="1936115" y="2660015"/>
            <a:ext cx="5124450" cy="547688"/>
          </a:xfrm>
          <a:prstGeom prst="rect">
            <a:avLst/>
          </a:prstGeom>
          <a:noFill/>
          <a:ln w="28575" cap="flat" cmpd="sng">
            <a:solidFill>
              <a:srgbClr val="FF0000"/>
            </a:solidFill>
            <a:prstDash val="solid"/>
            <a:bevel/>
            <a:headEnd type="none" w="med" len="med"/>
            <a:tailEnd type="none" w="med" len="med"/>
          </a:ln>
        </p:spPr>
        <p:txBody>
          <a:bodyPr anchor="ctr">
            <a:spAutoFit/>
          </a:bodyPr>
          <a:p>
            <a:pPr algn="ctr" eaLnBrk="0" hangingPunct="0"/>
            <a:endParaRPr lang="zh-CN" altLang="en-US" sz="2800" dirty="0">
              <a:latin typeface="Arial" panose="020B0604020202020204" pitchFamily="34" charset="0"/>
            </a:endParaRPr>
          </a:p>
        </p:txBody>
      </p:sp>
      <p:sp>
        <p:nvSpPr>
          <p:cNvPr id="120883" name="圆角矩形标注 120882"/>
          <p:cNvSpPr>
            <a:spLocks noChangeArrowheads="1"/>
          </p:cNvSpPr>
          <p:nvPr/>
        </p:nvSpPr>
        <p:spPr bwMode="auto">
          <a:xfrm>
            <a:off x="4685030" y="3713480"/>
            <a:ext cx="2519363" cy="990600"/>
          </a:xfrm>
          <a:prstGeom prst="wedgeRoundRectCallout">
            <a:avLst>
              <a:gd name="adj1" fmla="val -47606"/>
              <a:gd name="adj2" fmla="val -154486"/>
              <a:gd name="adj3" fmla="val 16667"/>
            </a:avLst>
          </a:prstGeom>
          <a:gradFill rotWithShape="1">
            <a:gsLst>
              <a:gs pos="0">
                <a:srgbClr val="FFFF99"/>
              </a:gs>
              <a:gs pos="100000">
                <a:srgbClr val="FFFFFF"/>
              </a:gs>
            </a:gsLst>
            <a:lin ang="5400000" scaled="1"/>
          </a:gradFill>
          <a:ln w="9525">
            <a:solidFill>
              <a:srgbClr val="FF9900"/>
            </a:solidFill>
            <a:bevel/>
          </a:ln>
          <a:effectLst>
            <a:outerShdw dist="53882" dir="2700000" algn="ctr" rotWithShape="0">
              <a:schemeClr val="bg2">
                <a:alpha val="50000"/>
              </a:schemeClr>
            </a:outerShdw>
          </a:effectLst>
        </p:spPr>
        <p:txBody>
          <a:bodyPr anchorCtr="1">
            <a:spAutoFit/>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rPr>
              <a:t>特点：通常情况下，同行的高度一致、同列的宽度一致</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endParaRPr>
          </a:p>
        </p:txBody>
      </p:sp>
      <p:sp>
        <p:nvSpPr>
          <p:cNvPr id="120878" name="文本框 120877"/>
          <p:cNvSpPr txBox="1"/>
          <p:nvPr/>
        </p:nvSpPr>
        <p:spPr>
          <a:xfrm>
            <a:off x="7738110" y="1354773"/>
            <a:ext cx="1371600" cy="519112"/>
          </a:xfrm>
          <a:prstGeom prst="rect">
            <a:avLst/>
          </a:prstGeom>
          <a:noFill/>
          <a:ln w="9525">
            <a:noFill/>
          </a:ln>
        </p:spPr>
        <p:txBody>
          <a:bodyPr>
            <a:spAutoFit/>
          </a:bodyPr>
          <a:p>
            <a:pPr algn="ctr" eaLnBrk="0" hangingPunct="0">
              <a:spcBef>
                <a:spcPct val="50000"/>
              </a:spcBef>
            </a:pPr>
            <a:r>
              <a:rPr lang="zh-CN" altLang="en-US" sz="2800" b="1" dirty="0">
                <a:solidFill>
                  <a:srgbClr val="FF00FF"/>
                </a:solidFill>
                <a:latin typeface="Courier New" panose="02070309020205020404" pitchFamily="49" charset="0"/>
                <a:ea typeface="黑体" panose="02010609060101010101" charset="-122"/>
              </a:rPr>
              <a:t>单元格</a:t>
            </a:r>
            <a:endParaRPr lang="zh-CN" altLang="en-US" sz="2800" b="1" dirty="0">
              <a:solidFill>
                <a:srgbClr val="FF00FF"/>
              </a:solidFill>
              <a:latin typeface="Courier New" panose="02070309020205020404" pitchFamily="49" charset="0"/>
              <a:ea typeface="黑体" panose="02010609060101010101" charset="-122"/>
            </a:endParaRPr>
          </a:p>
        </p:txBody>
      </p:sp>
      <p:sp>
        <p:nvSpPr>
          <p:cNvPr id="120879" name="直接连接符 120878"/>
          <p:cNvSpPr/>
          <p:nvPr/>
        </p:nvSpPr>
        <p:spPr>
          <a:xfrm flipH="1">
            <a:off x="7204710" y="1614170"/>
            <a:ext cx="533400" cy="0"/>
          </a:xfrm>
          <a:prstGeom prst="line">
            <a:avLst/>
          </a:prstGeom>
          <a:ln w="28575" cap="flat" cmpd="sng">
            <a:solidFill>
              <a:srgbClr val="FF00FF"/>
            </a:solidFill>
            <a:prstDash val="solid"/>
            <a:bevel/>
            <a:headEnd type="none" w="med" len="med"/>
            <a:tailEnd type="triangle" w="med" len="med"/>
          </a:ln>
        </p:spPr>
      </p:sp>
      <p:cxnSp>
        <p:nvCxnSpPr>
          <p:cNvPr id="120880" name="曲线连接符 120879"/>
          <p:cNvCxnSpPr/>
          <p:nvPr/>
        </p:nvCxnSpPr>
        <p:spPr>
          <a:xfrm flipV="1">
            <a:off x="1278255" y="2928938"/>
            <a:ext cx="514350" cy="11112"/>
          </a:xfrm>
          <a:prstGeom prst="curvedConnector3">
            <a:avLst>
              <a:gd name="adj1" fmla="val 50000"/>
            </a:avLst>
          </a:prstGeom>
          <a:ln w="38100" cap="flat" cmpd="sng">
            <a:solidFill>
              <a:srgbClr val="FF0000"/>
            </a:solidFill>
            <a:prstDash val="solid"/>
            <a:bevel/>
            <a:headEnd type="none" w="med" len="med"/>
            <a:tailEnd type="triangle" w="med" len="med"/>
          </a:ln>
        </p:spPr>
      </p:cxnSp>
      <p:sp>
        <p:nvSpPr>
          <p:cNvPr id="120874" name="文本框 120873"/>
          <p:cNvSpPr txBox="1"/>
          <p:nvPr/>
        </p:nvSpPr>
        <p:spPr>
          <a:xfrm>
            <a:off x="498475" y="2674620"/>
            <a:ext cx="914400" cy="519113"/>
          </a:xfrm>
          <a:prstGeom prst="rect">
            <a:avLst/>
          </a:prstGeom>
          <a:noFill/>
          <a:ln w="9525">
            <a:noFill/>
          </a:ln>
        </p:spPr>
        <p:txBody>
          <a:bodyPr>
            <a:spAutoFit/>
          </a:bodyPr>
          <a:p>
            <a:pPr algn="ctr" eaLnBrk="0" hangingPunct="0">
              <a:spcBef>
                <a:spcPct val="50000"/>
              </a:spcBef>
            </a:pPr>
            <a:r>
              <a:rPr lang="zh-CN" altLang="en-US" sz="2800" b="1" dirty="0">
                <a:solidFill>
                  <a:srgbClr val="FF0000"/>
                </a:solidFill>
                <a:latin typeface="Courier New" panose="02070309020205020404" pitchFamily="49" charset="0"/>
                <a:ea typeface="黑体" panose="02010609060101010101" charset="-122"/>
              </a:rPr>
              <a:t>行</a:t>
            </a:r>
            <a:endParaRPr lang="zh-CN" altLang="en-US" sz="2800" b="1" dirty="0">
              <a:solidFill>
                <a:srgbClr val="FF0000"/>
              </a:solidFill>
              <a:latin typeface="Courier New" panose="02070309020205020404" pitchFamily="49" charset="0"/>
              <a:ea typeface="黑体" panose="02010609060101010101" charset="-122"/>
            </a:endParaRPr>
          </a:p>
        </p:txBody>
      </p:sp>
      <p:sp>
        <p:nvSpPr>
          <p:cNvPr id="120876" name="文本框 120875"/>
          <p:cNvSpPr txBox="1"/>
          <p:nvPr/>
        </p:nvSpPr>
        <p:spPr>
          <a:xfrm>
            <a:off x="2371725" y="568325"/>
            <a:ext cx="1295400" cy="519113"/>
          </a:xfrm>
          <a:prstGeom prst="rect">
            <a:avLst/>
          </a:prstGeom>
          <a:noFill/>
          <a:ln w="9525">
            <a:noFill/>
          </a:ln>
        </p:spPr>
        <p:txBody>
          <a:bodyPr>
            <a:spAutoFit/>
          </a:bodyPr>
          <a:p>
            <a:pPr algn="ctr" eaLnBrk="0" hangingPunct="0">
              <a:spcBef>
                <a:spcPct val="50000"/>
              </a:spcBef>
            </a:pPr>
            <a:r>
              <a:rPr lang="zh-CN" altLang="en-US" sz="2800" b="1" dirty="0">
                <a:solidFill>
                  <a:srgbClr val="0000FF"/>
                </a:solidFill>
                <a:latin typeface="Courier New" panose="02070309020205020404" pitchFamily="49" charset="0"/>
                <a:ea typeface="黑体" panose="02010609060101010101" charset="-122"/>
              </a:rPr>
              <a:t>列</a:t>
            </a:r>
            <a:endParaRPr lang="zh-CN" altLang="en-US" sz="2800" b="1" dirty="0">
              <a:solidFill>
                <a:srgbClr val="0000FF"/>
              </a:solidFill>
              <a:latin typeface="Courier New" panose="02070309020205020404" pitchFamily="49" charset="0"/>
              <a:ea typeface="黑体" panose="02010609060101010101" charset="-122"/>
            </a:endParaRPr>
          </a:p>
        </p:txBody>
      </p:sp>
      <p:sp>
        <p:nvSpPr>
          <p:cNvPr id="120881" name="直接连接符 120880"/>
          <p:cNvSpPr/>
          <p:nvPr/>
        </p:nvSpPr>
        <p:spPr>
          <a:xfrm>
            <a:off x="3419475" y="727393"/>
            <a:ext cx="0" cy="360362"/>
          </a:xfrm>
          <a:prstGeom prst="line">
            <a:avLst/>
          </a:prstGeom>
          <a:ln w="28575" cap="flat" cmpd="sng">
            <a:solidFill>
              <a:srgbClr val="0000FF"/>
            </a:solidFill>
            <a:prstDash val="solid"/>
            <a:bevel/>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par>
                                <p:cTn id="38" presetID="5" presetClass="entr" presetSubtype="10" fill="hold" nodeType="withEffect">
                                  <p:stCondLst>
                                    <p:cond delay="0"/>
                                  </p:stCondLst>
                                  <p:childTnLst>
                                    <p:set>
                                      <p:cBhvr>
                                        <p:cTn id="39" dur="1" fill="hold">
                                          <p:stCondLst>
                                            <p:cond delay="0"/>
                                          </p:stCondLst>
                                        </p:cTn>
                                        <p:tgtEl>
                                          <p:spTgt spid="120877"/>
                                        </p:tgtEl>
                                        <p:attrNameLst>
                                          <p:attrName>style.visibility</p:attrName>
                                        </p:attrNameLst>
                                      </p:cBhvr>
                                      <p:to>
                                        <p:strVal val="visible"/>
                                      </p:to>
                                    </p:set>
                                    <p:animEffect transition="in" filter="checkerboard(across)">
                                      <p:cBhvr>
                                        <p:cTn id="40" dur="500"/>
                                        <p:tgtEl>
                                          <p:spTgt spid="12087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0873"/>
                                        </p:tgtEl>
                                        <p:attrNameLst>
                                          <p:attrName>style.visibility</p:attrName>
                                        </p:attrNameLst>
                                      </p:cBhvr>
                                      <p:to>
                                        <p:strVal val="visible"/>
                                      </p:to>
                                    </p:set>
                                    <p:animEffect transition="in" filter="checkerboard(across)">
                                      <p:cBhvr>
                                        <p:cTn id="43" dur="500"/>
                                        <p:tgtEl>
                                          <p:spTgt spid="1208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0883"/>
                                        </p:tgtEl>
                                        <p:attrNameLst>
                                          <p:attrName>style.visibility</p:attrName>
                                        </p:attrNameLst>
                                      </p:cBhvr>
                                      <p:to>
                                        <p:strVal val="visible"/>
                                      </p:to>
                                    </p:set>
                                    <p:animEffect transition="in" filter="wipe(left)">
                                      <p:cBhvr>
                                        <p:cTn id="48" dur="500"/>
                                        <p:tgtEl>
                                          <p:spTgt spid="1208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0878"/>
                                        </p:tgtEl>
                                        <p:attrNameLst>
                                          <p:attrName>style.visibility</p:attrName>
                                        </p:attrNameLst>
                                      </p:cBhvr>
                                      <p:to>
                                        <p:strVal val="visible"/>
                                      </p:to>
                                    </p:set>
                                    <p:animEffect transition="in" filter="wipe(left)">
                                      <p:cBhvr>
                                        <p:cTn id="53" dur="500"/>
                                        <p:tgtEl>
                                          <p:spTgt spid="120878"/>
                                        </p:tgtEl>
                                      </p:cBhvr>
                                    </p:animEffect>
                                  </p:childTnLst>
                                </p:cTn>
                              </p:par>
                              <p:par>
                                <p:cTn id="54" presetID="22" presetClass="entr" presetSubtype="8" fill="hold" nodeType="withEffect">
                                  <p:stCondLst>
                                    <p:cond delay="0"/>
                                  </p:stCondLst>
                                  <p:childTnLst>
                                    <p:set>
                                      <p:cBhvr>
                                        <p:cTn id="55" dur="1" fill="hold">
                                          <p:stCondLst>
                                            <p:cond delay="0"/>
                                          </p:stCondLst>
                                        </p:cTn>
                                        <p:tgtEl>
                                          <p:spTgt spid="120879"/>
                                        </p:tgtEl>
                                        <p:attrNameLst>
                                          <p:attrName>style.visibility</p:attrName>
                                        </p:attrNameLst>
                                      </p:cBhvr>
                                      <p:to>
                                        <p:strVal val="visible"/>
                                      </p:to>
                                    </p:set>
                                    <p:animEffect transition="in" filter="wipe(left)">
                                      <p:cBhvr>
                                        <p:cTn id="56" dur="500"/>
                                        <p:tgtEl>
                                          <p:spTgt spid="1208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0880"/>
                                        </p:tgtEl>
                                        <p:attrNameLst>
                                          <p:attrName>style.visibility</p:attrName>
                                        </p:attrNameLst>
                                      </p:cBhvr>
                                      <p:to>
                                        <p:strVal val="visible"/>
                                      </p:to>
                                    </p:set>
                                    <p:animEffect transition="in" filter="wipe(left)">
                                      <p:cBhvr>
                                        <p:cTn id="61" dur="500"/>
                                        <p:tgtEl>
                                          <p:spTgt spid="12088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0874"/>
                                        </p:tgtEl>
                                        <p:attrNameLst>
                                          <p:attrName>style.visibility</p:attrName>
                                        </p:attrNameLst>
                                      </p:cBhvr>
                                      <p:to>
                                        <p:strVal val="visible"/>
                                      </p:to>
                                    </p:set>
                                    <p:animEffect transition="in" filter="wipe(left)">
                                      <p:cBhvr>
                                        <p:cTn id="64" dur="500"/>
                                        <p:tgtEl>
                                          <p:spTgt spid="1208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0876"/>
                                        </p:tgtEl>
                                        <p:attrNameLst>
                                          <p:attrName>style.visibility</p:attrName>
                                        </p:attrNameLst>
                                      </p:cBhvr>
                                      <p:to>
                                        <p:strVal val="visible"/>
                                      </p:to>
                                    </p:set>
                                    <p:animEffect transition="in" filter="wipe(left)">
                                      <p:cBhvr>
                                        <p:cTn id="69" dur="500"/>
                                        <p:tgtEl>
                                          <p:spTgt spid="120876"/>
                                        </p:tgtEl>
                                      </p:cBhvr>
                                    </p:animEffect>
                                  </p:childTnLst>
                                </p:cTn>
                              </p:par>
                              <p:par>
                                <p:cTn id="70" presetID="22" presetClass="entr" presetSubtype="8" fill="hold" nodeType="withEffect">
                                  <p:stCondLst>
                                    <p:cond delay="0"/>
                                  </p:stCondLst>
                                  <p:childTnLst>
                                    <p:set>
                                      <p:cBhvr>
                                        <p:cTn id="71" dur="1" fill="hold">
                                          <p:stCondLst>
                                            <p:cond delay="0"/>
                                          </p:stCondLst>
                                        </p:cTn>
                                        <p:tgtEl>
                                          <p:spTgt spid="120881"/>
                                        </p:tgtEl>
                                        <p:attrNameLst>
                                          <p:attrName>style.visibility</p:attrName>
                                        </p:attrNameLst>
                                      </p:cBhvr>
                                      <p:to>
                                        <p:strVal val="visible"/>
                                      </p:to>
                                    </p:set>
                                    <p:animEffect transition="in" filter="wipe(left)">
                                      <p:cBhvr>
                                        <p:cTn id="72"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P spid="120873" grpId="0" bldLvl="0" animBg="1"/>
      <p:bldP spid="120883" grpId="0" bldLvl="0" animBg="1"/>
      <p:bldP spid="120878" grpId="0"/>
      <p:bldP spid="120874" grpId="0"/>
      <p:bldP spid="1208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681480" y="1165860"/>
            <a:ext cx="5781675" cy="3138170"/>
          </a:xfrm>
          <a:prstGeom prst="rect">
            <a:avLst/>
          </a:prstGeom>
          <a:noFill/>
        </p:spPr>
        <p:txBody>
          <a:bodyPr wrap="square" rtlCol="0" anchor="t">
            <a:spAutoFit/>
          </a:bodyPr>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作用：显示数据</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表格语法：</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2" eaLnBrk="0" latinLnBrk="0"/>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一对tr表示一行;一对td表示一个单元格（一列）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36969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宋体" panose="02010600030101010101" pitchFamily="2" charset="-122"/>
                <a:ea typeface="宋体" panose="02010600030101010101" pitchFamily="2" charset="-122"/>
                <a:sym typeface="+mn-ea"/>
              </a:rPr>
              <a:t>表格属性：</a:t>
            </a:r>
            <a:endParaRPr lang="zh-CN" altLang="en-US" b="1" dirty="0">
              <a:solidFill>
                <a:schemeClr val="accent2"/>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1）width="表格的宽度"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2）height="表格的高度"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3）border="表格的边框"</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4</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bordercolor</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="边框色"</a:t>
            </a:r>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r>
              <a:rPr lang="en-US" altLang="zh-CN" b="1" dirty="0">
                <a:solidFill>
                  <a:srgbClr val="000000"/>
                </a:solidFill>
                <a:latin typeface="宋体" panose="02010600030101010101" pitchFamily="2" charset="-122"/>
                <a:sym typeface="Arial" panose="020B0604020202020204" pitchFamily="34" charset="0"/>
              </a:rPr>
              <a:t>5</a:t>
            </a:r>
            <a:r>
              <a:rPr lang="zh-CN" altLang="en-US" b="1" dirty="0">
                <a:solidFill>
                  <a:srgbClr val="000000"/>
                </a:solidFill>
                <a:latin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sym typeface="Arial" panose="020B0604020202020204" pitchFamily="34" charset="0"/>
              </a:rPr>
              <a:t>bgcolor</a:t>
            </a:r>
            <a:r>
              <a:rPr lang="zh-CN" altLang="en-US" b="1" dirty="0">
                <a:solidFill>
                  <a:srgbClr val="000000"/>
                </a:solidFill>
                <a:latin typeface="宋体" panose="02010600030101010101" pitchFamily="2" charset="-122"/>
                <a:sym typeface="Arial" panose="020B0604020202020204" pitchFamily="34" charset="0"/>
              </a:rPr>
              <a:t>="背景色"</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Text Box 6"/>
          <p:cNvSpPr txBox="1"/>
          <p:nvPr/>
        </p:nvSpPr>
        <p:spPr>
          <a:xfrm>
            <a:off x="477075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6</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）cellspacing="单元格与单元格之间的间距"</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7</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）cellpadding="单元格与内容之间的空隙"</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8</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latin typeface="宋体" panose="02010600030101010101" pitchFamily="2" charset="-122"/>
                <a:ea typeface="宋体" panose="02010600030101010101" pitchFamily="2" charset="-122"/>
                <a:sym typeface="宋体" panose="02010600030101010101" pitchFamily="2" charset="-122"/>
              </a:rPr>
              <a:t>align="</a:t>
            </a:r>
            <a:r>
              <a:rPr lang="zh-CN" altLang="en-US" b="1" dirty="0">
                <a:latin typeface="宋体" panose="02010600030101010101" pitchFamily="2" charset="-122"/>
                <a:ea typeface="宋体" panose="02010600030101010101" pitchFamily="2" charset="-122"/>
                <a:sym typeface="宋体" panose="02010600030101010101" pitchFamily="2" charset="-122"/>
              </a:rPr>
              <a:t>表格对齐方式</a:t>
            </a:r>
            <a:r>
              <a:rPr lang="en-US" altLang="zh-CN" b="1" dirty="0">
                <a:latin typeface="宋体" panose="02010600030101010101" pitchFamily="2" charset="-122"/>
                <a:ea typeface="宋体" panose="02010600030101010101" pitchFamily="2" charset="-122"/>
                <a:sym typeface="宋体" panose="02010600030101010101" pitchFamily="2" charset="-122"/>
              </a:rPr>
              <a:t>"  </a:t>
            </a:r>
            <a:r>
              <a:rPr lang="zh-CN" altLang="en-US" b="1" dirty="0">
                <a:latin typeface="宋体" panose="02010600030101010101" pitchFamily="2" charset="-122"/>
                <a:ea typeface="宋体" panose="02010600030101010101" pitchFamily="2" charset="-122"/>
                <a:sym typeface="宋体" panose="02010600030101010101" pitchFamily="2" charset="-122"/>
              </a:rPr>
              <a:t>取值：</a:t>
            </a:r>
            <a:r>
              <a:rPr lang="en-US" altLang="zh-CN" b="1" dirty="0">
                <a:latin typeface="宋体" panose="02010600030101010101" pitchFamily="2" charset="-122"/>
                <a:ea typeface="宋体" panose="02010600030101010101" pitchFamily="2" charset="-122"/>
                <a:sym typeface="宋体" panose="02010600030101010101" pitchFamily="2" charset="-122"/>
              </a:rPr>
              <a:t>left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right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center</a:t>
            </a:r>
            <a:r>
              <a:rPr lang="zh-CN" altLang="en-US" b="1" dirty="0">
                <a:latin typeface="宋体" panose="02010600030101010101" pitchFamily="2" charset="-122"/>
                <a:ea typeface="宋体" panose="02010600030101010101" pitchFamily="2" charset="-122"/>
                <a:sym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9</a:t>
            </a:r>
            <a:r>
              <a:rPr lang="zh-CN" altLang="en-US" b="1" dirty="0">
                <a:solidFill>
                  <a:srgbClr val="000000"/>
                </a:solidFill>
                <a:latin typeface="宋体" panose="02010600030101010101" pitchFamily="2" charset="-122"/>
                <a:ea typeface="宋体" panose="02010600030101010101" pitchFamily="2" charset="-122"/>
                <a:sym typeface="+mn-ea"/>
              </a:rPr>
              <a:t>）合并单元格属性：</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  </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合并列：</a:t>
            </a:r>
            <a:r>
              <a:rPr lang="zh-CN" altLang="en-US" b="1" dirty="0">
                <a:solidFill>
                  <a:srgbClr val="000000"/>
                </a:solidFill>
                <a:latin typeface="宋体" panose="02010600030101010101" pitchFamily="2" charset="-122"/>
                <a:ea typeface="宋体" panose="02010600030101010101" pitchFamily="2" charset="-122"/>
                <a:sym typeface="+mn-ea"/>
              </a:rPr>
              <a:t> colspan=“所要合并的单元格的列数"</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sym typeface="宋体" panose="02010600030101010101" pitchFamily="2" charset="-122"/>
              </a:rPr>
              <a:t>合并行：</a:t>
            </a:r>
            <a:r>
              <a:rPr lang="en-US" altLang="zh-CN" b="1" dirty="0">
                <a:solidFill>
                  <a:srgbClr val="000000"/>
                </a:solidFill>
                <a:latin typeface="宋体" panose="02010600030101010101" pitchFamily="2" charset="-122"/>
                <a:ea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sym typeface="宋体" panose="02010600030101010101" pitchFamily="2" charset="-122"/>
              </a:rPr>
              <a:t>rowspan=“</a:t>
            </a:r>
            <a:r>
              <a:rPr lang="zh-CN" altLang="en-US" b="1" dirty="0">
                <a:latin typeface="宋体" panose="02010600030101010101" pitchFamily="2" charset="-122"/>
                <a:ea typeface="宋体" panose="02010600030101010101" pitchFamily="2" charset="-122"/>
                <a:sym typeface="宋体" panose="02010600030101010101" pitchFamily="2" charset="-122"/>
              </a:rPr>
              <a:t>所要合并单元格的行数”</a:t>
            </a:r>
            <a:endParaRPr lang="zh-CN" altLang="en-US" b="1" dirty="0">
              <a:latin typeface="宋体" panose="02010600030101010101" pitchFamily="2" charset="-122"/>
              <a:ea typeface="宋体" panose="02010600030101010101" pitchFamily="2" charset="-122"/>
              <a:sym typeface="宋体" panose="02010600030101010101" pitchFamily="2" charset="-122"/>
            </a:endParaRPr>
          </a:p>
          <a:p>
            <a:pPr eaLnBrk="0" hangingPunct="0"/>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19813" name="表格 119812"/>
          <p:cNvGraphicFramePr/>
          <p:nvPr>
            <p:custDataLst>
              <p:tags r:id="rId1"/>
            </p:custDataLst>
          </p:nvPr>
        </p:nvGraphicFramePr>
        <p:xfrm>
          <a:off x="1969453" y="1881823"/>
          <a:ext cx="5205095" cy="2447290"/>
        </p:xfrm>
        <a:graphic>
          <a:graphicData uri="http://schemas.openxmlformats.org/drawingml/2006/table">
            <a:tbl>
              <a:tblPr/>
              <a:tblGrid>
                <a:gridCol w="1123950"/>
                <a:gridCol w="4081145"/>
              </a:tblGrid>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语法</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Calibri" panose="020F0502020204030204" charset="0"/>
                        </a:rPr>
                        <a: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a:t>
                      </a:r>
                      <a:endParaRPr lang="en-US" altLang="x-none"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&lt;caption&gt;&lt;/caption&gt;</a:t>
                      </a:r>
                      <a:endParaRPr lang="zh-CN" altLang="en-US"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说明</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1800" dirty="0">
                          <a:solidFill>
                            <a:srgbClr val="C00000"/>
                          </a:solidFill>
                          <a:latin typeface="Calibri" panose="020F0502020204030204" charset="0"/>
                        </a:rPr>
                        <a:t>th标记表示表格内的表头单元格</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是单元格标题；（在单元格内）</a:t>
                      </a:r>
                      <a:endParaRPr lang="zh-CN" altLang="en-US"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caption标记表示表格的名称，也叫表格标题。</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在表格外</a:t>
                      </a:r>
                      <a:r>
                        <a:rPr lang="en-US" altLang="zh-CN" sz="1800" dirty="0">
                          <a:solidFill>
                            <a:srgbClr val="C00000"/>
                          </a:solidFill>
                          <a:latin typeface="Calibri" panose="020F0502020204030204" charset="0"/>
                        </a:rPr>
                        <a:t>)</a:t>
                      </a:r>
                      <a:endParaRPr lang="en-US" altLang="zh-CN"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1285875" y="1149350"/>
            <a:ext cx="1791970" cy="423545"/>
          </a:xfrm>
          <a:prstGeom prst="rect">
            <a:avLst/>
          </a:prstGeom>
          <a:noFill/>
        </p:spPr>
        <p:txBody>
          <a:bodyPr wrap="none" rtlCol="0" anchor="t">
            <a:spAutoFit/>
          </a:bodyPr>
          <a:p>
            <a:pPr eaLnBrk="0" hangingPunct="0">
              <a:lnSpc>
                <a:spcPct val="120000"/>
              </a:lnSpc>
              <a:spcBef>
                <a:spcPct val="20000"/>
              </a:spcBef>
            </a:pPr>
            <a:r>
              <a:rPr lang="zh-CN" altLang="en-US" b="1" dirty="0">
                <a:solidFill>
                  <a:srgbClr val="FF0000"/>
                </a:solidFill>
                <a:latin typeface="黑体" panose="02010609060101010101" charset="-122"/>
                <a:ea typeface="黑体" panose="02010609060101010101" charset="-122"/>
                <a:sym typeface="黑体" panose="02010609060101010101" charset="-122"/>
              </a:rPr>
              <a:t>表格中行标记：</a:t>
            </a:r>
            <a:endParaRPr lang="zh-CN" altLang="en-US" b="1" dirty="0">
              <a:solidFill>
                <a:srgbClr val="FF0000"/>
              </a:solidFill>
              <a:latin typeface="黑体" panose="02010609060101010101" charset="-122"/>
              <a:ea typeface="黑体" panose="02010609060101010101" charset="-122"/>
              <a:sym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58311" y="20559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grpSp>
        <p:nvGrpSpPr>
          <p:cNvPr id="94" name="组合 93"/>
          <p:cNvGrpSpPr/>
          <p:nvPr/>
        </p:nvGrpSpPr>
        <p:grpSpPr>
          <a:xfrm>
            <a:off x="3393250" y="1321084"/>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616"/>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616"/>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5901"/>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446751" y="1606078"/>
            <a:ext cx="10401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表单的作用</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5" name="矩形 324"/>
          <p:cNvSpPr/>
          <p:nvPr/>
        </p:nvSpPr>
        <p:spPr>
          <a:xfrm>
            <a:off x="1780178" y="2788168"/>
            <a:ext cx="6972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表单框</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 name="矩形 326"/>
          <p:cNvSpPr/>
          <p:nvPr/>
        </p:nvSpPr>
        <p:spPr>
          <a:xfrm>
            <a:off x="6526874" y="2782436"/>
            <a:ext cx="86868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表单控件</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6" presetClass="entr" presetSubtype="0" fill="hold" nodeType="after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wipe(down)">
                                      <p:cBhvr>
                                        <p:cTn id="32" dur="290">
                                          <p:stCondLst>
                                            <p:cond delay="0"/>
                                          </p:stCondLst>
                                        </p:cTn>
                                        <p:tgtEl>
                                          <p:spTgt spid="321"/>
                                        </p:tgtEl>
                                      </p:cBhvr>
                                    </p:animEffect>
                                    <p:anim calcmode="lin" valueType="num">
                                      <p:cBhvr>
                                        <p:cTn id="33" dur="911"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321"/>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321"/>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321"/>
                                        </p:tgtEl>
                                        <p:attrNameLst>
                                          <p:attrName>ppt_y</p:attrName>
                                        </p:attrNameLst>
                                      </p:cBhvr>
                                      <p:tavLst>
                                        <p:tav tm="0" fmla="#ppt_y-sin(pi*$)/81">
                                          <p:val>
                                            <p:fltVal val="0"/>
                                          </p:val>
                                        </p:tav>
                                        <p:tav tm="100000">
                                          <p:val>
                                            <p:fltVal val="1"/>
                                          </p:val>
                                        </p:tav>
                                      </p:tavLst>
                                    </p:anim>
                                    <p:animScale>
                                      <p:cBhvr>
                                        <p:cTn id="38" dur="13">
                                          <p:stCondLst>
                                            <p:cond delay="325"/>
                                          </p:stCondLst>
                                        </p:cTn>
                                        <p:tgtEl>
                                          <p:spTgt spid="321"/>
                                        </p:tgtEl>
                                      </p:cBhvr>
                                      <p:to x="100000" y="60000"/>
                                    </p:animScale>
                                    <p:animScale>
                                      <p:cBhvr>
                                        <p:cTn id="39" dur="83" decel="50000">
                                          <p:stCondLst>
                                            <p:cond delay="338"/>
                                          </p:stCondLst>
                                        </p:cTn>
                                        <p:tgtEl>
                                          <p:spTgt spid="321"/>
                                        </p:tgtEl>
                                      </p:cBhvr>
                                      <p:to x="100000" y="100000"/>
                                    </p:animScale>
                                    <p:animScale>
                                      <p:cBhvr>
                                        <p:cTn id="40" dur="13">
                                          <p:stCondLst>
                                            <p:cond delay="656"/>
                                          </p:stCondLst>
                                        </p:cTn>
                                        <p:tgtEl>
                                          <p:spTgt spid="321"/>
                                        </p:tgtEl>
                                      </p:cBhvr>
                                      <p:to x="100000" y="80000"/>
                                    </p:animScale>
                                    <p:animScale>
                                      <p:cBhvr>
                                        <p:cTn id="41" dur="83" decel="50000">
                                          <p:stCondLst>
                                            <p:cond delay="669"/>
                                          </p:stCondLst>
                                        </p:cTn>
                                        <p:tgtEl>
                                          <p:spTgt spid="321"/>
                                        </p:tgtEl>
                                      </p:cBhvr>
                                      <p:to x="100000" y="100000"/>
                                    </p:animScale>
                                    <p:animScale>
                                      <p:cBhvr>
                                        <p:cTn id="42" dur="13">
                                          <p:stCondLst>
                                            <p:cond delay="821"/>
                                          </p:stCondLst>
                                        </p:cTn>
                                        <p:tgtEl>
                                          <p:spTgt spid="321"/>
                                        </p:tgtEl>
                                      </p:cBhvr>
                                      <p:to x="100000" y="90000"/>
                                    </p:animScale>
                                    <p:animScale>
                                      <p:cBhvr>
                                        <p:cTn id="43" dur="83" decel="50000">
                                          <p:stCondLst>
                                            <p:cond delay="834"/>
                                          </p:stCondLst>
                                        </p:cTn>
                                        <p:tgtEl>
                                          <p:spTgt spid="321"/>
                                        </p:tgtEl>
                                      </p:cBhvr>
                                      <p:to x="100000" y="100000"/>
                                    </p:animScale>
                                    <p:animScale>
                                      <p:cBhvr>
                                        <p:cTn id="44" dur="13">
                                          <p:stCondLst>
                                            <p:cond delay="904"/>
                                          </p:stCondLst>
                                        </p:cTn>
                                        <p:tgtEl>
                                          <p:spTgt spid="321"/>
                                        </p:tgtEl>
                                      </p:cBhvr>
                                      <p:to x="100000" y="95000"/>
                                    </p:animScale>
                                    <p:animScale>
                                      <p:cBhvr>
                                        <p:cTn id="45" dur="83" decel="50000">
                                          <p:stCondLst>
                                            <p:cond delay="917"/>
                                          </p:stCondLst>
                                        </p:cTn>
                                        <p:tgtEl>
                                          <p:spTgt spid="321"/>
                                        </p:tgtEl>
                                      </p:cBhvr>
                                      <p:to x="100000" y="100000"/>
                                    </p:animScale>
                                  </p:childTnLst>
                                </p:cTn>
                              </p:par>
                            </p:childTnLst>
                          </p:cTn>
                        </p:par>
                        <p:par>
                          <p:cTn id="46" fill="hold">
                            <p:stCondLst>
                              <p:cond delay="3000"/>
                            </p:stCondLst>
                            <p:childTnLst>
                              <p:par>
                                <p:cTn id="47" presetID="26" presetClass="entr" presetSubtype="0" fill="hold" nodeType="after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wipe(down)">
                                      <p:cBhvr>
                                        <p:cTn id="49" dur="290">
                                          <p:stCondLst>
                                            <p:cond delay="0"/>
                                          </p:stCondLst>
                                        </p:cTn>
                                        <p:tgtEl>
                                          <p:spTgt spid="312"/>
                                        </p:tgtEl>
                                      </p:cBhvr>
                                    </p:animEffect>
                                    <p:anim calcmode="lin" valueType="num">
                                      <p:cBhvr>
                                        <p:cTn id="50" dur="911"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12"/>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12"/>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12"/>
                                        </p:tgtEl>
                                        <p:attrNameLst>
                                          <p:attrName>ppt_y</p:attrName>
                                        </p:attrNameLst>
                                      </p:cBhvr>
                                      <p:tavLst>
                                        <p:tav tm="0" fmla="#ppt_y-sin(pi*$)/81">
                                          <p:val>
                                            <p:fltVal val="0"/>
                                          </p:val>
                                        </p:tav>
                                        <p:tav tm="100000">
                                          <p:val>
                                            <p:fltVal val="1"/>
                                          </p:val>
                                        </p:tav>
                                      </p:tavLst>
                                    </p:anim>
                                    <p:animScale>
                                      <p:cBhvr>
                                        <p:cTn id="55" dur="13">
                                          <p:stCondLst>
                                            <p:cond delay="325"/>
                                          </p:stCondLst>
                                        </p:cTn>
                                        <p:tgtEl>
                                          <p:spTgt spid="312"/>
                                        </p:tgtEl>
                                      </p:cBhvr>
                                      <p:to x="100000" y="60000"/>
                                    </p:animScale>
                                    <p:animScale>
                                      <p:cBhvr>
                                        <p:cTn id="56" dur="83" decel="50000">
                                          <p:stCondLst>
                                            <p:cond delay="338"/>
                                          </p:stCondLst>
                                        </p:cTn>
                                        <p:tgtEl>
                                          <p:spTgt spid="312"/>
                                        </p:tgtEl>
                                      </p:cBhvr>
                                      <p:to x="100000" y="100000"/>
                                    </p:animScale>
                                    <p:animScale>
                                      <p:cBhvr>
                                        <p:cTn id="57" dur="13">
                                          <p:stCondLst>
                                            <p:cond delay="656"/>
                                          </p:stCondLst>
                                        </p:cTn>
                                        <p:tgtEl>
                                          <p:spTgt spid="312"/>
                                        </p:tgtEl>
                                      </p:cBhvr>
                                      <p:to x="100000" y="80000"/>
                                    </p:animScale>
                                    <p:animScale>
                                      <p:cBhvr>
                                        <p:cTn id="58" dur="83" decel="50000">
                                          <p:stCondLst>
                                            <p:cond delay="669"/>
                                          </p:stCondLst>
                                        </p:cTn>
                                        <p:tgtEl>
                                          <p:spTgt spid="312"/>
                                        </p:tgtEl>
                                      </p:cBhvr>
                                      <p:to x="100000" y="100000"/>
                                    </p:animScale>
                                    <p:animScale>
                                      <p:cBhvr>
                                        <p:cTn id="59" dur="13">
                                          <p:stCondLst>
                                            <p:cond delay="821"/>
                                          </p:stCondLst>
                                        </p:cTn>
                                        <p:tgtEl>
                                          <p:spTgt spid="312"/>
                                        </p:tgtEl>
                                      </p:cBhvr>
                                      <p:to x="100000" y="90000"/>
                                    </p:animScale>
                                    <p:animScale>
                                      <p:cBhvr>
                                        <p:cTn id="60" dur="83" decel="50000">
                                          <p:stCondLst>
                                            <p:cond delay="834"/>
                                          </p:stCondLst>
                                        </p:cTn>
                                        <p:tgtEl>
                                          <p:spTgt spid="312"/>
                                        </p:tgtEl>
                                      </p:cBhvr>
                                      <p:to x="100000" y="100000"/>
                                    </p:animScale>
                                    <p:animScale>
                                      <p:cBhvr>
                                        <p:cTn id="61" dur="13">
                                          <p:stCondLst>
                                            <p:cond delay="904"/>
                                          </p:stCondLst>
                                        </p:cTn>
                                        <p:tgtEl>
                                          <p:spTgt spid="312"/>
                                        </p:tgtEl>
                                      </p:cBhvr>
                                      <p:to x="100000" y="95000"/>
                                    </p:animScale>
                                    <p:animScale>
                                      <p:cBhvr>
                                        <p:cTn id="62" dur="83" decel="50000">
                                          <p:stCondLst>
                                            <p:cond delay="917"/>
                                          </p:stCondLst>
                                        </p:cTn>
                                        <p:tgtEl>
                                          <p:spTgt spid="312"/>
                                        </p:tgtEl>
                                      </p:cBhvr>
                                      <p:to x="100000" y="100000"/>
                                    </p:animScale>
                                  </p:childTnLst>
                                </p:cTn>
                              </p:par>
                            </p:childTnLst>
                          </p:cTn>
                        </p:par>
                        <p:par>
                          <p:cTn id="63" fill="hold">
                            <p:stCondLst>
                              <p:cond delay="4000"/>
                            </p:stCondLst>
                            <p:childTnLst>
                              <p:par>
                                <p:cTn id="64" presetID="26" presetClass="entr" presetSubtype="0" fill="hold" nodeType="afterEffect">
                                  <p:stCondLst>
                                    <p:cond delay="0"/>
                                  </p:stCondLst>
                                  <p:childTnLst>
                                    <p:set>
                                      <p:cBhvr>
                                        <p:cTn id="65" dur="1" fill="hold">
                                          <p:stCondLst>
                                            <p:cond delay="0"/>
                                          </p:stCondLst>
                                        </p:cTn>
                                        <p:tgtEl>
                                          <p:spTgt spid="315"/>
                                        </p:tgtEl>
                                        <p:attrNameLst>
                                          <p:attrName>style.visibility</p:attrName>
                                        </p:attrNameLst>
                                      </p:cBhvr>
                                      <p:to>
                                        <p:strVal val="visible"/>
                                      </p:to>
                                    </p:set>
                                    <p:animEffect transition="in" filter="wipe(down)">
                                      <p:cBhvr>
                                        <p:cTn id="66" dur="290">
                                          <p:stCondLst>
                                            <p:cond delay="0"/>
                                          </p:stCondLst>
                                        </p:cTn>
                                        <p:tgtEl>
                                          <p:spTgt spid="315"/>
                                        </p:tgtEl>
                                      </p:cBhvr>
                                    </p:animEffect>
                                    <p:anim calcmode="lin" valueType="num">
                                      <p:cBhvr>
                                        <p:cTn id="67" dur="911" tmFilter="0,0; 0.14,0.36; 0.43,0.73; 0.71,0.91; 1.0,1.0">
                                          <p:stCondLst>
                                            <p:cond delay="0"/>
                                          </p:stCondLst>
                                        </p:cTn>
                                        <p:tgtEl>
                                          <p:spTgt spid="315"/>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15"/>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15"/>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15"/>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15"/>
                                        </p:tgtEl>
                                        <p:attrNameLst>
                                          <p:attrName>ppt_y</p:attrName>
                                        </p:attrNameLst>
                                      </p:cBhvr>
                                      <p:tavLst>
                                        <p:tav tm="0" fmla="#ppt_y-sin(pi*$)/81">
                                          <p:val>
                                            <p:fltVal val="0"/>
                                          </p:val>
                                        </p:tav>
                                        <p:tav tm="100000">
                                          <p:val>
                                            <p:fltVal val="1"/>
                                          </p:val>
                                        </p:tav>
                                      </p:tavLst>
                                    </p:anim>
                                    <p:animScale>
                                      <p:cBhvr>
                                        <p:cTn id="72" dur="13">
                                          <p:stCondLst>
                                            <p:cond delay="325"/>
                                          </p:stCondLst>
                                        </p:cTn>
                                        <p:tgtEl>
                                          <p:spTgt spid="315"/>
                                        </p:tgtEl>
                                      </p:cBhvr>
                                      <p:to x="100000" y="60000"/>
                                    </p:animScale>
                                    <p:animScale>
                                      <p:cBhvr>
                                        <p:cTn id="73" dur="83" decel="50000">
                                          <p:stCondLst>
                                            <p:cond delay="338"/>
                                          </p:stCondLst>
                                        </p:cTn>
                                        <p:tgtEl>
                                          <p:spTgt spid="315"/>
                                        </p:tgtEl>
                                      </p:cBhvr>
                                      <p:to x="100000" y="100000"/>
                                    </p:animScale>
                                    <p:animScale>
                                      <p:cBhvr>
                                        <p:cTn id="74" dur="13">
                                          <p:stCondLst>
                                            <p:cond delay="656"/>
                                          </p:stCondLst>
                                        </p:cTn>
                                        <p:tgtEl>
                                          <p:spTgt spid="315"/>
                                        </p:tgtEl>
                                      </p:cBhvr>
                                      <p:to x="100000" y="80000"/>
                                    </p:animScale>
                                    <p:animScale>
                                      <p:cBhvr>
                                        <p:cTn id="75" dur="83" decel="50000">
                                          <p:stCondLst>
                                            <p:cond delay="669"/>
                                          </p:stCondLst>
                                        </p:cTn>
                                        <p:tgtEl>
                                          <p:spTgt spid="315"/>
                                        </p:tgtEl>
                                      </p:cBhvr>
                                      <p:to x="100000" y="100000"/>
                                    </p:animScale>
                                    <p:animScale>
                                      <p:cBhvr>
                                        <p:cTn id="76" dur="13">
                                          <p:stCondLst>
                                            <p:cond delay="821"/>
                                          </p:stCondLst>
                                        </p:cTn>
                                        <p:tgtEl>
                                          <p:spTgt spid="315"/>
                                        </p:tgtEl>
                                      </p:cBhvr>
                                      <p:to x="100000" y="90000"/>
                                    </p:animScale>
                                    <p:animScale>
                                      <p:cBhvr>
                                        <p:cTn id="77" dur="83" decel="50000">
                                          <p:stCondLst>
                                            <p:cond delay="834"/>
                                          </p:stCondLst>
                                        </p:cTn>
                                        <p:tgtEl>
                                          <p:spTgt spid="315"/>
                                        </p:tgtEl>
                                      </p:cBhvr>
                                      <p:to x="100000" y="100000"/>
                                    </p:animScale>
                                    <p:animScale>
                                      <p:cBhvr>
                                        <p:cTn id="78" dur="13">
                                          <p:stCondLst>
                                            <p:cond delay="904"/>
                                          </p:stCondLst>
                                        </p:cTn>
                                        <p:tgtEl>
                                          <p:spTgt spid="315"/>
                                        </p:tgtEl>
                                      </p:cBhvr>
                                      <p:to x="100000" y="95000"/>
                                    </p:animScale>
                                    <p:animScale>
                                      <p:cBhvr>
                                        <p:cTn id="79" dur="83" decel="50000">
                                          <p:stCondLst>
                                            <p:cond delay="917"/>
                                          </p:stCondLst>
                                        </p:cTn>
                                        <p:tgtEl>
                                          <p:spTgt spid="315"/>
                                        </p:tgtEl>
                                      </p:cBhvr>
                                      <p:to x="100000" y="100000"/>
                                    </p:animScale>
                                  </p:childTnLst>
                                </p:cTn>
                              </p:par>
                            </p:childTnLst>
                          </p:cTn>
                        </p:par>
                        <p:par>
                          <p:cTn id="80" fill="hold">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324"/>
                                        </p:tgtEl>
                                        <p:attrNameLst>
                                          <p:attrName>style.visibility</p:attrName>
                                        </p:attrNameLst>
                                      </p:cBhvr>
                                      <p:to>
                                        <p:strVal val="visible"/>
                                      </p:to>
                                    </p:set>
                                    <p:anim calcmode="lin" valueType="num">
                                      <p:cBhvr additive="base">
                                        <p:cTn id="83" dur="500" fill="hold"/>
                                        <p:tgtEl>
                                          <p:spTgt spid="324"/>
                                        </p:tgtEl>
                                        <p:attrNameLst>
                                          <p:attrName>ppt_x</p:attrName>
                                        </p:attrNameLst>
                                      </p:cBhvr>
                                      <p:tavLst>
                                        <p:tav tm="0">
                                          <p:val>
                                            <p:strVal val="0-#ppt_w/2"/>
                                          </p:val>
                                        </p:tav>
                                        <p:tav tm="100000">
                                          <p:val>
                                            <p:strVal val="#ppt_x"/>
                                          </p:val>
                                        </p:tav>
                                      </p:tavLst>
                                    </p:anim>
                                    <p:anim calcmode="lin" valueType="num">
                                      <p:cBhvr additive="base">
                                        <p:cTn id="84" dur="500" fill="hold"/>
                                        <p:tgtEl>
                                          <p:spTgt spid="324"/>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325"/>
                                        </p:tgtEl>
                                        <p:attrNameLst>
                                          <p:attrName>style.visibility</p:attrName>
                                        </p:attrNameLst>
                                      </p:cBhvr>
                                      <p:to>
                                        <p:strVal val="visible"/>
                                      </p:to>
                                    </p:set>
                                    <p:anim calcmode="lin" valueType="num">
                                      <p:cBhvr additive="base">
                                        <p:cTn id="88" dur="500" fill="hold"/>
                                        <p:tgtEl>
                                          <p:spTgt spid="325"/>
                                        </p:tgtEl>
                                        <p:attrNameLst>
                                          <p:attrName>ppt_x</p:attrName>
                                        </p:attrNameLst>
                                      </p:cBhvr>
                                      <p:tavLst>
                                        <p:tav tm="0">
                                          <p:val>
                                            <p:strVal val="0-#ppt_w/2"/>
                                          </p:val>
                                        </p:tav>
                                        <p:tav tm="100000">
                                          <p:val>
                                            <p:strVal val="#ppt_x"/>
                                          </p:val>
                                        </p:tav>
                                      </p:tavLst>
                                    </p:anim>
                                    <p:anim calcmode="lin" valueType="num">
                                      <p:cBhvr additive="base">
                                        <p:cTn id="89" dur="500" fill="hold"/>
                                        <p:tgtEl>
                                          <p:spTgt spid="325"/>
                                        </p:tgtEl>
                                        <p:attrNameLst>
                                          <p:attrName>ppt_y</p:attrName>
                                        </p:attrNameLst>
                                      </p:cBhvr>
                                      <p:tavLst>
                                        <p:tav tm="0">
                                          <p:val>
                                            <p:strVal val="#ppt_y"/>
                                          </p:val>
                                        </p:tav>
                                        <p:tav tm="100000">
                                          <p:val>
                                            <p:strVal val="#ppt_y"/>
                                          </p:val>
                                        </p:tav>
                                      </p:tavLst>
                                    </p:anim>
                                  </p:childTnLst>
                                </p:cTn>
                              </p:par>
                            </p:childTnLst>
                          </p:cTn>
                        </p:par>
                        <p:par>
                          <p:cTn id="90" fill="hold">
                            <p:stCondLst>
                              <p:cond delay="6000"/>
                            </p:stCondLst>
                            <p:childTnLst>
                              <p:par>
                                <p:cTn id="91" presetID="2" presetClass="entr" presetSubtype="2" fill="hold" grpId="0" nodeType="afterEffect">
                                  <p:stCondLst>
                                    <p:cond delay="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fill="hold"/>
                                        <p:tgtEl>
                                          <p:spTgt spid="327"/>
                                        </p:tgtEl>
                                        <p:attrNameLst>
                                          <p:attrName>ppt_x</p:attrName>
                                        </p:attrNameLst>
                                      </p:cBhvr>
                                      <p:tavLst>
                                        <p:tav tm="0">
                                          <p:val>
                                            <p:strVal val="1+#ppt_w/2"/>
                                          </p:val>
                                        </p:tav>
                                        <p:tav tm="100000">
                                          <p:val>
                                            <p:strVal val="#ppt_x"/>
                                          </p:val>
                                        </p:tav>
                                      </p:tavLst>
                                    </p:anim>
                                    <p:anim calcmode="lin" valueType="num">
                                      <p:cBhvr additive="base">
                                        <p:cTn id="94" dur="500" fill="hold"/>
                                        <p:tgtEl>
                                          <p:spTgt spid="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324" grpId="0"/>
      <p:bldP spid="325" grpId="0"/>
      <p:bldP spid="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193800" y="1017270"/>
            <a:ext cx="7202805" cy="3956685"/>
          </a:xfrm>
          <a:prstGeom prst="rect">
            <a:avLst/>
          </a:prstGeom>
          <a:noFill/>
        </p:spPr>
        <p:txBody>
          <a:bodyPr wrap="square" rtlCol="0" anchor="t">
            <a:spAutoFit/>
          </a:bodyPr>
          <a:p>
            <a:pPr eaLnBrk="0" hangingPunct="0">
              <a:spcBef>
                <a:spcPct val="20000"/>
              </a:spcBef>
              <a:buFont typeface="Wingdings" panose="05000000000000000000" pitchFamily="2" charset="2"/>
              <a:buChar char="u"/>
            </a:pPr>
            <a:r>
              <a:rPr lang="zh-CN" altLang="en-US" sz="2000" b="1" dirty="0">
                <a:solidFill>
                  <a:schemeClr val="tx1"/>
                </a:solidFill>
                <a:latin typeface="宋体" panose="02010600030101010101" pitchFamily="2" charset="-122"/>
                <a:ea typeface="宋体" panose="02010600030101010101" pitchFamily="2" charset="-122"/>
                <a:sym typeface="+mn-ea"/>
              </a:rPr>
              <a:t>表单的作用：用来收集用户的信息的;</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1、表单框</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 name="表单名称" method="post/get"  action="</a:t>
            </a:r>
            <a:r>
              <a:rPr lang="en-US" altLang="zh-CN" sz="2000" b="1" dirty="0">
                <a:solidFill>
                  <a:schemeClr val="tx1"/>
                </a:solidFill>
                <a:latin typeface="宋体" panose="02010600030101010101" pitchFamily="2" charset="-122"/>
                <a:ea typeface="宋体" panose="02010600030101010101" pitchFamily="2" charset="-122"/>
                <a:sym typeface="+mn-ea"/>
              </a:rPr>
              <a:t>url</a:t>
            </a:r>
            <a:r>
              <a:rPr lang="zh-CN" altLang="en-US" sz="2000" b="1" dirty="0">
                <a:solidFill>
                  <a:schemeClr val="tx1"/>
                </a:solidFill>
                <a:latin typeface="宋体" panose="02010600030101010101" pitchFamily="2" charset="-122"/>
                <a:ea typeface="宋体" panose="02010600030101010101" pitchFamily="2" charset="-122"/>
                <a:sym typeface="+mn-ea"/>
              </a:rPr>
              <a:t>"&gt;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、表单控件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&lt;input type="" </a:t>
            </a:r>
            <a:r>
              <a:rPr lang="en-US" altLang="x-none" sz="2000" b="1" dirty="0">
                <a:solidFill>
                  <a:schemeClr val="tx1"/>
                </a:solidFill>
                <a:latin typeface="宋体" panose="02010600030101010101" pitchFamily="2" charset="-122"/>
                <a:ea typeface="宋体" panose="02010600030101010101" pitchFamily="2" charset="-122"/>
                <a:sym typeface="+mn-ea"/>
              </a:rPr>
              <a:t>  name=“”  value=“”</a:t>
            </a:r>
            <a:r>
              <a:rPr lang="zh-CN" altLang="en-US" sz="2000" b="1" dirty="0">
                <a:solidFill>
                  <a:schemeClr val="tx1"/>
                </a:solidFill>
                <a:latin typeface="宋体" panose="02010600030101010101" pitchFamily="2" charset="-122"/>
                <a:ea typeface="宋体" panose="02010600030101010101" pitchFamily="2" charset="-122"/>
                <a:sym typeface="+mn-ea"/>
              </a:rPr>
              <a:t> </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size</a:t>
            </a:r>
            <a:r>
              <a:rPr lang="zh-CN" altLang="en-US" sz="2000" b="1" dirty="0" smtClean="0">
                <a:solidFill>
                  <a:schemeClr val="tx1"/>
                </a:solidFill>
                <a:latin typeface="宋体" panose="02010600030101010101" pitchFamily="2" charset="-122"/>
                <a:ea typeface="宋体" panose="02010600030101010101" pitchFamily="2" charset="-122"/>
                <a:sym typeface="+mn-ea"/>
              </a:rPr>
              <a:t>=“ ”  maxlength</a:t>
            </a: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/&gt;</a:t>
            </a:r>
            <a:endParaRPr lang="en-US" altLang="zh-CN" sz="2000" b="1" dirty="0">
              <a:solidFill>
                <a:srgbClr val="003366"/>
              </a:solidFill>
              <a:latin typeface="宋体" panose="02010600030101010101" pitchFamily="2" charset="-122"/>
              <a:ea typeface="宋体" panose="02010600030101010101" pitchFamily="2" charset="-122"/>
            </a:endParaRPr>
          </a:p>
          <a:p>
            <a:pPr eaLnBrk="0" hangingPunct="0">
              <a:spcBef>
                <a:spcPct val="20000"/>
              </a:spcBef>
            </a:pPr>
            <a:r>
              <a:rPr lang="zh-CN" altLang="en-US" sz="1600" b="1" dirty="0">
                <a:solidFill>
                  <a:srgbClr val="FF0000"/>
                </a:solidFill>
                <a:latin typeface="宋体" panose="02010600030101010101" pitchFamily="2" charset="-122"/>
                <a:ea typeface="宋体" panose="02010600030101010101" pitchFamily="2" charset="-122"/>
                <a:sym typeface="+mn-ea"/>
              </a:rPr>
              <a:t>Get 方式传输的数据量非常小，一般限制在 2 KB 左右，但是执行效率却比 Post 方法好；而 Post 方式传递的数据量相对较大，它是等待服务器来读取数据，Get 方式提交数据，会带来安全问题，出于安全性考虑，建议最好使用 Post 提交数据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78255" y="760730"/>
            <a:ext cx="6734175" cy="3966845"/>
          </a:xfrm>
          <a:prstGeom prst="rect">
            <a:avLst/>
          </a:prstGeom>
          <a:noFill/>
        </p:spPr>
        <p:txBody>
          <a:bodyPr wrap="square" rtlCol="0" anchor="t">
            <a:spAutoFit/>
          </a:bodyPr>
          <a:p>
            <a:pPr eaLnBrk="0" hangingPunct="0">
              <a:spcBef>
                <a:spcPct val="20000"/>
              </a:spcBef>
            </a:pPr>
            <a:r>
              <a:rPr lang="zh-CN" altLang="en-US" b="1" dirty="0">
                <a:latin typeface="宋体" panose="02010600030101010101" pitchFamily="2" charset="-122"/>
                <a:ea typeface="宋体" panose="02010600030101010101" pitchFamily="2" charset="-122"/>
                <a:sym typeface="+mn-ea"/>
              </a:rPr>
              <a:t>1）文本框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type="text" value="默认值"/&gt;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2) 密码框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type="password"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3) 提交按钮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type="submit"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4) 重置按钮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type="reset"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5) 空按钮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type="button"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solidFill>
                  <a:srgbClr val="FF0000"/>
                </a:solidFill>
                <a:latin typeface="宋体" panose="02010600030101010101" pitchFamily="2" charset="-122"/>
                <a:ea typeface="宋体" panose="02010600030101010101" pitchFamily="2" charset="-122"/>
                <a:sym typeface="+mn-ea"/>
              </a:rPr>
              <a:t>PS：（button和submit的区别是 ，submit是提交按钮 起到提交信息的作用，button只起到跳转的作用，不进行提交。）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55395" y="1128395"/>
            <a:ext cx="6734175" cy="3302635"/>
          </a:xfrm>
          <a:prstGeom prst="rect">
            <a:avLst/>
          </a:prstGeom>
          <a:noFill/>
        </p:spPr>
        <p:txBody>
          <a:bodyPr wrap="square" rtlCol="0" anchor="t">
            <a:spAutoFit/>
          </a:bodyPr>
          <a:p>
            <a:pPr eaLnBrk="0" hangingPunct="0">
              <a:spcBef>
                <a:spcPct val="20000"/>
              </a:spcBef>
            </a:pPr>
            <a:r>
              <a:rPr lang="en-US" altLang="zh-CN" b="1" dirty="0">
                <a:latin typeface="宋体" panose="02010600030101010101" pitchFamily="2" charset="-122"/>
                <a:ea typeface="宋体" panose="02010600030101010101" pitchFamily="2" charset="-122"/>
                <a:sym typeface="+mn-ea"/>
              </a:rPr>
              <a:t>6</a:t>
            </a:r>
            <a:r>
              <a:rPr lang="zh-CN" altLang="en-US" b="1" dirty="0">
                <a:latin typeface="宋体" panose="02010600030101010101" pitchFamily="2" charset="-122"/>
                <a:ea typeface="宋体" panose="02010600030101010101" pitchFamily="2" charset="-122"/>
                <a:sym typeface="+mn-ea"/>
              </a:rPr>
              <a:t>）单选框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 /&gt;男</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/&gt;(默认选中)女</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b="1" dirty="0">
                <a:latin typeface="宋体" panose="02010600030101010101" pitchFamily="2" charset="-122"/>
                <a:ea typeface="宋体" panose="02010600030101010101" pitchFamily="2" charset="-122"/>
                <a:sym typeface="+mn-ea"/>
              </a:rPr>
              <a:t>7</a:t>
            </a:r>
            <a:r>
              <a:rPr lang="zh-CN" altLang="en-US" b="1" dirty="0">
                <a:latin typeface="宋体" panose="02010600030101010101" pitchFamily="2" charset="-122"/>
                <a:ea typeface="宋体" panose="02010600030101010101" pitchFamily="2" charset="-122"/>
                <a:sym typeface="+mn-ea"/>
              </a:rPr>
              <a:t>）复选框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disabled="disabled" /&gt; </a:t>
            </a:r>
            <a:endParaRPr lang="zh-CN" altLang="en-US" b="1" dirty="0">
              <a:latin typeface="宋体" panose="02010600030101010101" pitchFamily="2" charset="-122"/>
              <a:ea typeface="宋体" panose="02010600030101010101" pitchFamily="2" charset="-122"/>
              <a:sym typeface="+mn-ea"/>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(disabled="disabled" :禁用)</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:默认选中)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35172" name="表格 135171"/>
          <p:cNvGraphicFramePr/>
          <p:nvPr>
            <p:custDataLst>
              <p:tags r:id="rId1"/>
            </p:custDataLst>
          </p:nvPr>
        </p:nvGraphicFramePr>
        <p:xfrm>
          <a:off x="1947545" y="1677035"/>
          <a:ext cx="5518785" cy="3143885"/>
        </p:xfrm>
        <a:graphic>
          <a:graphicData uri="http://schemas.openxmlformats.org/drawingml/2006/table">
            <a:tbl>
              <a:tblPr/>
              <a:tblGrid>
                <a:gridCol w="1112520"/>
                <a:gridCol w="4406265"/>
              </a:tblGrid>
              <a:tr h="225869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 name="" &gt;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   &lt;option&gt;</a:t>
                      </a:r>
                      <a:r>
                        <a:rPr lang="zh-CN" altLang="en-US" sz="1800" dirty="0">
                          <a:solidFill>
                            <a:srgbClr val="C00000"/>
                          </a:solidFill>
                          <a:latin typeface="宋体" panose="02010600030101010101" pitchFamily="2" charset="-122"/>
                          <a:ea typeface="宋体" panose="02010600030101010101" pitchFamily="2" charset="-122"/>
                        </a:rPr>
                        <a:t>下拉选项</a:t>
                      </a:r>
                      <a:r>
                        <a:rPr lang="en-US" altLang="zh-CN" sz="1800" dirty="0">
                          <a:solidFill>
                            <a:srgbClr val="C00000"/>
                          </a:solidFill>
                          <a:latin typeface="宋体" panose="02010600030101010101" pitchFamily="2" charset="-122"/>
                          <a:ea typeface="宋体" panose="02010600030101010101" pitchFamily="2" charset="-122"/>
                        </a:rPr>
                        <a:t>1</a:t>
                      </a:r>
                      <a:r>
                        <a:rPr lang="en-US" altLang="x-none" sz="1800" dirty="0">
                          <a:solidFill>
                            <a:srgbClr val="C00000"/>
                          </a:solidFill>
                          <a:latin typeface="宋体" panose="02010600030101010101" pitchFamily="2" charset="-122"/>
                          <a:ea typeface="宋体" panose="02010600030101010101" pitchFamily="2" charset="-122"/>
                        </a:rPr>
                        <a:t>&lt;/option&gt;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&lt;option&gt;</a:t>
                      </a:r>
                      <a:r>
                        <a:rPr lang="zh-CN" altLang="en-US" sz="1800" dirty="0">
                          <a:solidFill>
                            <a:srgbClr val="C00000"/>
                          </a:solidFill>
                          <a:latin typeface="宋体" panose="02010600030101010101" pitchFamily="2" charset="-122"/>
                          <a:ea typeface="宋体" panose="02010600030101010101" pitchFamily="2" charset="-122"/>
                          <a:sym typeface="+mn-ea"/>
                        </a:rPr>
                        <a:t>下拉选项</a:t>
                      </a:r>
                      <a:r>
                        <a:rPr lang="en-US" altLang="zh-CN" sz="1800" dirty="0">
                          <a:solidFill>
                            <a:srgbClr val="C00000"/>
                          </a:solidFill>
                          <a:latin typeface="宋体" panose="02010600030101010101" pitchFamily="2" charset="-122"/>
                          <a:ea typeface="宋体" panose="02010600030101010101" pitchFamily="2" charset="-122"/>
                          <a:sym typeface="+mn-ea"/>
                        </a:rPr>
                        <a:t>2</a:t>
                      </a:r>
                      <a:r>
                        <a:rPr lang="en-US" altLang="x-none" sz="1800" dirty="0">
                          <a:solidFill>
                            <a:srgbClr val="C00000"/>
                          </a:solidFill>
                          <a:latin typeface="宋体" panose="02010600030101010101" pitchFamily="2" charset="-122"/>
                          <a:ea typeface="宋体" panose="02010600030101010101" pitchFamily="2" charset="-122"/>
                          <a:sym typeface="+mn-ea"/>
                        </a:rPr>
                        <a:t>&lt;/option&gt;</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51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表示下拉列表</a:t>
                      </a:r>
                      <a:r>
                        <a:rPr lang="zh-CN" altLang="en-US" sz="1800" dirty="0" smtClean="0">
                          <a:solidFill>
                            <a:srgbClr val="C00000"/>
                          </a:solidFill>
                          <a:latin typeface="宋体" panose="02010600030101010101" pitchFamily="2" charset="-122"/>
                          <a:ea typeface="宋体" panose="02010600030101010101" pitchFamily="2" charset="-122"/>
                        </a:rPr>
                        <a:t>，</a:t>
                      </a:r>
                      <a:r>
                        <a:rPr lang="en-US" altLang="zh-CN" sz="1800" dirty="0" smtClean="0">
                          <a:solidFill>
                            <a:srgbClr val="C00000"/>
                          </a:solidFill>
                          <a:latin typeface="宋体" panose="02010600030101010101" pitchFamily="2" charset="-122"/>
                          <a:ea typeface="宋体" panose="02010600030101010101" pitchFamily="2" charset="-122"/>
                        </a:rPr>
                        <a:t>name</a:t>
                      </a:r>
                      <a:r>
                        <a:rPr lang="zh-CN" altLang="en-US" sz="1800" dirty="0">
                          <a:solidFill>
                            <a:srgbClr val="C00000"/>
                          </a:solidFill>
                          <a:latin typeface="宋体" panose="02010600030101010101" pitchFamily="2" charset="-122"/>
                          <a:ea typeface="宋体" panose="02010600030101010101" pitchFamily="2" charset="-122"/>
                        </a:rPr>
                        <a:t>属性不是必须的</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1374140" y="844550"/>
            <a:ext cx="5830570"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a:t>
            </a:r>
            <a:r>
              <a:rPr lang="en-US" altLang="zh-CN" sz="2800" b="1">
                <a:latin typeface="宋体" panose="02010600030101010101" pitchFamily="2" charset="-122"/>
                <a:sym typeface="+mn-ea"/>
              </a:rPr>
              <a:t>8</a:t>
            </a:r>
            <a:r>
              <a:rPr lang="zh-CN" altLang="en-US" sz="2800" b="1">
                <a:latin typeface="宋体" panose="02010600030101010101" pitchFamily="2" charset="-122"/>
                <a:sym typeface="+mn-ea"/>
              </a:rPr>
              <a:t>）下拉列表（下拉菜单）</a:t>
            </a:r>
            <a:endParaRPr lang="zh-CN" sz="2800" b="1">
              <a:solidFill>
                <a:schemeClr val="tx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442720" y="946785"/>
            <a:ext cx="6029325"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9</a:t>
            </a:r>
            <a:r>
              <a:rPr sz="2800" b="1">
                <a:solidFill>
                  <a:schemeClr val="tx1"/>
                </a:solidFill>
                <a:latin typeface="宋体" panose="02010600030101010101" pitchFamily="2" charset="-122"/>
              </a:rPr>
              <a:t>）表单域多行文本</a:t>
            </a:r>
            <a:r>
              <a:rPr lang="zh-CN" sz="2800" b="1">
                <a:solidFill>
                  <a:schemeClr val="tx1"/>
                </a:solidFill>
                <a:latin typeface="宋体" panose="02010600030101010101" pitchFamily="2" charset="-122"/>
              </a:rPr>
              <a:t>（文本域）</a:t>
            </a:r>
            <a:endParaRPr lang="zh-CN" sz="2800" b="1">
              <a:solidFill>
                <a:schemeClr val="tx1"/>
              </a:solidFill>
              <a:latin typeface="宋体" panose="02010600030101010101" pitchFamily="2" charset="-122"/>
            </a:endParaRPr>
          </a:p>
        </p:txBody>
      </p:sp>
      <p:graphicFrame>
        <p:nvGraphicFramePr>
          <p:cNvPr id="136197" name="表格 136196"/>
          <p:cNvGraphicFramePr/>
          <p:nvPr>
            <p:custDataLst>
              <p:tags r:id="rId1"/>
            </p:custDataLst>
          </p:nvPr>
        </p:nvGraphicFramePr>
        <p:xfrm>
          <a:off x="1951990" y="1693545"/>
          <a:ext cx="5240020" cy="2809875"/>
        </p:xfrm>
        <a:graphic>
          <a:graphicData uri="http://schemas.openxmlformats.org/drawingml/2006/table">
            <a:tbl>
              <a:tblPr/>
              <a:tblGrid>
                <a:gridCol w="690245"/>
                <a:gridCol w="4549775"/>
              </a:tblGrid>
              <a:tr h="9798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 name=""  cols=""  rows=""</a:t>
                      </a:r>
                      <a:r>
                        <a:rPr lang="zh-CN" altLang="en-US" sz="1800" dirty="0">
                          <a:solidFill>
                            <a:srgbClr val="C00000"/>
                          </a:solidFill>
                          <a:latin typeface="宋体" panose="02010600030101010101" pitchFamily="2" charset="-122"/>
                          <a:ea typeface="宋体" panose="02010600030101010101" pitchFamily="2" charset="-122"/>
                        </a:rPr>
                        <a:t> </a:t>
                      </a:r>
                      <a:r>
                        <a:rPr lang="en-US" altLang="x-none" sz="1800" dirty="0">
                          <a:solidFill>
                            <a:srgbClr val="C00000"/>
                          </a:solidFill>
                          <a:latin typeface="宋体" panose="02010600030101010101" pitchFamily="2" charset="-122"/>
                          <a:ea typeface="宋体" panose="02010600030101010101" pitchFamily="2" charset="-122"/>
                        </a:rPr>
                        <a:t>&gt;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3007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多行文本。</a:t>
                      </a:r>
                      <a:r>
                        <a:rPr lang="en-US" altLang="x-none" sz="1800" dirty="0">
                          <a:solidFill>
                            <a:srgbClr val="C00000"/>
                          </a:solidFill>
                          <a:latin typeface="宋体" panose="02010600030101010101" pitchFamily="2" charset="-122"/>
                          <a:ea typeface="宋体" panose="02010600030101010101" pitchFamily="2" charset="-122"/>
                        </a:rPr>
                        <a:t>rows</a:t>
                      </a:r>
                      <a:r>
                        <a:rPr lang="zh-CN" altLang="en-US" sz="1800" dirty="0">
                          <a:solidFill>
                            <a:srgbClr val="C00000"/>
                          </a:solidFill>
                          <a:latin typeface="宋体" panose="02010600030101010101" pitchFamily="2" charset="-122"/>
                          <a:ea typeface="宋体" panose="02010600030101010101" pitchFamily="2" charset="-122"/>
                        </a:rPr>
                        <a:t>属性和</a:t>
                      </a:r>
                      <a:r>
                        <a:rPr lang="en-US" altLang="x-none" sz="1800" dirty="0">
                          <a:solidFill>
                            <a:srgbClr val="C00000"/>
                          </a:solidFill>
                          <a:latin typeface="宋体" panose="02010600030101010101" pitchFamily="2" charset="-122"/>
                          <a:ea typeface="宋体" panose="02010600030101010101" pitchFamily="2" charset="-122"/>
                        </a:rPr>
                        <a:t>cols</a:t>
                      </a:r>
                      <a:r>
                        <a:rPr lang="zh-CN" altLang="en-US" sz="1800" dirty="0">
                          <a:solidFill>
                            <a:srgbClr val="C00000"/>
                          </a:solidFill>
                          <a:latin typeface="宋体" panose="02010600030101010101" pitchFamily="2" charset="-122"/>
                          <a:ea typeface="宋体" panose="02010600030101010101" pitchFamily="2" charset="-122"/>
                        </a:rPr>
                        <a:t>属性用来设置文本输入窗口的高度和宽度，单位是字符。</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8371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WEB</a:t>
            </a:r>
            <a:r>
              <a:rPr lang="zh-CN" altLang="en-US" b="1" dirty="0" smtClean="0">
                <a:solidFill>
                  <a:srgbClr val="0070C0"/>
                </a:solidFill>
                <a:latin typeface="微软雅黑" panose="020B0503020204020204" pitchFamily="34" charset="-122"/>
                <a:ea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4046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841959" y="1330386"/>
            <a:ext cx="2614529" cy="2329180"/>
          </a:xfrm>
          <a:prstGeom prst="rect">
            <a:avLst/>
          </a:prstGeom>
        </p:spPr>
        <p:txBody>
          <a:bodyPr wrap="square" lIns="68556" tIns="34278" rIns="68556" bIns="34278">
            <a:spAutoFit/>
          </a:bodyPr>
          <a:lstStyle/>
          <a:p>
            <a:pPr>
              <a:lnSpc>
                <a:spcPct val="150000"/>
              </a:lnSpc>
              <a:defRPr/>
            </a:pPr>
            <a:r>
              <a:rPr lang="en-US" sz="1400" dirty="0">
                <a:solidFill>
                  <a:schemeClr val="tx1">
                    <a:lumMod val="50000"/>
                    <a:lumOff val="50000"/>
                  </a:schemeClr>
                </a:solidFill>
                <a:latin typeface="微软雅黑" panose="020B0503020204020204" pitchFamily="34" charset="-122"/>
                <a:ea typeface="微软雅黑" panose="020B0503020204020204" pitchFamily="34" charset="-122"/>
                <a:sym typeface="+mn-ea"/>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WEB标准是网页制作的标准，它不是一个标准，它是根据网页的不同组成部分生成的一系列标准。这些标准大部分由</a:t>
            </a:r>
            <a:r>
              <a:rPr sz="1400" dirty="0">
                <a:solidFill>
                  <a:srgbClr val="FF0000"/>
                </a:solidFill>
                <a:latin typeface="微软雅黑" panose="020B0503020204020204" pitchFamily="34" charset="-122"/>
                <a:ea typeface="微软雅黑" panose="020B0503020204020204" pitchFamily="34" charset="-122"/>
                <a:sym typeface="+mn-ea"/>
              </a:rPr>
              <a:t>W3C</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起草发布，也有部分标准由</a:t>
            </a:r>
            <a:r>
              <a:rPr sz="1400" dirty="0">
                <a:solidFill>
                  <a:srgbClr val="FF0000"/>
                </a:solidFill>
                <a:latin typeface="微软雅黑" panose="020B0503020204020204" pitchFamily="34" charset="-122"/>
                <a:ea typeface="微软雅黑" panose="020B0503020204020204" pitchFamily="34" charset="-122"/>
                <a:sym typeface="+mn-ea"/>
              </a:rPr>
              <a:t>ECMA</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起草发布。（ECMA欧洲电脑网商协会）</a:t>
            </a:r>
            <a:endPar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5285740" y="861060"/>
            <a:ext cx="3364230" cy="29654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&lt;span</a:t>
            </a:r>
            <a:r>
              <a:rPr lang="en-US" altLang="x-none" sz="2000" dirty="0" smtClean="0">
                <a:solidFill>
                  <a:schemeClr val="tx1"/>
                </a:solidFill>
                <a:latin typeface="+mj-ea"/>
                <a:ea typeface="+mj-ea"/>
                <a:cs typeface="+mj-ea"/>
                <a:sym typeface="+mn-ea"/>
              </a:rPr>
              <a:t>&gt; &lt;/</a:t>
            </a:r>
            <a:r>
              <a:rPr lang="en-US" altLang="x-none" sz="2000" dirty="0">
                <a:solidFill>
                  <a:schemeClr val="tx1"/>
                </a:solidFill>
                <a:latin typeface="+mj-ea"/>
                <a:ea typeface="+mj-ea"/>
                <a:cs typeface="+mj-ea"/>
                <a:sym typeface="+mn-ea"/>
              </a:rPr>
              <a:t>span&gt;</a:t>
            </a:r>
            <a:endParaRPr lang="en-US" altLang="x-none" sz="2000" dirty="0">
              <a:solidFill>
                <a:schemeClr val="tx1"/>
              </a:solidFill>
              <a:latin typeface="+mj-ea"/>
              <a:ea typeface="+mj-ea"/>
              <a:cs typeface="+mj-ea"/>
            </a:endParaRPr>
          </a:p>
          <a:p>
            <a:pPr marL="0" lvl="0" indent="0" algn="l" fontAlgn="auto">
              <a:spcBef>
                <a:spcPct val="20000"/>
              </a:spcBef>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sz="2000" dirty="0">
                <a:solidFill>
                  <a:schemeClr val="tx1"/>
                </a:solidFill>
                <a:latin typeface="+mj-ea"/>
                <a:ea typeface="+mj-ea"/>
                <a:cs typeface="+mj-ea"/>
                <a:sym typeface="+mn-ea"/>
              </a:rPr>
              <a:t>&lt;span&gt;&lt;/span&gt;文本结点</a:t>
            </a:r>
            <a:endParaRPr sz="2000" dirty="0">
              <a:solidFill>
                <a:schemeClr val="tx1"/>
              </a:solidFill>
              <a:latin typeface="+mj-ea"/>
              <a:ea typeface="+mj-ea"/>
              <a:cs typeface="+mj-ea"/>
            </a:endParaRPr>
          </a:p>
          <a:p>
            <a:pPr marL="0" lvl="0" indent="0" algn="l" fontAlgn="auto">
              <a:spcBef>
                <a:spcPct val="20000"/>
              </a:spcBef>
              <a:buNone/>
            </a:pPr>
            <a:r>
              <a:rPr lang="zh-CN" sz="2000" dirty="0">
                <a:solidFill>
                  <a:schemeClr val="tx1"/>
                </a:solidFill>
                <a:latin typeface="+mj-ea"/>
                <a:ea typeface="+mj-ea"/>
                <a:cs typeface="+mj-ea"/>
                <a:sym typeface="+mn-ea"/>
              </a:rPr>
              <a:t>可以是</a:t>
            </a:r>
            <a:r>
              <a:rPr sz="2000" dirty="0">
                <a:solidFill>
                  <a:schemeClr val="tx1"/>
                </a:solidFill>
                <a:latin typeface="+mj-ea"/>
                <a:ea typeface="+mj-ea"/>
                <a:cs typeface="+mj-ea"/>
                <a:sym typeface="+mn-ea"/>
              </a:rPr>
              <a:t>某一小</a:t>
            </a:r>
            <a:r>
              <a:rPr lang="zh-CN" sz="2000" dirty="0">
                <a:solidFill>
                  <a:schemeClr val="tx1"/>
                </a:solidFill>
                <a:latin typeface="+mj-ea"/>
                <a:ea typeface="+mj-ea"/>
                <a:cs typeface="+mj-ea"/>
                <a:sym typeface="+mn-ea"/>
              </a:rPr>
              <a:t>节</a:t>
            </a:r>
            <a:r>
              <a:rPr sz="2000" dirty="0">
                <a:solidFill>
                  <a:schemeClr val="tx1"/>
                </a:solidFill>
                <a:latin typeface="+mj-ea"/>
                <a:ea typeface="+mj-ea"/>
                <a:cs typeface="+mj-ea"/>
                <a:sym typeface="+mn-ea"/>
              </a:rPr>
              <a:t>文本，或是某一个字</a:t>
            </a:r>
            <a:r>
              <a:rPr lang="zh-CN" sz="2000" dirty="0">
                <a:solidFill>
                  <a:schemeClr val="tx1"/>
                </a:solidFill>
                <a:latin typeface="+mj-ea"/>
                <a:ea typeface="+mj-ea"/>
                <a:cs typeface="+mj-ea"/>
                <a:sym typeface="+mn-ea"/>
              </a:rPr>
              <a:t>。</a:t>
            </a: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13" name="TextBox 6"/>
          <p:cNvSpPr/>
          <p:nvPr/>
        </p:nvSpPr>
        <p:spPr>
          <a:xfrm>
            <a:off x="908050" y="861060"/>
            <a:ext cx="3334385" cy="299656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a:t>
            </a:r>
            <a:r>
              <a:rPr lang="en-US" altLang="x-none" sz="2000" dirty="0">
                <a:solidFill>
                  <a:schemeClr val="tx1"/>
                </a:solidFill>
                <a:latin typeface="+mj-ea"/>
                <a:ea typeface="+mj-ea"/>
                <a:cs typeface="+mj-ea"/>
                <a:sym typeface="+mn-ea"/>
              </a:rPr>
              <a:t>&lt;div &gt;&lt;/div&gt;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&lt;div</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 id="</a:t>
            </a:r>
            <a:r>
              <a:rPr lang="en-US" altLang="zh-CN" sz="2000" b="1" dirty="0" err="1">
                <a:solidFill>
                  <a:schemeClr val="tx1"/>
                </a:solidFill>
                <a:latin typeface="+mj-ea"/>
                <a:ea typeface="+mj-ea"/>
                <a:cs typeface="+mj-ea"/>
                <a:sym typeface="+mn-ea"/>
              </a:rPr>
              <a:t>id</a:t>
            </a:r>
            <a:r>
              <a:rPr lang="zh-CN" altLang="en-US" sz="2000" b="1" dirty="0" err="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class="class</a:t>
            </a:r>
            <a:r>
              <a:rPr lang="zh-CN" altLang="en-US" sz="2000" b="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"&gt;&lt;/div&gt;</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a:solidFill>
                  <a:schemeClr val="tx1"/>
                </a:solidFill>
                <a:latin typeface="+mj-ea"/>
                <a:ea typeface="+mj-ea"/>
                <a:cs typeface="+mj-ea"/>
                <a:sym typeface="+mn-ea"/>
              </a:rPr>
              <a:t>文档区域，文档布局对象</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13" name="TextBox 6"/>
          <p:cNvSpPr/>
          <p:nvPr/>
        </p:nvSpPr>
        <p:spPr>
          <a:xfrm>
            <a:off x="908050" y="861060"/>
            <a:ext cx="3334385" cy="265811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a:t>
            </a:r>
            <a:r>
              <a:rPr lang="en-US" altLang="x-none" sz="2000" dirty="0">
                <a:solidFill>
                  <a:schemeClr val="tx1"/>
                </a:solidFill>
                <a:latin typeface="+mj-ea"/>
                <a:ea typeface="+mj-ea"/>
                <a:cs typeface="+mj-ea"/>
                <a:sym typeface="+mn-ea"/>
              </a:rPr>
              <a:t>&lt;p&gt;&lt;/p&gt;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b="1">
                <a:solidFill>
                  <a:srgbClr val="C00000"/>
                </a:solidFill>
                <a:latin typeface="Calibri" panose="020F0502020204030204" charset="0"/>
                <a:ea typeface="幼圆" pitchFamily="1" charset="-122"/>
              </a:rPr>
              <a:t>一个段落</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常用元素</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58445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a:solidFill>
                  <a:schemeClr val="tx1"/>
                </a:solidFill>
                <a:latin typeface="+mj-ea"/>
                <a:ea typeface="+mj-ea"/>
                <a:cs typeface="+mj-ea"/>
                <a:sym typeface="+mn-ea"/>
              </a:rPr>
              <a:t>页面背景音乐：</a:t>
            </a:r>
            <a:r>
              <a:rPr lang="en-US" altLang="zh-CN">
                <a:solidFill>
                  <a:schemeClr val="tx1"/>
                </a:solidFill>
                <a:latin typeface="+mj-ea"/>
                <a:ea typeface="+mj-ea"/>
                <a:cs typeface="+mj-ea"/>
                <a:sym typeface="+mn-ea"/>
              </a:rPr>
              <a:t>src</a:t>
            </a:r>
            <a:r>
              <a:rPr lang="zh-CN" altLang="en-US">
                <a:solidFill>
                  <a:schemeClr val="tx1"/>
                </a:solidFill>
                <a:latin typeface="+mj-ea"/>
                <a:ea typeface="+mj-ea"/>
                <a:cs typeface="+mj-ea"/>
                <a:sym typeface="+mn-ea"/>
              </a:rPr>
              <a:t>设置音乐路径  </a:t>
            </a:r>
            <a:r>
              <a:rPr lang="en-US" altLang="zh-CN">
                <a:solidFill>
                  <a:schemeClr val="tx1"/>
                </a:solidFill>
                <a:latin typeface="+mj-ea"/>
                <a:ea typeface="+mj-ea"/>
                <a:cs typeface="+mj-ea"/>
                <a:sym typeface="+mn-ea"/>
              </a:rPr>
              <a:t>hidden</a:t>
            </a:r>
            <a:r>
              <a:rPr lang="zh-CN" altLang="en-US">
                <a:solidFill>
                  <a:schemeClr val="tx1"/>
                </a:solidFill>
                <a:latin typeface="+mj-ea"/>
                <a:ea typeface="+mj-ea"/>
                <a:cs typeface="+mj-ea"/>
                <a:sym typeface="+mn-ea"/>
              </a:rPr>
              <a:t>是否隐藏播放按钮，</a:t>
            </a:r>
            <a:r>
              <a:rPr lang="en-US" altLang="zh-CN">
                <a:solidFill>
                  <a:schemeClr val="tx1"/>
                </a:solidFill>
                <a:latin typeface="+mj-ea"/>
                <a:ea typeface="+mj-ea"/>
                <a:cs typeface="+mj-ea"/>
                <a:sym typeface="+mn-ea"/>
              </a:rPr>
              <a:t>true</a:t>
            </a:r>
            <a:r>
              <a:rPr lang="zh-CN" altLang="en-US">
                <a:solidFill>
                  <a:schemeClr val="tx1"/>
                </a:solidFill>
                <a:latin typeface="+mj-ea"/>
                <a:ea typeface="+mj-ea"/>
                <a:cs typeface="+mj-ea"/>
                <a:sym typeface="+mn-ea"/>
              </a:rPr>
              <a:t>是，</a:t>
            </a:r>
            <a:r>
              <a:rPr lang="en-US" altLang="zh-CN">
                <a:solidFill>
                  <a:schemeClr val="tx1"/>
                </a:solidFill>
                <a:latin typeface="+mj-ea"/>
                <a:ea typeface="+mj-ea"/>
                <a:cs typeface="+mj-ea"/>
                <a:sym typeface="+mn-ea"/>
              </a:rPr>
              <a:t>false</a:t>
            </a:r>
            <a:r>
              <a:rPr lang="zh-CN" altLang="zh-CN">
                <a:solidFill>
                  <a:schemeClr val="tx1"/>
                </a:solidFill>
                <a:latin typeface="+mj-ea"/>
                <a:ea typeface="+mj-ea"/>
                <a:cs typeface="+mj-ea"/>
                <a:sym typeface="+mn-ea"/>
              </a:rPr>
              <a:t>否</a:t>
            </a:r>
            <a:endParaRPr lang="zh-CN"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&lt;embed src="audio/1.mp3" hidden="true"&gt;&lt;/embed&gt;</a:t>
            </a:r>
            <a:endParaRPr lang="en-US" altLang="zh-CN">
              <a:solidFill>
                <a:schemeClr val="tx1"/>
              </a:solidFill>
              <a:latin typeface="+mj-ea"/>
              <a:ea typeface="+mj-ea"/>
              <a:cs typeface="+mj-ea"/>
            </a:endParaRPr>
          </a:p>
          <a:p>
            <a:pPr algn="l"/>
            <a:r>
              <a:rPr lang="zh-CN" altLang="zh-CN">
                <a:solidFill>
                  <a:schemeClr val="tx1"/>
                </a:solidFill>
                <a:latin typeface="+mj-ea"/>
                <a:ea typeface="+mj-ea"/>
                <a:cs typeface="+mj-ea"/>
                <a:sym typeface="+mn-ea"/>
              </a:rPr>
              <a:t>把其它页面镶嵌到当前页面</a:t>
            </a:r>
            <a:endParaRPr lang="en-US"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&lt;iframe src="demo_iframe.htm"&gt;&lt;/iframe&gt;</a:t>
            </a:r>
            <a:endParaRPr lang="en-US" altLang="zh-CN"/>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9613" y="1211580"/>
            <a:ext cx="5308600" cy="32988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zh-CN" altLang="en-US" b="1" dirty="0">
                <a:latin typeface="Calibri" panose="020F0502020204030204" charset="0"/>
                <a:sym typeface="宋体" panose="02010600030101010101" pitchFamily="2" charset="-122"/>
              </a:rPr>
              <a:t>滚动标签的应用：</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 &lt;marquee   behavior=</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scroll/alternate</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  </a:t>
            </a: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direction="up/down/left/right"</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scrollamount=</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value</a:t>
            </a:r>
            <a:r>
              <a:rPr lang="en-US" altLang="zh-CN" b="1" dirty="0">
                <a:latin typeface="Calibri" panose="020F0502020204030204" charset="0"/>
                <a:sym typeface="宋体" panose="02010600030101010101" pitchFamily="2" charset="-122"/>
              </a:rPr>
              <a:t>”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height="value"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width=""&gt;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内容</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&lt;/marquee&gt;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273810"/>
            <a:ext cx="5308600" cy="30200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90000"/>
              </a:lnSpc>
              <a:spcBef>
                <a:spcPct val="20000"/>
              </a:spcBef>
            </a:pP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滚动标签的</a:t>
            </a:r>
            <a:r>
              <a:rPr lang="zh-CN" altLang="en-US" b="1" dirty="0">
                <a:latin typeface="Calibri" panose="020F0502020204030204" charset="0"/>
                <a:sym typeface="宋体" panose="02010600030101010101" pitchFamily="2" charset="-122"/>
              </a:rPr>
              <a:t>说明：</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behavior（行为）="scroll(滚动)/alternate（晃动）</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direction（方向）="up(从下向上)/down（从上向下）</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/left（从右向左）/right（从左向右）“</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scrollamount（滚动速度）="value"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height="value(上下滚动范围)"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width=""(左右滚动范围) </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7369175" y="698500"/>
            <a:ext cx="1560195" cy="300355"/>
          </a:xfrm>
          <a:prstGeom prst="rect">
            <a:avLst/>
          </a:prstGeom>
        </p:spPr>
        <p:txBody>
          <a:bodyPr wrap="none">
            <a:spAutoFit/>
          </a:bodyPr>
          <a:lstStyle/>
          <a:p>
            <a:r>
              <a:rPr lang="zh-CN" altLang="en-US" sz="1350" b="1" dirty="0" smtClean="0">
                <a:solidFill>
                  <a:schemeClr val="bg1"/>
                </a:solidFill>
                <a:latin typeface="微软雅黑" panose="020B0503020204020204" pitchFamily="34" charset="-122"/>
                <a:ea typeface="微软雅黑" panose="020B0503020204020204" pitchFamily="34" charset="-122"/>
              </a:rPr>
              <a:t>答辩人：第一</a:t>
            </a:r>
            <a:r>
              <a:rPr lang="en-US" altLang="zh-CN" sz="1350" b="1" dirty="0" smtClean="0">
                <a:solidFill>
                  <a:schemeClr val="bg1"/>
                </a:solidFill>
                <a:latin typeface="微软雅黑" panose="020B0503020204020204" pitchFamily="34" charset="-122"/>
                <a:ea typeface="微软雅黑" panose="020B0503020204020204" pitchFamily="34" charset="-122"/>
              </a:rPr>
              <a:t>PPT</a:t>
            </a:r>
            <a:endParaRPr lang="en-US" altLang="zh-CN" sz="1350" b="1" dirty="0" smtClean="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4116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1386475" y="969251"/>
            <a:ext cx="2826385" cy="3698240"/>
            <a:chOff x="1665167" y="1192314"/>
            <a:chExt cx="3769495" cy="4932271"/>
          </a:xfrm>
        </p:grpSpPr>
        <p:sp>
          <p:nvSpPr>
            <p:cNvPr id="40" name="圆角矩形 39"/>
            <p:cNvSpPr/>
            <p:nvPr/>
          </p:nvSpPr>
          <p:spPr>
            <a:xfrm>
              <a:off x="1665167" y="1267687"/>
              <a:ext cx="3769495" cy="4856898"/>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511" y="1437911"/>
              <a:ext cx="3330808" cy="4300493"/>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1" name="圆角矩形 150"/>
          <p:cNvSpPr/>
          <p:nvPr/>
        </p:nvSpPr>
        <p:spPr>
          <a:xfrm>
            <a:off x="4008120" y="1153160"/>
            <a:ext cx="4307205" cy="3224530"/>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699879"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866111" y="27910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47"/>
          <p:cNvSpPr>
            <a:spLocks noChangeArrowheads="1"/>
          </p:cNvSpPr>
          <p:nvPr/>
        </p:nvSpPr>
        <p:spPr bwMode="auto">
          <a:xfrm>
            <a:off x="4048024" y="1164529"/>
            <a:ext cx="3923631" cy="267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结构和表现标准：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W3C( World Wide Web Consortium )万维网联盟，创建于1994年是Web技术领域最具权威和影响力的国际中立性技术标准机构；是专门负责网络标准制定的非赢利组织。(制定了结构和表现的标准)</a:t>
            </a:r>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行为标准：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DOM，ECMASCRIPT（ECMA制定的）欧洲电脑网商联合会。</a:t>
            </a:r>
            <a:endParaRPr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wipe(left)">
                                      <p:cBhvr>
                                        <p:cTn id="32" dur="500"/>
                                        <p:tgtEl>
                                          <p:spTgt spid="151"/>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1000"/>
                                        <p:tgtEl>
                                          <p:spTgt spid="153"/>
                                        </p:tgtEl>
                                      </p:cBhvr>
                                    </p:animEffect>
                                    <p:anim calcmode="lin" valueType="num">
                                      <p:cBhvr>
                                        <p:cTn id="43" dur="1000" fill="hold"/>
                                        <p:tgtEl>
                                          <p:spTgt spid="153"/>
                                        </p:tgtEl>
                                        <p:attrNameLst>
                                          <p:attrName>ppt_x</p:attrName>
                                        </p:attrNameLst>
                                      </p:cBhvr>
                                      <p:tavLst>
                                        <p:tav tm="0">
                                          <p:val>
                                            <p:strVal val="#ppt_x"/>
                                          </p:val>
                                        </p:tav>
                                        <p:tav tm="100000">
                                          <p:val>
                                            <p:strVal val="#ppt_x"/>
                                          </p:val>
                                        </p:tav>
                                      </p:tavLst>
                                    </p:anim>
                                    <p:anim calcmode="lin" valueType="num">
                                      <p:cBhvr>
                                        <p:cTn id="44" dur="1000" fill="hold"/>
                                        <p:tgtEl>
                                          <p:spTgt spid="153"/>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1000"/>
                                        <p:tgtEl>
                                          <p:spTgt spid="161"/>
                                        </p:tgtEl>
                                      </p:cBhvr>
                                    </p:animEffect>
                                    <p:anim calcmode="lin" valueType="num">
                                      <p:cBhvr>
                                        <p:cTn id="49" dur="1000" fill="hold"/>
                                        <p:tgtEl>
                                          <p:spTgt spid="161"/>
                                        </p:tgtEl>
                                        <p:attrNameLst>
                                          <p:attrName>ppt_x</p:attrName>
                                        </p:attrNameLst>
                                      </p:cBhvr>
                                      <p:tavLst>
                                        <p:tav tm="0">
                                          <p:val>
                                            <p:strVal val="#ppt_x"/>
                                          </p:val>
                                        </p:tav>
                                        <p:tav tm="100000">
                                          <p:val>
                                            <p:strVal val="#ppt_x"/>
                                          </p:val>
                                        </p:tav>
                                      </p:tavLst>
                                    </p:anim>
                                    <p:anim calcmode="lin" valueType="num">
                                      <p:cBhvr>
                                        <p:cTn id="50"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1" grpId="0" bldLvl="0" animBg="1"/>
      <p:bldP spid="15" grpId="0" bldLvl="0" animBg="1"/>
      <p:bldP spid="153" grpId="0" bldLvl="0" animBg="1"/>
      <p:bldP spid="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40"/>
          <p:cNvSpPr txBox="1"/>
          <p:nvPr/>
        </p:nvSpPr>
        <p:spPr>
          <a:xfrm>
            <a:off x="6545580" y="1831975"/>
            <a:ext cx="2279015" cy="1769745"/>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指可扩展超文本标记语言（标识语言）（EXtensible HyperText Markup Language）是一种置标语言，表现方式与超文本标记语言（HTML）类似，不过语法上更加严格。</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5" name="任意多边形 44"/>
          <p:cNvSpPr/>
          <p:nvPr/>
        </p:nvSpPr>
        <p:spPr>
          <a:xfrm rot="2700000" flipV="1">
            <a:off x="3326460" y="163139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842987" y="1178356"/>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8" name="任意多边形 47"/>
          <p:cNvSpPr/>
          <p:nvPr/>
        </p:nvSpPr>
        <p:spPr>
          <a:xfrm rot="18900000">
            <a:off x="3326830" y="1178357"/>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426868" y="3107941"/>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5" name="Group 4"/>
          <p:cNvGrpSpPr>
            <a:grpSpLocks noChangeAspect="1"/>
          </p:cNvGrpSpPr>
          <p:nvPr/>
        </p:nvGrpSpPr>
        <p:grpSpPr bwMode="auto">
          <a:xfrm>
            <a:off x="6597854" y="1547522"/>
            <a:ext cx="308410" cy="238480"/>
            <a:chOff x="3494" y="1896"/>
            <a:chExt cx="688" cy="532"/>
          </a:xfrm>
          <a:gradFill>
            <a:gsLst>
              <a:gs pos="0">
                <a:srgbClr val="0070C0"/>
              </a:gs>
              <a:gs pos="100000">
                <a:srgbClr val="00B0F0"/>
              </a:gs>
            </a:gsLst>
            <a:lin ang="5400000" scaled="1"/>
          </a:gra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826108" y="3337669"/>
            <a:ext cx="318406" cy="341790"/>
            <a:chOff x="231" y="1205"/>
            <a:chExt cx="640" cy="687"/>
          </a:xfrm>
          <a:gradFill>
            <a:gsLst>
              <a:gs pos="0">
                <a:srgbClr val="0070C0"/>
              </a:gs>
              <a:gs pos="100000">
                <a:srgbClr val="00B0F0"/>
              </a:gs>
            </a:gsLst>
            <a:lin ang="5400000" scaled="1"/>
          </a:gra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825931" y="151188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139581" y="1512129"/>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69" name="文本框 36"/>
          <p:cNvSpPr txBox="1"/>
          <p:nvPr/>
        </p:nvSpPr>
        <p:spPr>
          <a:xfrm>
            <a:off x="826135" y="1831975"/>
            <a:ext cx="1887855" cy="129032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指的是超文本标记语言 (Hyper Text Markup Language) w3c万维网的描述性语言，通用标记语言下的一个应用。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144661" y="3337596"/>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HTML5</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71" name="文本框 38"/>
          <p:cNvSpPr txBox="1"/>
          <p:nvPr/>
        </p:nvSpPr>
        <p:spPr>
          <a:xfrm>
            <a:off x="826770" y="3797300"/>
            <a:ext cx="1534795" cy="81026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HTML5指的是HTML的第五次重大修改（第5个版本）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906128"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XHTML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概念及相关介绍</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25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25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0-#ppt_w/2"/>
                                          </p:val>
                                        </p:tav>
                                        <p:tav tm="100000">
                                          <p:val>
                                            <p:strVal val="#ppt_x"/>
                                          </p:val>
                                        </p:tav>
                                      </p:tavLst>
                                    </p:anim>
                                    <p:anim calcmode="lin" valueType="num">
                                      <p:cBhvr additive="base">
                                        <p:cTn id="44" dur="500" fill="hold"/>
                                        <p:tgtEl>
                                          <p:spTgt spid="6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25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75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7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0-#ppt_w/2"/>
                                          </p:val>
                                        </p:tav>
                                        <p:tav tm="100000">
                                          <p:val>
                                            <p:strVal val="#ppt_x"/>
                                          </p:val>
                                        </p:tav>
                                      </p:tavLst>
                                    </p:anim>
                                    <p:anim calcmode="lin" valueType="num">
                                      <p:cBhvr additive="base">
                                        <p:cTn id="56" dur="500" fill="hold"/>
                                        <p:tgtEl>
                                          <p:spTgt spid="7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75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0-#ppt_w/2"/>
                                          </p:val>
                                        </p:tav>
                                        <p:tav tm="100000">
                                          <p:val>
                                            <p:strVal val="#ppt_x"/>
                                          </p:val>
                                        </p:tav>
                                      </p:tavLst>
                                    </p:anim>
                                    <p:anim calcmode="lin" valueType="num">
                                      <p:cBhvr additive="base">
                                        <p:cTn id="60" dur="500" fill="hold"/>
                                        <p:tgtEl>
                                          <p:spTgt spid="7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325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1+#ppt_w/2"/>
                                          </p:val>
                                        </p:tav>
                                        <p:tav tm="100000">
                                          <p:val>
                                            <p:strVal val="#ppt_x"/>
                                          </p:val>
                                        </p:tav>
                                      </p:tavLst>
                                    </p:anim>
                                    <p:anim calcmode="lin" valueType="num">
                                      <p:cBhvr additive="base">
                                        <p:cTn id="64" dur="500" fill="hold"/>
                                        <p:tgtEl>
                                          <p:spTgt spid="5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1+#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25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1+#ppt_w/2"/>
                                          </p:val>
                                        </p:tav>
                                        <p:tav tm="100000">
                                          <p:val>
                                            <p:strVal val="#ppt_x"/>
                                          </p:val>
                                        </p:tav>
                                      </p:tavLst>
                                    </p:anim>
                                    <p:anim calcmode="lin" valueType="num">
                                      <p:cBhvr additive="base">
                                        <p:cTn id="72" dur="500" fill="hold"/>
                                        <p:tgtEl>
                                          <p:spTgt spid="73"/>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3" grpId="0" bldLvl="0" animBg="1"/>
      <p:bldP spid="45" grpId="0" bldLvl="0" animBg="1"/>
      <p:bldP spid="46" grpId="0" bldLvl="0" animBg="1"/>
      <p:bldP spid="48" grpId="0" bldLvl="0" animBg="1"/>
      <p:bldP spid="50" grpId="0" bldLvl="0" animBg="1"/>
      <p:bldP spid="67" grpId="0" bldLvl="0" animBg="1"/>
      <p:bldP spid="68" grpId="0"/>
      <p:bldP spid="69" grpId="0"/>
      <p:bldP spid="70" grpId="0"/>
      <p:bldP spid="71" grpId="0"/>
      <p:bldP spid="72" grpId="0"/>
      <p:bldP spid="7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的发展历史</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4" name="图片 13" descr="图片1"/>
          <p:cNvPicPr>
            <a:picLocks noChangeAspect="1"/>
          </p:cNvPicPr>
          <p:nvPr/>
        </p:nvPicPr>
        <p:blipFill>
          <a:blip r:embed="rId1"/>
          <a:stretch>
            <a:fillRect/>
          </a:stretch>
        </p:blipFill>
        <p:spPr>
          <a:xfrm>
            <a:off x="423545" y="533400"/>
            <a:ext cx="8296275" cy="4314825"/>
          </a:xfrm>
          <a:prstGeom prst="rect">
            <a:avLst/>
          </a:prstGeom>
        </p:spPr>
      </p:pic>
      <p:sp>
        <p:nvSpPr>
          <p:cNvPr id="31" name="矩形 30"/>
          <p:cNvSpPr/>
          <p:nvPr/>
        </p:nvSpPr>
        <p:spPr>
          <a:xfrm>
            <a:off x="6647399" y="2051077"/>
            <a:ext cx="5892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rPr>
              <a:t>分歧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1460084" y="2976272"/>
            <a:ext cx="7924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分化点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240"/>
            <a:ext cx="232473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043083"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79469" y="1209490"/>
            <a:ext cx="2854074" cy="3933791"/>
          </a:xfrm>
          <a:prstGeom prst="rect">
            <a:avLst/>
          </a:prstGeom>
        </p:spPr>
      </p:pic>
      <p:sp>
        <p:nvSpPr>
          <p:cNvPr id="13" name="Freeform 9"/>
          <p:cNvSpPr>
            <a:spLocks noEditPoints="1"/>
          </p:cNvSpPr>
          <p:nvPr/>
        </p:nvSpPr>
        <p:spPr bwMode="auto">
          <a:xfrm rot="19469485">
            <a:off x="1822527" y="166719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32" name="TextBox 7"/>
          <p:cNvSpPr>
            <a:spLocks noChangeArrowheads="1"/>
          </p:cNvSpPr>
          <p:nvPr/>
        </p:nvSpPr>
        <p:spPr bwMode="auto">
          <a:xfrm>
            <a:off x="3948430" y="1209675"/>
            <a:ext cx="419354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1400">
                <a:solidFill>
                  <a:schemeClr val="tx1">
                    <a:lumMod val="75000"/>
                    <a:lumOff val="25000"/>
                  </a:schemeClr>
                </a:solidFill>
                <a:latin typeface="宋体" panose="02010600030101010101" pitchFamily="2" charset="-122"/>
                <a:cs typeface="宋体" panose="02010600030101010101" pitchFamily="2" charset="-122"/>
                <a:sym typeface="+mn-ea"/>
              </a:rPr>
              <a:t>    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是继</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HTML4.01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之后的超文本标记语言的最新版本。而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W3C</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（万维网联盟） 专注于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不同，制定</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规范的一群人并不想挑出以往</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的各种毛病为其改正，而是尽可能的补全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开发者急需的各种功能。为了推动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 准化运动的发展，一些公司联合起来，成立了一个叫做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 Hypertext Application Technology Working Group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超文本应用技术工作组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-WHATWG</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 的组织。在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2006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年，双方决定进行合作，来创建一个新版本的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 5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的第一份正式草案已于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22</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日公布。</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2014</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29</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日，万维网联盟泪流满面地宣布，经过几乎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年的艰辛努力，</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标准规范终于最终制定完成了，并已公开发布。</a:t>
            </a:r>
            <a:endParaRPr lang="zh-CN" altLang="en-US" sz="1400" dirty="0">
              <a:solidFill>
                <a:schemeClr val="tx1">
                  <a:lumMod val="75000"/>
                  <a:lumOff val="25000"/>
                </a:schemeClr>
              </a:solidFill>
              <a:latin typeface="宋体" panose="02010600030101010101" pitchFamily="2" charset="-122"/>
              <a:ea typeface="微软雅黑" panose="020B0503020204020204" pitchFamily="34" charset="-122"/>
              <a:cs typeface="宋体" panose="02010600030101010101" pitchFamily="2" charset="-122"/>
              <a:sym typeface="+mn-ea"/>
            </a:endParaRPr>
          </a:p>
        </p:txBody>
      </p:sp>
      <p:sp>
        <p:nvSpPr>
          <p:cNvPr id="39" name="圆角矩形 38"/>
          <p:cNvSpPr/>
          <p:nvPr/>
        </p:nvSpPr>
        <p:spPr>
          <a:xfrm>
            <a:off x="1776730" y="3105785"/>
            <a:ext cx="130492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26895" y="3105785"/>
            <a:ext cx="1204595" cy="234950"/>
          </a:xfrm>
          <a:prstGeom prst="rect">
            <a:avLst/>
          </a:prstGeom>
          <a:noFill/>
        </p:spPr>
        <p:txBody>
          <a:bodyPr wrap="square" lIns="51421" tIns="25710" rIns="51421" bIns="25710" rtlCol="0">
            <a:spAutoFit/>
          </a:bodyPr>
          <a:lstStyle/>
          <a:p>
            <a:pPr marL="0" lvl="1" algn="ctr"/>
            <a:r>
              <a:rPr lang="en-US" altLang="zh-CN" sz="1200" b="1" dirty="0">
                <a:solidFill>
                  <a:srgbClr val="0070C0"/>
                </a:solidFill>
                <a:latin typeface="微软雅黑" panose="020B0503020204020204" pitchFamily="34" charset="-122"/>
                <a:ea typeface="微软雅黑" panose="020B0503020204020204" pitchFamily="34" charset="-122"/>
              </a:rPr>
              <a:t>HTML5</a:t>
            </a:r>
            <a:r>
              <a:rPr lang="zh-CN" altLang="en-US" sz="1200" b="1" dirty="0">
                <a:solidFill>
                  <a:srgbClr val="0070C0"/>
                </a:solidFill>
                <a:latin typeface="微软雅黑" panose="020B0503020204020204" pitchFamily="34" charset="-122"/>
                <a:ea typeface="微软雅黑" panose="020B0503020204020204" pitchFamily="34" charset="-122"/>
              </a:rPr>
              <a:t>诞生啦</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HTML5</a:t>
            </a:r>
            <a:r>
              <a:rPr lang="zh-CN" altLang="en-US" b="1" dirty="0" smtClean="0">
                <a:solidFill>
                  <a:srgbClr val="0070C0"/>
                </a:solidFill>
                <a:latin typeface="Impact MT Std" pitchFamily="34" charset="0"/>
                <a:ea typeface="微软雅黑" panose="020B0503020204020204" pitchFamily="34" charset="-122"/>
              </a:rPr>
              <a:t>的诞生</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42" presetClass="entr" presetSubtype="0" fill="hold" grpId="0"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750"/>
                                        <p:tgtEl>
                                          <p:spTgt spid="39"/>
                                        </p:tgtEl>
                                      </p:cBhvr>
                                    </p:animEffect>
                                    <p:anim calcmode="lin" valueType="num">
                                      <p:cBhvr>
                                        <p:cTn id="32" dur="750" fill="hold"/>
                                        <p:tgtEl>
                                          <p:spTgt spid="39"/>
                                        </p:tgtEl>
                                        <p:attrNameLst>
                                          <p:attrName>ppt_x</p:attrName>
                                        </p:attrNameLst>
                                      </p:cBhvr>
                                      <p:tavLst>
                                        <p:tav tm="0">
                                          <p:val>
                                            <p:strVal val="#ppt_x"/>
                                          </p:val>
                                        </p:tav>
                                        <p:tav tm="100000">
                                          <p:val>
                                            <p:strVal val="#ppt_x"/>
                                          </p:val>
                                        </p:tav>
                                      </p:tavLst>
                                    </p:anim>
                                    <p:anim calcmode="lin" valueType="num">
                                      <p:cBhvr>
                                        <p:cTn id="33" dur="75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750"/>
                                        <p:tgtEl>
                                          <p:spTgt spid="40"/>
                                        </p:tgtEl>
                                      </p:cBhvr>
                                    </p:animEffect>
                                    <p:anim calcmode="lin" valueType="num">
                                      <p:cBhvr>
                                        <p:cTn id="37" dur="750" fill="hold"/>
                                        <p:tgtEl>
                                          <p:spTgt spid="40"/>
                                        </p:tgtEl>
                                        <p:attrNameLst>
                                          <p:attrName>ppt_x</p:attrName>
                                        </p:attrNameLst>
                                      </p:cBhvr>
                                      <p:tavLst>
                                        <p:tav tm="0">
                                          <p:val>
                                            <p:strVal val="#ppt_x"/>
                                          </p:val>
                                        </p:tav>
                                        <p:tav tm="100000">
                                          <p:val>
                                            <p:strVal val="#ppt_x"/>
                                          </p:val>
                                        </p:tav>
                                      </p:tavLst>
                                    </p:anim>
                                    <p:anim calcmode="lin" valueType="num">
                                      <p:cBhvr>
                                        <p:cTn id="38" dur="750" fill="hold"/>
                                        <p:tgtEl>
                                          <p:spTgt spid="4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2" grpId="0" bldLvl="0" animBg="1"/>
      <p:bldP spid="39" grpId="0" bldLvl="0" animBg="1"/>
      <p:bldP spid="40" grpId="0"/>
      <p:bldP spid="41" grpId="0"/>
    </p:bldLst>
  </p:timing>
</p:sld>
</file>

<file path=ppt/tags/tag1.xml><?xml version="1.0" encoding="utf-8"?>
<p:tagLst xmlns:p="http://schemas.openxmlformats.org/presentationml/2006/main">
  <p:tag name="KSO_WM_UNIT_TABLE_BEAUTIFY" val="{bce53e96-083e-4dad-8ae9-99529871f874}"/>
</p:tagLst>
</file>

<file path=ppt/tags/tag10.xml><?xml version="1.0" encoding="utf-8"?>
<p:tagLst xmlns:p="http://schemas.openxmlformats.org/presentationml/2006/main">
  <p:tag name="KSO_WM_UNIT_TABLE_BEAUTIFY" val="{b42fa0c5-fe88-4ced-bfc5-13dcb7b3c5c8}"/>
</p:tagLst>
</file>

<file path=ppt/tags/tag2.xml><?xml version="1.0" encoding="utf-8"?>
<p:tagLst xmlns:p="http://schemas.openxmlformats.org/presentationml/2006/main">
  <p:tag name="KSO_WM_UNIT_TABLE_BEAUTIFY" val="smartTable{7c22af8c-0dec-4a4b-9785-b275437c1461}"/>
</p:tagLst>
</file>

<file path=ppt/tags/tag3.xml><?xml version="1.0" encoding="utf-8"?>
<p:tagLst xmlns:p="http://schemas.openxmlformats.org/presentationml/2006/main">
  <p:tag name="KSO_WM_UNIT_TABLE_BEAUTIFY" val="smartTable{a9e1d793-9e9a-4bed-bf27-c8c6dd478ab5}"/>
</p:tagLst>
</file>

<file path=ppt/tags/tag4.xml><?xml version="1.0" encoding="utf-8"?>
<p:tagLst xmlns:p="http://schemas.openxmlformats.org/presentationml/2006/main">
  <p:tag name="KSO_WM_UNIT_TABLE_BEAUTIFY" val="{a8a2dc1f-8d52-4f07-adc8-47a89f71c689}"/>
</p:tagLst>
</file>

<file path=ppt/tags/tag5.xml><?xml version="1.0" encoding="utf-8"?>
<p:tagLst xmlns:p="http://schemas.openxmlformats.org/presentationml/2006/main">
  <p:tag name="KSO_WM_UNIT_TABLE_BEAUTIFY" val="{b8b03abf-9ad4-4680-b1a8-9feb7a26f5ed}"/>
</p:tagLst>
</file>

<file path=ppt/tags/tag6.xml><?xml version="1.0" encoding="utf-8"?>
<p:tagLst xmlns:p="http://schemas.openxmlformats.org/presentationml/2006/main">
  <p:tag name="KSO_WM_UNIT_TABLE_BEAUTIFY" val="{0d84be93-e933-438e-98ef-0085b58a02ef}"/>
</p:tagLst>
</file>

<file path=ppt/tags/tag7.xml><?xml version="1.0" encoding="utf-8"?>
<p:tagLst xmlns:p="http://schemas.openxmlformats.org/presentationml/2006/main">
  <p:tag name="KSO_WM_UNIT_TABLE_BEAUTIFY" val="{502945da-0aec-4ded-9e23-7977ad92391d}"/>
</p:tagLst>
</file>

<file path=ppt/tags/tag8.xml><?xml version="1.0" encoding="utf-8"?>
<p:tagLst xmlns:p="http://schemas.openxmlformats.org/presentationml/2006/main">
  <p:tag name="KSO_WM_UNIT_TABLE_BEAUTIFY" val="{3a881586-8134-4e9f-b840-7f697949a889}"/>
</p:tagLst>
</file>

<file path=ppt/tags/tag9.xml><?xml version="1.0" encoding="utf-8"?>
<p:tagLst xmlns:p="http://schemas.openxmlformats.org/presentationml/2006/main">
  <p:tag name="KSO_WM_UNIT_TABLE_BEAUTIFY" val="{48ab828b-3fa2-4f48-ba74-b4590a84956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6647</Words>
  <Application>WPS 演示</Application>
  <PresentationFormat>全屏显示(16:9)</PresentationFormat>
  <Paragraphs>685</Paragraphs>
  <Slides>55</Slides>
  <Notes>35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DIN-BoldItalic</vt:lpstr>
      <vt:lpstr>微软雅黑</vt:lpstr>
      <vt:lpstr>Impact MT Std</vt:lpstr>
      <vt:lpstr>黑体</vt:lpstr>
      <vt:lpstr>Segoe UI</vt:lpstr>
      <vt:lpstr>Times New Roman</vt:lpstr>
      <vt:lpstr>Segoe Print</vt:lpstr>
      <vt:lpstr>Calibri</vt:lpstr>
      <vt:lpstr>Arial Unicode MS</vt:lpstr>
      <vt:lpstr>方正兰亭黑简体</vt:lpstr>
      <vt:lpstr>幼圆</vt:lpstr>
      <vt:lpstr>Wingdings</vt:lpstr>
      <vt:lpstr>Courier New</vt:lpstr>
      <vt:lpstr>华文中宋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裕</cp:lastModifiedBy>
  <cp:revision>192</cp:revision>
  <dcterms:created xsi:type="dcterms:W3CDTF">2016-01-14T08:47:00Z</dcterms:created>
  <dcterms:modified xsi:type="dcterms:W3CDTF">2020-08-11T06:25:02Z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RubyTemplateID">
    <vt:lpwstr>8</vt:lpwstr>
  </property>
</Properties>
</file>