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374" r:id="rId7"/>
    <p:sldId id="413" r:id="rId8"/>
    <p:sldId id="433" r:id="rId9"/>
    <p:sldId id="434" r:id="rId10"/>
    <p:sldId id="435" r:id="rId11"/>
    <p:sldId id="436" r:id="rId12"/>
    <p:sldId id="437" r:id="rId13"/>
    <p:sldId id="439" r:id="rId14"/>
    <p:sldId id="440" r:id="rId15"/>
    <p:sldId id="441" r:id="rId16"/>
    <p:sldId id="443" r:id="rId17"/>
    <p:sldId id="442" r:id="rId18"/>
    <p:sldId id="445" r:id="rId19"/>
    <p:sldId id="444" r:id="rId20"/>
    <p:sldId id="446" r:id="rId21"/>
    <p:sldId id="448" r:id="rId22"/>
    <p:sldId id="449" r:id="rId23"/>
    <p:sldId id="451" r:id="rId24"/>
    <p:sldId id="450" r:id="rId25"/>
    <p:sldId id="452" r:id="rId26"/>
    <p:sldId id="453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css样式表的优先级</a:t>
            </a:r>
            <a:endParaRPr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7410" name="TextBox 5"/>
          <p:cNvSpPr/>
          <p:nvPr/>
        </p:nvSpPr>
        <p:spPr>
          <a:xfrm>
            <a:off x="1528445" y="1329690"/>
            <a:ext cx="6296660" cy="2348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ts val="4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css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样式表的优先级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内联样式表的优先级别最高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内部样式表与外部样式表的优先级和书写的顺序有关，后书写的优先级别高。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Css基础语法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圆角矩形 4"/>
          <p:cNvSpPr/>
          <p:nvPr/>
        </p:nvSpPr>
        <p:spPr>
          <a:xfrm>
            <a:off x="1671955" y="1676400"/>
            <a:ext cx="5928995" cy="464185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选择符</a:t>
            </a:r>
            <a:r>
              <a:rPr lang="en-US" altLang="x-none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{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声明</a:t>
            </a:r>
            <a:r>
              <a:rPr lang="en-US" altLang="x-none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}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TextBox 5"/>
          <p:cNvSpPr/>
          <p:nvPr/>
        </p:nvSpPr>
        <p:spPr>
          <a:xfrm>
            <a:off x="1702753" y="2140585"/>
            <a:ext cx="1249362" cy="655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例如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en-US" altLang="x-none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690370" y="2897505"/>
            <a:ext cx="5715000" cy="46482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p { color: 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#ff0000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;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font-size:12px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}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8439" name="TextBox 5"/>
          <p:cNvSpPr/>
          <p:nvPr/>
        </p:nvSpPr>
        <p:spPr>
          <a:xfrm>
            <a:off x="1671638" y="3718560"/>
            <a:ext cx="4681220" cy="12198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说明：CSS选择符（选择器）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选择符表示要定义样式的对象，可以是元素本身，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也可以是一类元素或者制定名称的元素.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简单来说就是给对应的元素起个名称。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577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CSS语法由两部分组成：选择符、声明（属性和属性值）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13865" y="2371725"/>
            <a:ext cx="5715000" cy="991235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语法：标签名称 {属性：属性值；}</a:t>
            </a:r>
            <a:endParaRPr lang="zh-CN" altLang="en-US" sz="20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   例：      </a:t>
            </a:r>
            <a:r>
              <a:rPr lang="en-US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div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类型选择符（标记选择器）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713865" y="1764030"/>
            <a:ext cx="5715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类型选择符是根据html语言中的标记来直接定义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6"/>
          <p:cNvSpPr txBox="1"/>
          <p:nvPr/>
        </p:nvSpPr>
        <p:spPr>
          <a:xfrm>
            <a:off x="1479868" y="1134110"/>
            <a:ext cx="6953250" cy="3384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类型选择符说明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a)类型选择符就是以文档对象类型的元素作为选择符，即使用结构中元素名称作为选择符。例如body、div、p,img,em,strong,span......等。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b)所有的页面元素都可以作为选择符;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用法：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（1）如果想改变某个元素得默认样式时，可以使用类型选择符；（如：改变一个p段落样式）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（2）当统一文档某个元素的显示效果时，可以使用类型选择符；（如：改变文档所有p段落样式）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2005330" y="2188845"/>
            <a:ext cx="5715000" cy="76581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语法：.class名{属性：属性值;}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.box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16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2.</a:t>
            </a:r>
            <a:r>
              <a:rPr lang="zh-CN" altLang="en-US" sz="2000"/>
              <a:t>类选择符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942465" y="159448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类选择器使用必须要引用才能生效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2" name="Rectangle 5"/>
          <p:cNvSpPr/>
          <p:nvPr/>
        </p:nvSpPr>
        <p:spPr>
          <a:xfrm>
            <a:off x="1567815" y="1548130"/>
            <a:ext cx="5756910" cy="204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None/>
            </a:pPr>
            <a:endParaRPr lang="zh-CN" altLang="en-US" sz="28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(1)当我们使用类选择符时，应先为每个元素定义一个类名称，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(2)类选择符的语法格式：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        如：&lt;div class="top"&gt;&lt;/div&gt;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 用法：class选择符更适合定义一类样式；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7815" y="1291590"/>
            <a:ext cx="2225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类别选择器说明：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6616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语法：#id名{属性：属性值;}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3.ID</a:t>
            </a:r>
            <a:r>
              <a:rPr lang="zh-CN" altLang="en-US" sz="2000"/>
              <a:t>选择符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2" name="Rectangle 5"/>
          <p:cNvSpPr/>
          <p:nvPr/>
        </p:nvSpPr>
        <p:spPr>
          <a:xfrm>
            <a:off x="1901825" y="1558290"/>
            <a:ext cx="5756910" cy="3298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None/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（1）可以给每个元素使用id选择符，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ea"/>
              </a:rPr>
              <a:t>但id是元素的唯一标识符，不可出现重复的id名；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如：&lt;div id="top"&gt;&lt;/div&gt;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（2）id选择符的语法格式是“#”加上自定义的id名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如：#</a:t>
            </a:r>
            <a:r>
              <a:rPr lang="en-US" altLang="zh-CN" sz="1600" b="1" dirty="0">
                <a:latin typeface="+mj-ea"/>
                <a:ea typeface="+mj-ea"/>
                <a:cs typeface="+mn-ea"/>
                <a:sym typeface="+mn-ea"/>
              </a:rPr>
              <a:t>top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{width:300px; height:300px;}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(3) 起名时要取英文名，不能用关键字：(所有的标记和属性都是关键字)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如：head标记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(4)一个id名称只能在文档中出现一次，因为id是唯一的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(5) 最大的用处：创建网页的外围结构。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7815" y="936625"/>
            <a:ext cx="19424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ID</a:t>
            </a:r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选择器说明：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</a:t>
            </a:r>
            <a:r>
              <a:rPr lang="en-US" altLang="zh-CN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*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{属性：属性值;}</a:t>
            </a:r>
            <a:endParaRPr lang="zh-CN" altLang="en-US" sz="28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说明：通配选择符的写法是“*”，其含义就是所有元素；表示该样式适用所有网页元素；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用法：常用来重置样式。</a:t>
            </a:r>
            <a:endParaRPr lang="zh-CN" altLang="en-US" sz="28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通配符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语法：选择符1，选择符2，选择符3{属性：属性值;}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#box,#box1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5.群组选择</a:t>
            </a:r>
            <a:r>
              <a:rPr lang="zh-CN" altLang="en-US" sz="2800"/>
              <a:t>符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92605" y="3723005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说明：当有多个选择符应用相同的样式时，可以将选择符用“，”分隔的方式，合并为一组。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636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语法：选择符父级  选择符子级{属性：属性值;}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 a 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父级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和选择符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子级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用空格隔开，含义就是选择符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父级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中包含的所有选择符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子级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  <a:endParaRPr sz="2800" b="1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6.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包含选择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语法：选择符父级&gt;选择符子级{属性：属性值;}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#box&gt;a 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7.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 子选择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8.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伪类选择符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785" y="1579245"/>
            <a:ext cx="5836285" cy="1024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a:link {color: #FF0000}          /</a:t>
            </a:r>
            <a:r>
              <a:rPr lang="zh-CN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初始状态</a:t>
            </a:r>
            <a:endParaRPr lang="zh-CN" altLang="x-none" sz="1600" u="none" baseline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a:visited {color: #00FF00}	/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被访问后 的状态</a:t>
            </a:r>
            <a:endParaRPr lang="zh-CN" altLang="en-US" sz="1600" u="none" baseline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a:hover {color: #FF00FF}    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/* 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鼠标移动到链接上 *</a:t>
            </a: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endParaRPr lang="en-US" altLang="x-none" sz="1600" dirty="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a:active {color: #0000FF}	/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鼠标按下的状态</a:t>
            </a:r>
            <a:endParaRPr lang="zh-CN" altLang="en-US" sz="1600"/>
          </a:p>
        </p:txBody>
      </p:sp>
      <p:sp>
        <p:nvSpPr>
          <p:cNvPr id="29700" name="文本框 1"/>
          <p:cNvSpPr txBox="1"/>
          <p:nvPr/>
        </p:nvSpPr>
        <p:spPr>
          <a:xfrm>
            <a:off x="1699260" y="2604135"/>
            <a:ext cx="610425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1）当这4个超链接伪类选择符联合使用时，应注意他们的顺序，正常顺序为：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a，a:link,a:visited,a:hover,a:active,错误的顺序有时会使超链接的样式失效；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2）为了简化代码，可以把伪类选择符中相同的声明提出来放在a选择符中；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例如：a{color:red;}     a:hover{color:green;} 表示超链接的三种状态都相同，只有鼠标划过变颜色。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选择符权重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72161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css中用四位数字表示权重：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类型选择符的权重为0001</a:t>
            </a:r>
            <a:endParaRPr sz="1600" b="1" strike="noStrike" noProof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class选择符的权重为0010</a:t>
            </a:r>
            <a:endParaRPr sz="1600" b="1" strike="noStrike" noProof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id选择符的权重为0100</a:t>
            </a:r>
            <a:endParaRPr sz="1600" b="1" strike="noStrike" noProof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chemeClr val="accent5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伪类选择符的权重为0010</a:t>
            </a:r>
            <a:endParaRPr sz="1600" b="1" strike="noStrike" noProof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包含选择符的权重：为包含选择符的权</a:t>
            </a:r>
            <a:r>
              <a:rPr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重</a:t>
            </a:r>
            <a:r>
              <a:rPr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之和</a:t>
            </a:r>
            <a:endParaRPr sz="1600" b="1" strike="noStrike" noProof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继承样式的权重为0000</a:t>
            </a:r>
            <a:endParaRPr sz="1600" b="1" strike="noStrike" noProof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群组</a:t>
            </a: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选择符</a:t>
            </a:r>
            <a:r>
              <a:rPr 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权重为他本身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选择符权重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634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59969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当不同选择符的样式设置有冲突的时候，高权重选择符的样式会覆盖低权重选择符的样式。</a:t>
            </a:r>
            <a:endParaRPr sz="1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endParaRPr sz="1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 相同权重的选择符，样式遵循就近原则：哪个选择符最后定义，就采用哪个选择符样式。</a:t>
            </a:r>
            <a:endParaRPr sz="16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9067" y="284216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73675" y="1222375"/>
            <a:ext cx="8947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css介绍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3675" y="2026920"/>
            <a:ext cx="8947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css语法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73675" y="2842260"/>
            <a:ext cx="10979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4046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343725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CSS(cascading style sheet) 汉译为层叠样式表,是用于控制网页样式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WEB标准中的表现标准语言,在网页中主要对网页信息的显示进行控制，简单说就是如何修饰网页信息的显示样式。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目前推荐遵循的是W3C发布的CSS3.0版本；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用来表现HTML或者XHTML等样式文件的计算机语言。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1998年5月21日由w3C正式推出的css2.0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DIV+CSS</a:t>
            </a:r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优点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57700" name="Rectangle 5"/>
          <p:cNvSpPr/>
          <p:nvPr/>
        </p:nvSpPr>
        <p:spPr>
          <a:xfrm>
            <a:off x="1221740" y="1163320"/>
            <a:ext cx="6318885" cy="306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 eaLnBrk="0" fontAlgn="base" hangingPunct="0">
              <a:spcBef>
                <a:spcPct val="20000"/>
              </a:spcBef>
              <a:buChar char="•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缩减页面代码，提高访问速度</a:t>
            </a:r>
            <a:r>
              <a:rPr lang="en-US" altLang="x-none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;</a:t>
            </a:r>
            <a:endParaRPr lang="en-US" altLang="x-none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代码减少，页面文件就会小，占用网络带宽就少，客户端打开速度就快，用户体验会更好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  <a:buChar char="•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结构清晰</a:t>
            </a:r>
            <a:endParaRPr lang="en-US" altLang="x-none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有利于搜索引擎优化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缩短改版时间</a:t>
            </a:r>
            <a:endParaRPr lang="zh-CN" altLang="en-US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对网站的重构有很好的支持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弥补html语言的不足</a:t>
            </a:r>
            <a:endParaRPr lang="zh-CN" altLang="en-US" sz="24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24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</a:t>
            </a:r>
            <a:endParaRPr lang="en-US" altLang="x-none" sz="24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291" name="Rectangle 4"/>
          <p:cNvSpPr/>
          <p:nvPr/>
        </p:nvSpPr>
        <p:spPr>
          <a:xfrm>
            <a:off x="1232535" y="1099820"/>
            <a:ext cx="6899910" cy="37922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1、内部样式表（嵌套到页面中）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语法：</a:t>
            </a:r>
            <a:endParaRPr lang="zh-CN" altLang="en-US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&lt;style type="text/css"&gt;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    </a:t>
            </a:r>
            <a:r>
              <a:rPr lang="en-US" altLang="zh-CN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css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语句</a:t>
            </a:r>
            <a:r>
              <a:rPr lang="en-US" altLang="zh-CN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en-US" altLang="zh-CN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&lt;/style&gt;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注：使用style标记创建样式时，最好将该标记写在&lt;head&gt;&lt;/head&gt;;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、内联样式（行间样式，行内样式，嵌入式样式）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   语法：</a:t>
            </a:r>
            <a:endParaRPr lang="zh-CN" altLang="en-US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1" indent="-28575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div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style="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1: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值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1;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属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性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2: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值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2;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属性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3: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值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3;……"&gt;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&lt;/div&gt;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315" name="Rectangle 4"/>
          <p:cNvSpPr/>
          <p:nvPr/>
        </p:nvSpPr>
        <p:spPr>
          <a:xfrm>
            <a:off x="1066800" y="1079500"/>
            <a:ext cx="6793230" cy="31934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、引用外部样式表文件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&lt;link href="目标文件的路径及文件名全称" </a:t>
            </a:r>
            <a:endParaRPr lang="en-US" altLang="x-none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rel="stylesheet" type="text/css"  /&gt;</a:t>
            </a:r>
            <a:endParaRPr lang="en-US" altLang="x-none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：使用link元素导入外部样式表时，需将该元素写在文  档头部，即&lt;head&gt;与&lt;/head&gt;之间。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rel：用于定义文档关联，表示关联样式表；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type：定义文档类型；</a:t>
            </a:r>
            <a:endParaRPr lang="en-US" altLang="x-none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339" name="Rectangle 4"/>
          <p:cNvSpPr/>
          <p:nvPr/>
        </p:nvSpPr>
        <p:spPr>
          <a:xfrm>
            <a:off x="1186815" y="1282065"/>
            <a:ext cx="6770370" cy="300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、导入外部样式表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</a:t>
            </a:r>
            <a:r>
              <a:rPr lang="en-US" altLang="x-none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&lt;style type="text/css"&gt;</a:t>
            </a:r>
            <a:endParaRPr lang="en-US" altLang="x-none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@import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url("目标文件的路径及文件名全称");</a:t>
            </a:r>
            <a:endParaRPr lang="en-US" altLang="x-none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&lt;/style&gt;</a:t>
            </a:r>
            <a:endParaRPr lang="en-US" altLang="x-none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228600" lvl="0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说明：@和import之间没有空格 url和小括号之间也没有空格；括号内部加引号，必须结尾以分号结束；</a:t>
            </a:r>
            <a:endParaRPr lang="zh-CN" altLang="en-US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890270" y="992505"/>
            <a:ext cx="7635875" cy="39554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扩展知识：*link和import导入外部样式的区别：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：兼容性的差别。：@import是CSS2.1提出的，所以老的浏览器不支持，@import只在IE5以上的才能识别，而link标签无此问题。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：使用dom控制样式时的差别：当使用javascript控制dom去改变样式的时候，只能使用link标签，因为@import不是dom可以控制的.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：加载顺序的差别：当一个页面被加载的时候，link引用的css样式会同时被加载，而@import引用的css会等到页面全部被加载完之后再被加载，所以有时候浏览@import加载css的页面时开始会没有样式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</Words>
  <Application>WPS 演示</Application>
  <PresentationFormat>全屏显示(16:9)</PresentationFormat>
  <Paragraphs>262</Paragraphs>
  <Slides>25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DIN-BoldItalic</vt:lpstr>
      <vt:lpstr>微软雅黑</vt:lpstr>
      <vt:lpstr>Impact MT Std</vt:lpstr>
      <vt:lpstr>Calibri</vt:lpstr>
      <vt:lpstr>Segoe Print</vt:lpstr>
      <vt:lpstr>Arial Unicode MS</vt:lpstr>
      <vt:lpstr>Times New Roman</vt:lpstr>
      <vt:lpstr>Comic Sans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156</cp:revision>
  <dcterms:created xsi:type="dcterms:W3CDTF">2016-01-14T08:47:00Z</dcterms:created>
  <dcterms:modified xsi:type="dcterms:W3CDTF">2019-11-12T08:42:04Z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