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490" r:id="rId7"/>
    <p:sldId id="491" r:id="rId8"/>
    <p:sldId id="492" r:id="rId9"/>
    <p:sldId id="493" r:id="rId10"/>
    <p:sldId id="495" r:id="rId11"/>
    <p:sldId id="494" r:id="rId12"/>
    <p:sldId id="496" r:id="rId13"/>
    <p:sldId id="497" r:id="rId14"/>
    <p:sldId id="498" r:id="rId15"/>
    <p:sldId id="499" r:id="rId16"/>
    <p:sldId id="502" r:id="rId17"/>
    <p:sldId id="503" r:id="rId18"/>
    <p:sldId id="504" r:id="rId19"/>
    <p:sldId id="507" r:id="rId20"/>
    <p:sldId id="505" r:id="rId21"/>
    <p:sldId id="506" r:id="rId22"/>
    <p:sldId id="508" r:id="rId23"/>
    <p:sldId id="509" r:id="rId24"/>
    <p:sldId id="510" r:id="rId25"/>
    <p:sldId id="511" r:id="rId26"/>
    <p:sldId id="512" r:id="rId27"/>
    <p:sldId id="513" r:id="rId28"/>
    <p:sldId id="514" r:id="rId29"/>
    <p:sldId id="515" r:id="rId30"/>
    <p:sldId id="516" r:id="rId31"/>
    <p:sldId id="522" r:id="rId32"/>
    <p:sldId id="517" r:id="rId33"/>
    <p:sldId id="518" r:id="rId34"/>
    <p:sldId id="519" r:id="rId35"/>
    <p:sldId id="520" r:id="rId36"/>
    <p:sldId id="523" r:id="rId37"/>
    <p:sldId id="524" r:id="rId38"/>
    <p:sldId id="300"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687"/>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microsoft.com/office/2007/relationships/hdphoto" Target="../media/hdphoto1.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35760" y="1053465"/>
            <a:ext cx="6174105" cy="2861310"/>
          </a:xfrm>
          <a:prstGeom prst="rect">
            <a:avLst/>
          </a:prstGeom>
          <a:noFill/>
        </p:spPr>
        <p:txBody>
          <a:bodyPr wrap="square" rtlCol="0">
            <a:spAutoFit/>
          </a:bodyPr>
          <a:p>
            <a:pPr algn="l"/>
            <a:r>
              <a:rPr lang="zh-CN" altLang="en-US">
                <a:solidFill>
                  <a:srgbClr val="FF0000"/>
                </a:solidFill>
              </a:rPr>
              <a:t>4、加粗：</a:t>
            </a:r>
            <a:endParaRPr lang="zh-CN" altLang="en-US">
              <a:solidFill>
                <a:srgbClr val="FF0000"/>
              </a:solidFill>
            </a:endParaRPr>
          </a:p>
          <a:p>
            <a:pPr algn="l"/>
            <a:r>
              <a:rPr lang="zh-CN" altLang="en-US">
                <a:solidFill>
                  <a:srgbClr val="FF0000"/>
                </a:solidFill>
              </a:rPr>
              <a:t>{ font-weight:bolder/bold/normal/100—900;}</a:t>
            </a:r>
            <a:endParaRPr lang="zh-CN" altLang="en-US"/>
          </a:p>
          <a:p>
            <a:pPr algn="l"/>
            <a:endParaRPr lang="zh-CN" altLang="en-US"/>
          </a:p>
          <a:p>
            <a:pPr algn="l"/>
            <a:r>
              <a:rPr lang="zh-CN" altLang="en-US"/>
              <a:t>说明：</a:t>
            </a:r>
            <a:endParaRPr lang="zh-CN" altLang="en-US"/>
          </a:p>
          <a:p>
            <a:pPr algn="l"/>
            <a:r>
              <a:rPr lang="zh-CN" altLang="en-US"/>
              <a:t>bolder(更粗的)/bold（加粗）/normal（常规）</a:t>
            </a:r>
            <a:endParaRPr lang="zh-CN" altLang="en-US"/>
          </a:p>
          <a:p>
            <a:pPr algn="l"/>
            <a:r>
              <a:rPr lang="zh-CN" altLang="en-US"/>
              <a:t>在css规范中，把字体的粗细分为9个等级，分别为100-900，其中100对应最轻的字体变形，而900对应最重的字体变形，</a:t>
            </a:r>
            <a:endParaRPr lang="zh-CN" altLang="en-US"/>
          </a:p>
          <a:p>
            <a:pPr algn="l"/>
            <a:r>
              <a:rPr lang="zh-CN" altLang="en-US"/>
              <a:t>一般500常规字体</a:t>
            </a:r>
            <a:endParaRPr lang="zh-CN" altLang="en-US"/>
          </a:p>
          <a:p>
            <a:pPr algn="l"/>
            <a:r>
              <a:rPr lang="zh-CN" altLang="en-US"/>
              <a:t>600-900加粗字体</a:t>
            </a:r>
            <a:endParaRPr lang="zh-CN" altLang="en-US"/>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03375" y="1656080"/>
            <a:ext cx="6174105" cy="2030095"/>
          </a:xfrm>
          <a:prstGeom prst="rect">
            <a:avLst/>
          </a:prstGeom>
          <a:noFill/>
        </p:spPr>
        <p:txBody>
          <a:bodyPr wrap="square" rtlCol="0">
            <a:spAutoFit/>
          </a:bodyPr>
          <a:p>
            <a:pPr algn="l"/>
            <a:r>
              <a:rPr lang="zh-CN" altLang="en-US">
                <a:solidFill>
                  <a:srgbClr val="FF0000"/>
                </a:solidFill>
              </a:rPr>
              <a:t>5、字体倾斜：font-style：italic(倾斜度小)/oblique（倾斜度大）/normal（取消倾斜，常规显示）;</a:t>
            </a:r>
            <a:endParaRPr lang="zh-CN" altLang="en-US">
              <a:solidFill>
                <a:srgbClr val="FF0000"/>
              </a:solidFill>
            </a:endParaRPr>
          </a:p>
          <a:p>
            <a:pPr algn="l"/>
            <a:endParaRPr lang="zh-CN" altLang="en-US">
              <a:solidFill>
                <a:srgbClr val="FF0000"/>
              </a:solidFill>
            </a:endParaRPr>
          </a:p>
          <a:p>
            <a:pPr algn="l"/>
            <a:r>
              <a:rPr lang="zh-CN" altLang="en-US">
                <a:solidFill>
                  <a:schemeClr val="tx1"/>
                </a:solidFill>
              </a:rPr>
              <a:t>说明：</a:t>
            </a:r>
            <a:endParaRPr lang="zh-CN" altLang="en-US">
              <a:solidFill>
                <a:schemeClr val="tx1"/>
              </a:solidFill>
            </a:endParaRPr>
          </a:p>
          <a:p>
            <a:pPr algn="l"/>
            <a:r>
              <a:rPr lang="zh-CN" altLang="en-US">
                <a:solidFill>
                  <a:schemeClr val="tx1"/>
                </a:solidFill>
              </a:rPr>
              <a:t>1）italic和oblique都表示倾斜，不过oblique的幅度要大一点。但一般浏览器对它们的区分不是很明显。</a:t>
            </a:r>
            <a:endParaRPr lang="zh-CN" altLang="en-US">
              <a:solidFill>
                <a:srgbClr val="FF0000"/>
              </a:solidFill>
            </a:endParaRPr>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03375" y="1656080"/>
            <a:ext cx="6174105" cy="1753235"/>
          </a:xfrm>
          <a:prstGeom prst="rect">
            <a:avLst/>
          </a:prstGeom>
          <a:noFill/>
        </p:spPr>
        <p:txBody>
          <a:bodyPr wrap="square" rtlCol="0">
            <a:spAutoFit/>
          </a:bodyPr>
          <a:p>
            <a:pPr algn="l"/>
            <a:r>
              <a:rPr lang="en-US" altLang="zh-CN">
                <a:solidFill>
                  <a:srgbClr val="FF0000"/>
                </a:solidFill>
              </a:rPr>
              <a:t>6</a:t>
            </a:r>
            <a:r>
              <a:rPr lang="zh-CN" altLang="en-US">
                <a:solidFill>
                  <a:srgbClr val="FF0000"/>
                </a:solidFill>
              </a:rPr>
              <a:t>、文本是否大小写 {font-variant:normal(正常的字体)/small-caps(小型的大写字母字体)}</a:t>
            </a:r>
            <a:endParaRPr lang="zh-CN" altLang="en-US">
              <a:solidFill>
                <a:srgbClr val="FF0000"/>
              </a:solidFill>
            </a:endParaRPr>
          </a:p>
          <a:p>
            <a:pPr algn="l"/>
            <a:endParaRPr lang="zh-CN" altLang="en-US">
              <a:solidFill>
                <a:srgbClr val="FF0000"/>
              </a:solidFill>
            </a:endParaRPr>
          </a:p>
          <a:p>
            <a:pPr algn="l"/>
            <a:r>
              <a:rPr lang="zh-CN" altLang="en-US">
                <a:solidFill>
                  <a:schemeClr val="tx1"/>
                </a:solidFill>
              </a:rPr>
              <a:t>说明：</a:t>
            </a:r>
            <a:endParaRPr lang="zh-CN" altLang="en-US">
              <a:solidFill>
                <a:schemeClr val="tx1"/>
              </a:solidFill>
            </a:endParaRPr>
          </a:p>
          <a:p>
            <a:pPr algn="l"/>
            <a:r>
              <a:rPr lang="zh-CN" altLang="en-US">
                <a:solidFill>
                  <a:schemeClr val="tx1"/>
                </a:solidFill>
              </a:rPr>
              <a:t>1）对英文内容起作用</a:t>
            </a:r>
            <a:endParaRPr lang="zh-CN" altLang="en-US">
              <a:solidFill>
                <a:srgbClr val="FF0000"/>
              </a:solidFill>
            </a:endParaRPr>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165860"/>
            <a:ext cx="6174105" cy="3415030"/>
          </a:xfrm>
          <a:prstGeom prst="rect">
            <a:avLst/>
          </a:prstGeom>
          <a:noFill/>
        </p:spPr>
        <p:txBody>
          <a:bodyPr wrap="square" rtlCol="0">
            <a:spAutoFit/>
          </a:bodyPr>
          <a:p>
            <a:pPr algn="l"/>
            <a:r>
              <a:rPr>
                <a:solidFill>
                  <a:schemeClr val="tx1"/>
                </a:solidFill>
              </a:rPr>
              <a:t>说明：</a:t>
            </a:r>
            <a:endParaRPr>
              <a:solidFill>
                <a:schemeClr val="tx1"/>
              </a:solidFill>
            </a:endParaRPr>
          </a:p>
          <a:p>
            <a:pPr algn="l"/>
            <a:r>
              <a:rPr>
                <a:solidFill>
                  <a:schemeClr val="tx1"/>
                </a:solidFill>
              </a:rPr>
              <a:t>font的属性值应按以下次序书写(各个属性之间用空格隔开)</a:t>
            </a:r>
            <a:endParaRPr>
              <a:solidFill>
                <a:schemeClr val="tx1"/>
              </a:solidFill>
            </a:endParaRPr>
          </a:p>
          <a:p>
            <a:pPr algn="l"/>
            <a:endParaRPr>
              <a:solidFill>
                <a:schemeClr val="tx1"/>
              </a:solidFill>
            </a:endParaRPr>
          </a:p>
          <a:p>
            <a:pPr algn="l"/>
            <a:r>
              <a:rPr>
                <a:solidFill>
                  <a:schemeClr val="tx1"/>
                </a:solidFill>
              </a:rPr>
              <a:t>顺序: font-style | font-variant(小体大写字母) | font-weight | font-size / line-height | font-family</a:t>
            </a:r>
            <a:endParaRPr>
              <a:solidFill>
                <a:srgbClr val="FF0000"/>
              </a:solidFill>
            </a:endParaRPr>
          </a:p>
          <a:p>
            <a:pPr algn="l"/>
            <a:endParaRPr>
              <a:solidFill>
                <a:srgbClr val="FF0000"/>
              </a:solidFill>
            </a:endParaRPr>
          </a:p>
          <a:p>
            <a:pPr algn="l"/>
            <a:r>
              <a:rPr>
                <a:solidFill>
                  <a:schemeClr val="tx1"/>
                </a:solidFill>
              </a:rPr>
              <a:t>(1)简写时 , font-size和line-height只能通过斜杠/组成一个值，不能分开写。</a:t>
            </a:r>
            <a:endParaRPr>
              <a:solidFill>
                <a:schemeClr val="tx1"/>
              </a:solidFill>
            </a:endParaRPr>
          </a:p>
          <a:p>
            <a:pPr algn="l"/>
            <a:r>
              <a:rPr>
                <a:solidFill>
                  <a:schemeClr val="tx1"/>
                </a:solidFill>
              </a:rPr>
              <a:t>(2) 顺序不能改变 ,这种简写法只有在同时指定font-size和font-family属性时才起作用,而且,你没有设定font-weight , font-style , 以及font-varient , 他们会使用缺省值。</a:t>
            </a:r>
            <a:endParaRPr>
              <a:solidFill>
                <a:srgbClr val="FF0000"/>
              </a:solidFill>
            </a:endParaRPr>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1476375"/>
          </a:xfrm>
          <a:prstGeom prst="rect">
            <a:avLst/>
          </a:prstGeom>
          <a:noFill/>
        </p:spPr>
        <p:txBody>
          <a:bodyPr wrap="square" rtlCol="0">
            <a:spAutoFit/>
          </a:bodyPr>
          <a:p>
            <a:pPr algn="l"/>
            <a:r>
              <a:rPr lang="en-US" altLang="zh-CN">
                <a:solidFill>
                  <a:srgbClr val="FF0000"/>
                </a:solidFill>
              </a:rPr>
              <a:t>7</a:t>
            </a:r>
            <a:r>
              <a:rPr lang="zh-CN" altLang="en-US">
                <a:solidFill>
                  <a:srgbClr val="FF0000"/>
                </a:solidFill>
              </a:rPr>
              <a:t>、宽度</a:t>
            </a:r>
            <a:endParaRPr lang="zh-CN" altLang="en-US">
              <a:solidFill>
                <a:srgbClr val="FF0000"/>
              </a:solidFill>
            </a:endParaRPr>
          </a:p>
          <a:p>
            <a:pPr algn="l"/>
            <a:r>
              <a:rPr lang="zh-CN" altLang="en-US">
                <a:solidFill>
                  <a:srgbClr val="FF0000"/>
                </a:solidFill>
              </a:rPr>
              <a:t>{</a:t>
            </a:r>
            <a:r>
              <a:rPr lang="en-US" altLang="zh-CN">
                <a:solidFill>
                  <a:srgbClr val="FF0000"/>
                </a:solidFill>
              </a:rPr>
              <a:t>width:30px</a:t>
            </a:r>
            <a:r>
              <a:rPr lang="zh-CN" altLang="en-US">
                <a:solidFill>
                  <a:srgbClr val="FF0000"/>
                </a:solidFill>
              </a:rPr>
              <a:t>;}</a:t>
            </a:r>
            <a:endParaRPr lang="zh-CN" altLang="en-US">
              <a:solidFill>
                <a:srgbClr val="FF0000"/>
              </a:solidFill>
            </a:endParaRPr>
          </a:p>
          <a:p>
            <a:pPr algn="l"/>
            <a:endParaRPr lang="zh-CN" altLang="en-US">
              <a:solidFill>
                <a:srgbClr val="FF0000"/>
              </a:solidFill>
            </a:endParaRPr>
          </a:p>
          <a:p>
            <a:pPr algn="l"/>
            <a:r>
              <a:rPr lang="zh-CN" altLang="en-US">
                <a:sym typeface="+mn-ea"/>
              </a:rPr>
              <a:t>说明：</a:t>
            </a:r>
            <a:endParaRPr lang="zh-CN" altLang="en-US"/>
          </a:p>
          <a:p>
            <a:pPr algn="l"/>
            <a:r>
              <a:rPr lang="zh-CN" altLang="en-US"/>
              <a:t>定义容器的宽度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1476375"/>
          </a:xfrm>
          <a:prstGeom prst="rect">
            <a:avLst/>
          </a:prstGeom>
          <a:noFill/>
        </p:spPr>
        <p:txBody>
          <a:bodyPr wrap="square" rtlCol="0">
            <a:spAutoFit/>
          </a:bodyPr>
          <a:p>
            <a:pPr algn="l"/>
            <a:r>
              <a:rPr lang="en-US" altLang="zh-CN">
                <a:solidFill>
                  <a:srgbClr val="FF0000"/>
                </a:solidFill>
              </a:rPr>
              <a:t>8</a:t>
            </a:r>
            <a:r>
              <a:rPr lang="zh-CN" altLang="en-US">
                <a:solidFill>
                  <a:srgbClr val="FF0000"/>
                </a:solidFill>
              </a:rPr>
              <a:t>、高度</a:t>
            </a:r>
            <a:endParaRPr lang="zh-CN" altLang="en-US">
              <a:solidFill>
                <a:srgbClr val="FF0000"/>
              </a:solidFill>
            </a:endParaRPr>
          </a:p>
          <a:p>
            <a:pPr algn="l"/>
            <a:r>
              <a:rPr lang="zh-CN" altLang="en-US">
                <a:solidFill>
                  <a:srgbClr val="FF0000"/>
                </a:solidFill>
              </a:rPr>
              <a:t>{</a:t>
            </a:r>
            <a:r>
              <a:rPr lang="en-US" altLang="zh-CN">
                <a:solidFill>
                  <a:srgbClr val="FF0000"/>
                </a:solidFill>
              </a:rPr>
              <a:t>height:130px</a:t>
            </a:r>
            <a:r>
              <a:rPr lang="zh-CN" altLang="en-US">
                <a:solidFill>
                  <a:srgbClr val="FF0000"/>
                </a:solidFill>
              </a:rPr>
              <a:t>;}</a:t>
            </a:r>
            <a:endParaRPr lang="zh-CN" altLang="en-US">
              <a:solidFill>
                <a:srgbClr val="FF0000"/>
              </a:solidFill>
            </a:endParaRPr>
          </a:p>
          <a:p>
            <a:pPr algn="l"/>
            <a:endParaRPr lang="zh-CN" altLang="en-US">
              <a:solidFill>
                <a:srgbClr val="FF0000"/>
              </a:solidFill>
            </a:endParaRPr>
          </a:p>
          <a:p>
            <a:pPr algn="l"/>
            <a:r>
              <a:rPr lang="zh-CN" altLang="en-US">
                <a:sym typeface="+mn-ea"/>
              </a:rPr>
              <a:t>说明：</a:t>
            </a:r>
            <a:endParaRPr lang="zh-CN" altLang="en-US"/>
          </a:p>
          <a:p>
            <a:pPr algn="l"/>
            <a:r>
              <a:rPr lang="zh-CN" altLang="en-US"/>
              <a:t>定义容器的高度</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030095"/>
          </a:xfrm>
          <a:prstGeom prst="rect">
            <a:avLst/>
          </a:prstGeom>
          <a:noFill/>
        </p:spPr>
        <p:txBody>
          <a:bodyPr wrap="square" rtlCol="0">
            <a:spAutoFit/>
          </a:bodyPr>
          <a:p>
            <a:pPr algn="l"/>
            <a:r>
              <a:rPr lang="en-US" altLang="zh-CN">
                <a:solidFill>
                  <a:srgbClr val="FF0000"/>
                </a:solidFill>
              </a:rPr>
              <a:t>9</a:t>
            </a:r>
            <a:r>
              <a:rPr lang="zh-CN" altLang="en-US">
                <a:solidFill>
                  <a:srgbClr val="FF0000"/>
                </a:solidFill>
              </a:rPr>
              <a:t>、水平对齐方式 </a:t>
            </a:r>
            <a:endParaRPr lang="zh-CN" altLang="en-US">
              <a:solidFill>
                <a:srgbClr val="FF0000"/>
              </a:solidFill>
            </a:endParaRPr>
          </a:p>
          <a:p>
            <a:pPr algn="l"/>
            <a:r>
              <a:rPr lang="zh-CN" altLang="en-US">
                <a:solidFill>
                  <a:srgbClr val="FF0000"/>
                </a:solidFill>
              </a:rPr>
              <a:t>{text-align:left/right/center;}</a:t>
            </a:r>
            <a:endParaRPr lang="zh-CN" altLang="en-US">
              <a:solidFill>
                <a:srgbClr val="FF0000"/>
              </a:solidFill>
            </a:endParaRPr>
          </a:p>
          <a:p>
            <a:pPr algn="l"/>
            <a:endParaRPr lang="zh-CN" altLang="en-US">
              <a:solidFill>
                <a:srgbClr val="FF0000"/>
              </a:solidFill>
            </a:endParaRPr>
          </a:p>
          <a:p>
            <a:pPr algn="l"/>
            <a:r>
              <a:rPr lang="zh-CN" altLang="en-US">
                <a:sym typeface="+mn-ea"/>
              </a:rPr>
              <a:t>说明：</a:t>
            </a:r>
            <a:endParaRPr lang="zh-CN" altLang="en-US"/>
          </a:p>
          <a:p>
            <a:pPr algn="l"/>
            <a:r>
              <a:rPr lang="en-US" altLang="zh-CN"/>
              <a:t>left: </a:t>
            </a:r>
            <a:r>
              <a:rPr lang="zh-CN" altLang="en-US"/>
              <a:t>左对齐</a:t>
            </a:r>
            <a:endParaRPr lang="zh-CN" altLang="en-US"/>
          </a:p>
          <a:p>
            <a:pPr algn="l"/>
            <a:r>
              <a:rPr lang="en-US" altLang="zh-CN"/>
              <a:t>right:</a:t>
            </a:r>
            <a:r>
              <a:rPr lang="zh-CN" altLang="en-US"/>
              <a:t>右对齐</a:t>
            </a:r>
            <a:endParaRPr lang="zh-CN" altLang="en-US"/>
          </a:p>
          <a:p>
            <a:pPr algn="l"/>
            <a:r>
              <a:rPr lang="en-US" altLang="zh-CN"/>
              <a:t>center</a:t>
            </a:r>
            <a:r>
              <a:rPr lang="zh-CN" altLang="en-US"/>
              <a:t>：居中</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82420" y="2031365"/>
            <a:ext cx="6174105" cy="645160"/>
          </a:xfrm>
          <a:prstGeom prst="rect">
            <a:avLst/>
          </a:prstGeom>
          <a:noFill/>
        </p:spPr>
        <p:txBody>
          <a:bodyPr wrap="square" rtlCol="0">
            <a:spAutoFit/>
          </a:bodyPr>
          <a:p>
            <a:pPr algn="l"/>
            <a:r>
              <a:rPr lang="en-US">
                <a:solidFill>
                  <a:srgbClr val="FF0000"/>
                </a:solidFill>
              </a:rPr>
              <a:t>10</a:t>
            </a:r>
            <a:r>
              <a:rPr>
                <a:solidFill>
                  <a:srgbClr val="FF0000"/>
                </a:solidFill>
              </a:rPr>
              <a:t>、垂直对齐方式 </a:t>
            </a:r>
            <a:endParaRPr>
              <a:solidFill>
                <a:srgbClr val="FF0000"/>
              </a:solidFill>
            </a:endParaRPr>
          </a:p>
          <a:p>
            <a:pPr algn="l"/>
            <a:r>
              <a:rPr>
                <a:solidFill>
                  <a:srgbClr val="FF0000"/>
                </a:solidFill>
              </a:rPr>
              <a:t> {vertical-align:top/bottom/middle;}img/input</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969385"/>
          </a:xfrm>
          <a:prstGeom prst="rect">
            <a:avLst/>
          </a:prstGeom>
          <a:noFill/>
        </p:spPr>
        <p:txBody>
          <a:bodyPr wrap="square" rtlCol="0">
            <a:spAutoFit/>
          </a:bodyPr>
          <a:p>
            <a:pPr algn="l"/>
            <a:r>
              <a:rPr lang="en-US" altLang="zh-CN">
                <a:solidFill>
                  <a:srgbClr val="FF0000"/>
                </a:solidFill>
              </a:rPr>
              <a:t>11</a:t>
            </a:r>
            <a:r>
              <a:rPr lang="zh-CN" altLang="en-US">
                <a:solidFill>
                  <a:srgbClr val="FF0000"/>
                </a:solidFill>
              </a:rPr>
              <a:t>、行高{line-height:数值;}</a:t>
            </a:r>
            <a:endParaRPr lang="zh-CN" altLang="en-US">
              <a:solidFill>
                <a:srgbClr val="FF0000"/>
              </a:solidFill>
            </a:endParaRPr>
          </a:p>
          <a:p>
            <a:pPr algn="l"/>
            <a:endParaRPr lang="zh-CN" altLang="en-US">
              <a:solidFill>
                <a:srgbClr val="FF0000"/>
              </a:solidFill>
            </a:endParaRPr>
          </a:p>
          <a:p>
            <a:pPr algn="l"/>
            <a:r>
              <a:rPr lang="zh-CN" altLang="en-US">
                <a:solidFill>
                  <a:schemeClr val="tx1"/>
                </a:solidFill>
              </a:rPr>
              <a:t>说明：</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1）当单行文本的行高等于容器高时，可实现单行文本在容器中垂直方向居中对齐；</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2)   当单行文本的行高小于容器高时，可实现单行文本在容器中垂直中齐以上任意位置的定位；</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3)   当单行文本的行高大于容器高时，可实现单行文本在容器中垂直中齐以下任意位置的定位。（IE6及以下版本存在浏览器兼容问题）</a:t>
            </a:r>
            <a:endParaRPr lang="zh-CN" altLang="en-US">
              <a:solidFill>
                <a:schemeClr val="tx1"/>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306955"/>
          </a:xfrm>
          <a:prstGeom prst="rect">
            <a:avLst/>
          </a:prstGeom>
          <a:noFill/>
        </p:spPr>
        <p:txBody>
          <a:bodyPr wrap="square" rtlCol="0">
            <a:spAutoFit/>
          </a:bodyPr>
          <a:p>
            <a:pPr algn="l"/>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倍行高：{line-height:2;} 2倍 ，</a:t>
            </a:r>
            <a:endParaRPr lang="zh-CN" altLang="en-US">
              <a:solidFill>
                <a:schemeClr val="tx1"/>
              </a:solidFill>
            </a:endParaRPr>
          </a:p>
          <a:p>
            <a:pPr algn="l"/>
            <a:r>
              <a:rPr lang="zh-CN" altLang="en-US">
                <a:solidFill>
                  <a:schemeClr val="tx1"/>
                </a:solidFill>
              </a:rPr>
              <a:t>        {line-height:1.5;}1.5倍；</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注：当使用倍行高为单位时，不加PX；按字体大小的倍数而设置。</a:t>
            </a:r>
            <a:endParaRPr lang="zh-CN" altLang="en-US">
              <a:solidFill>
                <a:schemeClr val="tx1"/>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138170"/>
          </a:xfrm>
          <a:prstGeom prst="rect">
            <a:avLst/>
          </a:prstGeom>
          <a:noFill/>
        </p:spPr>
        <p:txBody>
          <a:bodyPr wrap="square" rtlCol="0">
            <a:spAutoFit/>
          </a:bodyPr>
          <a:p>
            <a:pPr algn="l"/>
            <a:endParaRPr lang="zh-CN" altLang="en-US">
              <a:solidFill>
                <a:schemeClr val="tx1"/>
              </a:solidFill>
            </a:endParaRPr>
          </a:p>
          <a:p>
            <a:pPr algn="l"/>
            <a:r>
              <a:rPr lang="en-US" altLang="zh-CN">
                <a:solidFill>
                  <a:srgbClr val="FF0000"/>
                </a:solidFill>
              </a:rPr>
              <a:t>12</a:t>
            </a:r>
            <a:r>
              <a:rPr lang="zh-CN" altLang="en-US">
                <a:solidFill>
                  <a:srgbClr val="FF0000"/>
                </a:solidFill>
              </a:rPr>
              <a:t>、文本修饰：</a:t>
            </a:r>
            <a:endParaRPr lang="zh-CN" altLang="en-US">
              <a:solidFill>
                <a:srgbClr val="FF0000"/>
              </a:solidFill>
            </a:endParaRPr>
          </a:p>
          <a:p>
            <a:pPr algn="l"/>
            <a:r>
              <a:rPr lang="zh-CN" altLang="en-US">
                <a:solidFill>
                  <a:srgbClr val="FF0000"/>
                </a:solidFill>
              </a:rPr>
              <a:t>text-decoration:none/underline/overline/line-through</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说明：</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none:没有修饰</a:t>
            </a:r>
            <a:endParaRPr lang="zh-CN" altLang="en-US">
              <a:solidFill>
                <a:schemeClr val="tx1"/>
              </a:solidFill>
            </a:endParaRPr>
          </a:p>
          <a:p>
            <a:pPr algn="l"/>
            <a:r>
              <a:rPr lang="zh-CN" altLang="en-US">
                <a:solidFill>
                  <a:schemeClr val="tx1"/>
                </a:solidFill>
              </a:rPr>
              <a:t>underline:添加下划线</a:t>
            </a:r>
            <a:endParaRPr lang="zh-CN" altLang="en-US">
              <a:solidFill>
                <a:schemeClr val="tx1"/>
              </a:solidFill>
            </a:endParaRPr>
          </a:p>
          <a:p>
            <a:pPr algn="l"/>
            <a:r>
              <a:rPr lang="zh-CN" altLang="en-US">
                <a:solidFill>
                  <a:schemeClr val="tx1"/>
                </a:solidFill>
              </a:rPr>
              <a:t>overline:添加上划线</a:t>
            </a:r>
            <a:endParaRPr lang="zh-CN" altLang="en-US">
              <a:solidFill>
                <a:schemeClr val="tx1"/>
              </a:solidFill>
            </a:endParaRPr>
          </a:p>
          <a:p>
            <a:pPr algn="l"/>
            <a:r>
              <a:rPr lang="zh-CN" altLang="en-US">
                <a:solidFill>
                  <a:schemeClr val="tx1"/>
                </a:solidFill>
              </a:rPr>
              <a:t>line-through:添加删除线</a:t>
            </a:r>
            <a:endParaRPr lang="zh-CN" altLang="en-US">
              <a:solidFill>
                <a:schemeClr val="tx1"/>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138170"/>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3</a:t>
            </a:r>
            <a:r>
              <a:rPr>
                <a:solidFill>
                  <a:srgbClr val="FF0000"/>
                </a:solidFill>
              </a:rPr>
              <a:t>、首行缩进：text-indent:数值；</a:t>
            </a:r>
            <a:endParaRPr>
              <a:solidFill>
                <a:srgbClr val="FF0000"/>
              </a:solidFill>
            </a:endParaRPr>
          </a:p>
          <a:p>
            <a:pPr algn="l"/>
            <a:r>
              <a:rPr>
                <a:solidFill>
                  <a:srgbClr val="FF0000"/>
                </a:solidFill>
              </a:rPr>
              <a:t>设置第一行的缩进值，负值是向前进（可以直接设置长度，或设置百分比）</a:t>
            </a:r>
            <a:endParaRPr>
              <a:solidFill>
                <a:srgbClr val="FF0000"/>
              </a:solidFill>
            </a:endParaRPr>
          </a:p>
          <a:p>
            <a:pPr algn="l"/>
            <a:endParaRPr>
              <a:solidFill>
                <a:srgbClr val="FF0000"/>
              </a:solidFill>
            </a:endParaRPr>
          </a:p>
          <a:p>
            <a:pPr algn="l"/>
            <a:r>
              <a:rPr>
                <a:solidFill>
                  <a:schemeClr val="tx1"/>
                </a:solidFill>
              </a:rPr>
              <a:t>说明：</a:t>
            </a:r>
            <a:endParaRPr>
              <a:solidFill>
                <a:schemeClr val="tx1"/>
              </a:solidFill>
            </a:endParaRPr>
          </a:p>
          <a:p>
            <a:pPr algn="l"/>
            <a:endParaRPr>
              <a:solidFill>
                <a:schemeClr val="tx1"/>
              </a:solidFill>
            </a:endParaRPr>
          </a:p>
          <a:p>
            <a:pPr algn="l"/>
            <a:r>
              <a:rPr>
                <a:solidFill>
                  <a:schemeClr val="tx1"/>
                </a:solidFill>
              </a:rPr>
              <a:t>1）text-indent可以取负值，可实现隐藏文本，悬挂缩进。</a:t>
            </a:r>
            <a:endParaRPr>
              <a:solidFill>
                <a:schemeClr val="tx1"/>
              </a:solidFill>
            </a:endParaRPr>
          </a:p>
          <a:p>
            <a:pPr algn="l"/>
            <a:r>
              <a:rPr>
                <a:solidFill>
                  <a:schemeClr val="tx1"/>
                </a:solidFill>
              </a:rPr>
              <a:t>2）text-indent属性只对第一行起作用，若第一行不是文本则没变化。</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03009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4</a:t>
            </a:r>
            <a:r>
              <a:rPr>
                <a:solidFill>
                  <a:srgbClr val="FF0000"/>
                </a:solidFill>
              </a:rPr>
              <a:t>、字符间距 {letter-spacing:value;}</a:t>
            </a:r>
            <a:endParaRPr>
              <a:solidFill>
                <a:srgbClr val="FF0000"/>
              </a:solidFill>
            </a:endParaRPr>
          </a:p>
          <a:p>
            <a:pPr algn="l"/>
            <a:r>
              <a:rPr>
                <a:solidFill>
                  <a:srgbClr val="FF0000"/>
                </a:solidFill>
              </a:rPr>
              <a:t>      控制字与字的字距</a:t>
            </a:r>
            <a:endParaRPr>
              <a:solidFill>
                <a:srgbClr val="FF0000"/>
              </a:solidFill>
            </a:endParaRPr>
          </a:p>
          <a:p>
            <a:pPr algn="l"/>
            <a:endParaRPr>
              <a:solidFill>
                <a:srgbClr val="FF0000"/>
              </a:solidFill>
            </a:endParaRPr>
          </a:p>
          <a:p>
            <a:pPr algn="l"/>
            <a:r>
              <a:rPr>
                <a:solidFill>
                  <a:schemeClr val="tx1"/>
                </a:solidFill>
              </a:rPr>
              <a:t>说明：</a:t>
            </a:r>
            <a:endParaRPr>
              <a:solidFill>
                <a:schemeClr val="tx1"/>
              </a:solidFill>
            </a:endParaRPr>
          </a:p>
          <a:p>
            <a:pPr algn="l"/>
            <a:r>
              <a:rPr>
                <a:solidFill>
                  <a:schemeClr val="tx1"/>
                </a:solidFill>
              </a:rPr>
              <a:t>     每个文字以及字母之间的间隔，</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03009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5</a:t>
            </a:r>
            <a:r>
              <a:rPr>
                <a:solidFill>
                  <a:srgbClr val="FF0000"/>
                </a:solidFill>
              </a:rPr>
              <a:t>、词间距 {word-spacing:normal/数值;}控制英文单词词距。（通用于英文词和词之间的间距）</a:t>
            </a:r>
            <a:endParaRPr>
              <a:solidFill>
                <a:srgbClr val="FF0000"/>
              </a:solidFill>
            </a:endParaRPr>
          </a:p>
          <a:p>
            <a:pPr algn="l"/>
            <a:endParaRPr>
              <a:solidFill>
                <a:srgbClr val="FF0000"/>
              </a:solidFill>
            </a:endParaRPr>
          </a:p>
          <a:p>
            <a:pPr algn="l"/>
            <a:r>
              <a:rPr>
                <a:solidFill>
                  <a:schemeClr val="tx1"/>
                </a:solidFill>
              </a:rPr>
              <a:t>说明：</a:t>
            </a:r>
            <a:endParaRPr>
              <a:solidFill>
                <a:schemeClr val="tx1"/>
              </a:solidFill>
            </a:endParaRPr>
          </a:p>
          <a:p>
            <a:pPr algn="l"/>
            <a:r>
              <a:rPr>
                <a:solidFill>
                  <a:schemeClr val="tx1"/>
                </a:solidFill>
              </a:rPr>
              <a:t>    完整的单词之间的间隔，不是字母之间</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593215"/>
            <a:ext cx="6174105" cy="147637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6</a:t>
            </a:r>
            <a:r>
              <a:rPr>
                <a:solidFill>
                  <a:srgbClr val="FF0000"/>
                </a:solidFill>
              </a:rPr>
              <a:t>、控制文本大小写</a:t>
            </a:r>
            <a:endParaRPr>
              <a:solidFill>
                <a:srgbClr val="FF0000"/>
              </a:solidFill>
            </a:endParaRPr>
          </a:p>
          <a:p>
            <a:pPr algn="l"/>
            <a:r>
              <a:rPr>
                <a:solidFill>
                  <a:srgbClr val="FF0000"/>
                </a:solidFill>
              </a:rPr>
              <a:t>text-transform: none(默认值)/capitalize(每个单词首字母大写)/uppercase (都为大写字母)/lowercase ( 都为小写字母 )</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593215"/>
            <a:ext cx="6174105" cy="2030095"/>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7</a:t>
            </a:r>
            <a:r>
              <a:rPr>
                <a:solidFill>
                  <a:srgbClr val="FF0000"/>
                </a:solidFill>
              </a:rPr>
              <a:t>、文本阴影  text-shadow     </a:t>
            </a:r>
            <a:endParaRPr>
              <a:solidFill>
                <a:srgbClr val="FF0000"/>
              </a:solidFill>
            </a:endParaRPr>
          </a:p>
          <a:p>
            <a:pPr algn="l"/>
            <a:endParaRPr>
              <a:solidFill>
                <a:srgbClr val="FF0000"/>
              </a:solidFill>
            </a:endParaRPr>
          </a:p>
          <a:p>
            <a:pPr algn="l"/>
            <a:r>
              <a:rPr>
                <a:solidFill>
                  <a:schemeClr val="tx1"/>
                </a:solidFill>
              </a:rPr>
              <a:t> 例：text-shadow: 5px 5px 5px #FF0000; </a:t>
            </a:r>
            <a:endParaRPr>
              <a:solidFill>
                <a:srgbClr val="FF0000"/>
              </a:solidFill>
            </a:endParaRPr>
          </a:p>
          <a:p>
            <a:pPr algn="l"/>
            <a:r>
              <a:rPr>
                <a:solidFill>
                  <a:schemeClr val="tx1"/>
                </a:solidFill>
              </a:rPr>
              <a:t>分别表示：水平偏移值，垂直偏移值，模糊的半径，阴影的颜色）</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81785" y="1217930"/>
            <a:ext cx="6174105" cy="3415030"/>
          </a:xfrm>
          <a:prstGeom prst="rect">
            <a:avLst/>
          </a:prstGeom>
          <a:noFill/>
        </p:spPr>
        <p:txBody>
          <a:bodyPr wrap="square" rtlCol="0">
            <a:spAutoFit/>
          </a:bodyPr>
          <a:p>
            <a:pPr algn="l"/>
            <a:endParaRPr lang="zh-CN" altLang="en-US">
              <a:solidFill>
                <a:schemeClr val="tx1"/>
              </a:solidFill>
            </a:endParaRPr>
          </a:p>
          <a:p>
            <a:pPr algn="l"/>
            <a:r>
              <a:rPr>
                <a:solidFill>
                  <a:srgbClr val="FF0000"/>
                </a:solidFill>
              </a:rPr>
              <a:t>1</a:t>
            </a:r>
            <a:r>
              <a:rPr lang="en-US">
                <a:solidFill>
                  <a:srgbClr val="FF0000"/>
                </a:solidFill>
              </a:rPr>
              <a:t>8</a:t>
            </a:r>
            <a:r>
              <a:rPr>
                <a:solidFill>
                  <a:srgbClr val="FF0000"/>
                </a:solidFill>
              </a:rPr>
              <a:t>、定义列表符号样式：</a:t>
            </a:r>
            <a:endParaRPr>
              <a:solidFill>
                <a:srgbClr val="FF0000"/>
              </a:solidFill>
            </a:endParaRPr>
          </a:p>
          <a:p>
            <a:pPr algn="l"/>
            <a:endParaRPr>
              <a:solidFill>
                <a:srgbClr val="FF0000"/>
              </a:solidFill>
            </a:endParaRPr>
          </a:p>
          <a:p>
            <a:pPr algn="l"/>
            <a:r>
              <a:rPr>
                <a:solidFill>
                  <a:schemeClr val="tx1"/>
                </a:solidFill>
              </a:rPr>
              <a:t>list-style-type：disc(实心圆)/circle(空心圆)/square(实心方块)/none(去掉列表符号)；</a:t>
            </a:r>
            <a:endParaRPr>
              <a:solidFill>
                <a:srgbClr val="FF0000"/>
              </a:solidFill>
            </a:endParaRPr>
          </a:p>
          <a:p>
            <a:pPr algn="l"/>
            <a:endParaRPr>
              <a:solidFill>
                <a:srgbClr val="FF0000"/>
              </a:solidFill>
            </a:endParaRPr>
          </a:p>
          <a:p>
            <a:pPr algn="l"/>
            <a:r>
              <a:rPr>
                <a:solidFill>
                  <a:schemeClr val="tx1"/>
                </a:solidFill>
              </a:rPr>
              <a:t>2、使用图片作为列表符号：</a:t>
            </a:r>
            <a:endParaRPr>
              <a:solidFill>
                <a:schemeClr val="tx1"/>
              </a:solidFill>
            </a:endParaRPr>
          </a:p>
          <a:p>
            <a:pPr algn="l"/>
            <a:r>
              <a:rPr>
                <a:solidFill>
                  <a:schemeClr val="tx1"/>
                </a:solidFill>
              </a:rPr>
              <a:t>list-style-image：url(所使用图片的路径及全称)；</a:t>
            </a:r>
            <a:endParaRPr>
              <a:solidFill>
                <a:schemeClr val="tx1"/>
              </a:solidFill>
            </a:endParaRPr>
          </a:p>
          <a:p>
            <a:pPr algn="l"/>
            <a:endParaRPr>
              <a:solidFill>
                <a:schemeClr val="tx1"/>
              </a:solidFill>
            </a:endParaRPr>
          </a:p>
          <a:p>
            <a:pPr algn="l"/>
            <a:r>
              <a:rPr lang="en-US">
                <a:sym typeface="+mn-ea"/>
              </a:rPr>
              <a:t>3</a:t>
            </a:r>
            <a:r>
              <a:rPr>
                <a:sym typeface="+mn-ea"/>
              </a:rPr>
              <a:t>、</a:t>
            </a:r>
            <a:r>
              <a:rPr lang="zh-CN">
                <a:sym typeface="+mn-ea"/>
              </a:rPr>
              <a:t>声明列表标志相对于列表项内容的位置</a:t>
            </a:r>
            <a:r>
              <a:rPr>
                <a:sym typeface="+mn-ea"/>
              </a:rPr>
              <a:t>：</a:t>
            </a:r>
            <a:endParaRPr>
              <a:solidFill>
                <a:schemeClr val="tx1"/>
              </a:solidFill>
            </a:endParaRPr>
          </a:p>
          <a:p>
            <a:pPr algn="l"/>
            <a:r>
              <a:rPr>
                <a:sym typeface="+mn-ea"/>
              </a:rPr>
              <a:t>list-style-</a:t>
            </a:r>
            <a:r>
              <a:rPr lang="en-US">
                <a:sym typeface="+mn-ea"/>
              </a:rPr>
              <a:t>position</a:t>
            </a:r>
            <a:r>
              <a:rPr>
                <a:sym typeface="+mn-ea"/>
              </a:rPr>
              <a:t>：</a:t>
            </a:r>
            <a:r>
              <a:rPr lang="en-US">
                <a:sym typeface="+mn-ea"/>
              </a:rPr>
              <a:t>outside</a:t>
            </a:r>
            <a:r>
              <a:rPr lang="zh-CN" altLang="en-US">
                <a:sym typeface="+mn-ea"/>
              </a:rPr>
              <a:t>（外部）</a:t>
            </a:r>
            <a:r>
              <a:rPr lang="en-US" altLang="zh-CN">
                <a:sym typeface="+mn-ea"/>
              </a:rPr>
              <a:t>/ inside</a:t>
            </a:r>
            <a:r>
              <a:rPr lang="zh-CN" altLang="en-US">
                <a:sym typeface="+mn-ea"/>
              </a:rPr>
              <a:t>（内部）</a:t>
            </a:r>
            <a:r>
              <a:rPr>
                <a:sym typeface="+mn-ea"/>
              </a:rPr>
              <a:t>；</a:t>
            </a:r>
            <a:endParaRPr>
              <a:solidFill>
                <a:srgbClr val="FF0000"/>
              </a:solidFill>
            </a:endParaRPr>
          </a:p>
          <a:p>
            <a:pPr algn="l"/>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29690" y="1018540"/>
            <a:ext cx="6077585" cy="3661410"/>
          </a:xfrm>
          <a:prstGeom prst="rect">
            <a:avLst/>
          </a:prstGeom>
          <a:noFill/>
        </p:spPr>
        <p:txBody>
          <a:bodyPr wrap="square" rtlCol="0" anchor="t">
            <a:spAutoFit/>
          </a:bodyPr>
          <a:p>
            <a:pPr eaLnBrk="0" hangingPunct="0"/>
            <a:r>
              <a:rPr lang="en-US" altLang="zh-CN" dirty="0">
                <a:solidFill>
                  <a:srgbClr val="FF0000"/>
                </a:solidFill>
                <a:latin typeface="宋体" panose="02010600030101010101" pitchFamily="2" charset="-122"/>
                <a:ea typeface="宋体" panose="02010600030101010101" pitchFamily="2" charset="-122"/>
                <a:sym typeface="+mn-ea"/>
              </a:rPr>
              <a:t>19</a:t>
            </a:r>
            <a:r>
              <a:rPr lang="zh-CN" altLang="en-US" dirty="0">
                <a:solidFill>
                  <a:srgbClr val="FF0000"/>
                </a:solidFill>
                <a:latin typeface="宋体" panose="02010600030101010101" pitchFamily="2" charset="-122"/>
                <a:ea typeface="宋体" panose="02010600030101010101" pitchFamily="2" charset="-122"/>
                <a:sym typeface="+mn-ea"/>
              </a:rPr>
              <a:t>、</a:t>
            </a:r>
            <a:r>
              <a:rPr lang="zh-CN" altLang="en-US" dirty="0">
                <a:solidFill>
                  <a:srgbClr val="FF0000"/>
                </a:solidFill>
                <a:latin typeface="宋体" panose="02010600030101010101" pitchFamily="2" charset="-122"/>
                <a:sym typeface="宋体" panose="02010600030101010101" pitchFamily="2" charset="-122"/>
              </a:rPr>
              <a:t>边框</a:t>
            </a:r>
            <a:r>
              <a:rPr lang="zh-CN" altLang="en-US" dirty="0">
                <a:solidFill>
                  <a:srgbClr val="FF0000"/>
                </a:solidFill>
                <a:latin typeface="宋体" panose="02010600030101010101" pitchFamily="2" charset="-122"/>
                <a:ea typeface="宋体" panose="02010600030101010101" pitchFamily="2" charset="-122"/>
                <a:sym typeface="+mn-ea"/>
              </a:rPr>
              <a:t>设置： </a:t>
            </a:r>
            <a:r>
              <a:rPr lang="en-US" altLang="zh-CN" dirty="0">
                <a:solidFill>
                  <a:srgbClr val="FF0000"/>
                </a:solidFill>
                <a:latin typeface="宋体" panose="02010600030101010101" pitchFamily="2" charset="-122"/>
                <a:ea typeface="宋体" panose="02010600030101010101" pitchFamily="2" charset="-122"/>
                <a:sym typeface="+mn-ea"/>
              </a:rPr>
              <a:t>border:</a:t>
            </a:r>
            <a:r>
              <a:rPr lang="en-US" altLang="zh-CN" dirty="0">
                <a:solidFill>
                  <a:srgbClr val="FF0000"/>
                </a:solidFill>
                <a:latin typeface="宋体" panose="02010600030101010101" pitchFamily="2" charset="-122"/>
                <a:ea typeface="宋体" panose="02010600030101010101" pitchFamily="2" charset="-122"/>
                <a:sym typeface="Arial" panose="020B0604020202020204" pitchFamily="34" charset="0"/>
              </a:rPr>
              <a:t>solid  </a:t>
            </a:r>
            <a:r>
              <a:rPr lang="en-US" altLang="zh-CN" dirty="0">
                <a:solidFill>
                  <a:srgbClr val="FF0000"/>
                </a:solidFill>
                <a:latin typeface="宋体" panose="02010600030101010101" pitchFamily="2" charset="-122"/>
                <a:ea typeface="宋体" panose="02010600030101010101" pitchFamily="2" charset="-122"/>
                <a:sym typeface="+mn-ea"/>
              </a:rPr>
              <a:t>3px  red;</a:t>
            </a:r>
            <a:endParaRPr lang="en-US" altLang="zh-CN" dirty="0">
              <a:solidFill>
                <a:srgbClr val="FF0000"/>
              </a:solidFill>
              <a:latin typeface="宋体" panose="02010600030101010101" pitchFamily="2" charset="-122"/>
              <a:ea typeface="宋体" panose="02010600030101010101" pitchFamily="2" charset="-122"/>
            </a:endParaRPr>
          </a:p>
          <a:p>
            <a:pPr eaLnBrk="0" hangingPunct="0"/>
            <a:r>
              <a:rPr lang="zh-CN" altLang="en-US" dirty="0">
                <a:solidFill>
                  <a:srgbClr val="FF0000"/>
                </a:solidFill>
                <a:latin typeface="宋体" panose="02010600030101010101" pitchFamily="2" charset="-122"/>
                <a:ea typeface="宋体" panose="02010600030101010101" pitchFamily="2" charset="-122"/>
                <a:sym typeface="+mn-ea"/>
              </a:rPr>
              <a:t>设置：</a:t>
            </a:r>
            <a:endParaRPr lang="zh-CN" altLang="en-US" dirty="0">
              <a:solidFill>
                <a:srgbClr val="FF0000"/>
              </a:solidFill>
              <a:latin typeface="宋体" panose="02010600030101010101" pitchFamily="2" charset="-122"/>
              <a:ea typeface="宋体" panose="02010600030101010101" pitchFamily="2" charset="-122"/>
            </a:endParaRPr>
          </a:p>
          <a:p>
            <a:pPr eaLnBrk="0" hangingPunct="0"/>
            <a:r>
              <a:rPr lang="zh-CN" altLang="en-US" dirty="0">
                <a:solidFill>
                  <a:srgbClr val="FF0000"/>
                </a:solidFill>
                <a:latin typeface="宋体" panose="02010600030101010101" pitchFamily="2" charset="-122"/>
                <a:ea typeface="宋体" panose="02010600030101010101" pitchFamily="2" charset="-122"/>
                <a:sym typeface="+mn-ea"/>
              </a:rPr>
              <a:t>边框： border:线型（solid/dashed/dotted/double）  粗细（数值+单位） 颜色;</a:t>
            </a:r>
            <a:endParaRPr lang="zh-CN" altLang="en-US" sz="1600" b="1" dirty="0">
              <a:latin typeface="宋体" panose="02010600030101010101" pitchFamily="2" charset="-122"/>
              <a:ea typeface="宋体" panose="02010600030101010101" pitchFamily="2" charset="-122"/>
            </a:endParaRPr>
          </a:p>
          <a:p>
            <a:pPr eaLnBrk="0" hangingPunct="0"/>
            <a:endParaRPr lang="zh-CN" altLang="en-US" sz="1600" b="1" dirty="0">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右边框：border-right:线型（solid/dashed/dotted/double）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左边框</a:t>
            </a:r>
            <a:r>
              <a:rPr lang="en-US" altLang="zh-CN" sz="1600" dirty="0">
                <a:solidFill>
                  <a:schemeClr val="tx1"/>
                </a:solidFill>
                <a:latin typeface="宋体" panose="02010600030101010101" pitchFamily="2" charset="-122"/>
                <a:ea typeface="宋体" panose="02010600030101010101" pitchFamily="2" charset="-122"/>
                <a:sym typeface="+mn-ea"/>
              </a:rPr>
              <a:t>:</a:t>
            </a:r>
            <a:r>
              <a:rPr lang="zh-CN" altLang="en-US" sz="1600" dirty="0">
                <a:solidFill>
                  <a:schemeClr val="tx1"/>
                </a:solidFill>
                <a:latin typeface="宋体" panose="02010600030101010101" pitchFamily="2" charset="-122"/>
                <a:ea typeface="宋体" panose="02010600030101010101" pitchFamily="2" charset="-122"/>
                <a:sym typeface="+mn-ea"/>
              </a:rPr>
              <a:t> border-left:线形（solid/dashed/dotted/double）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上边框</a:t>
            </a:r>
            <a:r>
              <a:rPr lang="en-US" altLang="zh-CN" sz="1600" dirty="0">
                <a:solidFill>
                  <a:schemeClr val="tx1"/>
                </a:solidFill>
                <a:latin typeface="宋体" panose="02010600030101010101" pitchFamily="2" charset="-122"/>
                <a:ea typeface="宋体" panose="02010600030101010101" pitchFamily="2" charset="-122"/>
                <a:sym typeface="+mn-ea"/>
              </a:rPr>
              <a:t>:</a:t>
            </a:r>
            <a:r>
              <a:rPr lang="zh-CN" altLang="en-US" sz="1600" dirty="0">
                <a:solidFill>
                  <a:schemeClr val="tx1"/>
                </a:solidFill>
                <a:latin typeface="宋体" panose="02010600030101010101" pitchFamily="2" charset="-122"/>
                <a:ea typeface="宋体" panose="02010600030101010101" pitchFamily="2" charset="-122"/>
                <a:sym typeface="+mn-ea"/>
              </a:rPr>
              <a:t> border-top:线形（solid/dashed/dotted/double）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下边框</a:t>
            </a:r>
            <a:r>
              <a:rPr lang="en-US" altLang="zh-CN" sz="1600" dirty="0">
                <a:solidFill>
                  <a:schemeClr val="tx1"/>
                </a:solidFill>
                <a:latin typeface="宋体" panose="02010600030101010101" pitchFamily="2" charset="-122"/>
                <a:ea typeface="宋体" panose="02010600030101010101" pitchFamily="2" charset="-122"/>
                <a:sym typeface="+mn-ea"/>
              </a:rPr>
              <a:t>:</a:t>
            </a:r>
            <a:r>
              <a:rPr lang="zh-CN" altLang="en-US" sz="1600" dirty="0">
                <a:solidFill>
                  <a:schemeClr val="tx1"/>
                </a:solidFill>
                <a:latin typeface="宋体" panose="02010600030101010101" pitchFamily="2" charset="-122"/>
                <a:ea typeface="宋体" panose="02010600030101010101" pitchFamily="2" charset="-122"/>
                <a:sym typeface="+mn-ea"/>
              </a:rPr>
              <a:t> border-bottom:线形（solid/dashed/dotted/double）     粗细（数值+单位） 颜色;</a:t>
            </a:r>
            <a:endParaRPr lang="zh-CN" altLang="en-US" sz="1600" dirty="0">
              <a:solidFill>
                <a:schemeClr val="tx1"/>
              </a:solidFill>
              <a:latin typeface="宋体" panose="02010600030101010101" pitchFamily="2" charset="-122"/>
              <a:ea typeface="宋体" panose="02010600030101010101" pitchFamily="2" charset="-122"/>
            </a:endParaRPr>
          </a:p>
          <a:p>
            <a:pPr eaLnBrk="0" hangingPunct="0"/>
            <a:r>
              <a:rPr lang="zh-CN" altLang="en-US" sz="1600" dirty="0">
                <a:solidFill>
                  <a:schemeClr val="tx1"/>
                </a:solidFill>
                <a:latin typeface="宋体" panose="02010600030101010101" pitchFamily="2" charset="-122"/>
                <a:ea typeface="宋体" panose="02010600030101010101" pitchFamily="2" charset="-122"/>
                <a:sym typeface="+mn-ea"/>
              </a:rPr>
              <a:t>solid:实线，dashed:虚线，dotted:点状线，double:双线</a:t>
            </a:r>
            <a:endParaRPr lang="zh-CN" altLang="en-US" sz="1600"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353435"/>
          </a:xfrm>
          <a:prstGeom prst="rect">
            <a:avLst/>
          </a:prstGeom>
          <a:noFill/>
        </p:spPr>
        <p:txBody>
          <a:bodyPr wrap="square" rtlCol="0">
            <a:spAutoFit/>
          </a:bodyPr>
          <a:p>
            <a:pPr algn="l"/>
            <a:r>
              <a:rPr lang="en-US">
                <a:solidFill>
                  <a:srgbClr val="FF0000"/>
                </a:solidFill>
              </a:rPr>
              <a:t>20</a:t>
            </a:r>
            <a:r>
              <a:rPr>
                <a:solidFill>
                  <a:srgbClr val="FF0000"/>
                </a:solidFill>
              </a:rPr>
              <a:t>、</a:t>
            </a:r>
            <a:r>
              <a:rPr>
                <a:solidFill>
                  <a:srgbClr val="FF0000"/>
                </a:solidFill>
                <a:sym typeface="+mn-ea"/>
              </a:rPr>
              <a:t>背景</a:t>
            </a:r>
            <a:endParaRPr>
              <a:solidFill>
                <a:srgbClr val="FF0000"/>
              </a:solidFill>
              <a:sym typeface="+mn-ea"/>
            </a:endParaRPr>
          </a:p>
          <a:p>
            <a:pPr algn="l"/>
            <a:endParaRPr>
              <a:solidFill>
                <a:srgbClr val="FF0000"/>
              </a:solidFill>
            </a:endParaRPr>
          </a:p>
          <a:p>
            <a:pPr algn="l"/>
            <a:r>
              <a:rPr lang="en-US" sz="1600">
                <a:solidFill>
                  <a:schemeClr val="tx1"/>
                </a:solidFill>
                <a:sym typeface="+mn-ea"/>
              </a:rPr>
              <a:t>1</a:t>
            </a:r>
            <a:r>
              <a:rPr lang="zh-CN" altLang="en-US" sz="1600">
                <a:solidFill>
                  <a:schemeClr val="tx1"/>
                </a:solidFill>
                <a:sym typeface="+mn-ea"/>
              </a:rPr>
              <a:t>）</a:t>
            </a:r>
            <a:r>
              <a:rPr sz="1600">
                <a:solidFill>
                  <a:schemeClr val="tx1"/>
                </a:solidFill>
                <a:sym typeface="+mn-ea"/>
              </a:rPr>
              <a:t>背景颜色</a:t>
            </a:r>
            <a:endParaRPr sz="1600">
              <a:solidFill>
                <a:schemeClr val="tx1"/>
              </a:solidFill>
            </a:endParaRPr>
          </a:p>
          <a:p>
            <a:pPr algn="l"/>
            <a:r>
              <a:rPr sz="1600">
                <a:solidFill>
                  <a:schemeClr val="tx1"/>
                </a:solidFill>
              </a:rPr>
              <a:t>语法：选择符{background-color:颜色值;}</a:t>
            </a:r>
            <a:endParaRPr sz="1600">
              <a:solidFill>
                <a:schemeClr val="tx1"/>
              </a:solidFill>
            </a:endParaRPr>
          </a:p>
          <a:p>
            <a:pPr algn="l"/>
            <a:endParaRPr sz="1600">
              <a:solidFill>
                <a:schemeClr val="tx1"/>
              </a:solidFill>
            </a:endParaRPr>
          </a:p>
          <a:p>
            <a:pPr algn="l"/>
            <a:r>
              <a:rPr lang="en-US" sz="1600">
                <a:solidFill>
                  <a:schemeClr val="tx1"/>
                </a:solidFill>
              </a:rPr>
              <a:t>2</a:t>
            </a:r>
            <a:r>
              <a:rPr lang="zh-CN" altLang="en-US" sz="1600">
                <a:solidFill>
                  <a:schemeClr val="tx1"/>
                </a:solidFill>
              </a:rPr>
              <a:t>）背景图</a:t>
            </a:r>
            <a:endParaRPr lang="zh-CN" altLang="en-US" sz="1600">
              <a:solidFill>
                <a:schemeClr val="tx1"/>
              </a:solidFill>
            </a:endParaRPr>
          </a:p>
          <a:p>
            <a:pPr algn="l"/>
            <a:r>
              <a:rPr sz="1600">
                <a:solidFill>
                  <a:schemeClr val="tx1"/>
                </a:solidFill>
              </a:rPr>
              <a:t>语法：background-image：url(背景图片的路径及全称)；</a:t>
            </a:r>
            <a:endParaRPr sz="1600">
              <a:solidFill>
                <a:schemeClr val="tx1"/>
              </a:solidFill>
            </a:endParaRPr>
          </a:p>
          <a:p>
            <a:pPr algn="l"/>
            <a:endParaRPr sz="1600">
              <a:solidFill>
                <a:schemeClr val="tx1"/>
              </a:solidFill>
            </a:endParaRPr>
          </a:p>
          <a:p>
            <a:pPr algn="l"/>
            <a:r>
              <a:rPr sz="1600">
                <a:solidFill>
                  <a:schemeClr val="tx1"/>
                </a:solidFill>
              </a:rPr>
              <a:t>背景图片的显示原则</a:t>
            </a:r>
            <a:endParaRPr sz="1600">
              <a:solidFill>
                <a:schemeClr val="tx1"/>
              </a:solidFill>
            </a:endParaRPr>
          </a:p>
          <a:p>
            <a:pPr algn="l"/>
            <a:r>
              <a:rPr sz="1600">
                <a:solidFill>
                  <a:schemeClr val="tx1"/>
                </a:solidFill>
              </a:rPr>
              <a:t>        1）容器尺寸等于图片尺寸，背景图片正好显示在容器中;</a:t>
            </a:r>
            <a:endParaRPr sz="1600">
              <a:solidFill>
                <a:schemeClr val="tx1"/>
              </a:solidFill>
            </a:endParaRPr>
          </a:p>
          <a:p>
            <a:pPr algn="l"/>
            <a:r>
              <a:rPr sz="1600">
                <a:solidFill>
                  <a:schemeClr val="tx1"/>
                </a:solidFill>
              </a:rPr>
              <a:t>        2）容器尺寸大于图片尺寸，背景图片将默认平铺，直至铺满元素；</a:t>
            </a:r>
            <a:endParaRPr sz="1600">
              <a:solidFill>
                <a:schemeClr val="tx1"/>
              </a:solidFill>
            </a:endParaRPr>
          </a:p>
          <a:p>
            <a:pPr algn="l"/>
            <a:r>
              <a:rPr sz="1600">
                <a:solidFill>
                  <a:schemeClr val="tx1"/>
                </a:solidFill>
              </a:rPr>
              <a:t>        3）容器尺寸小于图片尺寸，只显示元素范围以内的背景图。</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510030"/>
            <a:ext cx="6174105" cy="2306955"/>
          </a:xfrm>
          <a:prstGeom prst="rect">
            <a:avLst/>
          </a:prstGeom>
          <a:noFill/>
        </p:spPr>
        <p:txBody>
          <a:bodyPr wrap="square" rtlCol="0">
            <a:spAutoFit/>
          </a:bodyPr>
          <a:p>
            <a:pPr algn="l"/>
            <a:r>
              <a:rPr lang="zh-CN" sz="1600">
                <a:solidFill>
                  <a:schemeClr val="tx1"/>
                </a:solidFill>
              </a:rPr>
              <a:t>说明：</a:t>
            </a:r>
            <a:r>
              <a:rPr sz="1600">
                <a:solidFill>
                  <a:schemeClr val="tx1"/>
                </a:solidFill>
              </a:rPr>
              <a:t>网页上常用的图片格式（压缩图片）</a:t>
            </a:r>
            <a:endParaRPr sz="1600">
              <a:solidFill>
                <a:schemeClr val="tx1"/>
              </a:solidFill>
            </a:endParaRPr>
          </a:p>
          <a:p>
            <a:pPr algn="l"/>
            <a:endParaRPr sz="1600">
              <a:solidFill>
                <a:schemeClr val="tx1"/>
              </a:solidFill>
            </a:endParaRPr>
          </a:p>
          <a:p>
            <a:pPr algn="l"/>
            <a:r>
              <a:rPr sz="1600">
                <a:solidFill>
                  <a:schemeClr val="tx1"/>
                </a:solidFill>
              </a:rPr>
              <a:t>1)jpg:有损压缩格式，靠损失图片本身的质量来减小图片的体积，适用于颜色丰富的图像;(像素点组成的，像素点越多会越清晰 )</a:t>
            </a:r>
            <a:endParaRPr sz="1600">
              <a:solidFill>
                <a:schemeClr val="tx1"/>
              </a:solidFill>
            </a:endParaRPr>
          </a:p>
          <a:p>
            <a:pPr algn="l"/>
            <a:r>
              <a:rPr sz="1600">
                <a:solidFill>
                  <a:schemeClr val="tx1"/>
                </a:solidFill>
              </a:rPr>
              <a:t>2）gif：有损压缩格式，靠损失图片的色彩数量来减小图片的体积，支持透明，支持动画，适用于颜色数量较少的图像;</a:t>
            </a:r>
            <a:endParaRPr sz="1600">
              <a:solidFill>
                <a:schemeClr val="tx1"/>
              </a:solidFill>
            </a:endParaRPr>
          </a:p>
          <a:p>
            <a:pPr algn="l"/>
            <a:r>
              <a:rPr sz="1600">
                <a:solidFill>
                  <a:schemeClr val="tx1"/>
                </a:solidFill>
              </a:rPr>
              <a:t>3)png:有损压缩格式，损失图片的色彩数量来减小图片的体积，支持透明，不支持动画，是fireworks的 源文件格式，适用于颜色数量较少的图像;</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1910715"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css字体、</a:t>
            </a:r>
            <a:r>
              <a:rPr lang="zh-CN" altLang="en-US" sz="1600" b="1" dirty="0" smtClean="0">
                <a:solidFill>
                  <a:srgbClr val="0070C0"/>
                </a:solidFill>
                <a:latin typeface="微软雅黑" panose="020B0503020204020204" pitchFamily="34" charset="-122"/>
                <a:ea typeface="微软雅黑" panose="020B0503020204020204" pitchFamily="34" charset="-122"/>
                <a:sym typeface="+mn-ea"/>
              </a:rPr>
              <a:t>文本</a:t>
            </a:r>
            <a:r>
              <a:rPr lang="zh-CN" altLang="en-US" sz="1600" b="1" dirty="0">
                <a:solidFill>
                  <a:srgbClr val="0070C0"/>
                </a:solidFill>
                <a:latin typeface="微软雅黑" panose="020B0503020204020204" pitchFamily="34" charset="-122"/>
                <a:ea typeface="微软雅黑" panose="020B0503020204020204" pitchFamily="34" charset="-122"/>
              </a:rPr>
              <a:t>属性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839720"/>
            <a:ext cx="1301115" cy="337185"/>
          </a:xfrm>
          <a:prstGeom prst="rect">
            <a:avLst/>
          </a:prstGeom>
        </p:spPr>
        <p:txBody>
          <a:bodyPr wrap="none">
            <a:spAutoFit/>
          </a:bodyPr>
          <a:lstStyle/>
          <a:p>
            <a:pPr algn="l"/>
            <a:r>
              <a:rPr sz="1600" b="1" dirty="0" smtClean="0">
                <a:solidFill>
                  <a:srgbClr val="0070C0"/>
                </a:solidFill>
                <a:latin typeface="微软雅黑" panose="020B0503020204020204" pitchFamily="34" charset="-122"/>
                <a:ea typeface="微软雅黑" panose="020B0503020204020204" pitchFamily="34" charset="-122"/>
              </a:rPr>
              <a:t>css</a:t>
            </a:r>
            <a:r>
              <a:rPr lang="zh-CN" sz="1600" b="1" dirty="0" smtClean="0">
                <a:solidFill>
                  <a:srgbClr val="0070C0"/>
                </a:solidFill>
                <a:latin typeface="微软雅黑" panose="020B0503020204020204" pitchFamily="34" charset="-122"/>
                <a:ea typeface="微软雅黑" panose="020B0503020204020204" pitchFamily="34" charset="-122"/>
              </a:rPr>
              <a:t>边框</a:t>
            </a:r>
            <a:r>
              <a:rPr sz="1600" b="1" dirty="0" smtClean="0">
                <a:solidFill>
                  <a:srgbClr val="0070C0"/>
                </a:solidFill>
                <a:latin typeface="微软雅黑" panose="020B0503020204020204" pitchFamily="34" charset="-122"/>
                <a:ea typeface="微软雅黑" panose="020B0503020204020204" pitchFamily="34" charset="-122"/>
              </a:rPr>
              <a:t>属性</a:t>
            </a:r>
            <a:endParaRPr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grpSp>
        <p:nvGrpSpPr>
          <p:cNvPr id="11" name="组合 10"/>
          <p:cNvGrpSpPr/>
          <p:nvPr/>
        </p:nvGrpSpPr>
        <p:grpSpPr>
          <a:xfrm>
            <a:off x="4579067" y="3562250"/>
            <a:ext cx="620233" cy="618851"/>
            <a:chOff x="5962996" y="3789040"/>
            <a:chExt cx="827193" cy="825350"/>
          </a:xfrm>
        </p:grpSpPr>
        <p:sp>
          <p:nvSpPr>
            <p:cNvPr id="27"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8"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29" name="矩形 28"/>
          <p:cNvSpPr/>
          <p:nvPr/>
        </p:nvSpPr>
        <p:spPr>
          <a:xfrm>
            <a:off x="5379085" y="1974215"/>
            <a:ext cx="1301115" cy="337185"/>
          </a:xfrm>
          <a:prstGeom prst="rect">
            <a:avLst/>
          </a:prstGeom>
        </p:spPr>
        <p:txBody>
          <a:bodyPr wrap="none">
            <a:spAutoFit/>
          </a:bodyPr>
          <a:p>
            <a:pPr algn="l"/>
            <a:r>
              <a:rPr sz="1600" b="1" dirty="0" smtClean="0">
                <a:solidFill>
                  <a:srgbClr val="0070C0"/>
                </a:solidFill>
                <a:latin typeface="微软雅黑" panose="020B0503020204020204" pitchFamily="34" charset="-122"/>
                <a:ea typeface="微软雅黑" panose="020B0503020204020204" pitchFamily="34" charset="-122"/>
              </a:rPr>
              <a:t>css列表属性</a:t>
            </a:r>
            <a:endParaRPr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579067" y="4401085"/>
            <a:ext cx="620233" cy="618851"/>
            <a:chOff x="5962996" y="3789040"/>
            <a:chExt cx="827193" cy="825350"/>
          </a:xfrm>
        </p:grpSpPr>
        <p:sp>
          <p:nvSpPr>
            <p:cNvPr id="32"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3"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35" name="矩形 34"/>
          <p:cNvSpPr/>
          <p:nvPr/>
        </p:nvSpPr>
        <p:spPr>
          <a:xfrm>
            <a:off x="5331460" y="3703320"/>
            <a:ext cx="2113915" cy="337185"/>
          </a:xfrm>
          <a:prstGeom prst="rect">
            <a:avLst/>
          </a:prstGeom>
        </p:spPr>
        <p:txBody>
          <a:bodyPr wrap="none">
            <a:spAutoFit/>
          </a:bodyPr>
          <a:p>
            <a:pPr algn="l"/>
            <a:r>
              <a:rPr sz="1600" b="1" dirty="0" smtClean="0">
                <a:solidFill>
                  <a:srgbClr val="0070C0"/>
                </a:solidFill>
                <a:latin typeface="微软雅黑" panose="020B0503020204020204" pitchFamily="34" charset="-122"/>
                <a:ea typeface="微软雅黑" panose="020B0503020204020204" pitchFamily="34" charset="-122"/>
              </a:rPr>
              <a:t>css背景属性</a:t>
            </a:r>
            <a:r>
              <a:rPr lang="zh-CN" sz="1600" b="1" dirty="0" smtClean="0">
                <a:solidFill>
                  <a:srgbClr val="0070C0"/>
                </a:solidFill>
                <a:latin typeface="微软雅黑" panose="020B0503020204020204" pitchFamily="34" charset="-122"/>
                <a:ea typeface="微软雅黑" panose="020B0503020204020204" pitchFamily="34" charset="-122"/>
              </a:rPr>
              <a:t>及精灵图</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5379085" y="4544695"/>
            <a:ext cx="9956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浮动属性</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5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66190"/>
            <a:ext cx="6174105" cy="3046095"/>
          </a:xfrm>
          <a:prstGeom prst="rect">
            <a:avLst/>
          </a:prstGeom>
          <a:noFill/>
        </p:spPr>
        <p:txBody>
          <a:bodyPr wrap="square" rtlCol="0">
            <a:spAutoFit/>
          </a:bodyPr>
          <a:p>
            <a:pPr algn="l"/>
            <a:r>
              <a:rPr lang="en-US" sz="1600">
                <a:solidFill>
                  <a:schemeClr val="tx1"/>
                </a:solidFill>
              </a:rPr>
              <a:t>3</a:t>
            </a:r>
            <a:r>
              <a:rPr lang="zh-CN" altLang="en-US" sz="1600">
                <a:solidFill>
                  <a:schemeClr val="tx1"/>
                </a:solidFill>
              </a:rPr>
              <a:t>）</a:t>
            </a:r>
            <a:r>
              <a:rPr sz="1600">
                <a:solidFill>
                  <a:schemeClr val="tx1"/>
                </a:solidFill>
              </a:rPr>
              <a:t>、背景图片平铺属性</a:t>
            </a:r>
            <a:endParaRPr sz="1600">
              <a:solidFill>
                <a:schemeClr val="tx1"/>
              </a:solidFill>
            </a:endParaRPr>
          </a:p>
          <a:p>
            <a:pPr algn="l"/>
            <a:r>
              <a:rPr sz="1600">
                <a:solidFill>
                  <a:schemeClr val="tx1"/>
                </a:solidFill>
              </a:rPr>
              <a:t>语法：选择符 {background-repeat:no-repeat/repeat/repeat-x/repeat-y }</a:t>
            </a:r>
            <a:endParaRPr sz="1600">
              <a:solidFill>
                <a:schemeClr val="tx1"/>
              </a:solidFill>
            </a:endParaRPr>
          </a:p>
          <a:p>
            <a:pPr algn="l"/>
            <a:r>
              <a:rPr sz="1600">
                <a:solidFill>
                  <a:schemeClr val="tx1"/>
                </a:solidFill>
              </a:rPr>
              <a:t>no-repeat:不平铺</a:t>
            </a:r>
            <a:endParaRPr sz="1600">
              <a:solidFill>
                <a:schemeClr val="tx1"/>
              </a:solidFill>
            </a:endParaRPr>
          </a:p>
          <a:p>
            <a:pPr algn="l"/>
            <a:r>
              <a:rPr sz="1600">
                <a:solidFill>
                  <a:schemeClr val="tx1"/>
                </a:solidFill>
              </a:rPr>
              <a:t>repeat：平铺</a:t>
            </a:r>
            <a:endParaRPr sz="1600">
              <a:solidFill>
                <a:schemeClr val="tx1"/>
              </a:solidFill>
            </a:endParaRPr>
          </a:p>
          <a:p>
            <a:pPr algn="l"/>
            <a:r>
              <a:rPr sz="1600">
                <a:solidFill>
                  <a:schemeClr val="tx1"/>
                </a:solidFill>
              </a:rPr>
              <a:t>repeat-x：横向平铺</a:t>
            </a:r>
            <a:endParaRPr sz="1600">
              <a:solidFill>
                <a:schemeClr val="tx1"/>
              </a:solidFill>
            </a:endParaRPr>
          </a:p>
          <a:p>
            <a:pPr algn="l"/>
            <a:r>
              <a:rPr sz="1600">
                <a:solidFill>
                  <a:schemeClr val="tx1"/>
                </a:solidFill>
              </a:rPr>
              <a:t>repeat-y ：纵向平铺</a:t>
            </a:r>
            <a:endParaRPr sz="1600">
              <a:solidFill>
                <a:schemeClr val="tx1"/>
              </a:solidFill>
            </a:endParaRPr>
          </a:p>
          <a:p>
            <a:pPr algn="l"/>
            <a:endParaRPr sz="1600">
              <a:solidFill>
                <a:schemeClr val="tx1"/>
              </a:solidFill>
            </a:endParaRPr>
          </a:p>
          <a:p>
            <a:pPr algn="l"/>
            <a:r>
              <a:rPr lang="en-US" altLang="zh-CN" sz="1600">
                <a:solidFill>
                  <a:schemeClr val="tx1"/>
                </a:solidFill>
              </a:rPr>
              <a:t>4</a:t>
            </a:r>
            <a:r>
              <a:rPr lang="zh-CN" altLang="en-US" sz="1600">
                <a:solidFill>
                  <a:schemeClr val="tx1"/>
                </a:solidFill>
              </a:rPr>
              <a:t>）、背景图的固定</a:t>
            </a:r>
            <a:endParaRPr lang="zh-CN" altLang="en-US" sz="1600">
              <a:solidFill>
                <a:schemeClr val="tx1"/>
              </a:solidFill>
            </a:endParaRPr>
          </a:p>
          <a:p>
            <a:pPr algn="l"/>
            <a:r>
              <a:rPr lang="zh-CN" altLang="en-US" sz="1600">
                <a:solidFill>
                  <a:schemeClr val="tx1"/>
                </a:solidFill>
              </a:rPr>
              <a:t>语法：选择符{background-attachment:scroll(滚动)/fixed(固定);}</a:t>
            </a:r>
            <a:endParaRPr lang="zh-CN" altLang="en-US" sz="1600">
              <a:solidFill>
                <a:schemeClr val="tx1"/>
              </a:solidFill>
            </a:endParaRPr>
          </a:p>
          <a:p>
            <a:pPr algn="l"/>
            <a:r>
              <a:rPr lang="zh-CN" altLang="en-US" sz="1600">
                <a:solidFill>
                  <a:schemeClr val="tx1"/>
                </a:solidFill>
              </a:rPr>
              <a:t>说明：</a:t>
            </a:r>
            <a:endParaRPr lang="zh-CN" altLang="en-US" sz="1600">
              <a:solidFill>
                <a:schemeClr val="tx1"/>
              </a:solidFill>
            </a:endParaRPr>
          </a:p>
          <a:p>
            <a:pPr algn="l"/>
            <a:r>
              <a:rPr lang="zh-CN" altLang="en-US" sz="1600">
                <a:solidFill>
                  <a:schemeClr val="tx1"/>
                </a:solidFill>
              </a:rPr>
              <a:t>fixed 固定，不随内容一块滚动；</a:t>
            </a:r>
            <a:endParaRPr lang="zh-CN" altLang="en-US" sz="1600">
              <a:solidFill>
                <a:schemeClr val="tx1"/>
              </a:solidFill>
            </a:endParaRPr>
          </a:p>
          <a:p>
            <a:pPr algn="l"/>
            <a:r>
              <a:rPr lang="zh-CN" altLang="en-US" sz="1600">
                <a:solidFill>
                  <a:schemeClr val="tx1"/>
                </a:solidFill>
              </a:rPr>
              <a:t>scroll:随内容一块滚动。</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418590"/>
            <a:ext cx="6174105" cy="2306955"/>
          </a:xfrm>
          <a:prstGeom prst="rect">
            <a:avLst/>
          </a:prstGeom>
          <a:noFill/>
        </p:spPr>
        <p:txBody>
          <a:bodyPr wrap="square" rtlCol="0">
            <a:spAutoFit/>
          </a:bodyPr>
          <a:p>
            <a:pPr algn="l"/>
            <a:r>
              <a:rPr lang="en-US" sz="1600">
                <a:solidFill>
                  <a:schemeClr val="tx1"/>
                </a:solidFill>
              </a:rPr>
              <a:t>5</a:t>
            </a:r>
            <a:r>
              <a:rPr lang="zh-CN" altLang="en-US" sz="1600">
                <a:solidFill>
                  <a:schemeClr val="tx1"/>
                </a:solidFill>
              </a:rPr>
              <a:t>）</a:t>
            </a:r>
            <a:r>
              <a:rPr sz="1600">
                <a:solidFill>
                  <a:schemeClr val="tx1"/>
                </a:solidFill>
              </a:rPr>
              <a:t>、背景图片的位置</a:t>
            </a:r>
            <a:endParaRPr sz="1600">
              <a:solidFill>
                <a:schemeClr val="tx1"/>
              </a:solidFill>
            </a:endParaRPr>
          </a:p>
          <a:p>
            <a:pPr algn="l"/>
            <a:endParaRPr sz="1600">
              <a:solidFill>
                <a:schemeClr val="tx1"/>
              </a:solidFill>
            </a:endParaRPr>
          </a:p>
          <a:p>
            <a:pPr algn="l"/>
            <a:r>
              <a:rPr sz="1600">
                <a:solidFill>
                  <a:schemeClr val="tx1"/>
                </a:solidFill>
              </a:rPr>
              <a:t>语法：background-position:值1    值2;</a:t>
            </a:r>
            <a:endParaRPr sz="1600">
              <a:solidFill>
                <a:schemeClr val="tx1"/>
              </a:solidFill>
            </a:endParaRPr>
          </a:p>
          <a:p>
            <a:pPr algn="l"/>
            <a:endParaRPr sz="1600">
              <a:solidFill>
                <a:schemeClr val="tx1"/>
              </a:solidFill>
            </a:endParaRPr>
          </a:p>
          <a:p>
            <a:pPr algn="l"/>
            <a:r>
              <a:rPr sz="1600">
                <a:solidFill>
                  <a:schemeClr val="tx1"/>
                </a:solidFill>
              </a:rPr>
              <a:t>选择符{background-position:left/center/right/数值  top/center/bottom/数值;}</a:t>
            </a:r>
            <a:endParaRPr sz="1600">
              <a:solidFill>
                <a:schemeClr val="tx1"/>
              </a:solidFill>
            </a:endParaRPr>
          </a:p>
          <a:p>
            <a:pPr algn="l"/>
            <a:endParaRPr sz="1600">
              <a:solidFill>
                <a:schemeClr val="tx1"/>
              </a:solidFill>
            </a:endParaRPr>
          </a:p>
          <a:p>
            <a:pPr algn="l"/>
            <a:r>
              <a:rPr sz="1600">
                <a:solidFill>
                  <a:schemeClr val="tx1"/>
                </a:solidFill>
              </a:rPr>
              <a:t>水平方向上的对齐方式（left/center/right）或值 </a:t>
            </a:r>
            <a:endParaRPr sz="1600">
              <a:solidFill>
                <a:schemeClr val="tx1"/>
              </a:solidFill>
            </a:endParaRPr>
          </a:p>
          <a:p>
            <a:pPr algn="l"/>
            <a:r>
              <a:rPr sz="1600">
                <a:solidFill>
                  <a:schemeClr val="tx1"/>
                </a:solidFill>
              </a:rPr>
              <a:t>垂直方向上的对齐方式(top/center/bottom)或值</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07770"/>
            <a:ext cx="6174105" cy="3291840"/>
          </a:xfrm>
          <a:prstGeom prst="rect">
            <a:avLst/>
          </a:prstGeom>
          <a:noFill/>
        </p:spPr>
        <p:txBody>
          <a:bodyPr wrap="square" rtlCol="0">
            <a:spAutoFit/>
          </a:bodyPr>
          <a:p>
            <a:pPr algn="l"/>
            <a:r>
              <a:rPr lang="en-US" sz="1600">
                <a:solidFill>
                  <a:schemeClr val="tx1"/>
                </a:solidFill>
              </a:rPr>
              <a:t>6</a:t>
            </a:r>
            <a:r>
              <a:rPr lang="zh-CN" altLang="en-US" sz="1600">
                <a:solidFill>
                  <a:schemeClr val="tx1"/>
                </a:solidFill>
              </a:rPr>
              <a:t>）</a:t>
            </a:r>
            <a:r>
              <a:rPr sz="1600">
                <a:solidFill>
                  <a:schemeClr val="tx1"/>
                </a:solidFill>
              </a:rPr>
              <a:t>、background-size: 数值/auto/cover/contain</a:t>
            </a:r>
            <a:endParaRPr sz="1600">
              <a:solidFill>
                <a:schemeClr val="tx1"/>
              </a:solidFill>
            </a:endParaRPr>
          </a:p>
          <a:p>
            <a:pPr algn="l"/>
            <a:endParaRPr sz="1600">
              <a:solidFill>
                <a:schemeClr val="tx1"/>
              </a:solidFill>
            </a:endParaRPr>
          </a:p>
          <a:p>
            <a:pPr algn="l"/>
            <a:r>
              <a:rPr sz="1600">
                <a:solidFill>
                  <a:schemeClr val="tx1"/>
                </a:solidFill>
              </a:rPr>
              <a:t>  说明：</a:t>
            </a:r>
            <a:endParaRPr sz="1600">
              <a:solidFill>
                <a:schemeClr val="tx1"/>
              </a:solidFill>
            </a:endParaRPr>
          </a:p>
          <a:p>
            <a:pPr algn="l"/>
            <a:r>
              <a:rPr sz="1600">
                <a:solidFill>
                  <a:schemeClr val="tx1"/>
                </a:solidFill>
              </a:rPr>
              <a:t>length：用长度值指定背景图像大小。不允许负值。用百分比指定背景图像大小。不允许负值   。</a:t>
            </a:r>
            <a:endParaRPr sz="1600">
              <a:solidFill>
                <a:schemeClr val="tx1"/>
              </a:solidFill>
            </a:endParaRPr>
          </a:p>
          <a:p>
            <a:pPr algn="l"/>
            <a:endParaRPr sz="1600">
              <a:solidFill>
                <a:schemeClr val="tx1"/>
              </a:solidFill>
            </a:endParaRPr>
          </a:p>
          <a:p>
            <a:pPr algn="l"/>
            <a:r>
              <a:rPr sz="1600">
                <a:solidFill>
                  <a:schemeClr val="tx1"/>
                </a:solidFill>
              </a:rPr>
              <a:t>auto：背景图像的真实大小。</a:t>
            </a:r>
            <a:endParaRPr sz="1600">
              <a:solidFill>
                <a:schemeClr val="tx1"/>
              </a:solidFill>
            </a:endParaRPr>
          </a:p>
          <a:p>
            <a:pPr algn="l"/>
            <a:endParaRPr sz="1600">
              <a:solidFill>
                <a:schemeClr val="tx1"/>
              </a:solidFill>
            </a:endParaRPr>
          </a:p>
          <a:p>
            <a:pPr algn="l"/>
            <a:r>
              <a:rPr sz="1600">
                <a:solidFill>
                  <a:schemeClr val="tx1"/>
                </a:solidFill>
              </a:rPr>
              <a:t>cover：将背景图像等比缩放到完全覆盖容器，背景图像有可能超出容器。</a:t>
            </a:r>
            <a:endParaRPr sz="1600">
              <a:solidFill>
                <a:schemeClr val="tx1"/>
              </a:solidFill>
            </a:endParaRPr>
          </a:p>
          <a:p>
            <a:pPr algn="l"/>
            <a:endParaRPr sz="1600">
              <a:solidFill>
                <a:schemeClr val="tx1"/>
              </a:solidFill>
            </a:endParaRPr>
          </a:p>
          <a:p>
            <a:pPr algn="l"/>
            <a:r>
              <a:rPr sz="1600">
                <a:solidFill>
                  <a:schemeClr val="tx1"/>
                </a:solidFill>
              </a:rPr>
              <a:t>contain：将背景图像等比缩放到宽度或高度与容器的宽度或高度相等，背景图像始终被包含在容器内。</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510030"/>
            <a:ext cx="6174105" cy="1814830"/>
          </a:xfrm>
          <a:prstGeom prst="rect">
            <a:avLst/>
          </a:prstGeom>
          <a:noFill/>
        </p:spPr>
        <p:txBody>
          <a:bodyPr wrap="square" rtlCol="0">
            <a:spAutoFit/>
          </a:bodyPr>
          <a:p>
            <a:pPr algn="l"/>
            <a:r>
              <a:rPr lang="en-US" sz="1600">
                <a:solidFill>
                  <a:schemeClr val="tx1"/>
                </a:solidFill>
              </a:rPr>
              <a:t>7</a:t>
            </a:r>
            <a:r>
              <a:rPr lang="zh-CN" altLang="en-US" sz="1600">
                <a:solidFill>
                  <a:schemeClr val="tx1"/>
                </a:solidFill>
              </a:rPr>
              <a:t>）</a:t>
            </a:r>
            <a:r>
              <a:rPr sz="1600">
                <a:solidFill>
                  <a:schemeClr val="tx1"/>
                </a:solidFill>
              </a:rPr>
              <a:t>、背景属性的缩写语法：</a:t>
            </a:r>
            <a:endParaRPr sz="1600">
              <a:solidFill>
                <a:schemeClr val="tx1"/>
              </a:solidFill>
            </a:endParaRPr>
          </a:p>
          <a:p>
            <a:pPr algn="l"/>
            <a:endParaRPr sz="1600">
              <a:solidFill>
                <a:schemeClr val="tx1"/>
              </a:solidFill>
            </a:endParaRPr>
          </a:p>
          <a:p>
            <a:pPr algn="l"/>
            <a:r>
              <a:rPr sz="1600">
                <a:solidFill>
                  <a:schemeClr val="tx1"/>
                </a:solidFill>
              </a:rPr>
              <a:t>background:属性值1   属性值2   属性值3；</a:t>
            </a:r>
            <a:endParaRPr sz="1600">
              <a:solidFill>
                <a:schemeClr val="tx1"/>
              </a:solidFill>
            </a:endParaRPr>
          </a:p>
          <a:p>
            <a:pPr algn="l"/>
            <a:endParaRPr sz="1600">
              <a:solidFill>
                <a:schemeClr val="tx1"/>
              </a:solidFill>
            </a:endParaRPr>
          </a:p>
          <a:p>
            <a:pPr algn="l"/>
            <a:r>
              <a:rPr sz="1600">
                <a:solidFill>
                  <a:schemeClr val="tx1"/>
                </a:solidFill>
              </a:rPr>
              <a:t>背景缩写：</a:t>
            </a:r>
            <a:endParaRPr sz="1600">
              <a:solidFill>
                <a:schemeClr val="tx1"/>
              </a:solidFill>
            </a:endParaRPr>
          </a:p>
          <a:p>
            <a:pPr algn="l"/>
            <a:r>
              <a:rPr sz="1600">
                <a:solidFill>
                  <a:schemeClr val="tx1"/>
                </a:solidFill>
              </a:rPr>
              <a:t>background:</a:t>
            </a:r>
            <a:r>
              <a:rPr sz="1600">
                <a:sym typeface="+mn-ea"/>
              </a:rPr>
              <a:t> red </a:t>
            </a:r>
            <a:r>
              <a:rPr sz="1600">
                <a:solidFill>
                  <a:schemeClr val="tx1"/>
                </a:solidFill>
              </a:rPr>
              <a:t>url（背景图片的路径及全称） no-repeat center top/contain ；</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599815"/>
          </a:xfrm>
          <a:prstGeom prst="rect">
            <a:avLst/>
          </a:prstGeom>
          <a:noFill/>
        </p:spPr>
        <p:txBody>
          <a:bodyPr wrap="square" rtlCol="0">
            <a:spAutoFit/>
          </a:bodyPr>
          <a:p>
            <a:pPr algn="l"/>
            <a:r>
              <a:rPr lang="en-US">
                <a:solidFill>
                  <a:srgbClr val="FF0000"/>
                </a:solidFill>
              </a:rPr>
              <a:t>21</a:t>
            </a:r>
            <a:r>
              <a:rPr>
                <a:solidFill>
                  <a:srgbClr val="FF0000"/>
                </a:solidFill>
              </a:rPr>
              <a:t>、</a:t>
            </a:r>
            <a:r>
              <a:rPr lang="zh-CN">
                <a:solidFill>
                  <a:srgbClr val="FF0000"/>
                </a:solidFill>
              </a:rPr>
              <a:t>精灵图</a:t>
            </a:r>
            <a:endParaRPr>
              <a:solidFill>
                <a:srgbClr val="FF0000"/>
              </a:solidFill>
              <a:sym typeface="+mn-ea"/>
            </a:endParaRPr>
          </a:p>
          <a:p>
            <a:pPr algn="l"/>
            <a:endParaRPr>
              <a:solidFill>
                <a:srgbClr val="FF0000"/>
              </a:solidFill>
            </a:endParaRPr>
          </a:p>
          <a:p>
            <a:pPr algn="l"/>
            <a:r>
              <a:rPr lang="en-US" sz="1600">
                <a:solidFill>
                  <a:schemeClr val="tx1"/>
                </a:solidFill>
                <a:sym typeface="+mn-ea"/>
              </a:rPr>
              <a:t>1</a:t>
            </a:r>
            <a:r>
              <a:rPr lang="zh-CN" altLang="en-US" sz="1600">
                <a:solidFill>
                  <a:schemeClr val="tx1"/>
                </a:solidFill>
                <a:sym typeface="+mn-ea"/>
              </a:rPr>
              <a:t>）精灵图技术产生的目的：很多大型网页在首页加载的时候都需要加载很多的小图片，而考虑到在同一时间服务器拥堵的情况下，为了解决这一问题，采用了精灵图这一技术来缓解加载时间过长从而影响用户体验的这个问题。</a:t>
            </a:r>
            <a:endParaRPr sz="1600">
              <a:solidFill>
                <a:schemeClr val="tx1"/>
              </a:solidFill>
            </a:endParaRPr>
          </a:p>
          <a:p>
            <a:pPr algn="l"/>
            <a:endParaRPr sz="1600">
              <a:solidFill>
                <a:schemeClr val="tx1"/>
              </a:solidFill>
            </a:endParaRPr>
          </a:p>
          <a:p>
            <a:pPr algn="l"/>
            <a:r>
              <a:rPr lang="en-US" sz="1600">
                <a:solidFill>
                  <a:schemeClr val="tx1"/>
                </a:solidFill>
              </a:rPr>
              <a:t>2</a:t>
            </a:r>
            <a:r>
              <a:rPr lang="zh-CN" altLang="en-US" sz="1600">
                <a:solidFill>
                  <a:schemeClr val="tx1"/>
                </a:solidFill>
              </a:rPr>
              <a:t>）精灵图技术的本质：所谓精灵图就是把很多的小图片合并到一张较大的图片里，所以在首次加载页面的时候，就不需要加载过多的小图片，只需要加载出来将小图片合并起来的那一张大图也就是精灵图即可，这样在一定程度上减少了页面的加载速度，也在一定程度上缓解了服务器的压力。</a:t>
            </a:r>
            <a:endParaRPr lang="zh-CN" altLang="en-US" sz="1600">
              <a:solidFill>
                <a:schemeClr val="tx1"/>
              </a:solidFill>
            </a:endParaRPr>
          </a:p>
          <a:p>
            <a:pPr algn="l"/>
            <a:endParaRPr sz="1600">
              <a:solidFill>
                <a:schemeClr val="tx1"/>
              </a:solidFill>
            </a:endParaRPr>
          </a:p>
          <a:p>
            <a:pPr algn="l"/>
            <a:r>
              <a:rPr lang="zh-CN" sz="1600">
                <a:solidFill>
                  <a:schemeClr val="tx1"/>
                </a:solidFill>
              </a:rPr>
              <a:t>例如：王者荣耀页面里的几个小</a:t>
            </a:r>
            <a:r>
              <a:rPr lang="en-US" altLang="zh-CN" sz="1600">
                <a:solidFill>
                  <a:schemeClr val="tx1"/>
                </a:solidFill>
              </a:rPr>
              <a:t>logo</a:t>
            </a:r>
            <a:r>
              <a:rPr lang="zh-CN" altLang="en-US" sz="1600">
                <a:solidFill>
                  <a:schemeClr val="tx1"/>
                </a:solidFill>
              </a:rPr>
              <a:t>。</a:t>
            </a:r>
            <a:endParaRPr lang="zh-CN" alt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99590" y="1141095"/>
            <a:ext cx="4939665" cy="3415030"/>
          </a:xfrm>
          <a:prstGeom prst="rect">
            <a:avLst/>
          </a:prstGeom>
          <a:noFill/>
        </p:spPr>
        <p:txBody>
          <a:bodyPr wrap="square" rtlCol="0" anchor="t">
            <a:spAutoFit/>
          </a:bodyPr>
          <a:p>
            <a:r>
              <a:rPr lang="en-US" altLang="zh-CN">
                <a:solidFill>
                  <a:srgbClr val="FF0000"/>
                </a:solidFill>
              </a:rPr>
              <a:t>22</a:t>
            </a:r>
            <a:r>
              <a:rPr lang="zh-CN" altLang="en-US">
                <a:solidFill>
                  <a:srgbClr val="FF0000"/>
                </a:solidFill>
              </a:rPr>
              <a:t>、float:定义网页中其它文本如何环绕该元素</a:t>
            </a:r>
            <a:endParaRPr lang="zh-CN" altLang="en-US">
              <a:solidFill>
                <a:srgbClr val="FF0000"/>
              </a:solidFill>
            </a:endParaRPr>
          </a:p>
          <a:p>
            <a:r>
              <a:rPr lang="zh-CN" altLang="en-US"/>
              <a:t>   </a:t>
            </a:r>
            <a:endParaRPr lang="zh-CN" altLang="en-US"/>
          </a:p>
          <a:p>
            <a:r>
              <a:rPr lang="zh-CN" altLang="en-US"/>
              <a:t>有三个取值：</a:t>
            </a:r>
            <a:endParaRPr lang="zh-CN" altLang="en-US"/>
          </a:p>
          <a:p>
            <a:r>
              <a:rPr lang="zh-CN" altLang="en-US"/>
              <a:t>left:元素活动浮动在文本左面</a:t>
            </a:r>
            <a:endParaRPr lang="zh-CN" altLang="en-US"/>
          </a:p>
          <a:p>
            <a:r>
              <a:rPr lang="zh-CN" altLang="en-US"/>
              <a:t>right:元素浮动在右面</a:t>
            </a:r>
            <a:endParaRPr lang="zh-CN" altLang="en-US"/>
          </a:p>
          <a:p>
            <a:r>
              <a:rPr lang="zh-CN" altLang="en-US"/>
              <a:t>none:默认值，不浮动。</a:t>
            </a:r>
            <a:endParaRPr lang="zh-CN" altLang="en-US"/>
          </a:p>
          <a:p>
            <a:endParaRPr lang="zh-CN" altLang="en-US"/>
          </a:p>
          <a:p>
            <a:r>
              <a:rPr lang="zh-CN" altLang="en-US"/>
              <a:t>Clear：清除浮动</a:t>
            </a:r>
            <a:endParaRPr lang="zh-CN" altLang="en-US"/>
          </a:p>
          <a:p>
            <a:r>
              <a:rPr lang="zh-CN" altLang="en-US"/>
              <a:t>none：允许两边都可以有浮动对象</a:t>
            </a:r>
            <a:endParaRPr lang="zh-CN" altLang="en-US"/>
          </a:p>
          <a:p>
            <a:r>
              <a:rPr lang="zh-CN" altLang="en-US"/>
              <a:t>both：清除两边浮动</a:t>
            </a:r>
            <a:endParaRPr lang="zh-CN" altLang="en-US"/>
          </a:p>
          <a:p>
            <a:r>
              <a:rPr lang="zh-CN" altLang="en-US"/>
              <a:t>left：清除左边浮动</a:t>
            </a:r>
            <a:endParaRPr lang="zh-CN" altLang="en-US"/>
          </a:p>
          <a:p>
            <a:r>
              <a:rPr lang="zh-CN" altLang="en-US">
                <a:solidFill>
                  <a:srgbClr val="FF0000"/>
                </a:solidFill>
              </a:rPr>
              <a:t>right:清除右边浮动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属性</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5634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3390900"/>
          </a:xfrm>
          <a:prstGeom prst="rect">
            <a:avLst/>
          </a:prstGeom>
        </p:spPr>
        <p:txBody>
          <a:bodyPr wrap="square" lIns="68556" tIns="34278" rIns="68556" bIns="34278">
            <a:spAutoFit/>
          </a:bodyPr>
          <a:lstStyle/>
          <a:p>
            <a:pPr algn="ctr">
              <a:lnSpc>
                <a:spcPct val="150000"/>
              </a:lnSpc>
              <a:defRPr/>
            </a:pPr>
            <a:r>
              <a:rPr lang="zh-CN" altLang="en-US" sz="1600" dirty="0">
                <a:latin typeface="微软雅黑" panose="020B0503020204020204" pitchFamily="34" charset="-122"/>
                <a:ea typeface="微软雅黑" panose="020B0503020204020204" pitchFamily="34" charset="-122"/>
                <a:sym typeface="+mn-ea"/>
              </a:rPr>
              <a:t>一、CSS属性组成和作用</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                  </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1）每个css样式都必须由两部分组成：选择符和声明</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注：声明又包括属性和属性值</a:t>
            </a:r>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2）css属性：属性是指定选择符具有的属性</a:t>
            </a:r>
            <a:endParaRPr lang="zh-CN" altLang="en-US" sz="1600" dirty="0">
              <a:latin typeface="微软雅黑" panose="020B0503020204020204" pitchFamily="34" charset="-122"/>
              <a:ea typeface="微软雅黑" panose="020B0503020204020204" pitchFamily="34" charset="-122"/>
            </a:endParaRPr>
          </a:p>
          <a:p>
            <a:pPr eaLnBrk="0" hangingPunct="0"/>
            <a:endParaRPr lang="zh-CN" altLang="en-US" sz="1600" dirty="0">
              <a:latin typeface="微软雅黑" panose="020B0503020204020204" pitchFamily="34" charset="-122"/>
              <a:ea typeface="微软雅黑" panose="020B0503020204020204" pitchFamily="34" charset="-122"/>
            </a:endParaRPr>
          </a:p>
          <a:p>
            <a:pPr eaLnBrk="0" hangingPunct="0"/>
            <a:r>
              <a:rPr lang="zh-CN" altLang="en-US" sz="1600" dirty="0">
                <a:latin typeface="微软雅黑" panose="020B0503020204020204" pitchFamily="34" charset="-122"/>
                <a:ea typeface="微软雅黑" panose="020B0503020204020204" pitchFamily="34" charset="-122"/>
                <a:sym typeface="+mn-ea"/>
              </a:rPr>
              <a:t>3）css属性值：属性值包括法定属性值和常规的数值加单位或颜色值(colorValue)；如（25px）</a:t>
            </a:r>
            <a:endParaRPr lang="zh-CN" altLang="en-US" sz="16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584450"/>
          </a:xfrm>
          <a:prstGeom prst="rect">
            <a:avLst/>
          </a:prstGeom>
          <a:noFill/>
        </p:spPr>
        <p:txBody>
          <a:bodyPr wrap="square" rtlCol="0">
            <a:spAutoFit/>
          </a:bodyPr>
          <a:p>
            <a:pPr algn="l"/>
            <a:r>
              <a:rPr lang="zh-CN" altLang="en-US">
                <a:solidFill>
                  <a:srgbClr val="FF0000"/>
                </a:solidFill>
              </a:rPr>
              <a:t>1、font-family: 字体类型;</a:t>
            </a:r>
            <a:endParaRPr lang="zh-CN" altLang="en-US">
              <a:solidFill>
                <a:srgbClr val="FF0000"/>
              </a:solidFill>
            </a:endParaRPr>
          </a:p>
          <a:p>
            <a:pPr algn="l"/>
            <a:r>
              <a:rPr lang="zh-CN" altLang="en-US">
                <a:solidFill>
                  <a:srgbClr val="FF0000"/>
                </a:solidFill>
              </a:rPr>
              <a:t>{font-family:字体1，字体2，字体3；}</a:t>
            </a:r>
            <a:endParaRPr lang="zh-CN" altLang="en-US">
              <a:solidFill>
                <a:srgbClr val="FF0000"/>
              </a:solidFill>
            </a:endParaRPr>
          </a:p>
          <a:p>
            <a:pPr algn="l"/>
            <a:r>
              <a:rPr lang="zh-CN" altLang="en-US">
                <a:solidFill>
                  <a:srgbClr val="FF0000"/>
                </a:solidFill>
              </a:rPr>
              <a:t>      例：font-family:"微软雅黑","宋体";</a:t>
            </a:r>
            <a:endParaRPr lang="zh-CN" altLang="en-US"/>
          </a:p>
          <a:p>
            <a:pPr algn="l"/>
            <a:endParaRPr lang="zh-CN" altLang="en-US"/>
          </a:p>
          <a:p>
            <a:pPr algn="l"/>
            <a:r>
              <a:rPr lang="zh-CN" altLang="en-US"/>
              <a:t>说明：</a:t>
            </a:r>
            <a:endParaRPr lang="zh-CN" altLang="en-US"/>
          </a:p>
          <a:p>
            <a:pPr algn="l"/>
            <a:r>
              <a:rPr lang="zh-CN" altLang="en-US"/>
              <a:t>浏览器首先会寻找字体1、如存在就使用该字体来显示内容，如在字体1不存在的情况下，则会寻找字体2，如字体2也不存在，按字体3显示内容，如果字体3 也不存在；则按系统默认字体显示；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584450"/>
          </a:xfrm>
          <a:prstGeom prst="rect">
            <a:avLst/>
          </a:prstGeom>
          <a:noFill/>
        </p:spPr>
        <p:txBody>
          <a:bodyPr wrap="square" rtlCol="0">
            <a:spAutoFit/>
          </a:bodyPr>
          <a:p>
            <a:pPr algn="l"/>
            <a:r>
              <a:rPr lang="zh-CN" altLang="en-US"/>
              <a:t>当字体是中文字体时，需加双引号；</a:t>
            </a:r>
            <a:endParaRPr lang="zh-CN" altLang="en-US"/>
          </a:p>
          <a:p>
            <a:pPr algn="l"/>
            <a:endParaRPr lang="zh-CN" altLang="en-US"/>
          </a:p>
          <a:p>
            <a:pPr algn="l"/>
            <a:r>
              <a:rPr lang="zh-CN" altLang="en-US"/>
              <a:t>当英文字体中有空格时，需加双引号如（“Times New Roman”）</a:t>
            </a:r>
            <a:endParaRPr lang="zh-CN" altLang="en-US"/>
          </a:p>
          <a:p>
            <a:pPr algn="l"/>
            <a:endParaRPr lang="zh-CN" altLang="en-US"/>
          </a:p>
          <a:p>
            <a:pPr algn="l"/>
            <a:r>
              <a:rPr lang="zh-CN" altLang="en-US"/>
              <a:t>当英文字体只有一个单词组成是不加双引号；如：（Arial）；</a:t>
            </a:r>
            <a:endParaRPr lang="zh-CN" altLang="en-US"/>
          </a:p>
          <a:p>
            <a:pPr algn="l"/>
            <a:r>
              <a:rPr lang="zh-CN" altLang="en-US"/>
              <a:t>Windows中文版本操作系统下，中文默认字体为宋体或者新宋体，英文字体默认为Arial，新推出的版本也默认为微软雅黑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2861310"/>
          </a:xfrm>
          <a:prstGeom prst="rect">
            <a:avLst/>
          </a:prstGeom>
          <a:noFill/>
        </p:spPr>
        <p:txBody>
          <a:bodyPr wrap="square" rtlCol="0">
            <a:spAutoFit/>
          </a:bodyPr>
          <a:p>
            <a:pPr algn="l"/>
            <a:r>
              <a:rPr lang="zh-CN" altLang="en-US">
                <a:solidFill>
                  <a:srgbClr val="FF0000"/>
                </a:solidFill>
              </a:rPr>
              <a:t>2、字体大小：{font-size:数值;}</a:t>
            </a:r>
            <a:endParaRPr lang="zh-CN" altLang="en-US">
              <a:solidFill>
                <a:srgbClr val="FF0000"/>
              </a:solidFill>
            </a:endParaRPr>
          </a:p>
          <a:p>
            <a:pPr algn="l"/>
            <a:r>
              <a:rPr lang="zh-CN" altLang="en-US">
                <a:solidFill>
                  <a:srgbClr val="FF0000"/>
                </a:solidFill>
              </a:rPr>
              <a:t>　　例：div{font-size：12px/14px；}</a:t>
            </a:r>
            <a:endParaRPr lang="zh-CN" altLang="en-US"/>
          </a:p>
          <a:p>
            <a:pPr algn="l"/>
            <a:endParaRPr lang="zh-CN" altLang="en-US"/>
          </a:p>
          <a:p>
            <a:pPr algn="l"/>
            <a:r>
              <a:rPr lang="zh-CN" altLang="en-US"/>
              <a:t>说明：</a:t>
            </a:r>
            <a:endParaRPr lang="zh-CN" altLang="en-US"/>
          </a:p>
          <a:p>
            <a:pPr algn="l"/>
            <a:r>
              <a:rPr lang="zh-CN" altLang="en-US"/>
              <a:t>1） 属性值为数值型时，必须给属性值加单位，属性值为0时除外。</a:t>
            </a:r>
            <a:endParaRPr lang="zh-CN" altLang="en-US"/>
          </a:p>
          <a:p>
            <a:pPr algn="l"/>
            <a:endParaRPr lang="zh-CN" altLang="en-US"/>
          </a:p>
          <a:p>
            <a:pPr algn="l"/>
            <a:r>
              <a:rPr lang="en-US" altLang="zh-CN"/>
              <a:t>2</a:t>
            </a:r>
            <a:r>
              <a:rPr lang="zh-CN" altLang="en-US"/>
              <a:t>）为了减小系统间的字体显示差异，IE Netscape Mozilla的浏览器制作商于1999年召开会议，共同确定16px/ppi为标准字体大小默认值,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789430" y="1386840"/>
            <a:ext cx="4845685" cy="2584450"/>
          </a:xfrm>
          <a:prstGeom prst="rect">
            <a:avLst/>
          </a:prstGeom>
          <a:noFill/>
        </p:spPr>
        <p:txBody>
          <a:bodyPr wrap="square" rtlCol="0" anchor="t">
            <a:spAutoFit/>
          </a:bodyPr>
          <a:p>
            <a:pPr eaLnBrk="0" hangingPunct="0"/>
            <a:r>
              <a:rPr lang="en-US" altLang="zh-CN" dirty="0">
                <a:latin typeface="宋体" panose="02010600030101010101" pitchFamily="2" charset="-122"/>
                <a:ea typeface="宋体" panose="02010600030101010101" pitchFamily="2" charset="-122"/>
                <a:sym typeface="+mn-ea"/>
              </a:rPr>
              <a:t>3</a:t>
            </a:r>
            <a:r>
              <a:rPr lang="zh-CN" altLang="en-US" dirty="0">
                <a:latin typeface="宋体" panose="02010600030101010101" pitchFamily="2" charset="-122"/>
                <a:ea typeface="宋体" panose="02010600030101010101" pitchFamily="2" charset="-122"/>
                <a:sym typeface="+mn-ea"/>
              </a:rPr>
              <a:t>)使用绝对大小关键字</a:t>
            </a:r>
            <a:endParaRPr lang="zh-CN" altLang="en-US" b="1" dirty="0">
              <a:latin typeface="宋体" panose="02010600030101010101" pitchFamily="2" charset="-122"/>
              <a:ea typeface="宋体" panose="02010600030101010101" pitchFamily="2" charset="-122"/>
              <a:sym typeface="+mn-ea"/>
            </a:endParaRPr>
          </a:p>
          <a:p>
            <a:pPr eaLnBrk="0" hangingPunct="0"/>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xx-small   =</a:t>
            </a:r>
            <a:r>
              <a:rPr lang="en-US" altLang="zh-CN" dirty="0">
                <a:latin typeface="宋体" panose="02010600030101010101" pitchFamily="2" charset="-122"/>
                <a:ea typeface="宋体" panose="02010600030101010101" pitchFamily="2" charset="-122"/>
                <a:sym typeface="+mn-ea"/>
              </a:rPr>
              <a:t>12</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x-small    =1</a:t>
            </a:r>
            <a:r>
              <a:rPr lang="en-US" altLang="zh-CN" dirty="0">
                <a:latin typeface="宋体" panose="02010600030101010101" pitchFamily="2" charset="-122"/>
                <a:ea typeface="宋体" panose="02010600030101010101" pitchFamily="2" charset="-122"/>
                <a:sym typeface="+mn-ea"/>
              </a:rPr>
              <a:t>2</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small      =13px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medium     =16px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large      =1</a:t>
            </a:r>
            <a:r>
              <a:rPr lang="en-US" altLang="zh-CN" dirty="0">
                <a:latin typeface="宋体" panose="02010600030101010101" pitchFamily="2" charset="-122"/>
                <a:ea typeface="宋体" panose="02010600030101010101" pitchFamily="2" charset="-122"/>
                <a:sym typeface="+mn-ea"/>
              </a:rPr>
              <a:t>8</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x-large    =2</a:t>
            </a:r>
            <a:r>
              <a:rPr lang="en-US" altLang="zh-CN" dirty="0">
                <a:latin typeface="宋体" panose="02010600030101010101" pitchFamily="2" charset="-122"/>
                <a:ea typeface="宋体" panose="02010600030101010101" pitchFamily="2" charset="-122"/>
                <a:sym typeface="+mn-ea"/>
              </a:rPr>
              <a:t>4</a:t>
            </a:r>
            <a:r>
              <a:rPr lang="zh-CN" altLang="en-US" dirty="0">
                <a:latin typeface="宋体" panose="02010600030101010101" pitchFamily="2" charset="-122"/>
                <a:ea typeface="宋体" panose="02010600030101010101" pitchFamily="2" charset="-122"/>
                <a:sym typeface="+mn-ea"/>
              </a:rPr>
              <a:t>px</a:t>
            </a:r>
            <a:endParaRPr lang="zh-CN" altLang="en-US" dirty="0">
              <a:latin typeface="宋体" panose="02010600030101010101" pitchFamily="2" charset="-122"/>
              <a:ea typeface="宋体" panose="02010600030101010101" pitchFamily="2" charset="-122"/>
            </a:endParaRPr>
          </a:p>
          <a:p>
            <a:pPr lvl="1" eaLnBrk="0" hangingPunct="0"/>
            <a:r>
              <a:rPr lang="zh-CN" altLang="en-US" dirty="0">
                <a:latin typeface="宋体" panose="02010600030101010101" pitchFamily="2" charset="-122"/>
                <a:ea typeface="宋体" panose="02010600030101010101" pitchFamily="2" charset="-122"/>
                <a:sym typeface="+mn-ea"/>
              </a:rPr>
              <a:t>xx-large   =</a:t>
            </a:r>
            <a:r>
              <a:rPr lang="en-US" altLang="zh-CN" dirty="0">
                <a:latin typeface="宋体" panose="02010600030101010101" pitchFamily="2" charset="-122"/>
                <a:ea typeface="宋体" panose="02010600030101010101" pitchFamily="2" charset="-122"/>
                <a:sym typeface="+mn-ea"/>
              </a:rPr>
              <a:t>32</a:t>
            </a:r>
            <a:r>
              <a:rPr lang="zh-CN" altLang="en-US" dirty="0">
                <a:latin typeface="宋体" panose="02010600030101010101" pitchFamily="2" charset="-122"/>
                <a:ea typeface="宋体" panose="02010600030101010101" pitchFamily="2" charset="-122"/>
                <a:sym typeface="+mn-ea"/>
              </a:rPr>
              <a:t>px</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13535" y="1061085"/>
            <a:ext cx="6174105" cy="3415030"/>
          </a:xfrm>
          <a:prstGeom prst="rect">
            <a:avLst/>
          </a:prstGeom>
          <a:noFill/>
        </p:spPr>
        <p:txBody>
          <a:bodyPr wrap="square" rtlCol="0">
            <a:spAutoFit/>
          </a:bodyPr>
          <a:p>
            <a:pPr algn="l"/>
            <a:r>
              <a:rPr lang="zh-CN" altLang="en-US">
                <a:solidFill>
                  <a:srgbClr val="FF0000"/>
                </a:solidFill>
              </a:rPr>
              <a:t>3、文本颜色：{color:颜色值;}</a:t>
            </a:r>
            <a:endParaRPr lang="zh-CN" altLang="en-US">
              <a:solidFill>
                <a:srgbClr val="FF0000"/>
              </a:solidFill>
            </a:endParaRPr>
          </a:p>
          <a:p>
            <a:pPr algn="l"/>
            <a:r>
              <a:rPr lang="zh-CN" altLang="en-US">
                <a:solidFill>
                  <a:srgbClr val="FF0000"/>
                </a:solidFill>
              </a:rPr>
              <a:t>　　例：div{color：red ；}</a:t>
            </a:r>
            <a:endParaRPr lang="zh-CN" altLang="en-US"/>
          </a:p>
          <a:p>
            <a:pPr algn="l"/>
            <a:r>
              <a:rPr lang="zh-CN" altLang="en-US"/>
              <a:t>说明：</a:t>
            </a:r>
            <a:endParaRPr lang="zh-CN" altLang="en-US"/>
          </a:p>
          <a:p>
            <a:pPr algn="l"/>
            <a:r>
              <a:rPr lang="zh-CN" altLang="en-US"/>
              <a:t>  （1）用十六进制表示颜色值：</a:t>
            </a:r>
            <a:endParaRPr lang="zh-CN" altLang="en-US"/>
          </a:p>
          <a:p>
            <a:pPr algn="l"/>
            <a:r>
              <a:rPr lang="zh-CN" altLang="en-US"/>
              <a:t>0  1  2  3  4   5  6  7  8  9  A  B  C  D  E  F</a:t>
            </a:r>
            <a:endParaRPr lang="zh-CN" altLang="en-US"/>
          </a:p>
          <a:p>
            <a:pPr algn="l"/>
            <a:r>
              <a:rPr lang="zh-CN" altLang="en-US"/>
              <a:t>颜色模式：光色模式 FF 00 00</a:t>
            </a:r>
            <a:endParaRPr lang="zh-CN" altLang="en-US"/>
          </a:p>
          <a:p>
            <a:pPr algn="l"/>
            <a:r>
              <a:rPr lang="zh-CN" altLang="en-US"/>
              <a:t> （2）RGB(三基色：红绿蓝)</a:t>
            </a:r>
            <a:endParaRPr lang="zh-CN" altLang="en-US"/>
          </a:p>
          <a:p>
            <a:pPr algn="l"/>
            <a:r>
              <a:rPr lang="zh-CN" altLang="en-US"/>
              <a:t> 例如：color:#F00;color:rgb(0,204,204); </a:t>
            </a:r>
            <a:endParaRPr lang="zh-CN" altLang="en-US"/>
          </a:p>
          <a:p>
            <a:pPr algn="l"/>
            <a:r>
              <a:rPr lang="zh-CN" altLang="en-US"/>
              <a:t> </a:t>
            </a:r>
            <a:r>
              <a:rPr lang="zh-CN" altLang="en-US">
                <a:sym typeface="+mn-ea"/>
              </a:rPr>
              <a:t>（</a:t>
            </a:r>
            <a:r>
              <a:rPr lang="en-US" altLang="zh-CN">
                <a:sym typeface="+mn-ea"/>
              </a:rPr>
              <a:t>3</a:t>
            </a:r>
            <a:r>
              <a:rPr lang="zh-CN" altLang="en-US">
                <a:sym typeface="+mn-ea"/>
              </a:rPr>
              <a:t>）</a:t>
            </a:r>
            <a:r>
              <a:rPr lang="zh-CN" altLang="en-US"/>
              <a:t>rgba(0,255,255,0.6 ) </a:t>
            </a:r>
            <a:endParaRPr lang="zh-CN" altLang="en-US"/>
          </a:p>
          <a:p>
            <a:pPr algn="l"/>
            <a:r>
              <a:rPr lang="zh-CN" altLang="en-US"/>
              <a:t> （4）用颜色名表示：</a:t>
            </a:r>
            <a:endParaRPr lang="zh-CN" altLang="en-US"/>
          </a:p>
          <a:p>
            <a:pPr algn="l"/>
            <a:r>
              <a:rPr lang="zh-CN" altLang="en-US"/>
              <a:t>black 纯黑    silver 浅灰      navy 深蓝</a:t>
            </a:r>
            <a:endParaRPr lang="zh-CN" altLang="en-US"/>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4983</Words>
  <Application>WPS 演示</Application>
  <PresentationFormat>全屏显示(16:9)</PresentationFormat>
  <Paragraphs>366</Paragraphs>
  <Slides>36</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DIN-BoldItalic</vt:lpstr>
      <vt:lpstr>微软雅黑</vt:lpstr>
      <vt:lpstr>Impact MT Std</vt:lpstr>
      <vt:lpstr>Segoe Print</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273</cp:revision>
  <dcterms:created xsi:type="dcterms:W3CDTF">2016-01-14T08:47:00Z</dcterms:created>
  <dcterms:modified xsi:type="dcterms:W3CDTF">2019-11-13T02:47:54Z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