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78" r:id="rId6"/>
    <p:sldId id="470" r:id="rId7"/>
    <p:sldId id="479" r:id="rId8"/>
    <p:sldId id="480" r:id="rId9"/>
    <p:sldId id="481" r:id="rId10"/>
    <p:sldId id="482" r:id="rId11"/>
    <p:sldId id="483" r:id="rId12"/>
    <p:sldId id="484" r:id="rId13"/>
    <p:sldId id="487" r:id="rId14"/>
    <p:sldId id="486" r:id="rId15"/>
    <p:sldId id="488" r:id="rId16"/>
    <p:sldId id="300"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687"/>
        <p:guide pos="2879"/>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microsoft.com/office/2007/relationships/hdphoto" Target="../media/hdphoto1.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249045"/>
            <a:ext cx="6174105" cy="2646045"/>
          </a:xfrm>
          <a:prstGeom prst="rect">
            <a:avLst/>
          </a:prstGeom>
          <a:noFill/>
        </p:spPr>
        <p:txBody>
          <a:bodyPr wrap="square" rtlCol="0">
            <a:spAutoFit/>
          </a:bodyPr>
          <a:p>
            <a:pPr algn="l"/>
            <a:r>
              <a:rPr lang="en-US" sz="2000">
                <a:solidFill>
                  <a:srgbClr val="FF0000"/>
                </a:solidFill>
              </a:rPr>
              <a:t>6</a:t>
            </a:r>
            <a:r>
              <a:rPr sz="2000">
                <a:solidFill>
                  <a:srgbClr val="FF0000"/>
                </a:solidFill>
              </a:rPr>
              <a:t>、宽高自适应</a:t>
            </a:r>
            <a:endParaRPr sz="2000">
              <a:solidFill>
                <a:srgbClr val="FF0000"/>
              </a:solidFill>
            </a:endParaRPr>
          </a:p>
          <a:p>
            <a:pPr algn="l"/>
          </a:p>
          <a:p>
            <a:pPr algn="l"/>
            <a:r>
              <a:rPr sz="1600"/>
              <a:t>网页布局中经常要定义元素的宽和高。但很多时候我们希望元素的大小能够根据窗口或子元素自动调整，这就是自适应。</a:t>
            </a:r>
            <a:endParaRPr sz="1600"/>
          </a:p>
          <a:p>
            <a:pPr algn="l"/>
            <a:endParaRPr sz="1600"/>
          </a:p>
          <a:p>
            <a:pPr algn="l"/>
            <a:r>
              <a:rPr sz="1600"/>
              <a:t>元素自适应在网页布局中非常重要，它能够使网页显示更灵活，可以适应在不同设备、不同窗口和不同分辨率下显示。</a:t>
            </a:r>
            <a:endParaRPr sz="1600"/>
          </a:p>
          <a:p>
            <a:pPr algn="l"/>
            <a:endParaRPr sz="1600"/>
          </a:p>
          <a:p>
            <a:pPr algn="l"/>
            <a:r>
              <a:rPr sz="1600"/>
              <a:t>（1）宽度自适应</a:t>
            </a:r>
            <a:endParaRPr sz="1600"/>
          </a:p>
          <a:p>
            <a:pPr algn="l"/>
            <a:r>
              <a:rPr sz="1600"/>
              <a:t>   元素宽度设置为100%。（块元素宽度默认为100%）</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792605"/>
            <a:ext cx="6174105" cy="2163445"/>
          </a:xfrm>
          <a:prstGeom prst="rect">
            <a:avLst/>
          </a:prstGeom>
          <a:noFill/>
        </p:spPr>
        <p:txBody>
          <a:bodyPr wrap="square" rtlCol="0">
            <a:spAutoFit/>
          </a:bodyPr>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a:t>
            </a:r>
            <a:r>
              <a:rPr lang="en-US" altLang="zh-CN" dirty="0">
                <a:latin typeface="Calibri" panose="020F0502020204030204" charset="0"/>
                <a:ea typeface="宋体" panose="02010600030101010101" pitchFamily="2" charset="-122"/>
                <a:sym typeface="宋体" panose="02010600030101010101" pitchFamily="2" charset="-122"/>
              </a:rPr>
              <a:t>2</a:t>
            </a:r>
            <a:r>
              <a:rPr lang="zh-CN" altLang="en-US" dirty="0">
                <a:latin typeface="Calibri" panose="020F0502020204030204" charset="0"/>
                <a:ea typeface="宋体" panose="02010600030101010101" pitchFamily="2" charset="-122"/>
                <a:sym typeface="宋体" panose="02010600030101010101" pitchFamily="2" charset="-122"/>
              </a:rPr>
              <a:t>）高度自适应</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1)元素高度自适应窗口高度</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设置方法：html,body{height:100%;}</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2)自适应元素高度：height:100%;</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064895"/>
            <a:ext cx="6174105" cy="3013710"/>
          </a:xfrm>
          <a:prstGeom prst="rect">
            <a:avLst/>
          </a:prstGeom>
          <a:noFill/>
        </p:spPr>
        <p:txBody>
          <a:bodyPr wrap="square" rtlCol="0">
            <a:spAutoFit/>
          </a:bodyPr>
          <a:p>
            <a:pPr eaLnBrk="0" hangingPunct="0">
              <a:lnSpc>
                <a:spcPct val="90000"/>
              </a:lnSpc>
              <a:spcBef>
                <a:spcPct val="20000"/>
              </a:spcBef>
            </a:pP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2000" dirty="0">
                <a:latin typeface="Calibri" panose="020F0502020204030204" charset="0"/>
                <a:ea typeface="宋体" panose="02010600030101010101" pitchFamily="2" charset="-122"/>
                <a:sym typeface="宋体" panose="02010600030101010101" pitchFamily="2" charset="-122"/>
              </a:rPr>
              <a:t>min-height（最小高度）</a:t>
            </a: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2000" dirty="0">
                <a:latin typeface="Calibri" panose="020F0502020204030204" charset="0"/>
                <a:ea typeface="宋体" panose="02010600030101010101" pitchFamily="2" charset="-122"/>
                <a:sym typeface="宋体" panose="02010600030101010101" pitchFamily="2" charset="-122"/>
              </a:rPr>
              <a:t>max-height(最大高度)</a:t>
            </a: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2000" dirty="0">
                <a:latin typeface="Calibri" panose="020F0502020204030204" charset="0"/>
                <a:ea typeface="宋体" panose="02010600030101010101" pitchFamily="2" charset="-122"/>
                <a:sym typeface="宋体" panose="02010600030101010101" pitchFamily="2" charset="-122"/>
              </a:rPr>
              <a:t>min-width(最小宽度)</a:t>
            </a: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20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2000" dirty="0">
                <a:latin typeface="Calibri" panose="020F0502020204030204" charset="0"/>
                <a:ea typeface="宋体" panose="02010600030101010101" pitchFamily="2" charset="-122"/>
                <a:sym typeface="宋体" panose="02010600030101010101" pitchFamily="2" charset="-122"/>
              </a:rPr>
              <a:t>max-width(最大宽度)</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370330"/>
            <a:ext cx="6325235" cy="2771140"/>
          </a:xfrm>
          <a:prstGeom prst="rect">
            <a:avLst/>
          </a:prstGeom>
          <a:noFill/>
        </p:spPr>
        <p:txBody>
          <a:bodyPr wrap="square" rtlCol="0">
            <a:spAutoFit/>
          </a:bodyPr>
          <a:p>
            <a:pPr eaLnBrk="0" hangingPunct="0">
              <a:lnSpc>
                <a:spcPct val="90000"/>
              </a:lnSpc>
              <a:spcBef>
                <a:spcPct val="20000"/>
              </a:spcBef>
            </a:pPr>
            <a:r>
              <a:rPr lang="en-US" altLang="zh-CN" dirty="0">
                <a:solidFill>
                  <a:srgbClr val="FF0000"/>
                </a:solidFill>
                <a:latin typeface="Calibri" panose="020F0502020204030204" charset="0"/>
                <a:ea typeface="宋体" panose="02010600030101010101" pitchFamily="2" charset="-122"/>
                <a:sym typeface="宋体" panose="02010600030101010101" pitchFamily="2" charset="-122"/>
              </a:rPr>
              <a:t>7</a:t>
            </a:r>
            <a:r>
              <a:rPr lang="zh-CN" altLang="en-US" dirty="0">
                <a:solidFill>
                  <a:srgbClr val="FF0000"/>
                </a:solidFill>
                <a:latin typeface="Calibri" panose="020F0502020204030204" charset="0"/>
                <a:ea typeface="宋体" panose="02010600030101010101" pitchFamily="2" charset="-122"/>
                <a:sym typeface="宋体" panose="02010600030101010101" pitchFamily="2" charset="-122"/>
              </a:rPr>
              <a:t>、伪类选择符：</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1）、:after 与content属性一起使用，定义在对象后的内容。</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如：div:after{content:url(logo.jpg);}</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div:after{content:"文本内容";}</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2）、:before 与content属性一起使用，定义在对象前的内容。</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           如：div:before{content:"在其前放内容";}</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3983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1636395"/>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第二章</a:t>
            </a:r>
            <a:endParaRPr lang="zh-CN" sz="1400" dirty="0">
              <a:latin typeface="微软雅黑" panose="020B0503020204020204" pitchFamily="34" charset="-122"/>
              <a:ea typeface="微软雅黑" panose="020B0503020204020204" pitchFamily="34" charset="-122"/>
            </a:endParaRPr>
          </a:p>
          <a:p>
            <a:pPr algn="ctr">
              <a:lnSpc>
                <a:spcPct val="150000"/>
              </a:lnSpc>
              <a:defRPr/>
            </a:pPr>
            <a:r>
              <a:rPr lang="en-US" altLang="zh-CN" sz="2800" dirty="0">
                <a:latin typeface="微软雅黑" panose="020B0503020204020204" pitchFamily="34" charset="-122"/>
                <a:ea typeface="微软雅黑" panose="020B0503020204020204" pitchFamily="34" charset="-122"/>
              </a:rPr>
              <a:t>CSS</a:t>
            </a:r>
            <a:r>
              <a:rPr lang="zh-CN" altLang="en-US" sz="2800" dirty="0">
                <a:latin typeface="微软雅黑" panose="020B0503020204020204" pitchFamily="34" charset="-122"/>
                <a:ea typeface="微软雅黑" panose="020B0503020204020204" pitchFamily="34" charset="-122"/>
              </a:rPr>
              <a:t>基础</a:t>
            </a:r>
            <a:endParaRPr lang="zh-CN" altLang="en-US" sz="28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081449"/>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91243" y="1974036"/>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91132" y="283962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sp>
        <p:nvSpPr>
          <p:cNvPr id="31" name="矩形 30"/>
          <p:cNvSpPr/>
          <p:nvPr/>
        </p:nvSpPr>
        <p:spPr>
          <a:xfrm>
            <a:off x="5331460" y="1165860"/>
            <a:ext cx="9956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元素定位</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a:off x="5331460" y="2983230"/>
            <a:ext cx="1198880" cy="337185"/>
          </a:xfrm>
          <a:prstGeom prst="rect">
            <a:avLst/>
          </a:prstGeom>
        </p:spPr>
        <p:txBody>
          <a:bodyPr wrap="none">
            <a:spAutoFit/>
          </a:bodyPr>
          <a:lstStyle/>
          <a:p>
            <a:pPr algn="l"/>
            <a:r>
              <a:rPr lang="zh-CN" sz="1600" b="1" dirty="0" smtClean="0">
                <a:solidFill>
                  <a:srgbClr val="0070C0"/>
                </a:solidFill>
                <a:latin typeface="微软雅黑" panose="020B0503020204020204" pitchFamily="34" charset="-122"/>
                <a:ea typeface="微软雅黑" panose="020B0503020204020204" pitchFamily="34" charset="-122"/>
              </a:rPr>
              <a:t>宽高自适应</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知识点</a:t>
            </a:r>
            <a:endParaRPr lang="zh-CN" altLang="zh-CN" b="1" dirty="0" smtClean="0">
              <a:solidFill>
                <a:srgbClr val="0070C0"/>
              </a:solidFill>
              <a:latin typeface="Impact MT Std" pitchFamily="34" charset="0"/>
              <a:ea typeface="微软雅黑" panose="020B0503020204020204" pitchFamily="34" charset="-122"/>
            </a:endParaRPr>
          </a:p>
        </p:txBody>
      </p:sp>
      <p:sp>
        <p:nvSpPr>
          <p:cNvPr id="29" name="矩形 28"/>
          <p:cNvSpPr/>
          <p:nvPr/>
        </p:nvSpPr>
        <p:spPr>
          <a:xfrm>
            <a:off x="5332730" y="2080260"/>
            <a:ext cx="5892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圆角</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4579067" y="3668295"/>
            <a:ext cx="620233" cy="618851"/>
            <a:chOff x="5962996" y="3789040"/>
            <a:chExt cx="827193" cy="825350"/>
          </a:xfrm>
        </p:grpSpPr>
        <p:sp>
          <p:nvSpPr>
            <p:cNvPr id="38"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39"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40" name="矩形 39"/>
          <p:cNvSpPr/>
          <p:nvPr/>
        </p:nvSpPr>
        <p:spPr>
          <a:xfrm>
            <a:off x="5332730" y="3809365"/>
            <a:ext cx="7924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伪元素</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10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5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2" presetClass="entr" presetSubtype="8" fill="hold" nodeType="withEffect">
                                  <p:stCondLst>
                                    <p:cond delay="1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110615"/>
            <a:ext cx="6174105" cy="3446145"/>
          </a:xfrm>
          <a:prstGeom prst="rect">
            <a:avLst/>
          </a:prstGeom>
          <a:noFill/>
        </p:spPr>
        <p:txBody>
          <a:bodyPr wrap="square" rtlCol="0">
            <a:spAutoFit/>
          </a:bodyPr>
          <a:p>
            <a:pPr algn="l"/>
            <a:r>
              <a:rPr lang="en-US" sz="2000">
                <a:solidFill>
                  <a:srgbClr val="FF0000"/>
                </a:solidFill>
              </a:rPr>
              <a:t>1</a:t>
            </a:r>
            <a:r>
              <a:rPr sz="2000">
                <a:solidFill>
                  <a:srgbClr val="FF0000"/>
                </a:solidFill>
              </a:rPr>
              <a:t>、position 定位属性，检索对象的定位方式；</a:t>
            </a:r>
            <a:endParaRPr sz="2000">
              <a:solidFill>
                <a:srgbClr val="FF0000"/>
              </a:solidFill>
            </a:endParaRPr>
          </a:p>
          <a:p>
            <a:pPr algn="l"/>
            <a:r>
              <a:rPr sz="2000">
                <a:solidFill>
                  <a:srgbClr val="FF0000"/>
                </a:solidFill>
              </a:rPr>
              <a:t>     语法：position：static /absolute/relative/fixed</a:t>
            </a:r>
            <a:endParaRPr sz="2000">
              <a:solidFill>
                <a:srgbClr val="FF0000"/>
              </a:solidFill>
            </a:endParaRPr>
          </a:p>
          <a:p>
            <a:pPr algn="l"/>
          </a:p>
          <a:p>
            <a:pPr algn="l"/>
            <a:r>
              <a:rPr sz="1600"/>
              <a:t>取值：</a:t>
            </a:r>
            <a:endParaRPr sz="1600"/>
          </a:p>
          <a:p>
            <a:pPr algn="l"/>
            <a:r>
              <a:rPr sz="1600"/>
              <a:t>1、static：默认值，无特殊定位，对象遵循HTML原则；</a:t>
            </a:r>
            <a:endParaRPr sz="1600"/>
          </a:p>
          <a:p>
            <a:pPr algn="l"/>
            <a:r>
              <a:rPr sz="1600"/>
              <a:t>2、absolute：绝对定位，将对象从文档流中拖离出来，使用left/right/top/bottom等属性相对其最接近的一个并有定位设置的父元素进行绝对定位；如果不存在这样的父对象，则依据body对象(浏览器)，而其层叠通过z-index属性定义；</a:t>
            </a:r>
            <a:endParaRPr sz="1600"/>
          </a:p>
          <a:p>
            <a:pPr algn="l"/>
            <a:r>
              <a:rPr sz="1600"/>
              <a:t>3、relative ：相对定位，对象不可层叠，将依据right，top，left，bottom（相对定位）等属性在正常文档流中偏移位置；</a:t>
            </a:r>
            <a:endParaRPr sz="1600"/>
          </a:p>
          <a:p>
            <a:pPr algn="l"/>
            <a:r>
              <a:rPr sz="1600"/>
              <a:t>4、fixed：(固定定位)，对象定位遵从绝对定位方式（absolute）；但是要遵守一些规范；</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94790"/>
            <a:ext cx="6174105" cy="2153285"/>
          </a:xfrm>
          <a:prstGeom prst="rect">
            <a:avLst/>
          </a:prstGeom>
          <a:noFill/>
        </p:spPr>
        <p:txBody>
          <a:bodyPr wrap="square" rtlCol="0">
            <a:spAutoFit/>
          </a:bodyPr>
          <a:p>
            <a:pPr algn="l"/>
            <a:r>
              <a:rPr lang="en-US" sz="2000">
                <a:solidFill>
                  <a:srgbClr val="FF0000"/>
                </a:solidFill>
              </a:rPr>
              <a:t>2</a:t>
            </a:r>
            <a:r>
              <a:rPr sz="2000">
                <a:solidFill>
                  <a:srgbClr val="FF0000"/>
                </a:solidFill>
              </a:rPr>
              <a:t>、绝对定位和相对定位的区别</a:t>
            </a:r>
            <a:endParaRPr sz="2000">
              <a:solidFill>
                <a:srgbClr val="FF0000"/>
              </a:solidFill>
            </a:endParaRPr>
          </a:p>
          <a:p>
            <a:pPr algn="l"/>
          </a:p>
          <a:p>
            <a:pPr algn="l"/>
            <a:r>
              <a:rPr sz="1600"/>
              <a:t>1、参照物不同，绝对定位的参照物是包含块，相对定位的参照物是元素本身位置；</a:t>
            </a:r>
            <a:endParaRPr sz="1600"/>
          </a:p>
          <a:p>
            <a:pPr algn="l"/>
            <a:endParaRPr sz="1600"/>
          </a:p>
          <a:p>
            <a:pPr algn="l"/>
            <a:r>
              <a:rPr sz="1600"/>
              <a:t>2、绝对定位将对象从文档流中拖离出来因此不占据空间，相对定位不破坏正常的文档流顺序无论是否进行移动，元素仍然占据原来的空间。</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630930"/>
          </a:xfrm>
          <a:prstGeom prst="rect">
            <a:avLst/>
          </a:prstGeom>
          <a:noFill/>
        </p:spPr>
        <p:txBody>
          <a:bodyPr wrap="square" rtlCol="0">
            <a:spAutoFit/>
          </a:bodyPr>
          <a:p>
            <a:pPr algn="l"/>
            <a:r>
              <a:rPr lang="en-US" sz="2000">
                <a:solidFill>
                  <a:srgbClr val="FF0000"/>
                </a:solidFill>
              </a:rPr>
              <a:t>3</a:t>
            </a:r>
            <a:r>
              <a:rPr sz="2000">
                <a:solidFill>
                  <a:srgbClr val="FF0000"/>
                </a:solidFill>
              </a:rPr>
              <a:t>、包含块的概念及作用</a:t>
            </a:r>
            <a:endParaRPr sz="2000">
              <a:solidFill>
                <a:srgbClr val="FF0000"/>
              </a:solidFill>
            </a:endParaRPr>
          </a:p>
          <a:p>
            <a:pPr algn="l"/>
          </a:p>
          <a:p>
            <a:pPr algn="l"/>
            <a:r>
              <a:rPr sz="1600"/>
              <a:t>        包含块是绝对定位的基础，包含块就是为决定定位元素提供坐标，偏移和显示范围的参照物，即确定绝对定位的偏移起点和百分比 长度的参考；</a:t>
            </a:r>
            <a:endParaRPr sz="1600"/>
          </a:p>
          <a:p>
            <a:pPr algn="l"/>
            <a:endParaRPr sz="1600"/>
          </a:p>
          <a:p>
            <a:pPr algn="l"/>
            <a:r>
              <a:rPr sz="1600"/>
              <a:t>        默认状态下，body是一个大的包含块，所有绝对定位的元素都是根据窗口来定自己所处的位置和百分比大小的显示的，如果我们定义了包含元素为包含元素块以后，对于被包含的绝对定位元素来说，就会根据最接近的具有定位功能的上级包含元素来定位自己的显示位置。</a:t>
            </a:r>
            <a:endParaRPr sz="1600"/>
          </a:p>
          <a:p>
            <a:pPr algn="l"/>
            <a:endParaRPr sz="1600"/>
          </a:p>
          <a:p>
            <a:pPr algn="l"/>
            <a:r>
              <a:rPr sz="1600"/>
              <a:t>定义元素为包含块：给绝对定位元素的父元素添加声明position：relative；</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341120"/>
            <a:ext cx="6174105" cy="2183765"/>
          </a:xfrm>
          <a:prstGeom prst="rect">
            <a:avLst/>
          </a:prstGeom>
          <a:noFill/>
        </p:spPr>
        <p:txBody>
          <a:bodyPr wrap="square" rtlCol="0">
            <a:spAutoFit/>
          </a:bodyPr>
          <a:p>
            <a:pPr algn="l"/>
            <a:r>
              <a:rPr lang="en-US" sz="2000">
                <a:solidFill>
                  <a:srgbClr val="FF0000"/>
                </a:solidFill>
              </a:rPr>
              <a:t>4</a:t>
            </a:r>
            <a:r>
              <a:rPr sz="2000">
                <a:solidFill>
                  <a:srgbClr val="FF0000"/>
                </a:solidFill>
              </a:rPr>
              <a:t>、定位元素层叠属性：</a:t>
            </a:r>
            <a:endParaRPr sz="2000">
              <a:solidFill>
                <a:srgbClr val="FF0000"/>
              </a:solidFill>
            </a:endParaRPr>
          </a:p>
          <a:p>
            <a:pPr algn="l"/>
            <a:r>
              <a:rPr>
                <a:solidFill>
                  <a:srgbClr val="FF0000"/>
                </a:solidFill>
              </a:rPr>
              <a:t>z-index : auto |number</a:t>
            </a:r>
            <a:endParaRPr>
              <a:solidFill>
                <a:srgbClr val="FF0000"/>
              </a:solidFill>
            </a:endParaRPr>
          </a:p>
          <a:p>
            <a:pPr algn="l"/>
          </a:p>
          <a:p>
            <a:pPr algn="l"/>
            <a:r>
              <a:rPr sz="1600"/>
              <a:t>检索或设置对象的层叠顺序。</a:t>
            </a:r>
            <a:endParaRPr sz="1600"/>
          </a:p>
          <a:p>
            <a:pPr algn="l"/>
            <a:endParaRPr sz="1600"/>
          </a:p>
          <a:p>
            <a:pPr algn="l"/>
            <a:r>
              <a:rPr sz="1600"/>
              <a:t>auto：默认值。遵从其父对象</a:t>
            </a:r>
            <a:endParaRPr sz="1600"/>
          </a:p>
          <a:p>
            <a:pPr algn="l"/>
            <a:endParaRPr sz="1600"/>
          </a:p>
          <a:p>
            <a:pPr algn="l"/>
            <a:r>
              <a:rPr sz="1600"/>
              <a:t>number:无单位的整数值。可为负数</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18590"/>
            <a:ext cx="6174105" cy="2306955"/>
          </a:xfrm>
          <a:prstGeom prst="rect">
            <a:avLst/>
          </a:prstGeom>
          <a:noFill/>
        </p:spPr>
        <p:txBody>
          <a:bodyPr wrap="square" rtlCol="0">
            <a:spAutoFit/>
          </a:bodyPr>
          <a:p>
            <a:pPr algn="l"/>
            <a:r>
              <a:t>说明：</a:t>
            </a:r>
          </a:p>
          <a:p>
            <a:pPr algn="l"/>
          </a:p>
          <a:p>
            <a:pPr algn="l"/>
            <a:r>
              <a:t>1）较大 number 值的对象会覆盖在较小 number 值的对象之上。如两个绝对定位对象的此属性具有同样的 number 值，那么将依据它们在HTML文档中声明的顺序层叠。</a:t>
            </a:r>
          </a:p>
          <a:p>
            <a:pPr algn="l"/>
            <a:r>
              <a:t>此属性仅仅作用于 position 属性。</a:t>
            </a:r>
          </a:p>
          <a:p>
            <a:pPr algn="l"/>
          </a:p>
          <a:p>
            <a:pPr algn="l"/>
            <a:r>
              <a:t>练习：把一个div放到屏幕中间</a:t>
            </a: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35735"/>
            <a:ext cx="6174105" cy="2491740"/>
          </a:xfrm>
          <a:prstGeom prst="rect">
            <a:avLst/>
          </a:prstGeom>
          <a:noFill/>
        </p:spPr>
        <p:txBody>
          <a:bodyPr wrap="square" rtlCol="0">
            <a:spAutoFit/>
          </a:bodyPr>
          <a:p>
            <a:pPr algn="l"/>
            <a:r>
              <a:rPr lang="en-US" sz="2000">
                <a:solidFill>
                  <a:srgbClr val="FF0000"/>
                </a:solidFill>
              </a:rPr>
              <a:t>5</a:t>
            </a:r>
            <a:r>
              <a:rPr sz="2000">
                <a:solidFill>
                  <a:srgbClr val="FF0000"/>
                </a:solidFill>
              </a:rPr>
              <a:t>、圆角</a:t>
            </a:r>
            <a:endParaRPr sz="2000">
              <a:solidFill>
                <a:srgbClr val="FF0000"/>
              </a:solidFill>
            </a:endParaRPr>
          </a:p>
          <a:p>
            <a:pPr algn="l"/>
            <a:r>
              <a:rPr sz="2000">
                <a:solidFill>
                  <a:srgbClr val="FF0000"/>
                </a:solidFill>
              </a:rPr>
              <a:t>border-radius：数值或百分比</a:t>
            </a:r>
            <a:endParaRPr sz="2000">
              <a:solidFill>
                <a:srgbClr val="FF0000"/>
              </a:solidFill>
            </a:endParaRPr>
          </a:p>
          <a:p>
            <a:pPr algn="l"/>
            <a:r>
              <a:rPr sz="2000">
                <a:solidFill>
                  <a:srgbClr val="FF0000"/>
                </a:solidFill>
              </a:rPr>
              <a:t>     </a:t>
            </a:r>
            <a:r>
              <a:t>                                 </a:t>
            </a:r>
          </a:p>
          <a:p>
            <a:pPr algn="l"/>
            <a:r>
              <a:rPr sz="1600"/>
              <a:t>例：border-radius：10px;           </a:t>
            </a:r>
            <a:endParaRPr sz="1600"/>
          </a:p>
          <a:p>
            <a:pPr algn="l"/>
            <a:r>
              <a:rPr sz="1600"/>
              <a:t>border-radius:3px 2px 4px 5px;    </a:t>
            </a:r>
            <a:endParaRPr sz="1600"/>
          </a:p>
          <a:p>
            <a:pPr algn="l"/>
            <a:r>
              <a:rPr sz="1600"/>
              <a:t>border-top-left-radius: 10px; 左上角</a:t>
            </a:r>
            <a:endParaRPr sz="1600"/>
          </a:p>
          <a:p>
            <a:pPr algn="l"/>
            <a:r>
              <a:rPr sz="1600"/>
              <a:t>border-top-right-radius: 5px;  右上角</a:t>
            </a:r>
            <a:endParaRPr sz="1600"/>
          </a:p>
          <a:p>
            <a:pPr algn="l"/>
            <a:r>
              <a:rPr sz="1600"/>
              <a:t>border-bottom-left-radius: 10px; 左下角</a:t>
            </a:r>
            <a:endParaRPr sz="1600"/>
          </a:p>
          <a:p>
            <a:pPr algn="l"/>
            <a:r>
              <a:rPr sz="1600"/>
              <a:t>border-bottom-right-radius: 20px;右下角</a:t>
            </a:r>
            <a:endParaRPr sz="16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1813</Words>
  <Application>WPS 演示</Application>
  <PresentationFormat>全屏显示(16:9)</PresentationFormat>
  <Paragraphs>136</Paragraphs>
  <Slides>14</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DIN-BoldItalic</vt:lpstr>
      <vt:lpstr>微软雅黑</vt:lpstr>
      <vt:lpstr>Impact MT Std</vt:lpstr>
      <vt:lpstr>Calibri</vt:lpstr>
      <vt:lpstr>Segoe Print</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276</cp:revision>
  <dcterms:created xsi:type="dcterms:W3CDTF">2016-01-14T08:47:00Z</dcterms:created>
  <dcterms:modified xsi:type="dcterms:W3CDTF">2019-08-12T06:44:19Z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8</vt:lpwstr>
  </property>
</Properties>
</file>