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71" r:id="rId3"/>
    <p:sldId id="657" r:id="rId5"/>
    <p:sldId id="658" r:id="rId6"/>
    <p:sldId id="659" r:id="rId7"/>
    <p:sldId id="661" r:id="rId8"/>
    <p:sldId id="660" r:id="rId9"/>
    <p:sldId id="337" r:id="rId10"/>
    <p:sldId id="474" r:id="rId11"/>
    <p:sldId id="473" r:id="rId12"/>
    <p:sldId id="649" r:id="rId13"/>
    <p:sldId id="650" r:id="rId14"/>
    <p:sldId id="652" r:id="rId15"/>
    <p:sldId id="674" r:id="rId16"/>
    <p:sldId id="653" r:id="rId17"/>
    <p:sldId id="654" r:id="rId18"/>
    <p:sldId id="655" r:id="rId19"/>
    <p:sldId id="662" r:id="rId20"/>
    <p:sldId id="666" r:id="rId21"/>
    <p:sldId id="667" r:id="rId22"/>
    <p:sldId id="663" r:id="rId23"/>
    <p:sldId id="664" r:id="rId24"/>
    <p:sldId id="665" r:id="rId25"/>
    <p:sldId id="668" r:id="rId26"/>
    <p:sldId id="669" r:id="rId27"/>
    <p:sldId id="670" r:id="rId28"/>
    <p:sldId id="671" r:id="rId29"/>
    <p:sldId id="672" r:id="rId30"/>
    <p:sldId id="673" r:id="rId31"/>
    <p:sldId id="336" r:id="rId32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13C"/>
    <a:srgbClr val="FF682F"/>
    <a:srgbClr val="D729C2"/>
    <a:srgbClr val="126C12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5"/>
    <p:restoredTop sz="87019"/>
  </p:normalViewPr>
  <p:slideViewPr>
    <p:cSldViewPr showGuides="1">
      <p:cViewPr varScale="1">
        <p:scale>
          <a:sx n="97" d="100"/>
          <a:sy n="97" d="100"/>
        </p:scale>
        <p:origin x="416" y="192"/>
      </p:cViewPr>
      <p:guideLst>
        <p:guide orient="horz" pos="2136"/>
        <p:guide pos="2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FAC4E-4FE1-944B-9B49-3440DB8DB0C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E80F-5025-734B-8F5C-30C19262C5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en-US" altLang="zh-CN"/>
          </a:p>
          <a:p>
            <a:pPr lvl="0"/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-6350"/>
            <a:ext cx="12287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ea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5" y="-24130"/>
            <a:ext cx="9173210" cy="690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2935" y="1522730"/>
            <a:ext cx="5164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30313C"/>
                </a:solidFill>
                <a:latin typeface="仿宋" panose="02010609060101010101" charset="-122"/>
                <a:ea typeface="仿宋" panose="02010609060101010101" charset="-122"/>
              </a:rPr>
              <a:t>第三阶段：</a:t>
            </a:r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css3</a:t>
            </a:r>
            <a:r>
              <a:rPr lang="zh-CN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基础</a:t>
            </a:r>
            <a:endParaRPr lang="zh-CN" altLang="zh-CN" sz="6000" b="1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文本效果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2399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word-wrap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允许长单词或 URL 地址换行到下一行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normal	只在允许的断字点换行（浏览器保持默认处理）。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break-word	在长单词或 URL 地址内部进行换行。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背景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166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background-origin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规定背景图片的定位区域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背景图片可以放置于 content-box、padding-box 或 border-box 区域。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3449955"/>
            <a:ext cx="4739640" cy="2957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背景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24917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多重背景图片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background: url(img/head.png),url(img/j11.png) 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边框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2399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 允许您以特定的方式定义匹配某个区域的特定元素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:宽度和高度分别应用到元素的内容框。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border-box:为元素设定的宽度和高度决定了元素的边框盒。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边框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166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 属性用于创建圆角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transparent是全透明黑色(black)的速记法，即一个类似rgba(0,0,0,0)这样的值。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边框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45694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box-shadow 用于向方框添加阴影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box-shadow: 10px 10px 5px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1px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#888888;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必需。水平阴影的位置。允许负值。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必需。垂直阴影的位置。允许负值。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可选。模糊距离。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可选。阴影的尺寸。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可选。阴影的颜色。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边框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86448" y="1789430"/>
            <a:ext cx="7847012" cy="40614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border-image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属性是一个简写属性，用于设置以下属性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border-image-source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:用于指定要用于绘制边框的图像的位置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border-image-slice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:图像边界向内偏移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border-image-width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:图像边界的宽度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border-image-repeat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:用于设置图像边界是否应重复（repeat）、拉伸（stretch）或铺满（round）。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-webkit-border-image:url(img/btn_bg.png)  30/50px stretch;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47078" y="1747520"/>
            <a:ext cx="7847012" cy="51695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为了创建一个线性渐变，你必须至少定义两种颜色结点。颜色结点即你想要呈现平稳过渡的颜色。同时，你也可以设置一个起点和一个方向（或一个角度）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起点是红色，慢慢过渡到蓝色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-webkit-linear-gradient(red, blue); /* Safari 5.1 - 6.0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-o-linear-gradient(red, blue); /* Opera 11.1 - 12.0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-moz-linear-gradient(red, blue); /* Firefox 3.6 - 15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linear-gradient(red, blue); /* 标准的语法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47078" y="1747520"/>
            <a:ext cx="7847012" cy="51695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为了创建一个线性渐变，你必须至少定义两种颜色结点。颜色结点即你想要呈现平稳过渡的颜色。同时，你也可以设置一个起点和一个方向（或一个角度）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起点是红色，慢慢过渡到蓝色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-webkit-linear-gradient(red, blue); /* Safari 5.1 - 6.0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-o-linear-gradient(red, blue); /* Opera 11.1 - 12.0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-moz-linear-gradient(red, blue); /* Firefox 3.6 - 15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linear-gradient(red, blue); /* 标准的语法 */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47078" y="1747520"/>
            <a:ext cx="7847012" cy="4615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多颜色，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起点是红色，慢慢过渡到蓝色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-webkit-linear-gradient(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 20%,green 30%, blue 50%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); /* Safari 5.1 - 6.0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-o-linear-gradient(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 20%,green 30%, blue 50%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); /* Opera 11.1 - 12.0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-moz-linear-gradient(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 20%,green 30%, blue 50%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); /* Firefox 3.6 - 15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linear-gradient(red 20%,green 30%, blue 50%); /* 标准的语法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新增选择器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653" y="1900555"/>
            <a:ext cx="7847012" cy="45231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属性选择器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[属性名]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示例: [data-index]{…} 匹配包含data-index属性的所有元素;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[属性名=属性值]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示例: [data-index=”110”]{…} 匹配data-index属性等于10的元素;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[属性名^=字符]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示例: [data-index^=”10”]{…} 匹配data-index属性以10开头的元素;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[属性名$=字符]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示例: [data-index$=”10”]{…} 匹配data-index属性以10结尾的元素;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[属性名*=字符]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示例: [data-index*=”10”]{…} 匹配data-index属性包含10的元素;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47078" y="1747520"/>
            <a:ext cx="7847012" cy="4892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为了创建一个线性渐变，你必须至少定义两种颜色结点。颜色结点即你想要呈现平稳过渡的颜色。同时，你也可以设置一个起点和一个方向（或一个角度）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从左到右的线性渐变：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-webkit-linear-gradient(left, red , blue); /* Safari 5.1 - 6.0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-o-linear-gradient(right, red, blue); /* Opera 11.1 - 12.0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-moz-linear-gradient(right, red, blue); /* Firefox 3.6 - 15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linear-gradient(to right, red , blue); /* 标准的语法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80390" y="1747520"/>
            <a:ext cx="801370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为了创建一个线性渐变，你必须至少定义两种颜色结点。颜色结点即你想要呈现平稳过渡的颜色。同时，你也可以设置一个起点和一个方向（或一个角度）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从左上角到右下角的线性渐变：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-webkit-linear-gradient(left top, red , blue); /* Safari 5.1 - 6.0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-o-linear-gradient(bottom right, red, blue); /* Opera 11.1 - 12.0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-moz-linear-gradient(bottom right, red, blue); /* Firefox 3.6 - 15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linear-gradient(to bottom right, red , blue); /* 标准的语法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80390" y="1747520"/>
            <a:ext cx="801370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为了创建一个线性渐变，你必须至少定义两种颜色结点。颜色结点即你想要呈现平稳过渡的颜色。同时，你也可以设置一个起点和一个方向（或一个角度）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带有指定的角度的线性渐变：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-webkit-linear-gradient(180deg, red, blue); /* Safari 5.1 - 6.0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-o-linear-gradient(180deg, red, blue); /* Opera 11.1 - 12.0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-moz-linear-gradient(180deg, red, blue); /* Firefox 3.6 - 15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linear-gradient(180deg, red, blue); /* 标准的语法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65150" y="1447800"/>
            <a:ext cx="80137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径向渐变（radial-gradient）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为了创建一个径向渐变，你也必须至少定义两种颜色结点。颜色结点即你想要呈现平稳过渡的颜色。同时，你也可以指定渐变的中心、形状（圆形或椭圆形）、大小。默认情况下，渐变的中心是 center（表示在中心点），渐变的形状是 ellipse（表示椭圆形），渐变的大小是 farthest-corner（表示到最远的角落）。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格式：radial-gradient(position,shape,size,color-stop,color-stop);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85725" y="1628775"/>
            <a:ext cx="897255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径向渐变（radial-gradient）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为了创建一个径向渐变，你也必须至少定义两种颜色结点。颜色结点即你想要呈现平稳过渡的颜色。同时，你也可以指定渐变的中心、形状（圆形或椭圆形）、大小。默认情况下，渐变的中心是 center（表示在中心点），渐变的形状是 ellipse（表示椭圆形），渐变的大小是 farthest-corner（表示到最远的角落）。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格式：radial-gradient(position,shape,size,color-stop,color-stop);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-webkit-radial-gradient(red, green, blue); /* Safari 5.1 - 6.0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-o-radial-gradient(red, green, blue); /* Opera 11.6 - 12.0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-moz-radial-gradient(red, green, blue); /* Firefox 3.6 - 15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background: radial-gradient(red, green, blue); /* 标准的语法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99440" y="1804035"/>
            <a:ext cx="8472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径向渐变（radial-gradient）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position：主要用来定义径向渐变的圆心位置。其值主要有以下几种：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length：用长度值指定径向渐变圆心的横坐标或纵坐标。可以为负值。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percentage：用百分比指定径向渐变圆心的横坐标或纵坐标。可以为负值。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left：设置左边为径向渐变圆心的横坐标值。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center(默认)：设置中间为径向渐变圆心的横坐标值或纵坐标。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right：设置右边为径向渐变圆心的横坐标值。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top：设置顶部为径向渐变圆心的纵标值。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bottom：设置底部为径向渐变圆心的纵标值。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99440" y="1804035"/>
            <a:ext cx="8472805" cy="2768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径向渐变（radial-gradient）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shape：主要用来定义径向渐变的形状。其主要包括两个值“circle”和“ellipse”：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circle：用来指定圆形的径向渐变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ellipse(默认)：用来指定椭圆形的径向渐变。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99440" y="1804035"/>
            <a:ext cx="8472805" cy="3738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径向渐变（radial-gradient）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size：主要用来确定径向渐变的结束形状大小。参数主要有：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closest-side：指定径向渐变的半径长度为从圆心到离圆心最近的边；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closest-corner：指定径向渐变的半径长度为从圆心到离圆心最近的角；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farthest-side：指定径向渐变的半径长度为从圆心到离圆心最远的边；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farthest-corner(默认)：指定径向渐变的半径长度为从圆心到离圆心最远的角；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078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渐变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99440" y="1804035"/>
            <a:ext cx="847280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径向渐变（radial-gradient）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color-stop：表示颜色的起始点和结束点。可以在两个颜色中间插入更多的颜色值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新增选择器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44675"/>
            <a:ext cx="7847012" cy="45231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+: 相邻兄弟选择器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相邻兄弟选择器可以选择紧接在另一元素后的元素，而且他们具有一个相同的父元素，E F两元素具有一个相同的父元素，而且Ｆ元素在Ｅ元素后面，而且相邻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p{color: red;}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&lt;p&gt;1&lt;/p&gt;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&lt;div&gt;hello1&lt;/div&gt;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&lt;p&gt;3&lt;/p&gt;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&lt;p&gt;4&lt;/p&gt;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&lt;p&gt;5&lt;/p&gt;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新增选择器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44675"/>
            <a:ext cx="7847012" cy="3784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~: 通用兄弟选择器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div~p{color: red;}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&lt;p&gt;1&lt;/p&gt;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&lt;div&gt;hello1&lt;/div&gt;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&lt;p&gt;3&lt;/p&gt;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&lt;p&gt;4&lt;/p&gt;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&lt;p&gt;5&lt;/p&gt;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新增选择器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53235"/>
            <a:ext cx="7847012" cy="47078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:not (x)、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如果相对某个结构元素使用样式，但是想排除这个结构元素下面的子结构元素，让它不使用整个样式时，可以使用not选择器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.list li:not(.li2){color: red;}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&lt;ul class="list"&gt;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	&lt;li&gt;1&lt;/li&gt;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	&lt;li class="li2"&gt;2&lt;/li&gt;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	&lt;li&gt;3&lt;/li&gt;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	&lt;li&gt;4&lt;/li&gt;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	&lt;li&gt;5&lt;/li&gt;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&lt;/ul&gt;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新增选择器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04203" y="1844675"/>
            <a:ext cx="7847012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伪元素选择器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css3的标准规定：伪类用单冒号”:”，伪元素用双冒号”::”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::before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用于在某个元素之前插入一些内容，通常与content属性配合使用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::after,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用于在某个元素之后插入一些内容，通常与content属性配合使用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服务器字体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44675"/>
            <a:ext cx="7847012" cy="4154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//规则如下：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@font-face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font-family: &lt;YourWebFontName&gt;;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src: &lt;source&gt;&lt;format&gt;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&lt;source&gt;&lt;format&gt;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font-weight: &lt;weight&gt;;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font-style: &lt;style&gt;;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YourWebFontName:此值指的就是你自定义的字体名称，最好是使用你下载的默认字体，他将被引用到你的Web元素中的font-family。如“font-family:”YourWebFontName”;”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source:此值指的是你自定义的字体的存放路径，可以是相对路径也可以是绝路径；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服务器字体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04203" y="1844675"/>
            <a:ext cx="7847012" cy="3923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format：此值指的是你自定义的字体的格式，主要用来帮助浏览器识别，其值主要有以下几种类型以及浏览器的支持情况：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src: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url('font/ruizibige.eot'); /* IE9 兼容模式 */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src: url('font/ruizibige.eot?#iefix') format('embedded-opentype'), /*IE6-IE8 */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url('font/ruizibige.woff') format('woff'), /*标准浏览器*/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url('font/ruizibige.ttf')  format('truetype'), /*Safari, Android, iOS*/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url('font/ruizibige.svg#ruizibige') format('svg'); /*Chrome4+,Safari3.1+,Opera10.0+,iOS Mobile Safari3.2+*/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文本效果</a:t>
            </a:r>
            <a:endParaRPr kumimoji="0" lang="zh-CN" altLang="en-US" sz="3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44675"/>
            <a:ext cx="7847012" cy="2907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text-shadow  可向文本应用阴影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您能够规定水平阴影、垂直阴影、模糊距离，以及阴影的颜色：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h1{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text-shadow: 5px 5px 5px  #FF0000;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6433</Words>
  <Application>WPS 演示</Application>
  <PresentationFormat>全屏显示(4:3)</PresentationFormat>
  <Paragraphs>272</Paragraphs>
  <Slides>29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仿宋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111</cp:revision>
  <dcterms:created xsi:type="dcterms:W3CDTF">2016-07-19T11:05:00Z</dcterms:created>
  <dcterms:modified xsi:type="dcterms:W3CDTF">2019-12-31T01:53:20Z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