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5"/>
  </p:handoutMasterIdLst>
  <p:sldIdLst>
    <p:sldId id="271" r:id="rId3"/>
    <p:sldId id="337" r:id="rId5"/>
    <p:sldId id="474" r:id="rId6"/>
    <p:sldId id="473" r:id="rId7"/>
    <p:sldId id="530" r:id="rId8"/>
    <p:sldId id="475" r:id="rId9"/>
    <p:sldId id="531" r:id="rId10"/>
    <p:sldId id="476" r:id="rId11"/>
    <p:sldId id="532" r:id="rId12"/>
    <p:sldId id="477" r:id="rId13"/>
    <p:sldId id="533" r:id="rId14"/>
    <p:sldId id="479" r:id="rId15"/>
    <p:sldId id="480" r:id="rId16"/>
    <p:sldId id="481" r:id="rId17"/>
    <p:sldId id="534" r:id="rId18"/>
    <p:sldId id="482" r:id="rId19"/>
    <p:sldId id="483" r:id="rId20"/>
    <p:sldId id="535" r:id="rId21"/>
    <p:sldId id="484" r:id="rId22"/>
    <p:sldId id="485" r:id="rId23"/>
    <p:sldId id="487" r:id="rId24"/>
    <p:sldId id="488" r:id="rId25"/>
    <p:sldId id="489" r:id="rId26"/>
    <p:sldId id="493" r:id="rId27"/>
    <p:sldId id="494" r:id="rId28"/>
    <p:sldId id="495" r:id="rId29"/>
    <p:sldId id="496" r:id="rId30"/>
    <p:sldId id="497" r:id="rId31"/>
    <p:sldId id="498" r:id="rId32"/>
    <p:sldId id="499" r:id="rId33"/>
    <p:sldId id="500" r:id="rId34"/>
    <p:sldId id="501" r:id="rId35"/>
    <p:sldId id="593" r:id="rId36"/>
    <p:sldId id="621" r:id="rId37"/>
    <p:sldId id="502" r:id="rId38"/>
    <p:sldId id="503" r:id="rId39"/>
    <p:sldId id="504" r:id="rId40"/>
    <p:sldId id="505" r:id="rId41"/>
    <p:sldId id="506" r:id="rId42"/>
    <p:sldId id="507" r:id="rId43"/>
    <p:sldId id="508" r:id="rId44"/>
    <p:sldId id="509" r:id="rId45"/>
    <p:sldId id="511" r:id="rId46"/>
    <p:sldId id="512" r:id="rId47"/>
    <p:sldId id="513" r:id="rId48"/>
    <p:sldId id="514" r:id="rId49"/>
    <p:sldId id="515" r:id="rId50"/>
    <p:sldId id="516" r:id="rId51"/>
    <p:sldId id="518" r:id="rId52"/>
    <p:sldId id="519" r:id="rId53"/>
    <p:sldId id="520" r:id="rId54"/>
    <p:sldId id="521" r:id="rId55"/>
    <p:sldId id="522" r:id="rId56"/>
    <p:sldId id="523" r:id="rId57"/>
    <p:sldId id="524" r:id="rId58"/>
    <p:sldId id="525" r:id="rId59"/>
    <p:sldId id="526" r:id="rId60"/>
    <p:sldId id="527" r:id="rId61"/>
    <p:sldId id="590" r:id="rId62"/>
    <p:sldId id="591" r:id="rId63"/>
    <p:sldId id="336" r:id="rId64"/>
  </p:sldIdLst>
  <p:sldSz cx="9144000" cy="6858000" type="screen4x3"/>
  <p:notesSz cx="7099300" cy="1023493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00"/>
    <a:srgbClr val="FFFFFF"/>
    <a:srgbClr val="30313C"/>
    <a:srgbClr val="FF682F"/>
    <a:srgbClr val="D729C2"/>
    <a:srgbClr val="126C12"/>
    <a:srgbClr val="F0A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125"/>
    <p:restoredTop sz="87019"/>
  </p:normalViewPr>
  <p:slideViewPr>
    <p:cSldViewPr showGuides="1">
      <p:cViewPr varScale="1">
        <p:scale>
          <a:sx n="97" d="100"/>
          <a:sy n="97" d="100"/>
        </p:scale>
        <p:origin x="416" y="192"/>
      </p:cViewPr>
      <p:guideLst>
        <p:guide orient="horz" pos="2136"/>
        <p:guide pos="2768"/>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buFontTx/>
              <a:buNone/>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buFontTx/>
              <a:buNone/>
              <a:defRPr sz="13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buFontTx/>
              <a:buNone/>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buFontTx/>
              <a:buNone/>
              <a:defRPr sz="1300">
                <a:latin typeface="Calibri" panose="020F050202020403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FDFAC4E-4FE1-944B-9B49-3440DB8DB0C6}" type="slidenum">
              <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buFontTx/>
              <a:buNone/>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buFontTx/>
              <a:buNone/>
              <a:defRPr sz="13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7" name="备注占位符 4"/>
          <p:cNvSpPr>
            <a:spLocks noGrp="1"/>
          </p:cNvSpPr>
          <p:nvPr>
            <p:ph type="body" sz="quarter"/>
          </p:nvPr>
        </p:nvSpPr>
        <p:spPr>
          <a:xfrm>
            <a:off x="709613" y="4860925"/>
            <a:ext cx="5680075" cy="4605338"/>
          </a:xfrm>
          <a:prstGeom prst="rect">
            <a:avLst/>
          </a:prstGeom>
          <a:noFill/>
          <a:ln w="9525">
            <a:noFill/>
          </a:ln>
        </p:spPr>
        <p:txBody>
          <a:bodyPr wrap="square" lIns="99048" tIns="49524" rIns="99048" bIns="49524"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buFontTx/>
              <a:buNone/>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buFontTx/>
              <a:buNone/>
              <a:defRPr sz="1300">
                <a:latin typeface="Calibri" panose="020F050202020403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566E80F-5025-734B-8F5C-30C19262C580}" type="slidenum">
              <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noRot="1" noChangeAspect="1" noTextEdit="1"/>
          </p:cNvSpPr>
          <p:nvPr>
            <p:ph type="sldImg"/>
          </p:nvPr>
        </p:nvSpPr>
        <p:spPr>
          <a:ln>
            <a:solidFill>
              <a:srgbClr val="000000"/>
            </a:solidFill>
            <a:miter/>
          </a:ln>
        </p:spPr>
      </p:sp>
      <p:sp>
        <p:nvSpPr>
          <p:cNvPr id="7170" name="备注占位符 2"/>
          <p:cNvSpPr>
            <a:spLocks noGrp="1"/>
          </p:cNvSpPr>
          <p:nvPr>
            <p:ph type="body"/>
          </p:nvPr>
        </p:nvSpPr>
        <p:spPr/>
        <p:txBody>
          <a:bodyPr wrap="square" lIns="99048" tIns="49524" rIns="99048" bIns="49524" anchor="t"/>
          <a:p>
            <a:pPr lvl="0"/>
            <a:endParaRPr lang="en-US" altLang="zh-CN"/>
          </a:p>
          <a:p>
            <a:pPr lvl="0"/>
            <a:r>
              <a:rPr lang="en-US" altLang="zh-CN"/>
              <a:t>          </a:t>
            </a:r>
            <a:endParaRPr lang="en-US" altLang="zh-CN"/>
          </a:p>
        </p:txBody>
      </p:sp>
      <p:sp>
        <p:nvSpPr>
          <p:cNvPr id="7171"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9048" tIns="49524" rIns="99048" bIns="49524" anchor="t"/>
          <a:p>
            <a:pPr lvl="0"/>
            <a:endParaRPr lang="zh-CN" altLang="en-US"/>
          </a:p>
        </p:txBody>
      </p:sp>
      <p:sp>
        <p:nvSpPr>
          <p:cNvPr id="9219" name="灯片编号占位符 3"/>
          <p:cNvSpPr txBox="1">
            <a:spLocks noGrp="1"/>
          </p:cNvSpPr>
          <p:nvPr>
            <p:ph type="sldNum" sz="quarter"/>
          </p:nvPr>
        </p:nvSpPr>
        <p:spPr>
          <a:xfrm>
            <a:off x="4021138" y="9721850"/>
            <a:ext cx="3076575" cy="511175"/>
          </a:xfrm>
          <a:prstGeom prst="rect">
            <a:avLst/>
          </a:prstGeom>
          <a:noFill/>
          <a:ln w="9525">
            <a:noFill/>
          </a:ln>
        </p:spPr>
        <p:txBody>
          <a:bodyPr wrap="square" lIns="99048" tIns="49524" rIns="99048" bIns="49524" anchor="b"/>
          <a:p>
            <a:pPr lvl="0" indent="0" algn="r" eaLnBrk="1" hangingPunct="1"/>
            <a:fld id="{9A0DB2DC-4C9A-4742-B13C-FB6460FD3503}" type="slidenum">
              <a:rPr lang="zh-CN" altLang="en-US" sz="1300">
                <a:latin typeface="Calibri" panose="020F0502020204030204" pitchFamily="34" charset="0"/>
              </a:rPr>
            </a:fld>
            <a:endParaRPr lang="zh-CN" altLang="en-US" sz="13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图片 1" descr="logo"/>
          <p:cNvPicPr>
            <a:picLocks noChangeAspect="1"/>
          </p:cNvPicPr>
          <p:nvPr userDrawn="1"/>
        </p:nvPicPr>
        <p:blipFill>
          <a:blip r:embed="rId2"/>
          <a:stretch>
            <a:fillRect/>
          </a:stretch>
        </p:blipFill>
        <p:spPr>
          <a:xfrm>
            <a:off x="31750" y="-6350"/>
            <a:ext cx="1228725" cy="6096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sym typeface="宋体" panose="02010600030101010101" pitchFamily="2" charset="-122"/>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宋体" panose="02010600030101010101" pitchFamily="2" charset="-122"/>
        </a:defRPr>
      </a:lvl8pPr>
      <a:lvl9pPr marL="1828165"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宋体" panose="02010600030101010101" pitchFamily="2" charset="-122"/>
        </a:defRPr>
      </a:lvl9pPr>
    </p:titleStyle>
    <p:bodyStyle>
      <a:lvl1pPr marL="341630" indent="-341630" algn="l" defTabSz="0" rtl="0" eaLnBrk="0" fontAlgn="base" hangingPunct="0">
        <a:spcBef>
          <a:spcPct val="20000"/>
        </a:spcBef>
        <a:spcAft>
          <a:spcPct val="0"/>
        </a:spcAft>
        <a:buFont typeface="Arial" panose="020B0604020202020204" pitchFamily="34" charset="0"/>
        <a:buChar char="•"/>
        <a:defRPr sz="3100">
          <a:solidFill>
            <a:schemeClr val="tx1"/>
          </a:solidFill>
          <a:latin typeface="+mn-lt"/>
          <a:ea typeface="+mn-ea"/>
          <a:cs typeface="+mn-cs"/>
          <a:sym typeface="宋体" panose="02010600030101010101" pitchFamily="2" charset="-122"/>
        </a:defRPr>
      </a:lvl1pPr>
      <a:lvl2pPr marL="741680" indent="-284480" algn="l" defTabSz="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宋体" panose="02010600030101010101" pitchFamily="2" charset="-122"/>
        </a:defRPr>
      </a:lvl2pPr>
      <a:lvl3pPr marL="1141730" indent="-227330" algn="l" defTabSz="0"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宋体" panose="02010600030101010101" pitchFamily="2" charset="-122"/>
        </a:defRPr>
      </a:lvl3pPr>
      <a:lvl4pPr marL="1598930" indent="-22733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宋体" panose="02010600030101010101" pitchFamily="2" charset="-122"/>
        </a:defRPr>
      </a:lvl4pPr>
      <a:lvl5pPr marL="2056130" indent="-22733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宋体" panose="02010600030101010101" pitchFamily="2" charset="-122"/>
        </a:defRPr>
      </a:lvl5pPr>
      <a:lvl6pPr marL="2513965"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宋体" panose="02010600030101010101" pitchFamily="2" charset="-122"/>
        </a:defRPr>
      </a:lvl6pPr>
      <a:lvl7pPr marL="2971165"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宋体" panose="02010600030101010101" pitchFamily="2" charset="-122"/>
        </a:defRPr>
      </a:lvl7pPr>
      <a:lvl8pPr marL="3428365"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宋体" panose="02010600030101010101" pitchFamily="2" charset="-122"/>
        </a:defRPr>
      </a:lvl8pPr>
      <a:lvl9pPr marL="3885565"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宋体" panose="02010600030101010101"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xml"/><Relationship Id="rId1" Type="http://schemas.openxmlformats.org/officeDocument/2006/relationships/image" Target="../media/image2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hearder"/>
          <p:cNvPicPr>
            <a:picLocks noChangeAspect="1"/>
          </p:cNvPicPr>
          <p:nvPr/>
        </p:nvPicPr>
        <p:blipFill>
          <a:blip r:embed="rId1"/>
          <a:stretch>
            <a:fillRect/>
          </a:stretch>
        </p:blipFill>
        <p:spPr>
          <a:xfrm>
            <a:off x="-111125" y="-24130"/>
            <a:ext cx="9173210" cy="6905625"/>
          </a:xfrm>
          <a:prstGeom prst="rect">
            <a:avLst/>
          </a:prstGeom>
        </p:spPr>
      </p:pic>
      <p:sp>
        <p:nvSpPr>
          <p:cNvPr id="7" name="文本框 6"/>
          <p:cNvSpPr txBox="1"/>
          <p:nvPr/>
        </p:nvSpPr>
        <p:spPr>
          <a:xfrm>
            <a:off x="1892935" y="1522730"/>
            <a:ext cx="5164455" cy="2861310"/>
          </a:xfrm>
          <a:prstGeom prst="rect">
            <a:avLst/>
          </a:prstGeom>
          <a:noFill/>
        </p:spPr>
        <p:txBody>
          <a:bodyPr wrap="square" rtlCol="0">
            <a:spAutoFit/>
          </a:bodyPr>
          <a:p>
            <a:r>
              <a:rPr lang="zh-CN" altLang="en-US" sz="6000" b="1">
                <a:solidFill>
                  <a:srgbClr val="30313C"/>
                </a:solidFill>
                <a:latin typeface="仿宋" panose="02010609060101010101" charset="-122"/>
                <a:ea typeface="仿宋" panose="02010609060101010101" charset="-122"/>
              </a:rPr>
              <a:t>第三阶段：</a:t>
            </a:r>
            <a:endParaRPr lang="zh-CN" altLang="en-US" sz="6000" b="1">
              <a:solidFill>
                <a:srgbClr val="30313C"/>
              </a:solidFill>
              <a:latin typeface="仿宋" panose="02010609060101010101" charset="-122"/>
              <a:ea typeface="仿宋" panose="02010609060101010101" charset="-122"/>
            </a:endParaRPr>
          </a:p>
          <a:p>
            <a:endParaRPr lang="zh-CN" altLang="en-US" sz="6000" b="1">
              <a:solidFill>
                <a:srgbClr val="30313C"/>
              </a:solidFill>
              <a:latin typeface="仿宋" panose="02010609060101010101" charset="-122"/>
              <a:ea typeface="仿宋" panose="02010609060101010101" charset="-122"/>
            </a:endParaRPr>
          </a:p>
          <a:p>
            <a:r>
              <a:rPr lang="en-US" altLang="zh-CN" sz="6000" b="1">
                <a:solidFill>
                  <a:srgbClr val="0070C0"/>
                </a:solidFill>
                <a:latin typeface="仿宋" panose="02010609060101010101" charset="-122"/>
                <a:ea typeface="仿宋" panose="02010609060101010101" charset="-122"/>
              </a:rPr>
              <a:t>HTML5</a:t>
            </a:r>
            <a:r>
              <a:rPr lang="zh-CN" altLang="en-US" sz="6000" b="1">
                <a:solidFill>
                  <a:srgbClr val="0070C0"/>
                </a:solidFill>
                <a:latin typeface="仿宋" panose="02010609060101010101" charset="-122"/>
                <a:ea typeface="仿宋" panose="02010609060101010101" charset="-122"/>
              </a:rPr>
              <a:t>新标签</a:t>
            </a:r>
            <a:endParaRPr lang="zh-CN" altLang="en-US" sz="6000" b="1">
              <a:solidFill>
                <a:srgbClr val="0070C0"/>
              </a:solidFill>
              <a:latin typeface="仿宋" panose="02010609060101010101" charset="-122"/>
              <a:ea typeface="仿宋" panose="0201060906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文本框 1"/>
          <p:cNvSpPr txBox="1"/>
          <p:nvPr/>
        </p:nvSpPr>
        <p:spPr>
          <a:xfrm>
            <a:off x="648653" y="965835"/>
            <a:ext cx="7847012" cy="5723890"/>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rPr>
              <a:t>4. </a:t>
            </a:r>
            <a:r>
              <a:rPr sz="2800">
                <a:latin typeface="微软雅黑" panose="020B0503020204020204" pitchFamily="34" charset="-122"/>
                <a:ea typeface="微软雅黑" panose="020B0503020204020204" pitchFamily="34" charset="-122"/>
              </a:rPr>
              <a:t>nav</a:t>
            </a:r>
            <a:endParaRPr sz="2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nav元素是一个可以用作页面导航的</a:t>
            </a:r>
            <a:r>
              <a:rPr sz="1800">
                <a:solidFill>
                  <a:srgbClr val="FF0000"/>
                </a:solidFill>
                <a:latin typeface="微软雅黑" panose="020B0503020204020204" pitchFamily="34" charset="-122"/>
                <a:ea typeface="微软雅黑" panose="020B0503020204020204" pitchFamily="34" charset="-122"/>
              </a:rPr>
              <a:t>链接组</a:t>
            </a:r>
            <a:r>
              <a:rPr sz="1800">
                <a:latin typeface="微软雅黑" panose="020B0503020204020204" pitchFamily="34" charset="-122"/>
                <a:ea typeface="微软雅黑" panose="020B0503020204020204" pitchFamily="34" charset="-122"/>
              </a:rPr>
              <a:t>，其中的导航元素链接到其他页面或当前页面的其他部分。nav元素中只存放主要的、基本的链接组。一个页面中可以有多个nav元素，作为页面整体或不同部分的导航。</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nav元素可以用于以下几个场合：</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1）传统导航条：作用是将当前页面跳转到网站的其他主要页面上去；</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2）侧边栏导航：作用是将页面从当前文章或当前商品跳转到其他文章或其他产品页面去；</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3）页内导航：作用是在本页面几个主要的组成部分之间进行跳转；</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4）翻页操作：指在多个页面的前后页或博客网站的前后篇文章滚动。</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注意：在HTML5中，不要用menu元素代替nav元素。menu元素是用在一系列发出命令的菜单上的，是一种交互行为，更确切的说是使用在Web应用程序中的。</a:t>
            </a:r>
            <a:endParaRPr sz="1800">
              <a:latin typeface="微软雅黑" panose="020B0503020204020204" pitchFamily="34" charset="-122"/>
              <a:ea typeface="微软雅黑" panose="020B0503020204020204" pitchFamily="34" charset="-122"/>
            </a:endParaRPr>
          </a:p>
        </p:txBody>
      </p:sp>
      <p:sp>
        <p:nvSpPr>
          <p:cNvPr id="2" name="矩形 1"/>
          <p:cNvSpPr/>
          <p:nvPr/>
        </p:nvSpPr>
        <p:spPr>
          <a:xfrm>
            <a:off x="747078" y="60261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0" hangingPunct="0"/>
            <a:r>
              <a:rPr sz="3600">
                <a:solidFill>
                  <a:schemeClr val="bg1"/>
                </a:solidFill>
                <a:latin typeface="微软雅黑" panose="020B0503020204020204" pitchFamily="34" charset="-122"/>
                <a:ea typeface="微软雅黑" panose="020B0503020204020204" pitchFamily="34" charset="-122"/>
                <a:sym typeface="+mn-ea"/>
              </a:rPr>
              <a:t>主体结构标签</a:t>
            </a:r>
            <a:endParaRPr kumimoji="0" lang="zh-CN" altLang="zh-CN" sz="36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747078" y="60261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0" hangingPunct="0"/>
            <a:r>
              <a:rPr sz="3600">
                <a:solidFill>
                  <a:schemeClr val="bg1"/>
                </a:solidFill>
                <a:latin typeface="微软雅黑" panose="020B0503020204020204" pitchFamily="34" charset="-122"/>
                <a:ea typeface="微软雅黑" panose="020B0503020204020204" pitchFamily="34" charset="-122"/>
                <a:sym typeface="+mn-ea"/>
              </a:rPr>
              <a:t>主体结构标签</a:t>
            </a:r>
            <a:endParaRPr kumimoji="0" lang="zh-CN" altLang="zh-CN" sz="36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pic>
        <p:nvPicPr>
          <p:cNvPr id="3" name="图片 2" descr="8"/>
          <p:cNvPicPr>
            <a:picLocks noChangeAspect="1"/>
          </p:cNvPicPr>
          <p:nvPr/>
        </p:nvPicPr>
        <p:blipFill>
          <a:blip r:embed="rId1"/>
          <a:stretch>
            <a:fillRect/>
          </a:stretch>
        </p:blipFill>
        <p:spPr>
          <a:xfrm>
            <a:off x="314960" y="1395095"/>
            <a:ext cx="8512810" cy="51993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文本框 1"/>
          <p:cNvSpPr txBox="1"/>
          <p:nvPr/>
        </p:nvSpPr>
        <p:spPr>
          <a:xfrm>
            <a:off x="648653" y="1407795"/>
            <a:ext cx="7847012" cy="1383665"/>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rPr>
              <a:t>5. </a:t>
            </a:r>
            <a:r>
              <a:rPr sz="2800">
                <a:latin typeface="微软雅黑" panose="020B0503020204020204" pitchFamily="34" charset="-122"/>
                <a:ea typeface="微软雅黑" panose="020B0503020204020204" pitchFamily="34" charset="-122"/>
              </a:rPr>
              <a:t>header</a:t>
            </a:r>
            <a:endParaRPr sz="2800">
              <a:latin typeface="微软雅黑" panose="020B0503020204020204" pitchFamily="34" charset="-122"/>
              <a:ea typeface="微软雅黑" panose="020B0503020204020204" pitchFamily="34" charset="-122"/>
            </a:endParaRPr>
          </a:p>
          <a:p>
            <a:pPr>
              <a:lnSpc>
                <a:spcPct val="150000"/>
              </a:lnSpc>
            </a:pPr>
            <a:r>
              <a:rPr sz="2800">
                <a:latin typeface="微软雅黑" panose="020B0503020204020204" pitchFamily="34" charset="-122"/>
                <a:ea typeface="微软雅黑" panose="020B0503020204020204" pitchFamily="34" charset="-122"/>
              </a:rPr>
              <a:t>表示页面中一个内容区块或者整个页面的标题</a:t>
            </a:r>
            <a:endParaRPr sz="2800">
              <a:latin typeface="微软雅黑" panose="020B0503020204020204" pitchFamily="34" charset="-122"/>
              <a:ea typeface="微软雅黑" panose="020B0503020204020204" pitchFamily="34" charset="-122"/>
            </a:endParaRPr>
          </a:p>
        </p:txBody>
      </p:sp>
      <p:sp>
        <p:nvSpPr>
          <p:cNvPr id="2" name="矩形 1"/>
          <p:cNvSpPr/>
          <p:nvPr/>
        </p:nvSpPr>
        <p:spPr>
          <a:xfrm>
            <a:off x="747078" y="76009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r>
              <a:rPr sz="3600">
                <a:solidFill>
                  <a:schemeClr val="bg1"/>
                </a:solidFill>
                <a:latin typeface="微软雅黑" panose="020B0503020204020204" pitchFamily="34" charset="-122"/>
                <a:ea typeface="微软雅黑" panose="020B0503020204020204" pitchFamily="34" charset="-122"/>
                <a:sym typeface="+mn-ea"/>
              </a:rPr>
              <a:t>主体结构标签</a:t>
            </a:r>
            <a:endParaRPr kumimoji="0" lang="zh-CN" altLang="zh-CN" sz="36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sz="3600">
                <a:solidFill>
                  <a:schemeClr val="bg1"/>
                </a:solidFill>
                <a:latin typeface="微软雅黑" panose="020B0503020204020204" pitchFamily="34" charset="-122"/>
                <a:ea typeface="微软雅黑" panose="020B0503020204020204" pitchFamily="34" charset="-122"/>
                <a:sym typeface="+mn-ea"/>
              </a:rPr>
              <a:t>主体结构标签</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48653" y="1421130"/>
            <a:ext cx="7847012" cy="2676525"/>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rPr>
              <a:t>6. </a:t>
            </a:r>
            <a:r>
              <a:rPr sz="2800">
                <a:latin typeface="微软雅黑" panose="020B0503020204020204" pitchFamily="34" charset="-122"/>
                <a:ea typeface="微软雅黑" panose="020B0503020204020204" pitchFamily="34" charset="-122"/>
              </a:rPr>
              <a:t>footer</a:t>
            </a:r>
            <a:endParaRPr sz="2800">
              <a:latin typeface="微软雅黑" panose="020B0503020204020204" pitchFamily="34" charset="-122"/>
              <a:ea typeface="微软雅黑" panose="020B0503020204020204" pitchFamily="34" charset="-122"/>
            </a:endParaRPr>
          </a:p>
          <a:p>
            <a:pPr>
              <a:lnSpc>
                <a:spcPct val="150000"/>
              </a:lnSpc>
            </a:pPr>
            <a:r>
              <a:rPr sz="2800">
                <a:latin typeface="微软雅黑" panose="020B0503020204020204" pitchFamily="34" charset="-122"/>
                <a:ea typeface="微软雅黑" panose="020B0503020204020204" pitchFamily="34" charset="-122"/>
              </a:rPr>
              <a:t>表示整个页面或者页面中的一个内容区块的脚注。一般来说，他会包含创作者的姓名、创作日期以及创作者联系信息。</a:t>
            </a:r>
            <a:endParaRPr sz="280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sz="3600">
                <a:solidFill>
                  <a:schemeClr val="bg1"/>
                </a:solidFill>
                <a:latin typeface="微软雅黑" panose="020B0503020204020204" pitchFamily="34" charset="-122"/>
                <a:ea typeface="微软雅黑" panose="020B0503020204020204" pitchFamily="34" charset="-122"/>
                <a:sym typeface="+mn-ea"/>
              </a:rPr>
              <a:t>主体结构标签</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48018" y="1447165"/>
            <a:ext cx="7847012" cy="2676525"/>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rPr>
              <a:t>7. </a:t>
            </a:r>
            <a:r>
              <a:rPr sz="2800">
                <a:latin typeface="微软雅黑" panose="020B0503020204020204" pitchFamily="34" charset="-122"/>
                <a:ea typeface="微软雅黑" panose="020B0503020204020204" pitchFamily="34" charset="-122"/>
              </a:rPr>
              <a:t>figure &amp; figcaption</a:t>
            </a:r>
            <a:endParaRPr sz="2800">
              <a:latin typeface="微软雅黑" panose="020B0503020204020204" pitchFamily="34" charset="-122"/>
              <a:ea typeface="微软雅黑" panose="020B0503020204020204" pitchFamily="34" charset="-122"/>
            </a:endParaRPr>
          </a:p>
          <a:p>
            <a:pPr>
              <a:lnSpc>
                <a:spcPct val="150000"/>
              </a:lnSpc>
            </a:pPr>
            <a:r>
              <a:rPr sz="2800">
                <a:latin typeface="微软雅黑" panose="020B0503020204020204" pitchFamily="34" charset="-122"/>
                <a:ea typeface="微软雅黑" panose="020B0503020204020204" pitchFamily="34" charset="-122"/>
              </a:rPr>
              <a:t>表示一段独立的流内容，一般表示文档主体流内容中的一个独立单元（一般用于图片或视频）。使用figcaption元素为figure元素添加标题。</a:t>
            </a:r>
            <a:endParaRPr sz="280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sz="3600">
                <a:solidFill>
                  <a:schemeClr val="bg1"/>
                </a:solidFill>
                <a:latin typeface="微软雅黑" panose="020B0503020204020204" pitchFamily="34" charset="-122"/>
                <a:ea typeface="微软雅黑" panose="020B0503020204020204" pitchFamily="34" charset="-122"/>
                <a:sym typeface="+mn-ea"/>
              </a:rPr>
              <a:t>主体结构标签</a:t>
            </a:r>
            <a:endParaRPr lang="zh-CN" altLang="en-US" sz="2800" b="1">
              <a:solidFill>
                <a:schemeClr val="bg1"/>
              </a:solidFill>
              <a:latin typeface="微软雅黑" panose="020B0503020204020204" pitchFamily="34" charset="-122"/>
              <a:ea typeface="微软雅黑" panose="020B0503020204020204" pitchFamily="34" charset="-122"/>
            </a:endParaRPr>
          </a:p>
        </p:txBody>
      </p:sp>
      <p:pic>
        <p:nvPicPr>
          <p:cNvPr id="2" name="图片 1" descr="9"/>
          <p:cNvPicPr>
            <a:picLocks noChangeAspect="1"/>
          </p:cNvPicPr>
          <p:nvPr/>
        </p:nvPicPr>
        <p:blipFill>
          <a:blip r:embed="rId1"/>
          <a:stretch>
            <a:fillRect/>
          </a:stretch>
        </p:blipFill>
        <p:spPr>
          <a:xfrm>
            <a:off x="747395" y="1351280"/>
            <a:ext cx="4285615" cy="1733550"/>
          </a:xfrm>
          <a:prstGeom prst="rect">
            <a:avLst/>
          </a:prstGeom>
        </p:spPr>
      </p:pic>
      <p:pic>
        <p:nvPicPr>
          <p:cNvPr id="3" name="图片 2" descr="10"/>
          <p:cNvPicPr>
            <a:picLocks noChangeAspect="1"/>
          </p:cNvPicPr>
          <p:nvPr/>
        </p:nvPicPr>
        <p:blipFill>
          <a:blip r:embed="rId2"/>
          <a:stretch>
            <a:fillRect/>
          </a:stretch>
        </p:blipFill>
        <p:spPr>
          <a:xfrm>
            <a:off x="58420" y="2875915"/>
            <a:ext cx="4091305" cy="2685415"/>
          </a:xfrm>
          <a:prstGeom prst="rect">
            <a:avLst/>
          </a:prstGeom>
        </p:spPr>
      </p:pic>
      <p:pic>
        <p:nvPicPr>
          <p:cNvPr id="4" name="图片 3" descr="11"/>
          <p:cNvPicPr>
            <a:picLocks noChangeAspect="1"/>
          </p:cNvPicPr>
          <p:nvPr/>
        </p:nvPicPr>
        <p:blipFill>
          <a:blip r:embed="rId3"/>
          <a:stretch>
            <a:fillRect/>
          </a:stretch>
        </p:blipFill>
        <p:spPr>
          <a:xfrm>
            <a:off x="3481705" y="3336290"/>
            <a:ext cx="5523865" cy="26758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sz="3600">
                <a:solidFill>
                  <a:schemeClr val="bg1"/>
                </a:solidFill>
                <a:latin typeface="微软雅黑" panose="020B0503020204020204" pitchFamily="34" charset="-122"/>
                <a:ea typeface="微软雅黑" panose="020B0503020204020204" pitchFamily="34" charset="-122"/>
                <a:sym typeface="+mn-ea"/>
              </a:rPr>
              <a:t>主体结构标签</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48653" y="1421130"/>
            <a:ext cx="7847012" cy="2445385"/>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rPr>
              <a:t>8. </a:t>
            </a:r>
            <a:r>
              <a:rPr sz="2800">
                <a:latin typeface="微软雅黑" panose="020B0503020204020204" pitchFamily="34" charset="-122"/>
                <a:ea typeface="微软雅黑" panose="020B0503020204020204" pitchFamily="34" charset="-122"/>
              </a:rPr>
              <a:t>hgroup</a:t>
            </a:r>
            <a:endParaRPr sz="2800">
              <a:latin typeface="微软雅黑" panose="020B0503020204020204" pitchFamily="34" charset="-122"/>
              <a:ea typeface="微软雅黑" panose="020B0503020204020204" pitchFamily="34" charset="-122"/>
            </a:endParaRPr>
          </a:p>
          <a:p>
            <a:pPr>
              <a:lnSpc>
                <a:spcPct val="150000"/>
              </a:lnSpc>
            </a:pPr>
            <a:r>
              <a:rPr sz="2800">
                <a:latin typeface="微软雅黑" panose="020B0503020204020204" pitchFamily="34" charset="-122"/>
                <a:ea typeface="微软雅黑" panose="020B0503020204020204" pitchFamily="34" charset="-122"/>
              </a:rPr>
              <a:t>页面上的一个标题组合，多个标题可用hgroup包含起来，如：</a:t>
            </a:r>
            <a:endParaRPr lang="zh-CN" altLang="en-US" sz="2800">
              <a:latin typeface="微软雅黑" panose="020B0503020204020204" pitchFamily="34" charset="-122"/>
              <a:ea typeface="微软雅黑" panose="020B0503020204020204" pitchFamily="34" charset="-122"/>
            </a:endParaRPr>
          </a:p>
          <a:p>
            <a:pPr>
              <a:lnSpc>
                <a:spcPct val="150000"/>
              </a:lnSpc>
            </a:pPr>
            <a:endParaRPr lang="en-US" altLang="zh-CN" sz="1800">
              <a:latin typeface="微软雅黑" panose="020B0503020204020204" pitchFamily="34" charset="-122"/>
              <a:ea typeface="微软雅黑" panose="020B0503020204020204" pitchFamily="34" charset="-122"/>
            </a:endParaRPr>
          </a:p>
        </p:txBody>
      </p:sp>
      <p:pic>
        <p:nvPicPr>
          <p:cNvPr id="2" name="图片 1" descr="1"/>
          <p:cNvPicPr>
            <a:picLocks noChangeAspect="1"/>
          </p:cNvPicPr>
          <p:nvPr/>
        </p:nvPicPr>
        <p:blipFill>
          <a:blip r:embed="rId1"/>
          <a:stretch>
            <a:fillRect/>
          </a:stretch>
        </p:blipFill>
        <p:spPr>
          <a:xfrm>
            <a:off x="1184910" y="3722370"/>
            <a:ext cx="6419850" cy="12725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sz="3600">
                <a:solidFill>
                  <a:schemeClr val="bg1"/>
                </a:solidFill>
                <a:latin typeface="微软雅黑" panose="020B0503020204020204" pitchFamily="34" charset="-122"/>
                <a:ea typeface="微软雅黑" panose="020B0503020204020204" pitchFamily="34" charset="-122"/>
                <a:sym typeface="+mn-ea"/>
              </a:rPr>
              <a:t>主体结构标签</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48653" y="1421130"/>
            <a:ext cx="7847012" cy="3230245"/>
          </a:xfrm>
          <a:prstGeom prst="rect">
            <a:avLst/>
          </a:prstGeom>
          <a:noFill/>
          <a:ln w="9525">
            <a:noFill/>
          </a:ln>
        </p:spPr>
        <p:txBody>
          <a:bodyPr wrap="square" anchor="t">
            <a:spAutoFit/>
          </a:bodyPr>
          <a:p>
            <a:pPr>
              <a:lnSpc>
                <a:spcPct val="150000"/>
              </a:lnSpc>
            </a:pPr>
            <a:r>
              <a:rPr lang="en-US" sz="2800">
                <a:latin typeface="微软雅黑" panose="020B0503020204020204" pitchFamily="34" charset="-122"/>
                <a:ea typeface="微软雅黑" panose="020B0503020204020204" pitchFamily="34" charset="-122"/>
              </a:rPr>
              <a:t>9. </a:t>
            </a:r>
            <a:r>
              <a:rPr sz="2800">
                <a:latin typeface="微软雅黑" panose="020B0503020204020204" pitchFamily="34" charset="-122"/>
                <a:ea typeface="微软雅黑" panose="020B0503020204020204" pitchFamily="34" charset="-122"/>
              </a:rPr>
              <a:t>main</a:t>
            </a:r>
            <a:endParaRPr sz="2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规定文档的主要内容。</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元素中的内容对于文档来说应当是唯一的。它不应包含在文档中重复出现的内容，比如侧栏、导航栏、版权信息、站点标志或搜索表单。</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HTML5 2013年2月标准中又新增加main标签。main表示document中body的主要内容，但</a:t>
            </a:r>
            <a:r>
              <a:rPr sz="1800">
                <a:solidFill>
                  <a:srgbClr val="FF0000"/>
                </a:solidFill>
                <a:latin typeface="微软雅黑" panose="020B0503020204020204" pitchFamily="34" charset="-122"/>
                <a:ea typeface="微软雅黑" panose="020B0503020204020204" pitchFamily="34" charset="-122"/>
              </a:rPr>
              <a:t>不能在一个document中有多个main,不能在article,aside,footer,header或者nav中包含main</a:t>
            </a:r>
            <a:endParaRPr sz="18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sz="3600">
                <a:solidFill>
                  <a:schemeClr val="bg1"/>
                </a:solidFill>
                <a:latin typeface="微软雅黑" panose="020B0503020204020204" pitchFamily="34" charset="-122"/>
                <a:ea typeface="微软雅黑" panose="020B0503020204020204" pitchFamily="34" charset="-122"/>
                <a:sym typeface="+mn-ea"/>
              </a:rPr>
              <a:t>主体结构标签</a:t>
            </a:r>
            <a:endParaRPr lang="zh-CN" altLang="en-US" sz="2800" b="1">
              <a:solidFill>
                <a:schemeClr val="bg1"/>
              </a:solidFill>
              <a:latin typeface="微软雅黑" panose="020B0503020204020204" pitchFamily="34" charset="-122"/>
              <a:ea typeface="微软雅黑" panose="020B0503020204020204" pitchFamily="34" charset="-122"/>
            </a:endParaRPr>
          </a:p>
        </p:txBody>
      </p:sp>
      <p:pic>
        <p:nvPicPr>
          <p:cNvPr id="2" name="图片 1" descr="7"/>
          <p:cNvPicPr>
            <a:picLocks noChangeAspect="1"/>
          </p:cNvPicPr>
          <p:nvPr/>
        </p:nvPicPr>
        <p:blipFill>
          <a:blip r:embed="rId1"/>
          <a:stretch>
            <a:fillRect/>
          </a:stretch>
        </p:blipFill>
        <p:spPr>
          <a:xfrm>
            <a:off x="102235" y="1452880"/>
            <a:ext cx="8846185" cy="48609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非</a:t>
            </a:r>
            <a:r>
              <a:rPr sz="3600">
                <a:solidFill>
                  <a:schemeClr val="bg1"/>
                </a:solidFill>
                <a:latin typeface="微软雅黑" panose="020B0503020204020204" pitchFamily="34" charset="-122"/>
                <a:ea typeface="微软雅黑" panose="020B0503020204020204" pitchFamily="34" charset="-122"/>
                <a:sym typeface="+mn-ea"/>
              </a:rPr>
              <a:t>主体结构标签</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48653" y="1421130"/>
            <a:ext cx="7847012" cy="443103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1. </a:t>
            </a:r>
            <a:r>
              <a:rPr sz="3200">
                <a:latin typeface="微软雅黑" panose="020B0503020204020204" pitchFamily="34" charset="-122"/>
                <a:ea typeface="微软雅黑" panose="020B0503020204020204" pitchFamily="34" charset="-122"/>
              </a:rPr>
              <a:t>menu</a:t>
            </a:r>
            <a:endParaRPr sz="3200">
              <a:latin typeface="微软雅黑" panose="020B0503020204020204" pitchFamily="34" charset="-122"/>
              <a:ea typeface="微软雅黑" panose="020B0503020204020204" pitchFamily="34" charset="-122"/>
            </a:endParaRPr>
          </a:p>
          <a:p>
            <a:pPr>
              <a:lnSpc>
                <a:spcPct val="150000"/>
              </a:lnSpc>
            </a:pPr>
            <a:r>
              <a:rPr sz="2400">
                <a:latin typeface="微软雅黑" panose="020B0503020204020204" pitchFamily="34" charset="-122"/>
                <a:ea typeface="微软雅黑" panose="020B0503020204020204" pitchFamily="34" charset="-122"/>
              </a:rPr>
              <a:t>1) 标签定义命令的列表或菜单。</a:t>
            </a:r>
            <a:endParaRPr sz="2400">
              <a:latin typeface="微软雅黑" panose="020B0503020204020204" pitchFamily="34" charset="-122"/>
              <a:ea typeface="微软雅黑" panose="020B0503020204020204" pitchFamily="34" charset="-122"/>
            </a:endParaRPr>
          </a:p>
          <a:p>
            <a:pPr>
              <a:lnSpc>
                <a:spcPct val="150000"/>
              </a:lnSpc>
            </a:pPr>
            <a:r>
              <a:rPr sz="2400">
                <a:latin typeface="微软雅黑" panose="020B0503020204020204" pitchFamily="34" charset="-122"/>
                <a:ea typeface="微软雅黑" panose="020B0503020204020204" pitchFamily="34" charset="-122"/>
              </a:rPr>
              <a:t>2) 标签用于上下文菜单、工具栏以及用于列出表单控件和命令。</a:t>
            </a:r>
            <a:endParaRPr sz="2400">
              <a:latin typeface="微软雅黑" panose="020B0503020204020204" pitchFamily="34" charset="-122"/>
              <a:ea typeface="微软雅黑" panose="020B0503020204020204" pitchFamily="34" charset="-122"/>
            </a:endParaRPr>
          </a:p>
          <a:p>
            <a:pPr>
              <a:lnSpc>
                <a:spcPct val="150000"/>
              </a:lnSpc>
            </a:pPr>
            <a:r>
              <a:rPr lang="zh-CN" sz="2400">
                <a:solidFill>
                  <a:srgbClr val="FF0000"/>
                </a:solidFill>
                <a:latin typeface="微软雅黑" panose="020B0503020204020204" pitchFamily="34" charset="-122"/>
                <a:ea typeface="微软雅黑" panose="020B0503020204020204" pitchFamily="34" charset="-122"/>
              </a:rPr>
              <a:t>注：</a:t>
            </a:r>
            <a:endParaRPr lang="zh-CN" sz="2400">
              <a:solidFill>
                <a:srgbClr val="FF0000"/>
              </a:solidFill>
              <a:latin typeface="微软雅黑" panose="020B0503020204020204" pitchFamily="34" charset="-122"/>
              <a:ea typeface="微软雅黑" panose="020B0503020204020204" pitchFamily="34" charset="-122"/>
            </a:endParaRPr>
          </a:p>
          <a:p>
            <a:pPr>
              <a:lnSpc>
                <a:spcPct val="150000"/>
              </a:lnSpc>
            </a:pPr>
            <a:r>
              <a:rPr sz="2000">
                <a:latin typeface="微软雅黑" panose="020B0503020204020204" pitchFamily="34" charset="-122"/>
                <a:ea typeface="微软雅黑" panose="020B0503020204020204" pitchFamily="34" charset="-122"/>
              </a:rPr>
              <a:t>HTML 4.01 与 HTML5 之间的差异</a:t>
            </a:r>
            <a:endParaRPr sz="2000">
              <a:latin typeface="微软雅黑" panose="020B0503020204020204" pitchFamily="34" charset="-122"/>
              <a:ea typeface="微软雅黑" panose="020B0503020204020204" pitchFamily="34" charset="-122"/>
            </a:endParaRPr>
          </a:p>
          <a:p>
            <a:pPr>
              <a:lnSpc>
                <a:spcPct val="150000"/>
              </a:lnSpc>
            </a:pPr>
            <a:r>
              <a:rPr sz="2000">
                <a:latin typeface="微软雅黑" panose="020B0503020204020204" pitchFamily="34" charset="-122"/>
                <a:ea typeface="微软雅黑" panose="020B0503020204020204" pitchFamily="34" charset="-122"/>
              </a:rPr>
              <a:t>在 HTML 4.01 中已弃用 &lt;menu&gt; 元素。</a:t>
            </a:r>
            <a:endParaRPr sz="2000">
              <a:latin typeface="微软雅黑" panose="020B0503020204020204" pitchFamily="34" charset="-122"/>
              <a:ea typeface="微软雅黑" panose="020B0503020204020204" pitchFamily="34" charset="-122"/>
            </a:endParaRPr>
          </a:p>
          <a:p>
            <a:pPr>
              <a:lnSpc>
                <a:spcPct val="150000"/>
              </a:lnSpc>
            </a:pPr>
            <a:r>
              <a:rPr sz="2000">
                <a:latin typeface="微软雅黑" panose="020B0503020204020204" pitchFamily="34" charset="-122"/>
                <a:ea typeface="微软雅黑" panose="020B0503020204020204" pitchFamily="34" charset="-122"/>
              </a:rPr>
              <a:t>在 HTML5 中重新定义了 &lt;menu&gt; 元素。</a:t>
            </a:r>
            <a:endParaRPr sz="200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03263" y="98107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1069975" y="1042988"/>
            <a:ext cx="6913563" cy="521970"/>
          </a:xfrm>
          <a:prstGeom prst="rect">
            <a:avLst/>
          </a:prstGeom>
          <a:noFill/>
          <a:ln w="9525">
            <a:noFill/>
          </a:ln>
        </p:spPr>
        <p:txBody>
          <a:bodyPr anchor="t">
            <a:spAutoFit/>
          </a:bodyPr>
          <a:p>
            <a:pPr algn="ctr" eaLnBrk="0" hangingPunct="0"/>
            <a:r>
              <a:rPr lang="zh-CN" altLang="en-US" sz="2800" b="1">
                <a:solidFill>
                  <a:schemeClr val="bg1"/>
                </a:solidFill>
                <a:latin typeface="微软雅黑" panose="020B0503020204020204" pitchFamily="34" charset="-122"/>
                <a:ea typeface="微软雅黑" panose="020B0503020204020204" pitchFamily="34" charset="-122"/>
              </a:rPr>
              <a:t>HTML5与HTML4的区别</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48018" y="1844675"/>
            <a:ext cx="7847012" cy="3784600"/>
          </a:xfrm>
          <a:prstGeom prst="rect">
            <a:avLst/>
          </a:prstGeom>
          <a:noFill/>
          <a:ln w="9525">
            <a:noFill/>
          </a:ln>
        </p:spPr>
        <p:txBody>
          <a:bodyPr anchor="t">
            <a:spAutoFit/>
          </a:bodyPr>
          <a:p>
            <a:pPr>
              <a:lnSpc>
                <a:spcPct val="150000"/>
              </a:lnSpc>
            </a:pPr>
            <a:r>
              <a:rPr lang="en-US" sz="3200">
                <a:latin typeface="微软雅黑" panose="020B0503020204020204" pitchFamily="34" charset="-122"/>
                <a:ea typeface="微软雅黑" panose="020B0503020204020204" pitchFamily="34" charset="-122"/>
              </a:rPr>
              <a:t>1. </a:t>
            </a:r>
            <a:r>
              <a:rPr sz="3200">
                <a:latin typeface="微软雅黑" panose="020B0503020204020204" pitchFamily="34" charset="-122"/>
                <a:ea typeface="微软雅黑" panose="020B0503020204020204" pitchFamily="34" charset="-122"/>
              </a:rPr>
              <a:t>更简单</a:t>
            </a:r>
            <a:endParaRPr sz="3200">
              <a:latin typeface="微软雅黑" panose="020B0503020204020204" pitchFamily="34" charset="-122"/>
              <a:ea typeface="微软雅黑" panose="020B0503020204020204" pitchFamily="34" charset="-122"/>
            </a:endParaRPr>
          </a:p>
          <a:p>
            <a:pPr>
              <a:lnSpc>
                <a:spcPct val="150000"/>
              </a:lnSpc>
            </a:pPr>
            <a:r>
              <a:rPr lang="en-US" sz="3200">
                <a:latin typeface="微软雅黑" panose="020B0503020204020204" pitchFamily="34" charset="-122"/>
                <a:ea typeface="微软雅黑" panose="020B0503020204020204" pitchFamily="34" charset="-122"/>
              </a:rPr>
              <a:t>2. </a:t>
            </a:r>
            <a:r>
              <a:rPr sz="3200">
                <a:latin typeface="微软雅黑" panose="020B0503020204020204" pitchFamily="34" charset="-122"/>
                <a:ea typeface="微软雅黑" panose="020B0503020204020204" pitchFamily="34" charset="-122"/>
              </a:rPr>
              <a:t>标签的语义化</a:t>
            </a:r>
            <a:endParaRPr sz="3200">
              <a:latin typeface="微软雅黑" panose="020B0503020204020204" pitchFamily="34" charset="-122"/>
              <a:ea typeface="微软雅黑" panose="020B0503020204020204" pitchFamily="34" charset="-122"/>
            </a:endParaRPr>
          </a:p>
          <a:p>
            <a:pPr>
              <a:lnSpc>
                <a:spcPct val="150000"/>
              </a:lnSpc>
            </a:pPr>
            <a:r>
              <a:rPr lang="en-US" sz="3200">
                <a:latin typeface="微软雅黑" panose="020B0503020204020204" pitchFamily="34" charset="-122"/>
                <a:ea typeface="微软雅黑" panose="020B0503020204020204" pitchFamily="34" charset="-122"/>
              </a:rPr>
              <a:t>3. </a:t>
            </a:r>
            <a:r>
              <a:rPr sz="3200">
                <a:latin typeface="微软雅黑" panose="020B0503020204020204" pitchFamily="34" charset="-122"/>
                <a:ea typeface="微软雅黑" panose="020B0503020204020204" pitchFamily="34" charset="-122"/>
              </a:rPr>
              <a:t>语法更宽松</a:t>
            </a:r>
            <a:endParaRPr sz="3200">
              <a:latin typeface="微软雅黑" panose="020B0503020204020204" pitchFamily="34" charset="-122"/>
              <a:ea typeface="微软雅黑" panose="020B0503020204020204" pitchFamily="34" charset="-122"/>
            </a:endParaRPr>
          </a:p>
          <a:p>
            <a:pPr>
              <a:lnSpc>
                <a:spcPct val="150000"/>
              </a:lnSpc>
            </a:pPr>
            <a:r>
              <a:rPr lang="en-US" sz="3200">
                <a:latin typeface="微软雅黑" panose="020B0503020204020204" pitchFamily="34" charset="-122"/>
                <a:ea typeface="微软雅黑" panose="020B0503020204020204" pitchFamily="34" charset="-122"/>
              </a:rPr>
              <a:t>4. </a:t>
            </a:r>
            <a:r>
              <a:rPr sz="3200">
                <a:latin typeface="微软雅黑" panose="020B0503020204020204" pitchFamily="34" charset="-122"/>
                <a:ea typeface="微软雅黑" panose="020B0503020204020204" pitchFamily="34" charset="-122"/>
              </a:rPr>
              <a:t>多设备跨平台</a:t>
            </a:r>
            <a:endParaRPr sz="3200">
              <a:latin typeface="微软雅黑" panose="020B0503020204020204" pitchFamily="34" charset="-122"/>
              <a:ea typeface="微软雅黑" panose="020B0503020204020204" pitchFamily="34" charset="-122"/>
            </a:endParaRPr>
          </a:p>
          <a:p>
            <a:pPr>
              <a:lnSpc>
                <a:spcPct val="150000"/>
              </a:lnSpc>
            </a:pPr>
            <a:r>
              <a:rPr lang="en-US" sz="3200">
                <a:latin typeface="微软雅黑" panose="020B0503020204020204" pitchFamily="34" charset="-122"/>
                <a:ea typeface="微软雅黑" panose="020B0503020204020204" pitchFamily="34" charset="-122"/>
              </a:rPr>
              <a:t>5. </a:t>
            </a:r>
            <a:r>
              <a:rPr sz="3200">
                <a:latin typeface="微软雅黑" panose="020B0503020204020204" pitchFamily="34" charset="-122"/>
                <a:ea typeface="微软雅黑" panose="020B0503020204020204" pitchFamily="34" charset="-122"/>
              </a:rPr>
              <a:t>自适应网页设计</a:t>
            </a:r>
            <a:endParaRPr sz="320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非</a:t>
            </a:r>
            <a:r>
              <a:rPr sz="3600">
                <a:solidFill>
                  <a:schemeClr val="bg1"/>
                </a:solidFill>
                <a:latin typeface="微软雅黑" panose="020B0503020204020204" pitchFamily="34" charset="-122"/>
                <a:ea typeface="微软雅黑" panose="020B0503020204020204" pitchFamily="34" charset="-122"/>
                <a:sym typeface="+mn-ea"/>
              </a:rPr>
              <a:t>主体结构标签</a:t>
            </a:r>
            <a:endParaRPr lang="zh-CN" altLang="en-US" sz="3600" b="1">
              <a:solidFill>
                <a:schemeClr val="bg1"/>
              </a:solidFill>
              <a:latin typeface="微软雅黑" panose="020B0503020204020204" pitchFamily="34" charset="-122"/>
              <a:ea typeface="微软雅黑" panose="020B0503020204020204" pitchFamily="34" charset="-122"/>
              <a:sym typeface="+mn-ea"/>
            </a:endParaRPr>
          </a:p>
        </p:txBody>
      </p:sp>
      <p:sp>
        <p:nvSpPr>
          <p:cNvPr id="8196" name="文本框 1"/>
          <p:cNvSpPr txBox="1"/>
          <p:nvPr/>
        </p:nvSpPr>
        <p:spPr>
          <a:xfrm>
            <a:off x="648018" y="1449070"/>
            <a:ext cx="7847012" cy="203009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2. </a:t>
            </a:r>
            <a:r>
              <a:rPr sz="3200">
                <a:latin typeface="微软雅黑" panose="020B0503020204020204" pitchFamily="34" charset="-122"/>
                <a:ea typeface="微软雅黑" panose="020B0503020204020204" pitchFamily="34" charset="-122"/>
              </a:rPr>
              <a:t>address</a:t>
            </a:r>
            <a:endParaRPr sz="3200">
              <a:latin typeface="微软雅黑" panose="020B0503020204020204" pitchFamily="34" charset="-122"/>
              <a:ea typeface="微软雅黑" panose="020B0503020204020204" pitchFamily="34" charset="-122"/>
            </a:endParaRPr>
          </a:p>
          <a:p>
            <a:pPr>
              <a:lnSpc>
                <a:spcPct val="150000"/>
              </a:lnSpc>
            </a:pPr>
            <a:r>
              <a:rPr sz="2400">
                <a:latin typeface="微软雅黑" panose="020B0503020204020204" pitchFamily="34" charset="-122"/>
                <a:ea typeface="微软雅黑" panose="020B0503020204020204" pitchFamily="34" charset="-122"/>
              </a:rPr>
              <a:t>标签定义文档作者或拥有者的联系信息</a:t>
            </a:r>
            <a:endParaRPr sz="2400">
              <a:latin typeface="微软雅黑" panose="020B0503020204020204" pitchFamily="34" charset="-122"/>
              <a:ea typeface="微软雅黑" panose="020B0503020204020204" pitchFamily="34" charset="-122"/>
            </a:endParaRPr>
          </a:p>
          <a:p>
            <a:pPr>
              <a:lnSpc>
                <a:spcPct val="150000"/>
              </a:lnSpc>
            </a:pPr>
            <a:endParaRPr sz="280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文本框 1"/>
          <p:cNvSpPr txBox="1"/>
          <p:nvPr/>
        </p:nvSpPr>
        <p:spPr>
          <a:xfrm>
            <a:off x="664210" y="1200150"/>
            <a:ext cx="8094345" cy="249174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3. </a:t>
            </a:r>
            <a:r>
              <a:rPr sz="3200">
                <a:latin typeface="微软雅黑" panose="020B0503020204020204" pitchFamily="34" charset="-122"/>
                <a:ea typeface="微软雅黑" panose="020B0503020204020204" pitchFamily="34" charset="-122"/>
              </a:rPr>
              <a:t>datalist</a:t>
            </a:r>
            <a:endParaRPr sz="32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datalist提供一个事先定义好的列表，通过id与input的list属性关联，当在input内输入时就会有自动完成（autocomplete）的功能，用户将会看见一个下拉列表供其选择。</a:t>
            </a:r>
            <a:endParaRPr sz="1800">
              <a:latin typeface="微软雅黑" panose="020B0503020204020204" pitchFamily="34" charset="-122"/>
              <a:ea typeface="微软雅黑" panose="020B0503020204020204" pitchFamily="34" charset="-122"/>
            </a:endParaRPr>
          </a:p>
          <a:p>
            <a:pPr>
              <a:lnSpc>
                <a:spcPct val="150000"/>
              </a:lnSpc>
            </a:pPr>
            <a:endParaRPr sz="1800">
              <a:latin typeface="微软雅黑" panose="020B0503020204020204" pitchFamily="34" charset="-122"/>
              <a:ea typeface="微软雅黑" panose="020B0503020204020204" pitchFamily="34" charset="-122"/>
            </a:endParaRPr>
          </a:p>
        </p:txBody>
      </p:sp>
      <p:pic>
        <p:nvPicPr>
          <p:cNvPr id="2" name="图片 1" descr="2"/>
          <p:cNvPicPr>
            <a:picLocks noChangeAspect="1"/>
          </p:cNvPicPr>
          <p:nvPr/>
        </p:nvPicPr>
        <p:blipFill>
          <a:blip r:embed="rId1"/>
          <a:stretch>
            <a:fillRect/>
          </a:stretch>
        </p:blipFill>
        <p:spPr>
          <a:xfrm>
            <a:off x="506730" y="3559175"/>
            <a:ext cx="8251825" cy="2378075"/>
          </a:xfrm>
          <a:prstGeom prst="rect">
            <a:avLst/>
          </a:prstGeom>
        </p:spPr>
      </p:pic>
      <p:sp>
        <p:nvSpPr>
          <p:cNvPr id="4" name="矩形 3"/>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非</a:t>
            </a:r>
            <a:r>
              <a:rPr sz="3600">
                <a:solidFill>
                  <a:schemeClr val="bg1"/>
                </a:solidFill>
                <a:latin typeface="微软雅黑" panose="020B0503020204020204" pitchFamily="34" charset="-122"/>
                <a:ea typeface="微软雅黑" panose="020B0503020204020204" pitchFamily="34" charset="-122"/>
                <a:sym typeface="+mn-ea"/>
              </a:rPr>
              <a:t>主体结构标签</a:t>
            </a:r>
            <a:endParaRPr kumimoji="0" lang="zh-CN" altLang="zh-CN" sz="36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非</a:t>
            </a:r>
            <a:r>
              <a:rPr sz="3600">
                <a:solidFill>
                  <a:schemeClr val="bg1"/>
                </a:solidFill>
                <a:latin typeface="微软雅黑" panose="020B0503020204020204" pitchFamily="34" charset="-122"/>
                <a:ea typeface="微软雅黑" panose="020B0503020204020204" pitchFamily="34" charset="-122"/>
                <a:sym typeface="+mn-ea"/>
              </a:rPr>
              <a:t>主体结构标签</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64210" y="1421130"/>
            <a:ext cx="8094345" cy="138366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4. </a:t>
            </a:r>
            <a:r>
              <a:rPr sz="3200">
                <a:latin typeface="微软雅黑" panose="020B0503020204020204" pitchFamily="34" charset="-122"/>
                <a:ea typeface="微软雅黑" panose="020B0503020204020204" pitchFamily="34" charset="-122"/>
              </a:rPr>
              <a:t>details &amp; summary</a:t>
            </a:r>
            <a:endParaRPr sz="3200">
              <a:latin typeface="微软雅黑" panose="020B0503020204020204" pitchFamily="34" charset="-122"/>
              <a:ea typeface="微软雅黑" panose="020B0503020204020204" pitchFamily="34" charset="-122"/>
            </a:endParaRPr>
          </a:p>
          <a:p>
            <a:pPr>
              <a:lnSpc>
                <a:spcPct val="150000"/>
              </a:lnSpc>
            </a:pPr>
            <a:r>
              <a:rPr sz="2400">
                <a:latin typeface="微软雅黑" panose="020B0503020204020204" pitchFamily="34" charset="-122"/>
                <a:ea typeface="微软雅黑" panose="020B0503020204020204" pitchFamily="34" charset="-122"/>
              </a:rPr>
              <a:t>显示隐藏详细信息，open属性默认展开</a:t>
            </a:r>
            <a:endParaRPr sz="2400">
              <a:latin typeface="微软雅黑" panose="020B0503020204020204" pitchFamily="34" charset="-122"/>
              <a:ea typeface="微软雅黑" panose="020B0503020204020204" pitchFamily="34" charset="-122"/>
            </a:endParaRPr>
          </a:p>
        </p:txBody>
      </p:sp>
      <p:pic>
        <p:nvPicPr>
          <p:cNvPr id="3" name="图片 2" descr="13"/>
          <p:cNvPicPr>
            <a:picLocks noChangeAspect="1"/>
          </p:cNvPicPr>
          <p:nvPr/>
        </p:nvPicPr>
        <p:blipFill>
          <a:blip r:embed="rId1"/>
          <a:stretch>
            <a:fillRect/>
          </a:stretch>
        </p:blipFill>
        <p:spPr>
          <a:xfrm>
            <a:off x="348615" y="3602355"/>
            <a:ext cx="8409940" cy="15989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非</a:t>
            </a:r>
            <a:r>
              <a:rPr sz="3600">
                <a:solidFill>
                  <a:schemeClr val="bg1"/>
                </a:solidFill>
                <a:latin typeface="微软雅黑" panose="020B0503020204020204" pitchFamily="34" charset="-122"/>
                <a:ea typeface="微软雅黑" panose="020B0503020204020204" pitchFamily="34" charset="-122"/>
                <a:sym typeface="+mn-ea"/>
              </a:rPr>
              <a:t>主体结构标签</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08965" y="1407160"/>
            <a:ext cx="8094345" cy="304609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5. </a:t>
            </a:r>
            <a:r>
              <a:rPr sz="3200">
                <a:latin typeface="微软雅黑" panose="020B0503020204020204" pitchFamily="34" charset="-122"/>
                <a:ea typeface="微软雅黑" panose="020B0503020204020204" pitchFamily="34" charset="-122"/>
              </a:rPr>
              <a:t>progress</a:t>
            </a:r>
            <a:endParaRPr sz="3200">
              <a:latin typeface="微软雅黑" panose="020B0503020204020204" pitchFamily="34" charset="-122"/>
              <a:ea typeface="微软雅黑" panose="020B0503020204020204" pitchFamily="34" charset="-122"/>
            </a:endParaRPr>
          </a:p>
          <a:p>
            <a:pPr>
              <a:lnSpc>
                <a:spcPct val="150000"/>
              </a:lnSpc>
            </a:pPr>
            <a:r>
              <a:rPr sz="2400">
                <a:latin typeface="微软雅黑" panose="020B0503020204020204" pitchFamily="34" charset="-122"/>
                <a:ea typeface="微软雅黑" panose="020B0503020204020204" pitchFamily="34" charset="-122"/>
              </a:rPr>
              <a:t>定义进度条</a:t>
            </a:r>
            <a:endParaRPr sz="2400">
              <a:latin typeface="微软雅黑" panose="020B0503020204020204" pitchFamily="34" charset="-122"/>
              <a:ea typeface="微软雅黑" panose="020B0503020204020204" pitchFamily="34" charset="-122"/>
            </a:endParaRPr>
          </a:p>
          <a:p>
            <a:pPr>
              <a:lnSpc>
                <a:spcPct val="150000"/>
              </a:lnSpc>
            </a:pPr>
            <a:r>
              <a:rPr sz="2400">
                <a:latin typeface="微软雅黑" panose="020B0503020204020204" pitchFamily="34" charset="-122"/>
                <a:ea typeface="微软雅黑" panose="020B0503020204020204" pitchFamily="34" charset="-122"/>
              </a:rPr>
              <a:t>&lt;progress max="100" value="80"&gt;&lt;/progress&gt;</a:t>
            </a:r>
            <a:endParaRPr sz="2400">
              <a:latin typeface="微软雅黑" panose="020B0503020204020204" pitchFamily="34" charset="-122"/>
              <a:ea typeface="微软雅黑" panose="020B0503020204020204" pitchFamily="34" charset="-122"/>
            </a:endParaRPr>
          </a:p>
          <a:p>
            <a:pPr>
              <a:lnSpc>
                <a:spcPct val="150000"/>
              </a:lnSpc>
            </a:pPr>
            <a:r>
              <a:rPr lang="en-US" sz="2400">
                <a:latin typeface="微软雅黑" panose="020B0503020204020204" pitchFamily="34" charset="-122"/>
                <a:ea typeface="微软雅黑" panose="020B0503020204020204" pitchFamily="34" charset="-122"/>
              </a:rPr>
              <a:t>max:</a:t>
            </a:r>
            <a:r>
              <a:rPr lang="zh-CN" sz="2400">
                <a:latin typeface="微软雅黑" panose="020B0503020204020204" pitchFamily="34" charset="-122"/>
                <a:ea typeface="微软雅黑" panose="020B0503020204020204" pitchFamily="34" charset="-122"/>
              </a:rPr>
              <a:t>规定要完成的最大值</a:t>
            </a:r>
            <a:endParaRPr lang="zh-CN" sz="2400">
              <a:latin typeface="微软雅黑" panose="020B0503020204020204" pitchFamily="34" charset="-122"/>
              <a:ea typeface="微软雅黑" panose="020B0503020204020204" pitchFamily="34" charset="-122"/>
            </a:endParaRPr>
          </a:p>
          <a:p>
            <a:pPr>
              <a:lnSpc>
                <a:spcPct val="150000"/>
              </a:lnSpc>
            </a:pPr>
            <a:r>
              <a:rPr lang="en-US" altLang="zh-CN" sz="2400">
                <a:latin typeface="微软雅黑" panose="020B0503020204020204" pitchFamily="34" charset="-122"/>
                <a:ea typeface="微软雅黑" panose="020B0503020204020204" pitchFamily="34" charset="-122"/>
              </a:rPr>
              <a:t>value:</a:t>
            </a:r>
            <a:r>
              <a:rPr lang="zh-CN" altLang="en-US" sz="2400">
                <a:latin typeface="微软雅黑" panose="020B0503020204020204" pitchFamily="34" charset="-122"/>
                <a:ea typeface="微软雅黑" panose="020B0503020204020204" pitchFamily="34" charset="-122"/>
              </a:rPr>
              <a:t>规定进程的当前值</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非</a:t>
            </a:r>
            <a:r>
              <a:rPr sz="3600">
                <a:solidFill>
                  <a:schemeClr val="bg1"/>
                </a:solidFill>
                <a:latin typeface="微软雅黑" panose="020B0503020204020204" pitchFamily="34" charset="-122"/>
                <a:ea typeface="微软雅黑" panose="020B0503020204020204" pitchFamily="34" charset="-122"/>
                <a:sym typeface="+mn-ea"/>
              </a:rPr>
              <a:t>主体结构标签</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15315" y="1537335"/>
            <a:ext cx="8094345" cy="207645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6. </a:t>
            </a:r>
            <a:r>
              <a:rPr sz="3200">
                <a:latin typeface="微软雅黑" panose="020B0503020204020204" pitchFamily="34" charset="-122"/>
                <a:ea typeface="微软雅黑" panose="020B0503020204020204" pitchFamily="34" charset="-122"/>
                <a:sym typeface="+mn-ea"/>
              </a:rPr>
              <a:t>mark</a:t>
            </a:r>
            <a:endParaRPr sz="32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sym typeface="+mn-ea"/>
              </a:rPr>
              <a:t>高亮显示文字，一个比较典型的应用就是在搜索结果中向用户高亮显示搜索关键词</a:t>
            </a:r>
            <a:r>
              <a:rPr sz="1800">
                <a:latin typeface="微软雅黑" panose="020B0503020204020204" pitchFamily="34" charset="-122"/>
                <a:ea typeface="微软雅黑" panose="020B0503020204020204" pitchFamily="34" charset="-122"/>
              </a:rPr>
              <a:t>。</a:t>
            </a:r>
            <a:endParaRPr sz="1800">
              <a:latin typeface="微软雅黑" panose="020B0503020204020204" pitchFamily="34" charset="-122"/>
              <a:ea typeface="微软雅黑" panose="020B0503020204020204" pitchFamily="34" charset="-122"/>
            </a:endParaRPr>
          </a:p>
          <a:p>
            <a:pPr>
              <a:lnSpc>
                <a:spcPct val="150000"/>
              </a:lnSpc>
            </a:pPr>
            <a:endParaRPr sz="1800">
              <a:solidFill>
                <a:srgbClr val="FF0000"/>
              </a:solidFill>
              <a:latin typeface="微软雅黑" panose="020B0503020204020204" pitchFamily="34" charset="-122"/>
              <a:ea typeface="微软雅黑" panose="020B0503020204020204" pitchFamily="34" charset="-122"/>
            </a:endParaRPr>
          </a:p>
        </p:txBody>
      </p:sp>
      <p:pic>
        <p:nvPicPr>
          <p:cNvPr id="2" name="图片 1" descr="14"/>
          <p:cNvPicPr>
            <a:picLocks noChangeAspect="1"/>
          </p:cNvPicPr>
          <p:nvPr/>
        </p:nvPicPr>
        <p:blipFill>
          <a:blip r:embed="rId1"/>
          <a:stretch>
            <a:fillRect/>
          </a:stretch>
        </p:blipFill>
        <p:spPr>
          <a:xfrm>
            <a:off x="339725" y="3896995"/>
            <a:ext cx="8267065" cy="10071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非</a:t>
            </a:r>
            <a:r>
              <a:rPr sz="3600">
                <a:solidFill>
                  <a:schemeClr val="bg1"/>
                </a:solidFill>
                <a:latin typeface="微软雅黑" panose="020B0503020204020204" pitchFamily="34" charset="-122"/>
                <a:ea typeface="微软雅黑" panose="020B0503020204020204" pitchFamily="34" charset="-122"/>
                <a:sym typeface="+mn-ea"/>
              </a:rPr>
              <a:t>主体结构标签</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15315" y="1537335"/>
            <a:ext cx="8094345" cy="166052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7. </a:t>
            </a:r>
            <a:r>
              <a:rPr sz="3200">
                <a:latin typeface="微软雅黑" panose="020B0503020204020204" pitchFamily="34" charset="-122"/>
                <a:ea typeface="微软雅黑" panose="020B0503020204020204" pitchFamily="34" charset="-122"/>
              </a:rPr>
              <a:t>time</a:t>
            </a:r>
            <a:endParaRPr sz="32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标签定义日期或时间，如果标签内容不是时间或日期，则必须指定datetime属性为指定日期，如：</a:t>
            </a:r>
            <a:endParaRPr sz="1800">
              <a:latin typeface="微软雅黑" panose="020B0503020204020204" pitchFamily="34" charset="-122"/>
              <a:ea typeface="微软雅黑" panose="020B0503020204020204" pitchFamily="34" charset="-122"/>
            </a:endParaRPr>
          </a:p>
        </p:txBody>
      </p:sp>
      <p:pic>
        <p:nvPicPr>
          <p:cNvPr id="4" name="图片 3" descr="13"/>
          <p:cNvPicPr>
            <a:picLocks noChangeAspect="1"/>
          </p:cNvPicPr>
          <p:nvPr/>
        </p:nvPicPr>
        <p:blipFill>
          <a:blip r:embed="rId1"/>
          <a:stretch>
            <a:fillRect/>
          </a:stretch>
        </p:blipFill>
        <p:spPr>
          <a:xfrm>
            <a:off x="102235" y="3655695"/>
            <a:ext cx="8938260" cy="19989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新增表单类型</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15315" y="1537335"/>
            <a:ext cx="8094345" cy="207645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1. </a:t>
            </a:r>
            <a:r>
              <a:rPr sz="3200">
                <a:latin typeface="微软雅黑" panose="020B0503020204020204" pitchFamily="34" charset="-122"/>
                <a:ea typeface="微软雅黑" panose="020B0503020204020204" pitchFamily="34" charset="-122"/>
              </a:rPr>
              <a:t>email</a:t>
            </a:r>
            <a:endParaRPr sz="32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专门用来输入email地址的文本框,如果该文本框中内容不是email地址格式的，则不允许提交。但它不检查email地址是否存在。提交时可以为空，除非加上了required属性。</a:t>
            </a:r>
            <a:endParaRPr sz="1800">
              <a:latin typeface="微软雅黑" panose="020B0503020204020204" pitchFamily="34" charset="-122"/>
              <a:ea typeface="微软雅黑" panose="020B0503020204020204" pitchFamily="34" charset="-122"/>
            </a:endParaRPr>
          </a:p>
        </p:txBody>
      </p:sp>
      <p:pic>
        <p:nvPicPr>
          <p:cNvPr id="3" name="图片 2" descr="15"/>
          <p:cNvPicPr>
            <a:picLocks noChangeAspect="1"/>
          </p:cNvPicPr>
          <p:nvPr/>
        </p:nvPicPr>
        <p:blipFill>
          <a:blip r:embed="rId1"/>
          <a:stretch>
            <a:fillRect/>
          </a:stretch>
        </p:blipFill>
        <p:spPr>
          <a:xfrm>
            <a:off x="747395" y="4000500"/>
            <a:ext cx="7419975" cy="17303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新增表单类型</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15315" y="1537335"/>
            <a:ext cx="8094345" cy="166052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2. url</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专门用来输入URL地址的文本框。如果该文本框中内容不是URL地址格式的，则不允许提交。</a:t>
            </a:r>
            <a:endParaRPr lang="en-US" sz="1800">
              <a:latin typeface="微软雅黑" panose="020B0503020204020204" pitchFamily="34" charset="-122"/>
              <a:ea typeface="微软雅黑" panose="020B0503020204020204" pitchFamily="34" charset="-122"/>
            </a:endParaRPr>
          </a:p>
        </p:txBody>
      </p:sp>
      <p:pic>
        <p:nvPicPr>
          <p:cNvPr id="2" name="图片 1" descr="16"/>
          <p:cNvPicPr>
            <a:picLocks noChangeAspect="1"/>
          </p:cNvPicPr>
          <p:nvPr/>
        </p:nvPicPr>
        <p:blipFill>
          <a:blip r:embed="rId1"/>
          <a:stretch>
            <a:fillRect/>
          </a:stretch>
        </p:blipFill>
        <p:spPr>
          <a:xfrm>
            <a:off x="747395" y="3515995"/>
            <a:ext cx="7527925" cy="18110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新增表单类型</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15315" y="1537335"/>
            <a:ext cx="8094345" cy="332295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3. number</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专门用来输入数字的文本框。在提交时会检查其中的内容是否为数字，具有min、max、step的属性。</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sym typeface="+mn-ea"/>
              </a:rPr>
              <a:t>min: 规定允许的最小值</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sym typeface="+mn-ea"/>
              </a:rPr>
              <a:t>max: 规定允许的最大值</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sym typeface="+mn-ea"/>
              </a:rPr>
              <a:t>step: 规定合法的数字间隔</a:t>
            </a:r>
            <a:endParaRPr lang="en-US" sz="1800">
              <a:latin typeface="微软雅黑" panose="020B0503020204020204" pitchFamily="34" charset="-122"/>
              <a:ea typeface="微软雅黑" panose="020B0503020204020204" pitchFamily="34" charset="-122"/>
            </a:endParaRPr>
          </a:p>
          <a:p>
            <a:pPr>
              <a:lnSpc>
                <a:spcPct val="150000"/>
              </a:lnSpc>
            </a:pPr>
            <a:endParaRPr lang="en-US" sz="1800">
              <a:latin typeface="微软雅黑" panose="020B0503020204020204" pitchFamily="34" charset="-122"/>
              <a:ea typeface="微软雅黑" panose="020B0503020204020204" pitchFamily="34" charset="-122"/>
            </a:endParaRPr>
          </a:p>
        </p:txBody>
      </p:sp>
      <p:pic>
        <p:nvPicPr>
          <p:cNvPr id="2" name="图片 1" descr="16"/>
          <p:cNvPicPr>
            <a:picLocks noChangeAspect="1"/>
          </p:cNvPicPr>
          <p:nvPr/>
        </p:nvPicPr>
        <p:blipFill>
          <a:blip r:embed="rId1"/>
          <a:stretch>
            <a:fillRect/>
          </a:stretch>
        </p:blipFill>
        <p:spPr>
          <a:xfrm>
            <a:off x="554355" y="4793615"/>
            <a:ext cx="8168640" cy="146240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新增表单类型</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28650" y="1628775"/>
            <a:ext cx="8094345" cy="249174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4. range</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滑块控件，它具有min属性与max属性，及step属性，可以指定每次拖动的步幅。</a:t>
            </a:r>
            <a:endParaRPr lang="en-US" sz="1800">
              <a:latin typeface="微软雅黑" panose="020B0503020204020204" pitchFamily="34" charset="-122"/>
              <a:ea typeface="微软雅黑" panose="020B0503020204020204" pitchFamily="34" charset="-122"/>
            </a:endParaRPr>
          </a:p>
          <a:p>
            <a:pPr>
              <a:lnSpc>
                <a:spcPct val="150000"/>
              </a:lnSpc>
            </a:pP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 &lt;input type="range" value="0" /&gt;</a:t>
            </a:r>
            <a:endParaRPr 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03263" y="98107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1070610" y="980758"/>
            <a:ext cx="6913563" cy="645160"/>
          </a:xfrm>
          <a:prstGeom prst="rect">
            <a:avLst/>
          </a:prstGeom>
          <a:noFill/>
          <a:ln w="9525">
            <a:noFill/>
          </a:ln>
        </p:spPr>
        <p:txBody>
          <a:bodyPr anchor="t">
            <a:spAutoFit/>
          </a:bodyPr>
          <a:p>
            <a:pPr algn="ctr" eaLnBrk="0" hangingPunct="0"/>
            <a:r>
              <a:rPr lang="zh-CN" altLang="en-US" sz="3600">
                <a:solidFill>
                  <a:schemeClr val="bg1"/>
                </a:solidFill>
                <a:latin typeface="微软雅黑" panose="020B0503020204020204" pitchFamily="34" charset="-122"/>
                <a:ea typeface="微软雅黑" panose="020B0503020204020204" pitchFamily="34" charset="-122"/>
              </a:rPr>
              <a:t>新增标签</a:t>
            </a:r>
            <a:endParaRPr lang="zh-CN" altLang="en-US" sz="3600">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48018" y="1844675"/>
            <a:ext cx="7847012" cy="1568450"/>
          </a:xfrm>
          <a:prstGeom prst="rect">
            <a:avLst/>
          </a:prstGeom>
          <a:noFill/>
          <a:ln w="9525">
            <a:noFill/>
          </a:ln>
        </p:spPr>
        <p:txBody>
          <a:bodyPr anchor="t">
            <a:spAutoFit/>
          </a:bodyPr>
          <a:p>
            <a:pPr>
              <a:lnSpc>
                <a:spcPct val="150000"/>
              </a:lnSpc>
            </a:pPr>
            <a:r>
              <a:rPr lang="en-US" sz="3200">
                <a:latin typeface="微软雅黑" panose="020B0503020204020204" pitchFamily="34" charset="-122"/>
                <a:ea typeface="微软雅黑" panose="020B0503020204020204" pitchFamily="34" charset="-122"/>
              </a:rPr>
              <a:t>1. </a:t>
            </a:r>
            <a:r>
              <a:rPr sz="3200">
                <a:latin typeface="微软雅黑" panose="020B0503020204020204" pitchFamily="34" charset="-122"/>
                <a:ea typeface="微软雅黑" panose="020B0503020204020204" pitchFamily="34" charset="-122"/>
              </a:rPr>
              <a:t>主体结构标签</a:t>
            </a:r>
            <a:endParaRPr sz="3200">
              <a:latin typeface="微软雅黑" panose="020B0503020204020204" pitchFamily="34" charset="-122"/>
              <a:ea typeface="微软雅黑" panose="020B0503020204020204" pitchFamily="34" charset="-122"/>
            </a:endParaRPr>
          </a:p>
          <a:p>
            <a:pPr>
              <a:lnSpc>
                <a:spcPct val="150000"/>
              </a:lnSpc>
            </a:pPr>
            <a:r>
              <a:rPr lang="en-US" sz="3200">
                <a:latin typeface="微软雅黑" panose="020B0503020204020204" pitchFamily="34" charset="-122"/>
                <a:ea typeface="微软雅黑" panose="020B0503020204020204" pitchFamily="34" charset="-122"/>
              </a:rPr>
              <a:t>2. </a:t>
            </a:r>
            <a:r>
              <a:rPr sz="3200">
                <a:latin typeface="微软雅黑" panose="020B0503020204020204" pitchFamily="34" charset="-122"/>
                <a:ea typeface="微软雅黑" panose="020B0503020204020204" pitchFamily="34" charset="-122"/>
              </a:rPr>
              <a:t>非主体结构标签</a:t>
            </a:r>
            <a:endParaRPr sz="320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新增表单类型</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15315" y="1641475"/>
            <a:ext cx="8094345" cy="207645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5. search</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输入的是搜索的关键字</a:t>
            </a:r>
            <a:endParaRPr lang="en-US" sz="1800">
              <a:latin typeface="微软雅黑" panose="020B0503020204020204" pitchFamily="34" charset="-122"/>
              <a:ea typeface="微软雅黑" panose="020B0503020204020204" pitchFamily="34" charset="-122"/>
            </a:endParaRPr>
          </a:p>
          <a:p>
            <a:pPr>
              <a:lnSpc>
                <a:spcPct val="150000"/>
              </a:lnSpc>
            </a:pP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&lt;input type="search" /&gt;</a:t>
            </a:r>
            <a:endParaRPr 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新增表单类型</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41985" y="1698625"/>
            <a:ext cx="8094345" cy="346138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6. color</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用来选取颜色</a:t>
            </a:r>
            <a:endParaRPr lang="en-US" sz="1800">
              <a:latin typeface="微软雅黑" panose="020B0503020204020204" pitchFamily="34" charset="-122"/>
              <a:ea typeface="微软雅黑" panose="020B0503020204020204" pitchFamily="34" charset="-122"/>
            </a:endParaRPr>
          </a:p>
          <a:p>
            <a:pPr>
              <a:lnSpc>
                <a:spcPct val="150000"/>
              </a:lnSpc>
            </a:pP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&lt;input type="color" /&gt;</a:t>
            </a:r>
            <a:endParaRPr lang="en-US" sz="1800">
              <a:latin typeface="微软雅黑" panose="020B0503020204020204" pitchFamily="34" charset="-122"/>
              <a:ea typeface="微软雅黑" panose="020B0503020204020204" pitchFamily="34" charset="-122"/>
            </a:endParaRPr>
          </a:p>
          <a:p>
            <a:pPr>
              <a:lnSpc>
                <a:spcPct val="150000"/>
              </a:lnSpc>
            </a:pPr>
            <a:endParaRPr lang="en-US" sz="1800">
              <a:latin typeface="微软雅黑" panose="020B0503020204020204" pitchFamily="34" charset="-122"/>
              <a:ea typeface="微软雅黑" panose="020B0503020204020204" pitchFamily="34" charset="-122"/>
            </a:endParaRPr>
          </a:p>
          <a:p>
            <a:pPr>
              <a:lnSpc>
                <a:spcPct val="150000"/>
              </a:lnSpc>
            </a:pPr>
            <a:r>
              <a:rPr lang="zh-CN" sz="2400">
                <a:latin typeface="微软雅黑" panose="020B0503020204020204" pitchFamily="34" charset="-122"/>
                <a:ea typeface="微软雅黑" panose="020B0503020204020204" pitchFamily="34" charset="-122"/>
              </a:rPr>
              <a:t>例子：颜色改变时，</a:t>
            </a:r>
            <a:r>
              <a:rPr lang="en-US" altLang="zh-CN" sz="2400">
                <a:latin typeface="微软雅黑" panose="020B0503020204020204" pitchFamily="34" charset="-122"/>
                <a:ea typeface="微软雅黑" panose="020B0503020204020204" pitchFamily="34" charset="-122"/>
              </a:rPr>
              <a:t>body</a:t>
            </a:r>
            <a:r>
              <a:rPr lang="zh-CN" altLang="en-US" sz="2400">
                <a:latin typeface="微软雅黑" panose="020B0503020204020204" pitchFamily="34" charset="-122"/>
                <a:ea typeface="微软雅黑" panose="020B0503020204020204" pitchFamily="34" charset="-122"/>
              </a:rPr>
              <a:t>背景色同时改变；</a:t>
            </a:r>
            <a:endParaRPr lang="zh-CN" altLang="en-US" sz="2400">
              <a:latin typeface="微软雅黑" panose="020B0503020204020204" pitchFamily="34" charset="-122"/>
              <a:ea typeface="微软雅黑" panose="020B0503020204020204" pitchFamily="34" charset="-122"/>
            </a:endParaRPr>
          </a:p>
          <a:p>
            <a:pPr>
              <a:lnSpc>
                <a:spcPct val="150000"/>
              </a:lnSpc>
            </a:pPr>
            <a:r>
              <a:rPr lang="en-US" altLang="zh-CN" sz="1800">
                <a:solidFill>
                  <a:srgbClr val="FF0000"/>
                </a:solidFill>
                <a:latin typeface="微软雅黑" panose="020B0503020204020204" pitchFamily="34" charset="-122"/>
                <a:ea typeface="微软雅黑" panose="020B0503020204020204" pitchFamily="34" charset="-122"/>
              </a:rPr>
              <a:t>ps</a:t>
            </a:r>
            <a:r>
              <a:rPr lang="en-US" altLang="zh-CN" sz="1800">
                <a:latin typeface="微软雅黑" panose="020B0503020204020204" pitchFamily="34" charset="-122"/>
                <a:ea typeface="微软雅黑" panose="020B0503020204020204" pitchFamily="34" charset="-122"/>
              </a:rPr>
              <a:t>:onchange</a:t>
            </a:r>
            <a:r>
              <a:rPr lang="zh-CN" altLang="en-US" sz="1800">
                <a:latin typeface="微软雅黑" panose="020B0503020204020204" pitchFamily="34" charset="-122"/>
                <a:ea typeface="微软雅黑" panose="020B0503020204020204" pitchFamily="34" charset="-122"/>
              </a:rPr>
              <a:t>事件</a:t>
            </a: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新增表单类型</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55320" y="1431290"/>
            <a:ext cx="8094345" cy="521589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7. Date pickers :日期选择器</a:t>
            </a:r>
            <a:endParaRPr lang="en-US" sz="3200">
              <a:latin typeface="微软雅黑" panose="020B0503020204020204" pitchFamily="34" charset="-122"/>
              <a:ea typeface="微软雅黑" panose="020B0503020204020204" pitchFamily="34" charset="-122"/>
            </a:endParaRPr>
          </a:p>
          <a:p>
            <a:pPr>
              <a:lnSpc>
                <a:spcPct val="150000"/>
              </a:lnSpc>
            </a:pPr>
            <a:r>
              <a:rPr lang="en-US" sz="3200">
                <a:latin typeface="微软雅黑" panose="020B0503020204020204" pitchFamily="34" charset="-122"/>
                <a:ea typeface="微软雅黑" panose="020B0503020204020204" pitchFamily="34" charset="-122"/>
              </a:rPr>
              <a:t>(date, month, week, time,</a:t>
            </a:r>
            <a:r>
              <a:rPr lang="en-US" sz="3200">
                <a:latin typeface="微软雅黑" panose="020B0503020204020204" pitchFamily="34" charset="-122"/>
                <a:ea typeface="微软雅黑" panose="020B0503020204020204" pitchFamily="34" charset="-122"/>
                <a:sym typeface="+mn-ea"/>
              </a:rPr>
              <a:t>datetime</a:t>
            </a:r>
            <a:r>
              <a:rPr lang="en-US" sz="3200">
                <a:latin typeface="微软雅黑" panose="020B0503020204020204" pitchFamily="34" charset="-122"/>
                <a:ea typeface="微软雅黑" panose="020B0503020204020204" pitchFamily="34" charset="-122"/>
              </a:rPr>
              <a:t> datetime-local)</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date：选取日、月、年</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month：选取月、年</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week：选取周和年</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time：选取时间（小时和分钟）</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datetime：选取时间、日、月、年（UTC 时间）</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datetime-local：选取时间、日、月、年（本地时间）</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&lt;input type="date" /&gt;</a:t>
            </a:r>
            <a:endParaRPr 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新增表单类型</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55320" y="1431290"/>
            <a:ext cx="8094345" cy="484632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7. file :上传类型控制</a:t>
            </a:r>
            <a:endParaRPr lang="en-US" sz="3200">
              <a:latin typeface="微软雅黑" panose="020B0503020204020204" pitchFamily="34" charset="-122"/>
              <a:ea typeface="微软雅黑" panose="020B0503020204020204" pitchFamily="34" charset="-122"/>
            </a:endParaRPr>
          </a:p>
          <a:p>
            <a:pPr>
              <a:lnSpc>
                <a:spcPct val="150000"/>
              </a:lnSpc>
            </a:pPr>
            <a:r>
              <a:rPr lang="en-US" sz="2000">
                <a:latin typeface="微软雅黑" panose="020B0503020204020204" pitchFamily="34" charset="-122"/>
                <a:ea typeface="微软雅黑" panose="020B0503020204020204" pitchFamily="34" charset="-122"/>
              </a:rPr>
              <a:t>accept：表示可以选择的文件MIME类型，多个MIME类型用英文逗号分开，常用的MIME类型见下表。</a:t>
            </a:r>
            <a:endParaRPr lang="en-US" sz="2000">
              <a:latin typeface="微软雅黑" panose="020B0503020204020204" pitchFamily="34" charset="-122"/>
              <a:ea typeface="微软雅黑" panose="020B0503020204020204" pitchFamily="34" charset="-122"/>
            </a:endParaRPr>
          </a:p>
          <a:p>
            <a:pPr>
              <a:lnSpc>
                <a:spcPct val="150000"/>
              </a:lnSpc>
            </a:pPr>
            <a:r>
              <a:rPr lang="en-US" sz="2000">
                <a:latin typeface="微软雅黑" panose="020B0503020204020204" pitchFamily="34" charset="-122"/>
                <a:ea typeface="微软雅黑" panose="020B0503020204020204" pitchFamily="34" charset="-122"/>
              </a:rPr>
              <a:t>multiple：是否可以选择多个文件</a:t>
            </a:r>
            <a:endParaRPr lang="en-US" sz="20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&lt;input id="fileId1" type="file" accept="image/png,image/gif" name="file" /&gt;</a:t>
            </a:r>
            <a:endParaRPr lang="en-US" sz="1800">
              <a:latin typeface="微软雅黑" panose="020B0503020204020204" pitchFamily="34" charset="-122"/>
              <a:ea typeface="微软雅黑" panose="020B0503020204020204" pitchFamily="34" charset="-122"/>
            </a:endParaRPr>
          </a:p>
          <a:p>
            <a:pPr>
              <a:lnSpc>
                <a:spcPct val="150000"/>
              </a:lnSpc>
            </a:pPr>
            <a:endParaRPr lang="en-US" sz="2000">
              <a:latin typeface="微软雅黑" panose="020B0503020204020204" pitchFamily="34" charset="-122"/>
              <a:ea typeface="微软雅黑" panose="020B0503020204020204" pitchFamily="34" charset="-122"/>
            </a:endParaRPr>
          </a:p>
          <a:p>
            <a:pPr>
              <a:lnSpc>
                <a:spcPct val="150000"/>
              </a:lnSpc>
            </a:pPr>
            <a:r>
              <a:rPr lang="en-US" sz="2000">
                <a:latin typeface="微软雅黑" panose="020B0503020204020204" pitchFamily="34" charset="-122"/>
                <a:ea typeface="微软雅黑" panose="020B0503020204020204" pitchFamily="34" charset="-122"/>
              </a:rPr>
              <a:t>&lt;input id="fileId2" type="file" multiple="multiple" name="file" /&gt;</a:t>
            </a:r>
            <a:endParaRPr lang="en-US" sz="2000">
              <a:latin typeface="微软雅黑" panose="020B0503020204020204" pitchFamily="34" charset="-122"/>
              <a:ea typeface="微软雅黑" panose="020B0503020204020204" pitchFamily="34" charset="-122"/>
            </a:endParaRPr>
          </a:p>
          <a:p>
            <a:pPr>
              <a:lnSpc>
                <a:spcPct val="150000"/>
              </a:lnSpc>
            </a:pPr>
            <a:endParaRPr 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新增表单类型</a:t>
            </a:r>
            <a:endParaRPr lang="zh-CN" altLang="en-US" sz="2800" b="1">
              <a:solidFill>
                <a:schemeClr val="bg1"/>
              </a:solidFill>
              <a:latin typeface="微软雅黑" panose="020B0503020204020204" pitchFamily="34" charset="-122"/>
              <a:ea typeface="微软雅黑" panose="020B0503020204020204" pitchFamily="34" charset="-122"/>
            </a:endParaRPr>
          </a:p>
        </p:txBody>
      </p:sp>
      <p:pic>
        <p:nvPicPr>
          <p:cNvPr id="2" name="图片 1" descr="a"/>
          <p:cNvPicPr>
            <a:picLocks noChangeAspect="1"/>
          </p:cNvPicPr>
          <p:nvPr/>
        </p:nvPicPr>
        <p:blipFill>
          <a:blip r:embed="rId1"/>
          <a:stretch>
            <a:fillRect/>
          </a:stretch>
        </p:blipFill>
        <p:spPr>
          <a:xfrm>
            <a:off x="393700" y="1680845"/>
            <a:ext cx="3286760" cy="4191635"/>
          </a:xfrm>
          <a:prstGeom prst="rect">
            <a:avLst/>
          </a:prstGeom>
        </p:spPr>
      </p:pic>
      <p:pic>
        <p:nvPicPr>
          <p:cNvPr id="3" name="图片 2" descr="b"/>
          <p:cNvPicPr>
            <a:picLocks noChangeAspect="1"/>
          </p:cNvPicPr>
          <p:nvPr/>
        </p:nvPicPr>
        <p:blipFill>
          <a:blip r:embed="rId2"/>
          <a:stretch>
            <a:fillRect/>
          </a:stretch>
        </p:blipFill>
        <p:spPr>
          <a:xfrm>
            <a:off x="3954780" y="1566545"/>
            <a:ext cx="4867910" cy="430593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新增表单属性</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28650" y="1628775"/>
            <a:ext cx="8094345" cy="456946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1. autocomplete</a:t>
            </a:r>
            <a:endParaRPr lang="en-US" sz="3200">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自动完成功能，是一个节省输入时间，同时也十分方便的功能。只有三种：</a:t>
            </a:r>
            <a:endParaRPr lang="en-US">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on：可是显示指定候补输入的数据列表，使用datalist元素与list属性提供候补输入的数据列表；</a:t>
            </a:r>
            <a:endParaRPr lang="en-US">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自动完成时(属性值为空字符串)，可以讲该datalist元素中的数据作为候补输入的数据在文本框中显示</a:t>
            </a:r>
            <a:endParaRPr lang="en-US">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off：关闭自动完成功能</a:t>
            </a:r>
            <a:endParaRPr lang="en-US">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&lt;form&gt;</a:t>
            </a:r>
            <a:endParaRPr lang="en-US">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         &lt;input type="email" name="email" autocomplete="on" /&gt;</a:t>
            </a:r>
            <a:endParaRPr lang="en-US">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&lt;/form&gt;</a:t>
            </a:r>
            <a:endParaRPr 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新增表单属性</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41350" y="1628775"/>
            <a:ext cx="8094345" cy="124523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2. autofocus</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自动获得焦点</a:t>
            </a:r>
            <a:endParaRPr 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新增表单属性</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41350" y="1628775"/>
            <a:ext cx="8094345" cy="124523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3. list</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指定选项列表，通常与datalist标签配合使用</a:t>
            </a:r>
            <a:endParaRPr lang="en-US" sz="1800">
              <a:latin typeface="微软雅黑" panose="020B0503020204020204" pitchFamily="34" charset="-122"/>
              <a:ea typeface="微软雅黑" panose="020B0503020204020204" pitchFamily="34" charset="-122"/>
            </a:endParaRPr>
          </a:p>
        </p:txBody>
      </p:sp>
      <p:pic>
        <p:nvPicPr>
          <p:cNvPr id="2" name="图片 1" descr="2"/>
          <p:cNvPicPr>
            <a:picLocks noChangeAspect="1"/>
          </p:cNvPicPr>
          <p:nvPr/>
        </p:nvPicPr>
        <p:blipFill>
          <a:blip r:embed="rId1"/>
          <a:stretch>
            <a:fillRect/>
          </a:stretch>
        </p:blipFill>
        <p:spPr>
          <a:xfrm>
            <a:off x="562610" y="3256280"/>
            <a:ext cx="8251825" cy="23780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新增表单属性</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54685" y="1628775"/>
            <a:ext cx="8094345" cy="124523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4. placeholder</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文本框处于未输入状态时文本框中显示的输入提示。</a:t>
            </a:r>
            <a:endParaRPr 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新增表单属性</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54685" y="1628775"/>
            <a:ext cx="8094345" cy="304609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5. min, max, step</a:t>
            </a:r>
            <a:endParaRPr lang="en-US" sz="3200">
              <a:latin typeface="微软雅黑" panose="020B0503020204020204" pitchFamily="34" charset="-122"/>
              <a:ea typeface="微软雅黑" panose="020B0503020204020204" pitchFamily="34" charset="-122"/>
            </a:endParaRPr>
          </a:p>
          <a:p>
            <a:pPr>
              <a:lnSpc>
                <a:spcPct val="150000"/>
              </a:lnSpc>
            </a:pPr>
            <a:r>
              <a:rPr lang="en-US" sz="3200">
                <a:latin typeface="微软雅黑" panose="020B0503020204020204" pitchFamily="34" charset="-122"/>
                <a:ea typeface="微软雅黑" panose="020B0503020204020204" pitchFamily="34" charset="-122"/>
              </a:rPr>
              <a:t>min：最小值</a:t>
            </a:r>
            <a:endParaRPr lang="en-US" sz="3200">
              <a:latin typeface="微软雅黑" panose="020B0503020204020204" pitchFamily="34" charset="-122"/>
              <a:ea typeface="微软雅黑" panose="020B0503020204020204" pitchFamily="34" charset="-122"/>
            </a:endParaRPr>
          </a:p>
          <a:p>
            <a:pPr>
              <a:lnSpc>
                <a:spcPct val="150000"/>
              </a:lnSpc>
            </a:pPr>
            <a:r>
              <a:rPr lang="en-US" sz="3200">
                <a:latin typeface="微软雅黑" panose="020B0503020204020204" pitchFamily="34" charset="-122"/>
                <a:ea typeface="微软雅黑" panose="020B0503020204020204" pitchFamily="34" charset="-122"/>
              </a:rPr>
              <a:t>max：最大值</a:t>
            </a:r>
            <a:endParaRPr lang="en-US" sz="3200">
              <a:latin typeface="微软雅黑" panose="020B0503020204020204" pitchFamily="34" charset="-122"/>
              <a:ea typeface="微软雅黑" panose="020B0503020204020204" pitchFamily="34" charset="-122"/>
            </a:endParaRPr>
          </a:p>
          <a:p>
            <a:pPr>
              <a:lnSpc>
                <a:spcPct val="150000"/>
              </a:lnSpc>
            </a:pPr>
            <a:r>
              <a:rPr lang="en-US" sz="3200">
                <a:latin typeface="微软雅黑" panose="020B0503020204020204" pitchFamily="34" charset="-122"/>
                <a:ea typeface="微软雅黑" panose="020B0503020204020204" pitchFamily="34" charset="-122"/>
              </a:rPr>
              <a:t>step：数字间隔</a:t>
            </a:r>
            <a:endParaRPr 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03263" y="98107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20000"/>
              </a:lnSpc>
              <a:spcBef>
                <a:spcPct val="0"/>
              </a:spcBef>
              <a:spcAft>
                <a:spcPts val="0"/>
              </a:spcAft>
              <a:buClrTx/>
              <a:buSzTx/>
              <a:buFontTx/>
              <a:buNone/>
              <a:tabLst>
                <a:tab pos="533400" algn="l"/>
              </a:tabLst>
              <a:defRPr/>
            </a:pPr>
            <a:r>
              <a:rPr sz="3600">
                <a:solidFill>
                  <a:schemeClr val="bg1"/>
                </a:solidFill>
                <a:latin typeface="微软雅黑" panose="020B0503020204020204" pitchFamily="34" charset="-122"/>
                <a:ea typeface="微软雅黑" panose="020B0503020204020204" pitchFamily="34" charset="-122"/>
                <a:sym typeface="+mn-ea"/>
              </a:rPr>
              <a:t>主体结构标签</a:t>
            </a:r>
            <a:endParaRPr kumimoji="0" lang="zh-CN" altLang="zh-CN" sz="36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8196" name="文本框 1"/>
          <p:cNvSpPr txBox="1"/>
          <p:nvPr/>
        </p:nvSpPr>
        <p:spPr>
          <a:xfrm>
            <a:off x="648018" y="1844675"/>
            <a:ext cx="7847012" cy="4154170"/>
          </a:xfrm>
          <a:prstGeom prst="rect">
            <a:avLst/>
          </a:prstGeom>
          <a:noFill/>
          <a:ln w="9525">
            <a:noFill/>
          </a:ln>
        </p:spPr>
        <p:txBody>
          <a:bodyPr anchor="t">
            <a:spAutoFit/>
          </a:bodyPr>
          <a:p>
            <a:pPr>
              <a:lnSpc>
                <a:spcPct val="150000"/>
              </a:lnSpc>
            </a:pPr>
            <a:r>
              <a:rPr lang="en-US" sz="3200">
                <a:latin typeface="微软雅黑" panose="020B0503020204020204" pitchFamily="34" charset="-122"/>
                <a:ea typeface="微软雅黑" panose="020B0503020204020204" pitchFamily="34" charset="-122"/>
              </a:rPr>
              <a:t>1.  </a:t>
            </a:r>
            <a:r>
              <a:rPr sz="3200">
                <a:latin typeface="微软雅黑" panose="020B0503020204020204" pitchFamily="34" charset="-122"/>
                <a:ea typeface="微软雅黑" panose="020B0503020204020204" pitchFamily="34" charset="-122"/>
              </a:rPr>
              <a:t>section</a:t>
            </a:r>
            <a:endParaRPr sz="32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section元素描绘的是一个文档或者程序里的普通的section节（强调分块），一般来说一个section包含一个head和一个content内容块，可以与h1-h6等元素结合起来使用，标示文档的结构</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如果元素的内容集中到一起显示可以表达相应的意思的话，那就可以定义成article元素，而没必要使用section元素。</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section元素不是一般的容器元素，所以如果一个元素需要定义相应的style或者script脚本的话，那推荐使用div元素，section的使用条件是确保这个元素的内容能够明确地展示在文档的大纲里。</a:t>
            </a:r>
            <a:endParaRPr sz="1800">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新增表单属性</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54685" y="1628775"/>
            <a:ext cx="8094345" cy="124523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6. multiple</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允许输入多个值，如文件上传，email等</a:t>
            </a:r>
            <a:endParaRPr 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新增表单属性</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54685" y="1628775"/>
            <a:ext cx="8094345" cy="166052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7. pattern (regexp)</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设置验证规则，支持正则表达式</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&lt;input pattern="^[1][3,4,5,7,8][0-9]{9}$"&gt;</a:t>
            </a:r>
            <a:endParaRPr 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新增表单属性</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54685" y="1628775"/>
            <a:ext cx="8094345" cy="124523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8. required</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验证输入不能为空，提交时有提示信息</a:t>
            </a:r>
            <a:endParaRPr 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表单验证</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41350" y="1419860"/>
            <a:ext cx="8094345" cy="290766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1. 显性验证</a:t>
            </a:r>
            <a:endParaRPr lang="en-US" sz="3200">
              <a:latin typeface="微软雅黑" panose="020B0503020204020204" pitchFamily="34" charset="-122"/>
              <a:ea typeface="微软雅黑" panose="020B0503020204020204" pitchFamily="34" charset="-122"/>
            </a:endParaRPr>
          </a:p>
          <a:p>
            <a:pPr>
              <a:lnSpc>
                <a:spcPct val="150000"/>
              </a:lnSpc>
            </a:pPr>
            <a:r>
              <a:rPr lang="en-US">
                <a:latin typeface="微软雅黑" panose="020B0503020204020204" pitchFamily="34" charset="-122"/>
                <a:ea typeface="微软雅黑" panose="020B0503020204020204" pitchFamily="34" charset="-122"/>
              </a:rPr>
              <a:t>除了对input元素来添加属性进行元素内容有效性的自动验证外，在HTML5中，form元素与input元素（包括select和textarea）都具有一个checkValidity方法，调用该方法可以显式的对表单内所有元素内容或者单个元素内容进行有效的验证。checkValidity方法以boolean的形式返回结果。</a:t>
            </a:r>
            <a:endParaRPr lang="en-US">
              <a:latin typeface="微软雅黑" panose="020B0503020204020204" pitchFamily="34" charset="-122"/>
              <a:ea typeface="微软雅黑" panose="020B0503020204020204" pitchFamily="34" charset="-122"/>
            </a:endParaRPr>
          </a:p>
          <a:p>
            <a:pPr>
              <a:lnSpc>
                <a:spcPct val="150000"/>
              </a:lnSpc>
            </a:pPr>
            <a:endParaRPr lang="zh-CN">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表单验证</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41350" y="1419860"/>
            <a:ext cx="8094345" cy="207645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2. 自动验证</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HTML5增加了大量在提交时对表单及表单元素内容有效性验证的功能。</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类型验证：number,email,url等</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属性验证：min,max,step,required,pattern等</a:t>
            </a:r>
            <a:endParaRPr 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645160"/>
          </a:xfrm>
          <a:prstGeom prst="rect">
            <a:avLst/>
          </a:prstGeom>
          <a:noFill/>
          <a:ln w="9525">
            <a:noFill/>
          </a:ln>
        </p:spPr>
        <p:txBody>
          <a:bodyPr wrap="square" anchor="t">
            <a:spAutoFit/>
          </a:bodyPr>
          <a:p>
            <a:pPr algn="ctr" eaLnBrk="0" hangingPunct="0"/>
            <a:r>
              <a:rPr lang="zh-CN" sz="3600">
                <a:solidFill>
                  <a:schemeClr val="bg1"/>
                </a:solidFill>
                <a:latin typeface="微软雅黑" panose="020B0503020204020204" pitchFamily="34" charset="-122"/>
                <a:ea typeface="微软雅黑" panose="020B0503020204020204" pitchFamily="34" charset="-122"/>
                <a:sym typeface="+mn-ea"/>
              </a:rPr>
              <a:t>表单验证</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41350" y="1419860"/>
            <a:ext cx="8094345" cy="166052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3. 取消验证</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可以对form表单添加novalidate属性，即使form表单中的input添加了required，也将不进行验证</a:t>
            </a:r>
            <a:endParaRPr 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521970"/>
          </a:xfrm>
          <a:prstGeom prst="rect">
            <a:avLst/>
          </a:prstGeom>
          <a:noFill/>
          <a:ln w="9525">
            <a:noFill/>
          </a:ln>
        </p:spPr>
        <p:txBody>
          <a:bodyPr wrap="square" anchor="t">
            <a:spAutoFit/>
          </a:bodyPr>
          <a:p>
            <a:pPr algn="ctr" eaLnBrk="0" hangingPunct="0"/>
            <a:r>
              <a:rPr lang="zh-CN" altLang="en-US" sz="2800" b="1">
                <a:solidFill>
                  <a:schemeClr val="bg1"/>
                </a:solidFill>
                <a:latin typeface="微软雅黑" panose="020B0503020204020204" pitchFamily="34" charset="-122"/>
                <a:ea typeface="微软雅黑" panose="020B0503020204020204" pitchFamily="34" charset="-122"/>
              </a:rPr>
              <a:t>全局属性</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41350" y="1419860"/>
            <a:ext cx="8094345" cy="3830955"/>
          </a:xfrm>
          <a:prstGeom prst="rect">
            <a:avLst/>
          </a:prstGeom>
          <a:noFill/>
          <a:ln w="9525">
            <a:noFill/>
          </a:ln>
        </p:spPr>
        <p:txBody>
          <a:bodyPr wrap="square" anchor="t">
            <a:spAutoFit/>
          </a:bodyPr>
          <a:p>
            <a:pPr>
              <a:lnSpc>
                <a:spcPct val="150000"/>
              </a:lnSpc>
            </a:pPr>
            <a:r>
              <a:rPr lang="en-US" sz="1800">
                <a:latin typeface="微软雅黑" panose="020B0503020204020204" pitchFamily="34" charset="-122"/>
                <a:ea typeface="微软雅黑" panose="020B0503020204020204" pitchFamily="34" charset="-122"/>
              </a:rPr>
              <a:t>contenteditable：规定是否允许用户编辑内容</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tabindex：tab键自动获取焦点索引</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hidden：规定该元素是无关的。被隐藏的元素不会显示</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data-*：自定义属性。HTML文档的创作者可以定义他们自己的属性，必须以 “data-” 开头</a:t>
            </a:r>
            <a:endParaRPr lang="en-US" sz="1800">
              <a:latin typeface="微软雅黑" panose="020B0503020204020204" pitchFamily="34" charset="-122"/>
              <a:ea typeface="微软雅黑" panose="020B0503020204020204" pitchFamily="34" charset="-122"/>
            </a:endParaRPr>
          </a:p>
          <a:p>
            <a:pPr>
              <a:lnSpc>
                <a:spcPct val="150000"/>
              </a:lnSpc>
            </a:pP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&lt;p contenteditable&gt;&lt;mark&gt;南宁&lt;/mark&gt;是一座高速发展的城市&lt;/p&gt;</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&lt;input type="text" tabindex="2"/&gt;</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&lt;input type="text" tabindex="1"/&gt;</a:t>
            </a:r>
            <a:endParaRPr 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521970"/>
          </a:xfrm>
          <a:prstGeom prst="rect">
            <a:avLst/>
          </a:prstGeom>
          <a:noFill/>
          <a:ln w="9525">
            <a:noFill/>
          </a:ln>
        </p:spPr>
        <p:txBody>
          <a:bodyPr wrap="square" anchor="t">
            <a:spAutoFit/>
          </a:bodyPr>
          <a:p>
            <a:pPr algn="ctr" eaLnBrk="0" hangingPunct="0"/>
            <a:r>
              <a:rPr lang="zh-CN" altLang="en-US" sz="2800" b="1">
                <a:solidFill>
                  <a:schemeClr val="bg1"/>
                </a:solidFill>
                <a:latin typeface="微软雅黑" panose="020B0503020204020204" pitchFamily="34" charset="-122"/>
                <a:ea typeface="微软雅黑" panose="020B0503020204020204" pitchFamily="34" charset="-122"/>
              </a:rPr>
              <a:t>其它属性</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41350" y="1419860"/>
            <a:ext cx="8094345" cy="207645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1.  reversed &amp; start &amp; type (ol)</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reversed：对列表顺序进行降序</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start：number类型,规定有序列表的起始值</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type：规定在列表中使用的标记类型，值为(1,A,a,I,i)。</a:t>
            </a:r>
            <a:endParaRPr 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521970"/>
          </a:xfrm>
          <a:prstGeom prst="rect">
            <a:avLst/>
          </a:prstGeom>
          <a:noFill/>
          <a:ln w="9525">
            <a:noFill/>
          </a:ln>
        </p:spPr>
        <p:txBody>
          <a:bodyPr wrap="square" anchor="t">
            <a:spAutoFit/>
          </a:bodyPr>
          <a:p>
            <a:pPr algn="ctr" eaLnBrk="0" hangingPunct="0"/>
            <a:r>
              <a:rPr lang="zh-CN" altLang="en-US" sz="2800" b="1">
                <a:solidFill>
                  <a:schemeClr val="bg1"/>
                </a:solidFill>
                <a:latin typeface="微软雅黑" panose="020B0503020204020204" pitchFamily="34" charset="-122"/>
                <a:ea typeface="微软雅黑" panose="020B0503020204020204" pitchFamily="34" charset="-122"/>
              </a:rPr>
              <a:t>其它属性</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41350" y="1419860"/>
            <a:ext cx="8094345" cy="498475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2. async &amp; defer (srcipt)：异步加载js文件</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默认情况下，浏览器会立即加载并执行指定的脚本，“立即”指的是在渲染该 script 标签之下的文档元素之前，也就是说不等待后续载入的文档元素，读到就加载并执行。</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有 async，加载和渲染后续文档元素的过程将和 script.js 的加载与执行并行进行（异步）。async 脚本在script文件下载完成后会立即执行,并且其执行时间一定在 window的load事件触发之前</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有 defer，加载后续文档元素的过程将和 script.js的加载并行进行（异步），但是script.js的执行要在所有元素解析完成之后，</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&lt;script async src="myAsyncScript.js"&gt;&lt;/script&gt;  </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 &lt;script defer src="myDeferScript.js"&gt;&lt;/script&gt;  </a:t>
            </a:r>
            <a:endParaRPr 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521970"/>
          </a:xfrm>
          <a:prstGeom prst="rect">
            <a:avLst/>
          </a:prstGeom>
          <a:noFill/>
          <a:ln w="9525">
            <a:noFill/>
          </a:ln>
        </p:spPr>
        <p:txBody>
          <a:bodyPr wrap="square" anchor="t">
            <a:spAutoFit/>
          </a:bodyPr>
          <a:p>
            <a:pPr algn="ctr" eaLnBrk="0" hangingPunct="0"/>
            <a:r>
              <a:rPr lang="zh-CN" altLang="en-US" sz="2800" b="1">
                <a:solidFill>
                  <a:schemeClr val="bg1"/>
                </a:solidFill>
                <a:latin typeface="微软雅黑" panose="020B0503020204020204" pitchFamily="34" charset="-122"/>
                <a:ea typeface="微软雅黑" panose="020B0503020204020204" pitchFamily="34" charset="-122"/>
              </a:rPr>
              <a:t>其它元素</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28650" y="1200150"/>
            <a:ext cx="8094345" cy="553910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1. video</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定义视频，比如电影片段或其他视频流，可配合source标签定义媒介源。</a:t>
            </a:r>
            <a:endParaRPr lang="en-US" sz="18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&lt;video controls&gt;</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        	&lt;source src="audio/岑宁儿 - 追光者.mkv" type="video/ogg"&gt;</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        	&lt;source src="audio/岑宁儿 - 追光者.mkv" type="video/mp4"&gt;</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        	&lt;source src="audio/岑宁儿 - 追光者.mkv" type="video/webm"&gt;</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        	您的浏览器不支持 video 标签。</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&lt;/video&gt;</a:t>
            </a:r>
            <a:endParaRPr lang="en-US" sz="1200">
              <a:latin typeface="微软雅黑" panose="020B0503020204020204" pitchFamily="34" charset="-122"/>
              <a:ea typeface="微软雅黑" panose="020B0503020204020204" pitchFamily="34" charset="-122"/>
            </a:endParaRPr>
          </a:p>
          <a:p>
            <a:pPr>
              <a:lnSpc>
                <a:spcPct val="150000"/>
              </a:lnSpc>
            </a:pPr>
            <a:r>
              <a:rPr lang="en-US" sz="1600">
                <a:latin typeface="微软雅黑" panose="020B0503020204020204" pitchFamily="34" charset="-122"/>
                <a:ea typeface="微软雅黑" panose="020B0503020204020204" pitchFamily="34" charset="-122"/>
              </a:rPr>
              <a:t>视频的组成部分：画面、音频、编码格式</a:t>
            </a:r>
            <a:endParaRPr lang="en-US" sz="16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常见的视频格式：</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1. Ogg =&gt; 带有Theora视频编码+Vorbis音频编码的Ogg文件，支持的浏览器:Firefox、Chrome、Opera</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2. MEPG4 =&gt; 带有H.264视频编码+AAC音频编码的MPEG4文件，支持的浏览器: Safari、Chrome</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3. WebM =&gt; 带有VP8视频编码+Vorbis音频编码的WebM格式，支持的浏览器: IE、Firefox、Chrome、Opera</a:t>
            </a:r>
            <a:endParaRPr lang="en-US" sz="1400">
              <a:latin typeface="微软雅黑" panose="020B0503020204020204" pitchFamily="34" charset="-122"/>
              <a:ea typeface="微软雅黑" panose="020B0503020204020204" pitchFamily="34" charset="-122"/>
            </a:endParaRPr>
          </a:p>
          <a:p>
            <a:pPr>
              <a:lnSpc>
                <a:spcPct val="150000"/>
              </a:lnSpc>
            </a:pPr>
            <a:r>
              <a:rPr lang="en-US" sz="1400">
                <a:latin typeface="微软雅黑" panose="020B0503020204020204" pitchFamily="34" charset="-122"/>
                <a:ea typeface="微软雅黑" panose="020B0503020204020204" pitchFamily="34" charset="-122"/>
              </a:rPr>
              <a:t>视频编码：H.264、Theora、VP8(google开源)</a:t>
            </a:r>
            <a:endParaRPr lang="en-US" sz="140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7575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20000"/>
              </a:lnSpc>
              <a:spcBef>
                <a:spcPct val="0"/>
              </a:spcBef>
              <a:spcAft>
                <a:spcPts val="0"/>
              </a:spcAft>
              <a:buClrTx/>
              <a:buSzTx/>
              <a:buFontTx/>
              <a:buNone/>
              <a:tabLst>
                <a:tab pos="533400" algn="l"/>
              </a:tabLst>
              <a:defRPr/>
            </a:pPr>
            <a:r>
              <a:rPr sz="3600">
                <a:solidFill>
                  <a:schemeClr val="bg1"/>
                </a:solidFill>
                <a:latin typeface="微软雅黑" panose="020B0503020204020204" pitchFamily="34" charset="-122"/>
                <a:ea typeface="微软雅黑" panose="020B0503020204020204" pitchFamily="34" charset="-122"/>
                <a:sym typeface="+mn-ea"/>
              </a:rPr>
              <a:t>主体结构标签</a:t>
            </a:r>
            <a:endParaRPr kumimoji="0" lang="zh-CN" altLang="zh-CN" sz="36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 name="图片 1" descr="6"/>
          <p:cNvPicPr>
            <a:picLocks noChangeAspect="1"/>
          </p:cNvPicPr>
          <p:nvPr/>
        </p:nvPicPr>
        <p:blipFill>
          <a:blip r:embed="rId1"/>
          <a:stretch>
            <a:fillRect/>
          </a:stretch>
        </p:blipFill>
        <p:spPr>
          <a:xfrm>
            <a:off x="1329055" y="1628775"/>
            <a:ext cx="6485890" cy="521906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521970"/>
          </a:xfrm>
          <a:prstGeom prst="rect">
            <a:avLst/>
          </a:prstGeom>
          <a:noFill/>
          <a:ln w="9525">
            <a:noFill/>
          </a:ln>
        </p:spPr>
        <p:txBody>
          <a:bodyPr wrap="square" anchor="t">
            <a:spAutoFit/>
          </a:bodyPr>
          <a:p>
            <a:pPr algn="ctr" eaLnBrk="0" hangingPunct="0"/>
            <a:r>
              <a:rPr lang="zh-CN" altLang="en-US" sz="2800" b="1">
                <a:solidFill>
                  <a:schemeClr val="bg1"/>
                </a:solidFill>
                <a:latin typeface="微软雅黑" panose="020B0503020204020204" pitchFamily="34" charset="-122"/>
                <a:ea typeface="微软雅黑" panose="020B0503020204020204" pitchFamily="34" charset="-122"/>
              </a:rPr>
              <a:t>其它元素</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28650" y="1341755"/>
            <a:ext cx="8094345" cy="3738245"/>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2. audio</a:t>
            </a:r>
            <a:endParaRPr 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定义音频，比如音乐或其他音频流，可配合source标签定义媒介源</a:t>
            </a:r>
            <a:endParaRPr lang="en-US" sz="1800">
              <a:latin typeface="微软雅黑" panose="020B0503020204020204" pitchFamily="34" charset="-122"/>
              <a:ea typeface="微软雅黑" panose="020B0503020204020204" pitchFamily="34" charset="-122"/>
            </a:endParaRPr>
          </a:p>
          <a:p>
            <a:pPr>
              <a:lnSpc>
                <a:spcPct val="150000"/>
              </a:lnSpc>
            </a:pP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常见的音频格式：</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1. Ogg =&gt; 免费，支持的浏览器: Chrome、Firefox、Opera</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2. MP3 =&gt; 收费，支持的浏览器: IE、Chrome、Safari</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3. Wav =&gt; 收费，支持的浏览器: FFirefox、OOpera、Safari</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编码：AAC、MP3、Vorbis</a:t>
            </a:r>
            <a:endParaRPr 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937895" y="552133"/>
            <a:ext cx="6913563" cy="521970"/>
          </a:xfrm>
          <a:prstGeom prst="rect">
            <a:avLst/>
          </a:prstGeom>
          <a:noFill/>
          <a:ln w="9525">
            <a:noFill/>
          </a:ln>
        </p:spPr>
        <p:txBody>
          <a:bodyPr wrap="square" anchor="t">
            <a:spAutoFit/>
          </a:bodyPr>
          <a:p>
            <a:pPr algn="ctr" eaLnBrk="0" hangingPunct="0"/>
            <a:r>
              <a:rPr lang="zh-CN" altLang="en-US" sz="2800" b="1">
                <a:solidFill>
                  <a:schemeClr val="bg1"/>
                </a:solidFill>
                <a:latin typeface="微软雅黑" panose="020B0503020204020204" pitchFamily="34" charset="-122"/>
                <a:ea typeface="微软雅黑" panose="020B0503020204020204" pitchFamily="34" charset="-122"/>
              </a:rPr>
              <a:t>其它元素</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196" name="文本框 1"/>
          <p:cNvSpPr txBox="1"/>
          <p:nvPr/>
        </p:nvSpPr>
        <p:spPr>
          <a:xfrm>
            <a:off x="614680" y="1355725"/>
            <a:ext cx="8094345" cy="4569460"/>
          </a:xfrm>
          <a:prstGeom prst="rect">
            <a:avLst/>
          </a:prstGeom>
          <a:noFill/>
          <a:ln w="9525">
            <a:noFill/>
          </a:ln>
        </p:spPr>
        <p:txBody>
          <a:bodyPr wrap="square" anchor="t">
            <a:spAutoFit/>
          </a:bodyPr>
          <a:p>
            <a:pPr>
              <a:lnSpc>
                <a:spcPct val="150000"/>
              </a:lnSpc>
            </a:pPr>
            <a:r>
              <a:rPr lang="en-US" sz="3200">
                <a:latin typeface="微软雅黑" panose="020B0503020204020204" pitchFamily="34" charset="-122"/>
                <a:ea typeface="微软雅黑" panose="020B0503020204020204" pitchFamily="34" charset="-122"/>
              </a:rPr>
              <a:t>HTML</a:t>
            </a:r>
            <a:r>
              <a:rPr lang="zh-CN" altLang="en-US" sz="3200">
                <a:latin typeface="微软雅黑" panose="020B0503020204020204" pitchFamily="34" charset="-122"/>
                <a:ea typeface="微软雅黑" panose="020B0503020204020204" pitchFamily="34" charset="-122"/>
              </a:rPr>
              <a:t>属性</a:t>
            </a:r>
            <a:endParaRPr lang="zh-CN" altLang="en-US" sz="3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width/height: 视频宽高</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poster: 带有预览图（海报图片）的视频播放器</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controls: 向用户显示控件，比如播放按钮</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autoplay: 视频在就绪后马上播放</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loop: 播放完成后重复播放</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preload：视频在页面加载时进行加载，并预备播放,</a:t>
            </a:r>
            <a:r>
              <a:rPr lang="zh-CN" sz="1800">
                <a:latin typeface="微软雅黑" panose="020B0503020204020204" pitchFamily="34" charset="-122"/>
                <a:ea typeface="微软雅黑" panose="020B0503020204020204" pitchFamily="34" charset="-122"/>
              </a:rPr>
              <a:t>具有三个属性值</a:t>
            </a:r>
            <a:endParaRPr lang="zh-CN" sz="18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auto	指示一旦页面加载，则开始加载音频/视频。</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metadata	指示当页面加载后仅加载音频/视频的元数据。</a:t>
            </a:r>
            <a:endParaRPr lang="en-US" sz="1200">
              <a:latin typeface="微软雅黑" panose="020B0503020204020204" pitchFamily="34" charset="-122"/>
              <a:ea typeface="微软雅黑" panose="020B0503020204020204" pitchFamily="34" charset="-122"/>
            </a:endParaRPr>
          </a:p>
          <a:p>
            <a:pPr>
              <a:lnSpc>
                <a:spcPct val="150000"/>
              </a:lnSpc>
            </a:pPr>
            <a:r>
              <a:rPr lang="en-US" sz="1200">
                <a:latin typeface="微软雅黑" panose="020B0503020204020204" pitchFamily="34" charset="-122"/>
                <a:ea typeface="微软雅黑" panose="020B0503020204020204" pitchFamily="34" charset="-122"/>
              </a:rPr>
              <a:t>none	指示页面加载后不应加载音频/视频。</a:t>
            </a:r>
            <a:endParaRPr lang="en-US" sz="12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src: 要播放的视频的 URL</a:t>
            </a:r>
            <a:endParaRPr 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747395" y="646430"/>
            <a:ext cx="7648575" cy="460375"/>
          </a:xfrm>
          <a:prstGeom prst="rect">
            <a:avLst/>
          </a:prstGeom>
          <a:noFill/>
          <a:ln w="9525">
            <a:noFill/>
          </a:ln>
        </p:spPr>
        <p:txBody>
          <a:bodyPr wrap="square" anchor="t">
            <a:spAutoFit/>
          </a:bodyPr>
          <a:p>
            <a:pPr algn="ctr" eaLnBrk="0" hangingPunct="0"/>
            <a:r>
              <a:rPr lang="en-US" sz="2400">
                <a:solidFill>
                  <a:schemeClr val="bg1"/>
                </a:solidFill>
                <a:latin typeface="微软雅黑" panose="020B0503020204020204" pitchFamily="34" charset="-122"/>
                <a:ea typeface="微软雅黑" panose="020B0503020204020204" pitchFamily="34" charset="-122"/>
                <a:sym typeface="+mn-ea"/>
              </a:rPr>
              <a:t>以下javascript属性/方法适用于audio和video标签</a:t>
            </a:r>
            <a:endParaRPr lang="en-US" altLang="en-US" sz="2400" b="1">
              <a:solidFill>
                <a:schemeClr val="bg1"/>
              </a:solidFill>
              <a:latin typeface="微软雅黑" panose="020B0503020204020204" pitchFamily="34" charset="-122"/>
              <a:ea typeface="微软雅黑" panose="020B0503020204020204" pitchFamily="34" charset="-122"/>
              <a:sym typeface="+mn-ea"/>
            </a:endParaRPr>
          </a:p>
        </p:txBody>
      </p:sp>
      <p:sp>
        <p:nvSpPr>
          <p:cNvPr id="8196" name="文本框 1"/>
          <p:cNvSpPr txBox="1"/>
          <p:nvPr/>
        </p:nvSpPr>
        <p:spPr>
          <a:xfrm>
            <a:off x="641985" y="1200150"/>
            <a:ext cx="8224520" cy="5492750"/>
          </a:xfrm>
          <a:prstGeom prst="rect">
            <a:avLst/>
          </a:prstGeom>
          <a:noFill/>
          <a:ln w="9525">
            <a:noFill/>
          </a:ln>
        </p:spPr>
        <p:txBody>
          <a:bodyPr wrap="square" anchor="t">
            <a:spAutoFit/>
          </a:bodyPr>
          <a:p>
            <a:pPr>
              <a:lnSpc>
                <a:spcPct val="150000"/>
              </a:lnSpc>
            </a:pPr>
            <a:r>
              <a:rPr lang="en-US" sz="1800">
                <a:latin typeface="微软雅黑" panose="020B0503020204020204" pitchFamily="34" charset="-122"/>
                <a:ea typeface="微软雅黑" panose="020B0503020204020204" pitchFamily="34" charset="-122"/>
              </a:rPr>
              <a:t>属性</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controls: 显示或隐藏用户控制界面</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autoplay: 媒体是否自动播放</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loop: 媒体是否循环播放</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currentTime: 开始到播放现在所用的时间</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duration: 媒体总时间(只读)</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volume: 0.0-1.0的音量相对值</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muted: 是否静音</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autobuffer: 开始的时候是否缓冲加载，autoplay的时候，忽略此属性</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paused: 媒体是否暂停(只读)</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ended: 媒体是否播放完毕(只读)</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error: 媒体发生错误的时候，返回错误代码 (只读)</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currentSrc: 以字符串的形式返回媒体地址(只读)</a:t>
            </a:r>
            <a:endParaRPr 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747395" y="646430"/>
            <a:ext cx="7648575" cy="460375"/>
          </a:xfrm>
          <a:prstGeom prst="rect">
            <a:avLst/>
          </a:prstGeom>
          <a:noFill/>
          <a:ln w="9525">
            <a:noFill/>
          </a:ln>
        </p:spPr>
        <p:txBody>
          <a:bodyPr wrap="square" anchor="t">
            <a:spAutoFit/>
          </a:bodyPr>
          <a:p>
            <a:pPr algn="ctr" eaLnBrk="0" hangingPunct="0"/>
            <a:r>
              <a:rPr lang="en-US" sz="2400">
                <a:solidFill>
                  <a:schemeClr val="bg1"/>
                </a:solidFill>
                <a:latin typeface="微软雅黑" panose="020B0503020204020204" pitchFamily="34" charset="-122"/>
                <a:ea typeface="微软雅黑" panose="020B0503020204020204" pitchFamily="34" charset="-122"/>
                <a:sym typeface="+mn-ea"/>
              </a:rPr>
              <a:t>以下javascript属性/方法适用于audio和video标签</a:t>
            </a:r>
            <a:endParaRPr lang="en-US" altLang="en-US" sz="2400" b="1">
              <a:solidFill>
                <a:schemeClr val="bg1"/>
              </a:solidFill>
              <a:latin typeface="微软雅黑" panose="020B0503020204020204" pitchFamily="34" charset="-122"/>
              <a:ea typeface="微软雅黑" panose="020B0503020204020204" pitchFamily="34" charset="-122"/>
              <a:sym typeface="+mn-ea"/>
            </a:endParaRPr>
          </a:p>
        </p:txBody>
      </p:sp>
      <p:sp>
        <p:nvSpPr>
          <p:cNvPr id="8196" name="文本框 1"/>
          <p:cNvSpPr txBox="1"/>
          <p:nvPr/>
        </p:nvSpPr>
        <p:spPr>
          <a:xfrm>
            <a:off x="747395" y="1696720"/>
            <a:ext cx="8224520" cy="1753235"/>
          </a:xfrm>
          <a:prstGeom prst="rect">
            <a:avLst/>
          </a:prstGeom>
          <a:noFill/>
          <a:ln w="9525">
            <a:noFill/>
          </a:ln>
        </p:spPr>
        <p:txBody>
          <a:bodyPr wrap="square" anchor="t">
            <a:spAutoFit/>
          </a:bodyPr>
          <a:p>
            <a:pPr>
              <a:lnSpc>
                <a:spcPct val="150000"/>
              </a:lnSpc>
            </a:pPr>
            <a:r>
              <a:rPr lang="en-US" sz="1800">
                <a:latin typeface="微软雅黑" panose="020B0503020204020204" pitchFamily="34" charset="-122"/>
                <a:ea typeface="微软雅黑" panose="020B0503020204020204" pitchFamily="34" charset="-122"/>
              </a:rPr>
              <a:t>方法</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play(): 媒体播放</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pause(): 媒体暂停</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load(): 重新加载媒体</a:t>
            </a:r>
            <a:endParaRPr 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747395" y="646430"/>
            <a:ext cx="7648575" cy="460375"/>
          </a:xfrm>
          <a:prstGeom prst="rect">
            <a:avLst/>
          </a:prstGeom>
          <a:noFill/>
          <a:ln w="9525">
            <a:noFill/>
          </a:ln>
        </p:spPr>
        <p:txBody>
          <a:bodyPr wrap="square" anchor="t">
            <a:spAutoFit/>
          </a:bodyPr>
          <a:p>
            <a:pPr algn="ctr" eaLnBrk="0" hangingPunct="0"/>
            <a:r>
              <a:rPr lang="en-US" sz="2400">
                <a:solidFill>
                  <a:schemeClr val="bg1"/>
                </a:solidFill>
                <a:latin typeface="微软雅黑" panose="020B0503020204020204" pitchFamily="34" charset="-122"/>
                <a:ea typeface="微软雅黑" panose="020B0503020204020204" pitchFamily="34" charset="-122"/>
                <a:sym typeface="+mn-ea"/>
              </a:rPr>
              <a:t>以下javascript属性/方法适用于audio和video标签</a:t>
            </a:r>
            <a:endParaRPr lang="en-US" altLang="en-US" sz="2400" b="1">
              <a:solidFill>
                <a:schemeClr val="bg1"/>
              </a:solidFill>
              <a:latin typeface="微软雅黑" panose="020B0503020204020204" pitchFamily="34" charset="-122"/>
              <a:ea typeface="微软雅黑" panose="020B0503020204020204" pitchFamily="34" charset="-122"/>
              <a:sym typeface="+mn-ea"/>
            </a:endParaRPr>
          </a:p>
        </p:txBody>
      </p:sp>
      <p:sp>
        <p:nvSpPr>
          <p:cNvPr id="8196" name="文本框 1"/>
          <p:cNvSpPr txBox="1"/>
          <p:nvPr/>
        </p:nvSpPr>
        <p:spPr>
          <a:xfrm>
            <a:off x="747395" y="1200150"/>
            <a:ext cx="8224520" cy="5077460"/>
          </a:xfrm>
          <a:prstGeom prst="rect">
            <a:avLst/>
          </a:prstGeom>
          <a:noFill/>
          <a:ln w="9525">
            <a:noFill/>
          </a:ln>
        </p:spPr>
        <p:txBody>
          <a:bodyPr wrap="square" anchor="t">
            <a:spAutoFit/>
          </a:bodyPr>
          <a:p>
            <a:pPr>
              <a:lnSpc>
                <a:spcPct val="150000"/>
              </a:lnSpc>
            </a:pPr>
            <a:r>
              <a:rPr lang="en-US" sz="1800">
                <a:latin typeface="微软雅黑" panose="020B0503020204020204" pitchFamily="34" charset="-122"/>
                <a:ea typeface="微软雅黑" panose="020B0503020204020204" pitchFamily="34" charset="-122"/>
              </a:rPr>
              <a:t>事件</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canplay: 当浏览器可以开始播放该音视频时触发该事件</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canplaythrough: 当浏览器可以开始播放该音视频到结束而无需因缓冲而停止时触发该事件(缓存完毕)</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progress：当获取到媒体数据时产生该事件</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suspend：当获取不到数据时产生该事件</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stalled：当试图获取媒体数据，但数据还不可用时产生该事件</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play：当媒体播放时产生该事件</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pause：当媒体暂停时产生该事件</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ended：当前播放列表结束时产生该事件</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timeupdate：当前播放位置发生改变时产生该事件</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ratechange：当播放倍数改变时产生该事件（快进快退）</a:t>
            </a:r>
            <a:endParaRPr 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747395" y="646430"/>
            <a:ext cx="7648575" cy="460375"/>
          </a:xfrm>
          <a:prstGeom prst="rect">
            <a:avLst/>
          </a:prstGeom>
          <a:noFill/>
          <a:ln w="9525">
            <a:noFill/>
          </a:ln>
        </p:spPr>
        <p:txBody>
          <a:bodyPr wrap="square" anchor="t">
            <a:spAutoFit/>
          </a:bodyPr>
          <a:p>
            <a:pPr algn="ctr" eaLnBrk="0" hangingPunct="0"/>
            <a:r>
              <a:rPr lang="en-US" sz="2400">
                <a:solidFill>
                  <a:schemeClr val="bg1"/>
                </a:solidFill>
                <a:latin typeface="微软雅黑" panose="020B0503020204020204" pitchFamily="34" charset="-122"/>
                <a:ea typeface="微软雅黑" panose="020B0503020204020204" pitchFamily="34" charset="-122"/>
                <a:sym typeface="+mn-ea"/>
              </a:rPr>
              <a:t>以下javascript属性/方法适用于audio和video标签</a:t>
            </a:r>
            <a:endParaRPr lang="en-US" altLang="en-US" sz="2400" b="1">
              <a:solidFill>
                <a:schemeClr val="bg1"/>
              </a:solidFill>
              <a:latin typeface="微软雅黑" panose="020B0503020204020204" pitchFamily="34" charset="-122"/>
              <a:ea typeface="微软雅黑" panose="020B0503020204020204" pitchFamily="34" charset="-122"/>
              <a:sym typeface="+mn-ea"/>
            </a:endParaRPr>
          </a:p>
        </p:txBody>
      </p:sp>
      <p:sp>
        <p:nvSpPr>
          <p:cNvPr id="8196" name="文本框 1"/>
          <p:cNvSpPr txBox="1"/>
          <p:nvPr/>
        </p:nvSpPr>
        <p:spPr>
          <a:xfrm>
            <a:off x="747395" y="1200150"/>
            <a:ext cx="8224520" cy="5492750"/>
          </a:xfrm>
          <a:prstGeom prst="rect">
            <a:avLst/>
          </a:prstGeom>
          <a:noFill/>
          <a:ln w="9525">
            <a:noFill/>
          </a:ln>
        </p:spPr>
        <p:txBody>
          <a:bodyPr wrap="square" anchor="t">
            <a:spAutoFit/>
          </a:bodyPr>
          <a:p>
            <a:pPr>
              <a:lnSpc>
                <a:spcPct val="150000"/>
              </a:lnSpc>
            </a:pPr>
            <a:r>
              <a:rPr lang="en-US" sz="1800">
                <a:latin typeface="微软雅黑" panose="020B0503020204020204" pitchFamily="34" charset="-122"/>
                <a:ea typeface="微软雅黑" panose="020B0503020204020204" pitchFamily="34" charset="-122"/>
              </a:rPr>
              <a:t>事件</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durationchange：当媒体的总时长改变时产生该事件</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volumechange：当前音量发生改变时产生该事件</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loadstart：当开始查找媒体数据时产生该事件</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loadedmetadata：当收到总时长，分辨率和字轨等metadata时产生该事件</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loadeddata：当加载媒体数据时产生该事件</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waiting：当视频因缓冲下一帧而停止时产生该事件</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playing：当媒体从因缓冲而引起的暂停和停止恢复到播放时产生该事件</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seeking：当用户正执行跳转时操作的时候产生该事件</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seeked：当用户完成跳转时产生该事件</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emptied：当前播放列表为空时产生该事件</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abort 当音视频加载被异常终止时产生该事件</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error 当加载媒体发生错误时产生该事件</a:t>
            </a:r>
            <a:endParaRPr 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747395" y="646430"/>
            <a:ext cx="7648575" cy="460375"/>
          </a:xfrm>
          <a:prstGeom prst="rect">
            <a:avLst/>
          </a:prstGeom>
          <a:noFill/>
          <a:ln w="9525">
            <a:noFill/>
          </a:ln>
        </p:spPr>
        <p:txBody>
          <a:bodyPr wrap="square" anchor="t">
            <a:spAutoFit/>
          </a:bodyPr>
          <a:p>
            <a:pPr algn="ctr" eaLnBrk="0" hangingPunct="0"/>
            <a:r>
              <a:rPr lang="en-US" sz="2400">
                <a:solidFill>
                  <a:schemeClr val="bg1"/>
                </a:solidFill>
                <a:latin typeface="微软雅黑" panose="020B0503020204020204" pitchFamily="34" charset="-122"/>
                <a:ea typeface="微软雅黑" panose="020B0503020204020204" pitchFamily="34" charset="-122"/>
                <a:sym typeface="+mn-ea"/>
              </a:rPr>
              <a:t>以下javascript属性/方法适用于audio和video标签</a:t>
            </a:r>
            <a:endParaRPr lang="en-US" altLang="en-US" sz="2400" b="1">
              <a:solidFill>
                <a:schemeClr val="bg1"/>
              </a:solidFill>
              <a:latin typeface="微软雅黑" panose="020B0503020204020204" pitchFamily="34" charset="-122"/>
              <a:ea typeface="微软雅黑" panose="020B0503020204020204" pitchFamily="34" charset="-122"/>
              <a:sym typeface="+mn-ea"/>
            </a:endParaRPr>
          </a:p>
        </p:txBody>
      </p:sp>
      <p:sp>
        <p:nvSpPr>
          <p:cNvPr id="8196" name="文本框 1"/>
          <p:cNvSpPr txBox="1"/>
          <p:nvPr/>
        </p:nvSpPr>
        <p:spPr>
          <a:xfrm>
            <a:off x="747395" y="1200150"/>
            <a:ext cx="8224520" cy="2168525"/>
          </a:xfrm>
          <a:prstGeom prst="rect">
            <a:avLst/>
          </a:prstGeom>
          <a:noFill/>
          <a:ln w="9525">
            <a:noFill/>
          </a:ln>
        </p:spPr>
        <p:txBody>
          <a:bodyPr wrap="square" anchor="t">
            <a:spAutoFit/>
          </a:bodyPr>
          <a:p>
            <a:pPr>
              <a:lnSpc>
                <a:spcPct val="150000"/>
              </a:lnSpc>
            </a:pP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video额外特性</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poster: 视频播放前的预览图片</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width、height: 设置视频的尺寸</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videoWidth、 videoHeight: 视频的实际尺寸(只</a:t>
            </a:r>
            <a:r>
              <a:rPr lang="zh-CN" altLang="en-US" sz="1800">
                <a:latin typeface="微软雅黑" panose="020B0503020204020204" pitchFamily="34" charset="-122"/>
                <a:ea typeface="微软雅黑" panose="020B0503020204020204" pitchFamily="34" charset="-122"/>
              </a:rPr>
              <a:t>读）</a:t>
            </a: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747395" y="646430"/>
            <a:ext cx="7648575" cy="521970"/>
          </a:xfrm>
          <a:prstGeom prst="rect">
            <a:avLst/>
          </a:prstGeom>
          <a:noFill/>
          <a:ln w="9525">
            <a:noFill/>
          </a:ln>
        </p:spPr>
        <p:txBody>
          <a:bodyPr wrap="square" anchor="t">
            <a:spAutoFit/>
          </a:bodyPr>
          <a:p>
            <a:pPr algn="ctr" eaLnBrk="0" hangingPunct="0"/>
            <a:r>
              <a:rPr lang="zh-CN" altLang="en-US" sz="2800" b="1">
                <a:solidFill>
                  <a:schemeClr val="bg1"/>
                </a:solidFill>
                <a:latin typeface="微软雅黑" panose="020B0503020204020204" pitchFamily="34" charset="-122"/>
                <a:ea typeface="微软雅黑" panose="020B0503020204020204" pitchFamily="34" charset="-122"/>
                <a:sym typeface="+mn-ea"/>
              </a:rPr>
              <a:t>其他元素</a:t>
            </a:r>
            <a:endParaRPr lang="zh-CN" altLang="en-US" sz="2800" b="1">
              <a:solidFill>
                <a:schemeClr val="bg1"/>
              </a:solidFill>
              <a:latin typeface="微软雅黑" panose="020B0503020204020204" pitchFamily="34" charset="-122"/>
              <a:ea typeface="微软雅黑" panose="020B0503020204020204" pitchFamily="34" charset="-122"/>
              <a:sym typeface="+mn-ea"/>
            </a:endParaRPr>
          </a:p>
        </p:txBody>
      </p:sp>
      <p:sp>
        <p:nvSpPr>
          <p:cNvPr id="8196" name="文本框 1"/>
          <p:cNvSpPr txBox="1"/>
          <p:nvPr/>
        </p:nvSpPr>
        <p:spPr>
          <a:xfrm>
            <a:off x="747395" y="1200150"/>
            <a:ext cx="8224520" cy="2584450"/>
          </a:xfrm>
          <a:prstGeom prst="rect">
            <a:avLst/>
          </a:prstGeom>
          <a:noFill/>
          <a:ln w="9525">
            <a:noFill/>
          </a:ln>
        </p:spPr>
        <p:txBody>
          <a:bodyPr wrap="square" anchor="t">
            <a:spAutoFit/>
          </a:bodyPr>
          <a:p>
            <a:pPr>
              <a:lnSpc>
                <a:spcPct val="150000"/>
              </a:lnSpc>
            </a:pP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canvas</a:t>
            </a:r>
            <a:endParaRPr lang="en-US" sz="1800">
              <a:latin typeface="微软雅黑" panose="020B0503020204020204" pitchFamily="34" charset="-122"/>
              <a:ea typeface="微软雅黑" panose="020B0503020204020204" pitchFamily="34" charset="-122"/>
            </a:endParaRPr>
          </a:p>
          <a:p>
            <a:pPr>
              <a:lnSpc>
                <a:spcPct val="150000"/>
              </a:lnSpc>
            </a:pP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表示图形，比如图标和其他图像。这个元素本身没有行为，仅提供一块画布，但它把一个绘图API展现给客户端js，以使脚本能够把想绘制的东西绘制到这块画布上</a:t>
            </a:r>
            <a:endParaRPr 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747395" y="462915"/>
            <a:ext cx="7648575" cy="737235"/>
          </a:xfrm>
          <a:prstGeom prst="rect">
            <a:avLst/>
          </a:prstGeom>
          <a:noFill/>
          <a:ln w="9525">
            <a:noFill/>
          </a:ln>
        </p:spPr>
        <p:txBody>
          <a:bodyPr wrap="square" anchor="t">
            <a:spAutoFit/>
          </a:bodyPr>
          <a:p>
            <a:pPr algn="ctr">
              <a:lnSpc>
                <a:spcPct val="150000"/>
              </a:lnSpc>
            </a:pPr>
            <a:r>
              <a:rPr lang="en-US" sz="2800">
                <a:solidFill>
                  <a:schemeClr val="bg1"/>
                </a:solidFill>
                <a:latin typeface="微软雅黑" panose="020B0503020204020204" pitchFamily="34" charset="-122"/>
                <a:ea typeface="微软雅黑" panose="020B0503020204020204" pitchFamily="34" charset="-122"/>
                <a:sym typeface="+mn-ea"/>
              </a:rPr>
              <a:t>低版本ie兼容语义化新标签方法</a:t>
            </a:r>
            <a:endParaRPr lang="en-US" altLang="en-US" sz="2800" b="1">
              <a:solidFill>
                <a:schemeClr val="bg1"/>
              </a:solidFill>
              <a:latin typeface="微软雅黑" panose="020B0503020204020204" pitchFamily="34" charset="-122"/>
              <a:ea typeface="微软雅黑" panose="020B0503020204020204" pitchFamily="34" charset="-122"/>
              <a:sym typeface="+mn-ea"/>
            </a:endParaRPr>
          </a:p>
        </p:txBody>
      </p:sp>
      <p:sp>
        <p:nvSpPr>
          <p:cNvPr id="8196" name="文本框 1"/>
          <p:cNvSpPr txBox="1"/>
          <p:nvPr/>
        </p:nvSpPr>
        <p:spPr>
          <a:xfrm>
            <a:off x="747395" y="1200150"/>
            <a:ext cx="8224520" cy="1060450"/>
          </a:xfrm>
          <a:prstGeom prst="rect">
            <a:avLst/>
          </a:prstGeom>
          <a:noFill/>
          <a:ln w="9525">
            <a:noFill/>
          </a:ln>
        </p:spPr>
        <p:txBody>
          <a:bodyPr wrap="square" anchor="t">
            <a:spAutoFit/>
          </a:bodyPr>
          <a:p>
            <a:pPr>
              <a:lnSpc>
                <a:spcPct val="150000"/>
              </a:lnSpc>
            </a:pPr>
            <a:r>
              <a:rPr lang="en-US" sz="2400">
                <a:latin typeface="微软雅黑" panose="020B0503020204020204" pitchFamily="34" charset="-122"/>
                <a:ea typeface="微软雅黑" panose="020B0503020204020204" pitchFamily="34" charset="-122"/>
              </a:rPr>
              <a:t>1.通过创建标签的方式实现兼容</a:t>
            </a:r>
            <a:endParaRPr lang="en-US" sz="2400">
              <a:latin typeface="微软雅黑" panose="020B0503020204020204" pitchFamily="34" charset="-122"/>
              <a:ea typeface="微软雅黑" panose="020B0503020204020204" pitchFamily="34" charset="-122"/>
            </a:endParaRPr>
          </a:p>
          <a:p>
            <a:pPr>
              <a:lnSpc>
                <a:spcPct val="150000"/>
              </a:lnSpc>
            </a:pPr>
            <a:endParaRPr lang="en-US" sz="1800">
              <a:latin typeface="微软雅黑" panose="020B0503020204020204" pitchFamily="34" charset="-122"/>
              <a:ea typeface="微软雅黑" panose="020B0503020204020204" pitchFamily="34" charset="-122"/>
            </a:endParaRPr>
          </a:p>
        </p:txBody>
      </p:sp>
      <p:pic>
        <p:nvPicPr>
          <p:cNvPr id="4" name="图片 3" descr="4"/>
          <p:cNvPicPr>
            <a:picLocks noChangeAspect="1"/>
          </p:cNvPicPr>
          <p:nvPr/>
        </p:nvPicPr>
        <p:blipFill>
          <a:blip r:embed="rId1"/>
          <a:stretch>
            <a:fillRect/>
          </a:stretch>
        </p:blipFill>
        <p:spPr>
          <a:xfrm>
            <a:off x="747395" y="1844675"/>
            <a:ext cx="7847330" cy="437134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747395" y="462915"/>
            <a:ext cx="7648575" cy="737235"/>
          </a:xfrm>
          <a:prstGeom prst="rect">
            <a:avLst/>
          </a:prstGeom>
          <a:noFill/>
          <a:ln w="9525">
            <a:noFill/>
          </a:ln>
        </p:spPr>
        <p:txBody>
          <a:bodyPr wrap="square" anchor="t">
            <a:spAutoFit/>
          </a:bodyPr>
          <a:p>
            <a:pPr algn="ctr">
              <a:lnSpc>
                <a:spcPct val="150000"/>
              </a:lnSpc>
            </a:pPr>
            <a:r>
              <a:rPr lang="en-US" sz="2800">
                <a:solidFill>
                  <a:schemeClr val="bg1"/>
                </a:solidFill>
                <a:latin typeface="微软雅黑" panose="020B0503020204020204" pitchFamily="34" charset="-122"/>
                <a:ea typeface="微软雅黑" panose="020B0503020204020204" pitchFamily="34" charset="-122"/>
                <a:sym typeface="+mn-ea"/>
              </a:rPr>
              <a:t>低版本ie兼容语义化新标签方法</a:t>
            </a:r>
            <a:endParaRPr lang="en-US" altLang="en-US" sz="2800" b="1">
              <a:solidFill>
                <a:schemeClr val="bg1"/>
              </a:solidFill>
              <a:latin typeface="微软雅黑" panose="020B0503020204020204" pitchFamily="34" charset="-122"/>
              <a:ea typeface="微软雅黑" panose="020B0503020204020204" pitchFamily="34" charset="-122"/>
              <a:sym typeface="+mn-ea"/>
            </a:endParaRPr>
          </a:p>
        </p:txBody>
      </p:sp>
      <p:sp>
        <p:nvSpPr>
          <p:cNvPr id="8196" name="文本框 1"/>
          <p:cNvSpPr txBox="1"/>
          <p:nvPr/>
        </p:nvSpPr>
        <p:spPr>
          <a:xfrm>
            <a:off x="747395" y="1200150"/>
            <a:ext cx="8224520" cy="4384675"/>
          </a:xfrm>
          <a:prstGeom prst="rect">
            <a:avLst/>
          </a:prstGeom>
          <a:noFill/>
          <a:ln w="9525">
            <a:noFill/>
          </a:ln>
        </p:spPr>
        <p:txBody>
          <a:bodyPr wrap="square" anchor="t">
            <a:spAutoFit/>
          </a:bodyPr>
          <a:p>
            <a:pPr>
              <a:lnSpc>
                <a:spcPct val="150000"/>
              </a:lnSpc>
            </a:pPr>
            <a:r>
              <a:rPr lang="en-US" sz="2400">
                <a:latin typeface="微软雅黑" panose="020B0503020204020204" pitchFamily="34" charset="-122"/>
                <a:ea typeface="微软雅黑" panose="020B0503020204020204" pitchFamily="34" charset="-122"/>
              </a:rPr>
              <a:t>2. Html5shiv方案</a:t>
            </a:r>
            <a:endParaRPr lang="en-US" sz="24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shiv是刀，开门闸刀，剃刀意思。html5shiv是针对IE浏览器比较好的解决方案。html5shiv主要解决HTML5提出的新的元素不被IE6-8识别，这些新元素不能作为父节点包裹子元素，并且不能应用CSS样式</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可以引用一个js插件解决HTML5语义化标签在IE6-8不兼容问题。</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&lt;!--[if lt IE 9]&gt;</a:t>
            </a:r>
            <a:endParaRPr lang="en-US" sz="1800">
              <a:latin typeface="微软雅黑" panose="020B0503020204020204" pitchFamily="34" charset="-122"/>
              <a:ea typeface="微软雅黑" panose="020B0503020204020204" pitchFamily="34" charset="-122"/>
            </a:endParaRPr>
          </a:p>
          <a:p>
            <a:pPr lvl="2">
              <a:lnSpc>
                <a:spcPct val="150000"/>
              </a:lnSpc>
            </a:pPr>
            <a:r>
              <a:rPr lang="en-US" sz="1800">
                <a:latin typeface="微软雅黑" panose="020B0503020204020204" pitchFamily="34" charset="-122"/>
                <a:ea typeface="微软雅黑" panose="020B0503020204020204" pitchFamily="34" charset="-122"/>
              </a:rPr>
              <a:t>&lt;script type="text/javascript" src="https://cdn.bootcss.com/html5shiv/r29/html5.min.js"&gt;</a:t>
            </a:r>
            <a:endParaRPr lang="en-US" sz="1800">
              <a:latin typeface="微软雅黑" panose="020B0503020204020204" pitchFamily="34" charset="-122"/>
              <a:ea typeface="微软雅黑" panose="020B0503020204020204" pitchFamily="34" charset="-122"/>
            </a:endParaRPr>
          </a:p>
          <a:p>
            <a:pPr lvl="2">
              <a:lnSpc>
                <a:spcPct val="150000"/>
              </a:lnSpc>
            </a:pPr>
            <a:r>
              <a:rPr lang="en-US" sz="1800">
                <a:latin typeface="微软雅黑" panose="020B0503020204020204" pitchFamily="34" charset="-122"/>
                <a:ea typeface="微软雅黑" panose="020B0503020204020204" pitchFamily="34" charset="-122"/>
              </a:rPr>
              <a:t>&lt;/script&gt;</a:t>
            </a:r>
            <a:endParaRPr lang="en-US" sz="1800">
              <a:latin typeface="微软雅黑" panose="020B0503020204020204" pitchFamily="34" charset="-122"/>
              <a:ea typeface="微软雅黑" panose="020B0503020204020204" pitchFamily="34" charset="-122"/>
            </a:endParaRPr>
          </a:p>
          <a:p>
            <a:pPr>
              <a:lnSpc>
                <a:spcPct val="150000"/>
              </a:lnSpc>
            </a:pPr>
            <a:r>
              <a:rPr lang="en-US" sz="1800">
                <a:latin typeface="微软雅黑" panose="020B0503020204020204" pitchFamily="34" charset="-122"/>
                <a:ea typeface="微软雅黑" panose="020B0503020204020204" pitchFamily="34" charset="-122"/>
              </a:rPr>
              <a:t>&lt;![endif]--&gt;</a:t>
            </a:r>
            <a:endParaRPr 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文本框 1"/>
          <p:cNvSpPr txBox="1"/>
          <p:nvPr/>
        </p:nvSpPr>
        <p:spPr>
          <a:xfrm>
            <a:off x="648653" y="1628775"/>
            <a:ext cx="7847012" cy="4984750"/>
          </a:xfrm>
          <a:prstGeom prst="rect">
            <a:avLst/>
          </a:prstGeom>
          <a:noFill/>
          <a:ln w="9525">
            <a:noFill/>
          </a:ln>
        </p:spPr>
        <p:txBody>
          <a:bodyPr anchor="t">
            <a:spAutoFit/>
          </a:bodyPr>
          <a:p>
            <a:pPr>
              <a:lnSpc>
                <a:spcPct val="150000"/>
              </a:lnSpc>
            </a:pPr>
            <a:r>
              <a:rPr lang="en-US" sz="3200">
                <a:latin typeface="微软雅黑" panose="020B0503020204020204" pitchFamily="34" charset="-122"/>
                <a:ea typeface="微软雅黑" panose="020B0503020204020204" pitchFamily="34" charset="-122"/>
              </a:rPr>
              <a:t>2. </a:t>
            </a:r>
            <a:r>
              <a:rPr sz="3200">
                <a:latin typeface="微软雅黑" panose="020B0503020204020204" pitchFamily="34" charset="-122"/>
                <a:ea typeface="微软雅黑" panose="020B0503020204020204" pitchFamily="34" charset="-122"/>
              </a:rPr>
              <a:t>article</a:t>
            </a:r>
            <a:endParaRPr sz="32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article代表了一个文档内容的</a:t>
            </a:r>
            <a:r>
              <a:rPr sz="1800">
                <a:solidFill>
                  <a:srgbClr val="FF0000"/>
                </a:solidFill>
                <a:latin typeface="微软雅黑" panose="020B0503020204020204" pitchFamily="34" charset="-122"/>
                <a:ea typeface="微软雅黑" panose="020B0503020204020204" pitchFamily="34" charset="-122"/>
              </a:rPr>
              <a:t>独立片段</a:t>
            </a:r>
            <a:r>
              <a:rPr sz="1800">
                <a:latin typeface="微软雅黑" panose="020B0503020204020204" pitchFamily="34" charset="-122"/>
                <a:ea typeface="微软雅黑" panose="020B0503020204020204" pitchFamily="34" charset="-122"/>
              </a:rPr>
              <a:t>，例如，博客条目或报纸文章，article标签的内容独立于文档的其余部分（强调独立完整的内容）。</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article 是一个特殊的 section 标签，它比 section 具有更明确的语义, 它代表一个独立的、完整的相关内容块。一般来说， article 会有标题部分(通常包含在 header 内)，有时也会 包含 footer 。虽然 section 也是带有主题性的一块内容，但是无论从结构上还是内容上来说，article 本身就是独立的、完整的。</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当 article 内嵌 article 时，原则上来说，内部的 article 的内容是和外层的 article 内容是相关的。例如，一篇博客文章中，包含用户提交的评论的 article 就应该</a:t>
            </a:r>
            <a:r>
              <a:rPr lang="zh-CN" sz="1800">
                <a:latin typeface="微软雅黑" panose="020B0503020204020204" pitchFamily="34" charset="-122"/>
                <a:ea typeface="微软雅黑" panose="020B0503020204020204" pitchFamily="34" charset="-122"/>
              </a:rPr>
              <a:t>嵌套</a:t>
            </a:r>
            <a:r>
              <a:rPr sz="1800">
                <a:latin typeface="微软雅黑" panose="020B0503020204020204" pitchFamily="34" charset="-122"/>
                <a:ea typeface="微软雅黑" panose="020B0503020204020204" pitchFamily="34" charset="-122"/>
              </a:rPr>
              <a:t>在包含博客文章 article 之中。</a:t>
            </a:r>
            <a:endParaRPr sz="1800">
              <a:latin typeface="微软雅黑" panose="020B0503020204020204" pitchFamily="34" charset="-122"/>
              <a:ea typeface="微软雅黑" panose="020B0503020204020204" pitchFamily="34" charset="-122"/>
            </a:endParaRPr>
          </a:p>
        </p:txBody>
      </p:sp>
      <p:sp>
        <p:nvSpPr>
          <p:cNvPr id="2" name="矩形 1"/>
          <p:cNvSpPr/>
          <p:nvPr/>
        </p:nvSpPr>
        <p:spPr>
          <a:xfrm>
            <a:off x="846773" y="7810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20000"/>
              </a:lnSpc>
              <a:spcBef>
                <a:spcPct val="0"/>
              </a:spcBef>
              <a:spcAft>
                <a:spcPts val="0"/>
              </a:spcAft>
              <a:buClrTx/>
              <a:buSzTx/>
              <a:buFontTx/>
              <a:buNone/>
              <a:tabLst>
                <a:tab pos="533400" algn="l"/>
              </a:tabLst>
              <a:defRPr/>
            </a:pPr>
            <a:r>
              <a:rPr sz="3600">
                <a:solidFill>
                  <a:schemeClr val="bg1"/>
                </a:solidFill>
                <a:latin typeface="微软雅黑" panose="020B0503020204020204" pitchFamily="34" charset="-122"/>
                <a:ea typeface="微软雅黑" panose="020B0503020204020204" pitchFamily="34" charset="-122"/>
                <a:sym typeface="+mn-ea"/>
              </a:rPr>
              <a:t>主体结构标签</a:t>
            </a:r>
            <a:endParaRPr kumimoji="0" lang="zh-CN" altLang="zh-CN" sz="36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5524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ts val="0"/>
              </a:spcAft>
              <a:buClrTx/>
              <a:buSzTx/>
              <a:buFontTx/>
              <a:buNone/>
              <a:tabLst>
                <a:tab pos="533400" algn="l"/>
              </a:tabLst>
              <a:defRPr/>
            </a:pPr>
            <a:endParaRPr kumimoji="0" lang="zh-CN" altLang="zh-CN" sz="28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5" name="文本框 28"/>
          <p:cNvSpPr txBox="1"/>
          <p:nvPr/>
        </p:nvSpPr>
        <p:spPr>
          <a:xfrm>
            <a:off x="747395" y="462915"/>
            <a:ext cx="7648575" cy="737235"/>
          </a:xfrm>
          <a:prstGeom prst="rect">
            <a:avLst/>
          </a:prstGeom>
          <a:noFill/>
          <a:ln w="9525">
            <a:noFill/>
          </a:ln>
        </p:spPr>
        <p:txBody>
          <a:bodyPr wrap="square" anchor="t">
            <a:spAutoFit/>
          </a:bodyPr>
          <a:p>
            <a:pPr algn="ctr">
              <a:lnSpc>
                <a:spcPct val="150000"/>
              </a:lnSpc>
            </a:pPr>
            <a:r>
              <a:rPr lang="en-US" sz="2800">
                <a:solidFill>
                  <a:schemeClr val="bg1"/>
                </a:solidFill>
                <a:latin typeface="微软雅黑" panose="020B0503020204020204" pitchFamily="34" charset="-122"/>
                <a:ea typeface="微软雅黑" panose="020B0503020204020204" pitchFamily="34" charset="-122"/>
                <a:sym typeface="+mn-ea"/>
              </a:rPr>
              <a:t>低版本ie兼容语义化新标签方法</a:t>
            </a:r>
            <a:endParaRPr lang="en-US" altLang="en-US" sz="2800" b="1">
              <a:solidFill>
                <a:schemeClr val="bg1"/>
              </a:solidFill>
              <a:latin typeface="微软雅黑" panose="020B0503020204020204" pitchFamily="34" charset="-122"/>
              <a:ea typeface="微软雅黑" panose="020B0503020204020204" pitchFamily="34" charset="-122"/>
              <a:sym typeface="+mn-ea"/>
            </a:endParaRPr>
          </a:p>
        </p:txBody>
      </p:sp>
      <p:pic>
        <p:nvPicPr>
          <p:cNvPr id="2" name="图片 1" descr="12"/>
          <p:cNvPicPr>
            <a:picLocks noChangeAspect="1"/>
          </p:cNvPicPr>
          <p:nvPr/>
        </p:nvPicPr>
        <p:blipFill>
          <a:blip r:embed="rId1"/>
          <a:stretch>
            <a:fillRect/>
          </a:stretch>
        </p:blipFill>
        <p:spPr>
          <a:xfrm>
            <a:off x="747395" y="2456815"/>
            <a:ext cx="7179310" cy="3876040"/>
          </a:xfrm>
          <a:prstGeom prst="rect">
            <a:avLst/>
          </a:prstGeom>
        </p:spPr>
      </p:pic>
      <p:sp>
        <p:nvSpPr>
          <p:cNvPr id="3" name="文本框 2"/>
          <p:cNvSpPr txBox="1"/>
          <p:nvPr/>
        </p:nvSpPr>
        <p:spPr>
          <a:xfrm>
            <a:off x="747395" y="1383030"/>
            <a:ext cx="6164580" cy="922020"/>
          </a:xfrm>
          <a:prstGeom prst="rect">
            <a:avLst/>
          </a:prstGeom>
          <a:noFill/>
        </p:spPr>
        <p:txBody>
          <a:bodyPr wrap="none" rtlCol="0">
            <a:spAutoFit/>
          </a:bodyPr>
          <a:p>
            <a:pPr algn="l"/>
            <a:r>
              <a:rPr lang="zh-CN" altLang="en-US"/>
              <a:t>其他浏览器会将其作为注释而忽略这些语句，</a:t>
            </a:r>
            <a:endParaRPr lang="zh-CN" altLang="en-US"/>
          </a:p>
          <a:p>
            <a:pPr algn="l"/>
            <a:r>
              <a:rPr lang="zh-CN" altLang="en-US"/>
              <a:t>因为他们是IE专门提供的一种语法，</a:t>
            </a:r>
            <a:endParaRPr lang="zh-CN" altLang="en-US"/>
          </a:p>
          <a:p>
            <a:pPr algn="l"/>
            <a:r>
              <a:rPr lang="zh-CN" altLang="en-US"/>
              <a:t>如此就能根据不同的IE版本加载对应的CSS或者JS文件了。</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3729" name="图片 1"/>
          <p:cNvPicPr>
            <a:picLocks noChangeAspect="1"/>
          </p:cNvPicPr>
          <p:nvPr/>
        </p:nvPicPr>
        <p:blipFill>
          <a:blip r:embed="rId1"/>
          <a:stretch>
            <a:fillRect/>
          </a:stretch>
        </p:blipFill>
        <p:spPr>
          <a:xfrm>
            <a:off x="2105025" y="1438275"/>
            <a:ext cx="4933950" cy="398145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846773" y="78105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20000"/>
              </a:lnSpc>
              <a:spcBef>
                <a:spcPct val="0"/>
              </a:spcBef>
              <a:spcAft>
                <a:spcPts val="0"/>
              </a:spcAft>
              <a:buClrTx/>
              <a:buSzTx/>
              <a:buFontTx/>
              <a:buNone/>
              <a:tabLst>
                <a:tab pos="533400" algn="l"/>
              </a:tabLst>
              <a:defRPr/>
            </a:pPr>
            <a:r>
              <a:rPr sz="3600">
                <a:solidFill>
                  <a:schemeClr val="bg1"/>
                </a:solidFill>
                <a:latin typeface="微软雅黑" panose="020B0503020204020204" pitchFamily="34" charset="-122"/>
                <a:ea typeface="微软雅黑" panose="020B0503020204020204" pitchFamily="34" charset="-122"/>
                <a:sym typeface="+mn-ea"/>
              </a:rPr>
              <a:t>主体结构标签</a:t>
            </a:r>
            <a:endParaRPr kumimoji="0" lang="zh-CN" altLang="zh-CN" sz="36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3" name="图片 2" descr="7"/>
          <p:cNvPicPr>
            <a:picLocks noChangeAspect="1"/>
          </p:cNvPicPr>
          <p:nvPr/>
        </p:nvPicPr>
        <p:blipFill>
          <a:blip r:embed="rId1"/>
          <a:stretch>
            <a:fillRect/>
          </a:stretch>
        </p:blipFill>
        <p:spPr>
          <a:xfrm>
            <a:off x="431800" y="1664335"/>
            <a:ext cx="8479155" cy="46589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078" y="98171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r>
              <a:rPr sz="3600">
                <a:solidFill>
                  <a:schemeClr val="bg1"/>
                </a:solidFill>
                <a:latin typeface="微软雅黑" panose="020B0503020204020204" pitchFamily="34" charset="-122"/>
                <a:ea typeface="微软雅黑" panose="020B0503020204020204" pitchFamily="34" charset="-122"/>
                <a:sym typeface="+mn-ea"/>
              </a:rPr>
              <a:t>主体结构标签</a:t>
            </a:r>
            <a:endParaRPr kumimoji="0" lang="zh-CN" altLang="zh-CN" sz="36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96" name="文本框 1"/>
          <p:cNvSpPr txBox="1"/>
          <p:nvPr/>
        </p:nvSpPr>
        <p:spPr>
          <a:xfrm>
            <a:off x="648018" y="1844675"/>
            <a:ext cx="7847012" cy="4154170"/>
          </a:xfrm>
          <a:prstGeom prst="rect">
            <a:avLst/>
          </a:prstGeom>
          <a:noFill/>
          <a:ln w="9525">
            <a:noFill/>
          </a:ln>
        </p:spPr>
        <p:txBody>
          <a:bodyPr anchor="t">
            <a:spAutoFit/>
          </a:bodyPr>
          <a:p>
            <a:pPr>
              <a:lnSpc>
                <a:spcPct val="150000"/>
              </a:lnSpc>
            </a:pPr>
            <a:r>
              <a:rPr lang="en-US" sz="3200">
                <a:latin typeface="微软雅黑" panose="020B0503020204020204" pitchFamily="34" charset="-122"/>
                <a:ea typeface="微软雅黑" panose="020B0503020204020204" pitchFamily="34" charset="-122"/>
              </a:rPr>
              <a:t>3. </a:t>
            </a:r>
            <a:r>
              <a:rPr sz="3200">
                <a:latin typeface="微软雅黑" panose="020B0503020204020204" pitchFamily="34" charset="-122"/>
                <a:ea typeface="微软雅黑" panose="020B0503020204020204" pitchFamily="34" charset="-122"/>
              </a:rPr>
              <a:t>aside</a:t>
            </a:r>
            <a:endParaRPr sz="32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HTML5提供的aside元素标签用来表示当前页面或文章的附属信息部分，可以包含与当前页面或主要内容相关的引用、侧边栏、广告、nav元素组，以及其他类似的有别与主要内容的部分。</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根据目前的规范，aside元素有两种使用方法：</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1) 被包含在article中作为主要内容的</a:t>
            </a:r>
            <a:r>
              <a:rPr sz="1800">
                <a:solidFill>
                  <a:srgbClr val="FF0000"/>
                </a:solidFill>
                <a:latin typeface="微软雅黑" panose="020B0503020204020204" pitchFamily="34" charset="-122"/>
                <a:ea typeface="微软雅黑" panose="020B0503020204020204" pitchFamily="34" charset="-122"/>
              </a:rPr>
              <a:t>附属信息部分</a:t>
            </a:r>
            <a:r>
              <a:rPr sz="1800">
                <a:latin typeface="微软雅黑" panose="020B0503020204020204" pitchFamily="34" charset="-122"/>
                <a:ea typeface="微软雅黑" panose="020B0503020204020204" pitchFamily="34" charset="-122"/>
              </a:rPr>
              <a:t>，其中的内容可以是与当前文章有关的引用、词汇列表等。</a:t>
            </a:r>
            <a:endParaRPr sz="1800">
              <a:latin typeface="微软雅黑" panose="020B0503020204020204" pitchFamily="34" charset="-122"/>
              <a:ea typeface="微软雅黑" panose="020B0503020204020204" pitchFamily="34" charset="-122"/>
            </a:endParaRPr>
          </a:p>
          <a:p>
            <a:pPr>
              <a:lnSpc>
                <a:spcPct val="150000"/>
              </a:lnSpc>
            </a:pPr>
            <a:r>
              <a:rPr sz="1800">
                <a:latin typeface="微软雅黑" panose="020B0503020204020204" pitchFamily="34" charset="-122"/>
                <a:ea typeface="微软雅黑" panose="020B0503020204020204" pitchFamily="34" charset="-122"/>
              </a:rPr>
              <a:t>2) 在article之外使用，作为页面或站点全局的</a:t>
            </a:r>
            <a:r>
              <a:rPr sz="1800">
                <a:solidFill>
                  <a:srgbClr val="FF0000"/>
                </a:solidFill>
                <a:latin typeface="微软雅黑" panose="020B0503020204020204" pitchFamily="34" charset="-122"/>
                <a:ea typeface="微软雅黑" panose="020B0503020204020204" pitchFamily="34" charset="-122"/>
              </a:rPr>
              <a:t>附属信息部分</a:t>
            </a:r>
            <a:r>
              <a:rPr sz="1800">
                <a:latin typeface="微软雅黑" panose="020B0503020204020204" pitchFamily="34" charset="-122"/>
                <a:ea typeface="微软雅黑" panose="020B0503020204020204" pitchFamily="34" charset="-122"/>
              </a:rPr>
              <a:t>；最典型的形式是侧边栏(sidebar)，其中的内容可以是</a:t>
            </a:r>
            <a:r>
              <a:rPr sz="1800">
                <a:solidFill>
                  <a:srgbClr val="FF0000"/>
                </a:solidFill>
                <a:latin typeface="微软雅黑" panose="020B0503020204020204" pitchFamily="34" charset="-122"/>
                <a:ea typeface="微软雅黑" panose="020B0503020204020204" pitchFamily="34" charset="-122"/>
              </a:rPr>
              <a:t>友情链接、附属导航或广告单元</a:t>
            </a:r>
            <a:r>
              <a:rPr sz="1800">
                <a:latin typeface="微软雅黑" panose="020B0503020204020204" pitchFamily="34" charset="-122"/>
                <a:ea typeface="微软雅黑" panose="020B0503020204020204" pitchFamily="34" charset="-122"/>
              </a:rPr>
              <a:t>等</a:t>
            </a:r>
            <a:r>
              <a:rPr sz="1600">
                <a:latin typeface="微软雅黑" panose="020B0503020204020204" pitchFamily="34" charset="-122"/>
                <a:ea typeface="微软雅黑" panose="020B0503020204020204" pitchFamily="34" charset="-122"/>
              </a:rPr>
              <a:t>。</a:t>
            </a:r>
            <a:endParaRPr sz="160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747713" y="73152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r>
              <a:rPr sz="3600">
                <a:solidFill>
                  <a:schemeClr val="bg1"/>
                </a:solidFill>
                <a:latin typeface="微软雅黑" panose="020B0503020204020204" pitchFamily="34" charset="-122"/>
                <a:ea typeface="微软雅黑" panose="020B0503020204020204" pitchFamily="34" charset="-122"/>
                <a:sym typeface="+mn-ea"/>
              </a:rPr>
              <a:t>主体结构标签</a:t>
            </a:r>
            <a:endParaRPr kumimoji="0" lang="zh-CN" altLang="zh-CN" sz="36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pic>
        <p:nvPicPr>
          <p:cNvPr id="2" name="图片 1" descr="7"/>
          <p:cNvPicPr>
            <a:picLocks noChangeAspect="1"/>
          </p:cNvPicPr>
          <p:nvPr/>
        </p:nvPicPr>
        <p:blipFill>
          <a:blip r:embed="rId1"/>
          <a:stretch>
            <a:fillRect/>
          </a:stretch>
        </p:blipFill>
        <p:spPr>
          <a:xfrm>
            <a:off x="60325" y="1629410"/>
            <a:ext cx="9022715" cy="4957445"/>
          </a:xfrm>
          <a:prstGeom prst="rect">
            <a:avLst/>
          </a:prstGeom>
        </p:spPr>
      </p:pic>
    </p:spTree>
  </p:cSld>
  <p:clrMapOvr>
    <a:masterClrMapping/>
  </p:clrMapOvr>
</p:sld>
</file>

<file path=ppt/theme/theme1.xml><?xml version="1.0" encoding="utf-8"?>
<a:theme xmlns:a="http://schemas.openxmlformats.org/drawingml/2006/main" name="默认设计模板">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7509</Words>
  <Application>WPS 演示</Application>
  <PresentationFormat>全屏显示(4:3)</PresentationFormat>
  <Paragraphs>426</Paragraphs>
  <Slides>61</Slides>
  <Notes>31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61</vt:i4>
      </vt:variant>
    </vt:vector>
  </HeadingPairs>
  <TitlesOfParts>
    <vt:vector size="69" baseType="lpstr">
      <vt:lpstr>Arial</vt:lpstr>
      <vt:lpstr>宋体</vt:lpstr>
      <vt:lpstr>Wingdings</vt:lpstr>
      <vt:lpstr>Calibri</vt:lpstr>
      <vt:lpstr>仿宋</vt:lpstr>
      <vt:lpstr>微软雅黑</vt:lpstr>
      <vt:lpstr>Arial Unicode MS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80</cp:revision>
  <dcterms:created xsi:type="dcterms:W3CDTF">2016-07-19T11:05:00Z</dcterms:created>
  <dcterms:modified xsi:type="dcterms:W3CDTF">2019-12-30T06:37:52Z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