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612" r:id="rId9"/>
    <p:sldId id="614" r:id="rId10"/>
    <p:sldId id="615" r:id="rId11"/>
    <p:sldId id="616" r:id="rId12"/>
    <p:sldId id="621" r:id="rId13"/>
    <p:sldId id="617" r:id="rId14"/>
    <p:sldId id="620" r:id="rId15"/>
    <p:sldId id="619" r:id="rId16"/>
    <p:sldId id="623" r:id="rId17"/>
    <p:sldId id="625" r:id="rId18"/>
    <p:sldId id="624" r:id="rId19"/>
    <p:sldId id="622" r:id="rId20"/>
    <p:sldId id="626" r:id="rId21"/>
    <p:sldId id="627" r:id="rId22"/>
    <p:sldId id="628" r:id="rId23"/>
    <p:sldId id="30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6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系统对话框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9805" y="1637030"/>
            <a:ext cx="70243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带输入的提示框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提示文字和输入框默认值</a:t>
            </a:r>
            <a:endParaRPr lang="zh-CN" altLang="en-US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var num = prompt(“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请输入一个数字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”, 0); 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alert(num);     //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点击确定得到输入的值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点击取消返回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null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print()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调出打印对话框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open()新建窗口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59180" y="1216660"/>
            <a:ext cx="70243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window.open() 方法可以导航到一个特定的URL，也可以打开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一个新的浏览器窗口，一般可以接受三个参数: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1. 要加载的URL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2. 窗口的名称 或者 窗口的目标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 一个特性的字符串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open(“http://www.baidu.com”);	           //新建页面并打开百度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open(“http://www.baidu.com”, “_parent”);    //在本页窗口打开,_blank是新建(默认)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open()新建窗口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59180" y="1216660"/>
            <a:ext cx="7024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第三个参数字符串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22973" y="1709103"/>
          <a:ext cx="7648575" cy="1997710"/>
        </p:xfrm>
        <a:graphic>
          <a:graphicData uri="http://schemas.openxmlformats.org/drawingml/2006/table">
            <a:tbl>
              <a:tblPr/>
              <a:tblGrid>
                <a:gridCol w="1482725"/>
                <a:gridCol w="1355725"/>
                <a:gridCol w="4810125"/>
              </a:tblGrid>
              <a:tr h="40322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设置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值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说明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322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682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width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682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数值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新窗口的宽度。不能小于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682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height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682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数值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新窗口的高度。不能小于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01638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682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top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682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数值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新窗口的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坐标。不能是负值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0322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82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left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682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数值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新窗口的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坐标。不能是负值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6040" marT="3556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8960" y="3850640"/>
            <a:ext cx="7385685" cy="655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3525" indent="-6350" eaLnBrk="0" hangingPunct="0">
              <a:lnSpc>
                <a:spcPct val="102000"/>
              </a:lnSpc>
              <a:spcAft>
                <a:spcPts val="1925"/>
              </a:spcAft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open('http://www.baidu.com', 'baidu',   'width=400,height=400,top=200,left=200' );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015" y="1028700"/>
            <a:ext cx="77812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setTimeout()   指定的时间过后执行代码</a:t>
            </a:r>
            <a:endParaRPr lang="zh-CN" altLang="en-US"/>
          </a:p>
          <a:p>
            <a:r>
              <a:rPr lang="zh-CN" altLang="en-US"/>
              <a:t>写法一:</a:t>
            </a:r>
            <a:endParaRPr lang="zh-CN" altLang="en-US"/>
          </a:p>
          <a:p>
            <a:r>
              <a:rPr lang="zh-CN" altLang="en-US"/>
              <a:t>setTimeout(“alert('hello')”, 1000);   //不建议直接使用字符串</a:t>
            </a:r>
            <a:endParaRPr lang="zh-CN" altLang="en-US"/>
          </a:p>
          <a:p>
            <a:r>
              <a:rPr lang="zh-CN" altLang="en-US"/>
              <a:t>写法二:</a:t>
            </a:r>
            <a:endParaRPr lang="zh-CN" altLang="en-US"/>
          </a:p>
          <a:p>
            <a:r>
              <a:rPr lang="zh-CN" altLang="en-US"/>
              <a:t>function box(){</a:t>
            </a:r>
            <a:endParaRPr lang="zh-CN" altLang="en-US"/>
          </a:p>
          <a:p>
            <a:r>
              <a:rPr lang="zh-CN" altLang="en-US"/>
              <a:t>      alert(“hello”);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setTimeout(box, 1000); 	 //直接传入函数名即可</a:t>
            </a:r>
            <a:endParaRPr lang="zh-CN" altLang="en-US"/>
          </a:p>
          <a:p>
            <a:r>
              <a:rPr lang="zh-CN" altLang="en-US"/>
              <a:t>写法三:</a:t>
            </a:r>
            <a:endParaRPr lang="zh-CN" altLang="en-US"/>
          </a:p>
          <a:p>
            <a:r>
              <a:rPr lang="zh-CN" altLang="en-US"/>
              <a:t>setTimeout(function(){   	 //推荐做法</a:t>
            </a:r>
            <a:endParaRPr lang="zh-CN" altLang="en-US"/>
          </a:p>
          <a:p>
            <a:r>
              <a:rPr lang="zh-CN" altLang="en-US"/>
              <a:t>     alert(“hello”);</a:t>
            </a:r>
            <a:endParaRPr lang="zh-CN" altLang="en-US"/>
          </a:p>
          <a:p>
            <a:r>
              <a:rPr lang="zh-CN" altLang="en-US"/>
              <a:t>}, 1000);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125" y="1506220"/>
            <a:ext cx="77812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【注】直接使用函数传入的方法，扩展性好，性能更佳。</a:t>
            </a:r>
            <a:endParaRPr lang="zh-CN" altLang="en-US"/>
          </a:p>
          <a:p>
            <a:r>
              <a:rPr lang="zh-CN" altLang="en-US"/>
              <a:t>  上述方法会返回唯一标识符，可以通过它来取消超时调用。</a:t>
            </a:r>
            <a:endParaRPr lang="zh-CN" altLang="en-US"/>
          </a:p>
          <a:p>
            <a:r>
              <a:rPr lang="zh-CN" altLang="en-US"/>
              <a:t>  要取消尚未执行的超时调用计划，可以调用clearTimeout()方法并将相应的超时调用ID作为参数传递给它。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取消延时器：</a:t>
            </a:r>
            <a:endParaRPr lang="zh-CN" altLang="en-US"/>
          </a:p>
          <a:p>
            <a:r>
              <a:rPr lang="zh-CN" altLang="en-US"/>
              <a:t>   clearTimeout(box);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close() 关闭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窗口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69975" y="1493520"/>
            <a:ext cx="70243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window.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close() 关闭窗口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注意: 火狐浏览器 不支持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兼容：window.open("about:blank","_self").close()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125" y="1506220"/>
            <a:ext cx="7781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秒后关闭浏览器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onscroll滚动事件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910" y="986790"/>
            <a:ext cx="7510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onscroll滚动事件: 实时获取距离顶部的距离</a:t>
            </a:r>
            <a:endParaRPr lang="zh-CN" altLang="en-US"/>
          </a:p>
          <a:p>
            <a:r>
              <a:rPr lang="zh-CN" altLang="en-US"/>
              <a:t>     </a:t>
            </a:r>
            <a:endParaRPr lang="zh-CN" altLang="en-US"/>
          </a:p>
          <a:p>
            <a:r>
              <a:rPr lang="zh-CN" altLang="en-US"/>
              <a:t>//document.documentElement.scrollTop 不支持谷歌</a:t>
            </a:r>
            <a:endParaRPr lang="zh-CN" altLang="en-US"/>
          </a:p>
          <a:p>
            <a:r>
              <a:rPr lang="zh-CN" altLang="en-US"/>
              <a:t>//document.body.scrollTop: 支持谷歌</a:t>
            </a:r>
            <a:endParaRPr lang="zh-CN" altLang="en-US"/>
          </a:p>
          <a:p>
            <a:r>
              <a:rPr lang="zh-CN" altLang="en-US"/>
              <a:t>window.onscroll = function() {</a:t>
            </a:r>
            <a:endParaRPr lang="zh-CN" altLang="en-US"/>
          </a:p>
          <a:p>
            <a:r>
              <a:rPr lang="zh-CN" altLang="en-US"/>
              <a:t>	var scrollTop = document.documentElement.scrollTop </a:t>
            </a:r>
            <a:endParaRPr lang="zh-CN" altLang="en-US"/>
          </a:p>
          <a:p>
            <a:r>
              <a:rPr lang="zh-CN" altLang="en-US"/>
              <a:t>				|| document.body.scrollTop;	</a:t>
            </a:r>
            <a:endParaRPr lang="zh-CN" altLang="en-US"/>
          </a:p>
          <a:p>
            <a:r>
              <a:rPr lang="zh-CN" altLang="en-US"/>
              <a:t>	var box = document.getElementById("box");</a:t>
            </a:r>
            <a:endParaRPr lang="zh-CN" altLang="en-US"/>
          </a:p>
          <a:p>
            <a:r>
              <a:rPr lang="zh-CN" altLang="en-US"/>
              <a:t>	box.innerHTML = scrollTop;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滚动页面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显示和顶部的距离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2253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4043363"/>
            <a:ext cx="3829050" cy="80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7920" y="929005"/>
            <a:ext cx="35261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1, 回到顶部, 当滚动条滚动到距离顶部超过2000时, 显示回到顶部(红色部分), 并当点击回到顶部时,让页面回到顶部。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扩展：</a:t>
            </a:r>
            <a:r>
              <a:rPr lang="zh-CN" altLang="en-US">
                <a:sym typeface="+mn-ea"/>
              </a:rPr>
              <a:t>点击回到顶部时,让页面以缓冲方式回到顶部。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6830" y="929005"/>
            <a:ext cx="2755900" cy="369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7920" y="929005"/>
            <a:ext cx="35261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广告窗口自动关闭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倒计时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秒后关闭广告窗口</a:t>
            </a:r>
            <a:endParaRPr lang="zh-CN" altLang="en-US"/>
          </a:p>
        </p:txBody>
      </p:sp>
      <p:pic>
        <p:nvPicPr>
          <p:cNvPr id="2560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263" y="1675765"/>
            <a:ext cx="4008437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270" y="781050"/>
            <a:ext cx="3526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3, 顶部悬浮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1232535"/>
            <a:ext cx="6683375" cy="352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3068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1974215"/>
            <a:ext cx="139636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31460" y="2791460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延时器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BOM的概念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2585" y="1376045"/>
            <a:ext cx="58801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BOM 是Browser Object Model的缩写，简称浏览器对象模型, 提供了独立于内容而与浏览器窗口进行交互的对象，用于访问浏览器的功能。BOM由一系列相关的对象构成，并且每个对象都提供了很多方法与属性.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JavaScript语法的标准化组织是ECMA，DOM的标准化组织是W3C, 但是BOM缺乏标准.由于BOM 缺少规范，每个浏览器提供商又按照自己想法去扩展它，那么浏览器共有对象就成了事实的标准。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window对象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6245" y="1536065"/>
            <a:ext cx="59626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window是BOM的核心, window对象表示浏览器窗口的一个实例, 每个浏览器窗口都有一个window对象与之对应.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window对象是BOM的顶层(核心)对象，所有对象都是通过它延伸出来的.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0610" y="1661160"/>
            <a:ext cx="70243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window对象的子对象: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document(核心): 文档对象，让我们可以在js脚本中直接访问页面元素(DOM) 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59180" y="1002665"/>
            <a:ext cx="7024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window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对象的部分方法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alert(text)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弹出提示框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警告框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confirm(): 创建一个需要用户确认的对话框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prompt(text,defaultInput) :创建一个对话框要求用户输入信息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open(url,name,[options]) : 打开一个新窗口并返回新 window 对象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setInterval(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设置定时器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clearInterval(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 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移除定时器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setTimeOut() 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设置延时器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clearTimeOut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():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移出延时器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close()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关闭窗口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print()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 调出打印对话框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0610" y="1661160"/>
            <a:ext cx="70243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window对象的属性和方法的调用: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window对象的属性和方法的调用方式，可以使用 window.属性、window.方法()或者一般可以直接使用属性、方法()的方式调用。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例如：window.alert() 和 alert()效果是一样的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系统对话框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915" y="1027430"/>
            <a:ext cx="7024370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浏览器可以通过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confirm()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prompt()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方法可以调用系统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对话框向用户显示信息。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弹出警告框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alert(“Lee”);   </a:t>
            </a: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提示框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: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确定和取消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confirm(“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请确定或者取消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”);	</a:t>
            </a: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if (confirm((“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请确定或者取消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”)){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 alert(“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您按了确定！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”);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//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按确定返回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true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 else{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 alert(“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您按了取消！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”)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按取消返回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false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演示</Application>
  <PresentationFormat>全屏显示(16:9)</PresentationFormat>
  <Paragraphs>209</Paragraphs>
  <Slides>21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371</cp:revision>
  <dcterms:created xsi:type="dcterms:W3CDTF">2016-01-14T08:47:00Z</dcterms:created>
  <dcterms:modified xsi:type="dcterms:W3CDTF">2019-08-24T12:48:09Z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