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1" r:id="rId3"/>
    <p:sldId id="657" r:id="rId5"/>
    <p:sldId id="725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336" r:id="rId19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13C"/>
    <a:srgbClr val="FF682F"/>
    <a:srgbClr val="D729C2"/>
    <a:srgbClr val="126C12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25"/>
    <p:restoredTop sz="87019"/>
  </p:normalViewPr>
  <p:slideViewPr>
    <p:cSldViewPr showGuides="1">
      <p:cViewPr varScale="1">
        <p:scale>
          <a:sx n="97" d="100"/>
          <a:sy n="97" d="100"/>
        </p:scale>
        <p:origin x="416" y="192"/>
      </p:cViewPr>
      <p:guideLst>
        <p:guide orient="horz" pos="2111"/>
        <p:guide pos="27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DFAC4E-4FE1-944B-9B49-3440DB8DB0C6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E80F-5025-734B-8F5C-30C19262C5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en-US" altLang="zh-CN"/>
          </a:p>
          <a:p>
            <a:pPr lvl="0"/>
            <a:r>
              <a:rPr lang="en-US" altLang="zh-CN"/>
              <a:t>          </a:t>
            </a:r>
            <a:endParaRPr lang="en-US" altLang="zh-CN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p>
            <a:pPr lvl="0"/>
            <a:endParaRPr lang="zh-CN" altLang="en-US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p>
            <a:pPr lvl="0" indent="0" algn="r" eaLnBrk="1" hangingPunct="1"/>
            <a:fld id="{9A0DB2DC-4C9A-4742-B13C-FB6460FD3503}" type="slidenum">
              <a:rPr lang="zh-CN" altLang="en-US" sz="1300">
                <a:latin typeface="Calibri" panose="020F0502020204030204" pitchFamily="34" charset="0"/>
              </a:rPr>
            </a:fld>
            <a:endParaRPr lang="zh-CN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" y="-6350"/>
            <a:ext cx="1228725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ea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23495"/>
            <a:ext cx="9173210" cy="6905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2935" y="1522730"/>
            <a:ext cx="51644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30313C"/>
                </a:solidFill>
                <a:latin typeface="仿宋" panose="02010609060101010101" charset="-122"/>
                <a:ea typeface="仿宋" panose="02010609060101010101" charset="-122"/>
              </a:rPr>
              <a:t>第三阶段：</a:t>
            </a:r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6000" b="1">
              <a:solidFill>
                <a:srgbClr val="30313C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css3</a:t>
            </a:r>
            <a:r>
              <a:rPr lang="zh-CN" altLang="zh-CN" sz="6000" b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基础</a:t>
            </a:r>
            <a:endParaRPr lang="zh-CN" altLang="zh-CN" sz="6000" b="1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64984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应用在条目上的属性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order: integer</a:t>
            </a:r>
            <a:endParaRPr lang="zh-CN" altLang="en-US" sz="2400"/>
          </a:p>
          <a:p>
            <a:r>
              <a:rPr lang="zh-CN" altLang="en-US" sz="2400"/>
              <a:t>定义项目的排列顺序，属性值为整数（默认0）。数值越小，排列越靠前。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6498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应用在项目上的属性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flex-grow: number</a:t>
            </a:r>
            <a:endParaRPr lang="zh-CN" altLang="en-US" sz="2400"/>
          </a:p>
          <a:p>
            <a:r>
              <a:rPr lang="zh-CN" altLang="en-US" sz="2400"/>
              <a:t>定义项目的放大比例，如果项目没占满容器（存在剩余空间）按比例分配剩余空间。默认为0，即如果存在剩余空间，也不放大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ps</a:t>
            </a:r>
            <a:r>
              <a:rPr lang="en-US" altLang="zh-CN" sz="2400"/>
              <a:t>:</a:t>
            </a:r>
            <a:r>
              <a:rPr lang="zh-CN" altLang="en-US" sz="2400"/>
              <a:t>参照物是剩余空间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64984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应用在项目上的属性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flex-shrink: number</a:t>
            </a:r>
            <a:endParaRPr lang="zh-CN" altLang="en-US" sz="2400"/>
          </a:p>
          <a:p>
            <a:r>
              <a:rPr lang="zh-CN" altLang="en-US" sz="2400"/>
              <a:t>定义了项目的缩小比例（与flex-grow相反），默认为1，即如果空间不足，该项目将缩小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6498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应用在项目上的属性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flex-basis</a:t>
            </a:r>
            <a:endParaRPr lang="zh-CN" altLang="en-US" sz="2400"/>
          </a:p>
          <a:p>
            <a:r>
              <a:rPr lang="zh-CN" altLang="en-US" sz="2400"/>
              <a:t>定义了在分配多余空间之前，项目占据的主轴空间（main size），可以理解为我们给子元素设置的宽度。浏览器根据这个属性，计算主轴是否有多余空间。它的默认值为auto，即项目的本来大小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7863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应用在项目上的属性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</a:t>
            </a:r>
            <a:endParaRPr lang="zh-CN" altLang="en-US" sz="2400"/>
          </a:p>
          <a:p>
            <a:r>
              <a:rPr lang="zh-CN" altLang="en-US" sz="2400"/>
              <a:t>flex属性是flex-grow, flex-shrink 和 flex-basis的简写，默认值为0 1 auto。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000">
                <a:solidFill>
                  <a:srgbClr val="FF0000"/>
                </a:solidFill>
              </a:rPr>
              <a:t>PS</a:t>
            </a:r>
            <a:r>
              <a:rPr lang="zh-CN" altLang="en-US" sz="2000"/>
              <a:t>：建议优先使用这个属性，而不是单独写三个分离的属性，因为浏览器会推算相关值。</a:t>
            </a:r>
            <a:endParaRPr lang="zh-CN" altLang="en-US" sz="2000"/>
          </a:p>
          <a:p>
            <a:r>
              <a:rPr lang="zh-CN" altLang="en-US" sz="2000"/>
              <a:t>该属性有两个快捷值：auto(1 1 auto) 和 none(0 0 auto)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78637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应用在项目上的属性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align-self</a:t>
            </a:r>
            <a:endParaRPr lang="zh-CN" altLang="en-US" sz="2400"/>
          </a:p>
          <a:p>
            <a:r>
              <a:rPr lang="zh-CN" altLang="en-US" sz="2400"/>
              <a:t>允许单个项目有与其他项目不一样的对齐方式，可覆盖align-items属性。默认值为auto，表示继承父元素的align-items属性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ps</a:t>
            </a:r>
            <a:r>
              <a:rPr lang="en-US" altLang="zh-CN" sz="2400"/>
              <a:t>:</a:t>
            </a:r>
            <a:r>
              <a:rPr lang="zh-CN" altLang="en-US" sz="2400"/>
              <a:t>所有属性跟容器的align-items相同。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24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945" y="1998345"/>
            <a:ext cx="764984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概述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 sz="2400"/>
              <a:t>Flexbox从本质上就是一个盒模型（Box-model）的延伸，用来实现更复杂的版面布局。它能让我们的响应式布局更加优雅</a:t>
            </a:r>
            <a:endParaRPr lang="zh-CN" altLang="en-US" sz="2400"/>
          </a:p>
          <a:p>
            <a:r>
              <a:rPr lang="zh-CN" altLang="en-US" sz="2400"/>
              <a:t>设置容器为弹性盒，需加上css属性：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.box{display: flex;}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PS</a:t>
            </a:r>
            <a:r>
              <a:rPr lang="zh-CN" altLang="en-US" sz="2400"/>
              <a:t>：设为Flex布局以后，子元素的float、clear和vertical-align属性将失效。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2669540"/>
            <a:ext cx="7703185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1985010"/>
            <a:ext cx="7649845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flex-direction</a:t>
            </a:r>
            <a:endParaRPr lang="zh-CN" altLang="en-US" sz="2400"/>
          </a:p>
          <a:p>
            <a:r>
              <a:rPr lang="zh-CN" altLang="en-US" sz="2400"/>
              <a:t>决定主轴的方向（即项目的排列方向）</a:t>
            </a:r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400"/>
              <a:t>row（默认） 主轴为水平方向，起点在左端。</a:t>
            </a:r>
            <a:endParaRPr lang="zh-CN" altLang="en-US" sz="2400"/>
          </a:p>
          <a:p>
            <a:pPr lvl="1"/>
            <a:r>
              <a:rPr lang="zh-CN" altLang="en-US" sz="2400"/>
              <a:t>row-reverse 主轴为水平方向，起点在右端。</a:t>
            </a:r>
            <a:endParaRPr lang="zh-CN" altLang="en-US" sz="2400"/>
          </a:p>
          <a:p>
            <a:pPr lvl="1"/>
            <a:r>
              <a:rPr lang="zh-CN" altLang="en-US" sz="2400"/>
              <a:t>column 主轴为垂直方向，起点在上沿。</a:t>
            </a:r>
            <a:endParaRPr lang="zh-CN" altLang="en-US" sz="2400"/>
          </a:p>
          <a:p>
            <a:pPr lvl="1"/>
            <a:r>
              <a:rPr lang="zh-CN" altLang="en-US" sz="2400"/>
              <a:t>column-reverse 主轴为垂直方向，起点在下沿。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1985010"/>
            <a:ext cx="7649845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flex-wrap</a:t>
            </a:r>
            <a:endParaRPr lang="zh-CN" altLang="en-US" sz="2400"/>
          </a:p>
          <a:p>
            <a:pPr lvl="0"/>
            <a:r>
              <a:rPr lang="zh-CN" altLang="en-US" sz="2400"/>
              <a:t>项目都排在一条线（轴线）上。flex-wrap属性定义，如果一条轴线排不下，如何换行。</a:t>
            </a:r>
            <a:endParaRPr lang="zh-CN" altLang="en-US" sz="2400"/>
          </a:p>
          <a:p>
            <a:pPr lvl="0"/>
            <a:endParaRPr lang="zh-CN" altLang="en-US" sz="2400"/>
          </a:p>
          <a:p>
            <a:pPr lvl="1"/>
            <a:r>
              <a:rPr lang="zh-CN" altLang="en-US" sz="2400"/>
              <a:t>nowrap（默认）：不换行。</a:t>
            </a:r>
            <a:endParaRPr lang="zh-CN" altLang="en-US" sz="2400"/>
          </a:p>
          <a:p>
            <a:pPr lvl="1"/>
            <a:r>
              <a:rPr lang="zh-CN" altLang="en-US" sz="2400"/>
              <a:t>wrap：换行，第一行在上方。</a:t>
            </a:r>
            <a:endParaRPr lang="zh-CN" altLang="en-US" sz="2400"/>
          </a:p>
          <a:p>
            <a:pPr lvl="1"/>
            <a:r>
              <a:rPr lang="zh-CN" altLang="en-US" sz="2400"/>
              <a:t>wrap-reverse：换行，第一行在下方下沿。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1985010"/>
            <a:ext cx="764984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flex-flow</a:t>
            </a:r>
            <a:endParaRPr lang="zh-CN" altLang="en-US" sz="2400"/>
          </a:p>
          <a:p>
            <a:r>
              <a:rPr lang="zh-CN" altLang="en-US" sz="2400"/>
              <a:t>是flex-direction和flex-wrap属性的简写形式，默认值为row nowrap。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1985010"/>
            <a:ext cx="764984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justify-content</a:t>
            </a:r>
            <a:endParaRPr lang="zh-CN" altLang="en-US" sz="2400"/>
          </a:p>
          <a:p>
            <a:r>
              <a:rPr lang="zh-CN" altLang="en-US" sz="2400"/>
              <a:t>定义了项目在主轴上的对齐方式。</a:t>
            </a:r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400"/>
              <a:t>flex-start（默认） 左对齐</a:t>
            </a:r>
            <a:endParaRPr lang="zh-CN" altLang="en-US" sz="2400"/>
          </a:p>
          <a:p>
            <a:pPr lvl="1"/>
            <a:r>
              <a:rPr lang="zh-CN" altLang="en-US" sz="2400"/>
              <a:t>flex-end 右对齐</a:t>
            </a:r>
            <a:endParaRPr lang="zh-CN" altLang="en-US" sz="2400"/>
          </a:p>
          <a:p>
            <a:pPr lvl="1"/>
            <a:r>
              <a:rPr lang="zh-CN" altLang="en-US" sz="2400"/>
              <a:t>center 居中</a:t>
            </a:r>
            <a:endParaRPr lang="zh-CN" altLang="en-US" sz="2400"/>
          </a:p>
          <a:p>
            <a:pPr lvl="1"/>
            <a:r>
              <a:rPr lang="zh-CN" altLang="en-US" sz="2400"/>
              <a:t>space-between 两端对齐，项目之间的间隔都相等。</a:t>
            </a:r>
            <a:endParaRPr lang="zh-CN" altLang="en-US" sz="2400"/>
          </a:p>
          <a:p>
            <a:pPr lvl="1"/>
            <a:r>
              <a:rPr lang="zh-CN" altLang="en-US" sz="2400"/>
              <a:t>space-around 每个项目两侧的间隔相等。所以，项目之间的间隔比项目与边框的间隔大一倍。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1985010"/>
            <a:ext cx="764984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align-items</a:t>
            </a:r>
            <a:endParaRPr lang="zh-CN" altLang="en-US" sz="2400"/>
          </a:p>
          <a:p>
            <a:r>
              <a:rPr lang="zh-CN" altLang="en-US" sz="2400"/>
              <a:t>定义项目在交叉轴上如何对齐</a:t>
            </a:r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400"/>
              <a:t>flex-start 交叉轴的起点对齐。</a:t>
            </a:r>
            <a:endParaRPr lang="zh-CN" altLang="en-US" sz="2400"/>
          </a:p>
          <a:p>
            <a:pPr lvl="1"/>
            <a:r>
              <a:rPr lang="zh-CN" altLang="en-US" sz="2400"/>
              <a:t>flex-end 交叉轴的终点对齐。</a:t>
            </a:r>
            <a:endParaRPr lang="zh-CN" altLang="en-US" sz="2400"/>
          </a:p>
          <a:p>
            <a:pPr lvl="1"/>
            <a:r>
              <a:rPr lang="zh-CN" altLang="en-US" sz="2400"/>
              <a:t>center 交叉轴的中点对齐。</a:t>
            </a:r>
            <a:endParaRPr lang="zh-CN" altLang="en-US" sz="2400"/>
          </a:p>
          <a:p>
            <a:pPr lvl="1"/>
            <a:r>
              <a:rPr lang="zh-CN" altLang="en-US" sz="2400"/>
              <a:t>baseline 项目的第一行文字的基线对齐。</a:t>
            </a:r>
            <a:endParaRPr lang="zh-CN" altLang="en-US" sz="2400"/>
          </a:p>
          <a:p>
            <a:pPr lvl="1"/>
            <a:r>
              <a:rPr lang="zh-CN" altLang="en-US" sz="2400"/>
              <a:t>stretch（默认） 如果项目未设置高度或设为auto，将占满整个容器的高度。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03263" y="9810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3400" algn="l"/>
              </a:tabLst>
              <a:defRPr/>
            </a:pP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95" name="文本框 28"/>
          <p:cNvSpPr txBox="1"/>
          <p:nvPr/>
        </p:nvSpPr>
        <p:spPr>
          <a:xfrm>
            <a:off x="1070610" y="980758"/>
            <a:ext cx="6913563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弹性盒flex-box</a:t>
            </a:r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endParaRPr lang="en-US" alt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2310" y="1787525"/>
            <a:ext cx="764984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应用在容器上的属性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400"/>
              <a:t>align-content</a:t>
            </a:r>
            <a:endParaRPr lang="zh-CN" altLang="en-US" sz="2400"/>
          </a:p>
          <a:p>
            <a:r>
              <a:rPr lang="zh-CN" altLang="en-US" sz="2400"/>
              <a:t>定义了多根轴线的对齐方式。如果项目只有一根轴线，该属性不起作用。</a:t>
            </a:r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000"/>
              <a:t>flex-start 与交叉轴的起点对齐。</a:t>
            </a:r>
            <a:endParaRPr lang="zh-CN" altLang="en-US" sz="2000"/>
          </a:p>
          <a:p>
            <a:pPr lvl="1"/>
            <a:r>
              <a:rPr lang="zh-CN" altLang="en-US" sz="2000"/>
              <a:t>flex-end 与交叉轴的终点对齐。</a:t>
            </a:r>
            <a:endParaRPr lang="zh-CN" altLang="en-US" sz="2000"/>
          </a:p>
          <a:p>
            <a:pPr lvl="1"/>
            <a:r>
              <a:rPr lang="zh-CN" altLang="en-US" sz="2000"/>
              <a:t>center 与交叉轴的中点对齐。</a:t>
            </a:r>
            <a:endParaRPr lang="zh-CN" altLang="en-US" sz="2000"/>
          </a:p>
          <a:p>
            <a:pPr lvl="1"/>
            <a:r>
              <a:rPr lang="zh-CN" altLang="en-US" sz="2000"/>
              <a:t>space-between 与交叉轴两端对齐，轴线之间的间隔平均分布。</a:t>
            </a:r>
            <a:endParaRPr lang="zh-CN" altLang="en-US" sz="2000"/>
          </a:p>
          <a:p>
            <a:pPr lvl="1"/>
            <a:r>
              <a:rPr lang="zh-CN" altLang="en-US" sz="2000"/>
              <a:t>space-around 每根轴线两侧的间隔都相等。所以，轴线之间的间隔比轴线与边框的间隔大一倍。</a:t>
            </a:r>
            <a:endParaRPr lang="zh-CN" altLang="en-US" sz="2000"/>
          </a:p>
          <a:p>
            <a:pPr lvl="1"/>
            <a:r>
              <a:rPr lang="zh-CN" altLang="en-US" sz="2000"/>
              <a:t>stretch（默认值） 轴线占满整个交叉轴。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全屏显示(4:3)</PresentationFormat>
  <Paragraphs>149</Paragraphs>
  <Slides>16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仿宋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126</cp:revision>
  <dcterms:created xsi:type="dcterms:W3CDTF">2016-07-19T11:05:00Z</dcterms:created>
  <dcterms:modified xsi:type="dcterms:W3CDTF">2020-01-06T06:08:19Z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