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21" r:id="rId6"/>
    <p:sldId id="490" r:id="rId7"/>
    <p:sldId id="621" r:id="rId8"/>
    <p:sldId id="622" r:id="rId9"/>
    <p:sldId id="623" r:id="rId10"/>
    <p:sldId id="624" r:id="rId11"/>
    <p:sldId id="636" r:id="rId12"/>
    <p:sldId id="637" r:id="rId13"/>
    <p:sldId id="639" r:id="rId14"/>
    <p:sldId id="640" r:id="rId15"/>
    <p:sldId id="641" r:id="rId16"/>
    <p:sldId id="638" r:id="rId17"/>
    <p:sldId id="642" r:id="rId18"/>
    <p:sldId id="643" r:id="rId19"/>
    <p:sldId id="644" r:id="rId20"/>
    <p:sldId id="592" r:id="rId21"/>
    <p:sldId id="300"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66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microsoft.com/office/2007/relationships/hdphoto" Target="../media/hdphoto1.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4625"/>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If 双分支</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148715" y="946150"/>
            <a:ext cx="6847205" cy="3599815"/>
          </a:xfrm>
          <a:prstGeom prst="rect">
            <a:avLst/>
          </a:prstGeom>
          <a:noFill/>
        </p:spPr>
        <p:txBody>
          <a:bodyPr wrap="square" rtlCol="0" anchor="t">
            <a:spAutoFit/>
          </a:bodyPr>
          <a:p>
            <a:pPr>
              <a:buFont typeface="Wingdings" panose="05000000000000000000" pitchFamily="2" charset="2"/>
              <a:buChar char="p"/>
            </a:pPr>
            <a:r>
              <a:rPr lang="zh-CN" altLang="en-US" b="1">
                <a:solidFill>
                  <a:schemeClr val="accent1"/>
                </a:solidFill>
                <a:latin typeface="Arial" panose="020B0604020202020204" pitchFamily="34" charset="0"/>
                <a:ea typeface="宋体" panose="02010600030101010101" pitchFamily="2" charset="-122"/>
                <a:sym typeface="+mn-ea"/>
              </a:rPr>
              <a:t>双分支语句格式</a:t>
            </a:r>
            <a:endParaRPr lang="en-US" altLang="zh-CN" b="1">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sym typeface="+mn-ea"/>
              </a:rPr>
              <a:t>	</a:t>
            </a:r>
            <a:endParaRPr lang="en-US" altLang="zh-CN">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sym typeface="+mn-ea"/>
              </a:rPr>
              <a:t>	</a:t>
            </a:r>
            <a:r>
              <a:rPr lang="en-US" altLang="zh-CN" sz="1600" b="1">
                <a:latin typeface="Arial" panose="020B0604020202020204" pitchFamily="34" charset="0"/>
                <a:ea typeface="宋体" panose="02010600030101010101" pitchFamily="2" charset="-122"/>
                <a:sym typeface="+mn-ea"/>
              </a:rPr>
              <a:t>if(</a:t>
            </a:r>
            <a:r>
              <a:rPr lang="zh-CN" altLang="en-US" sz="1600" b="1">
                <a:latin typeface="Arial" panose="020B0604020202020204" pitchFamily="34" charset="0"/>
                <a:ea typeface="宋体" panose="02010600030101010101" pitchFamily="2" charset="-122"/>
                <a:sym typeface="+mn-ea"/>
              </a:rPr>
              <a:t>表达式</a:t>
            </a:r>
            <a:r>
              <a:rPr lang="en-US" altLang="zh-CN" sz="1600" b="1">
                <a:latin typeface="Arial" panose="020B0604020202020204" pitchFamily="34" charset="0"/>
                <a:ea typeface="宋体" panose="02010600030101010101" pitchFamily="2" charset="-122"/>
                <a:sym typeface="+mn-ea"/>
              </a:rPr>
              <a:t>){</a:t>
            </a:r>
            <a:endParaRPr lang="en-US" altLang="zh-CN" sz="1600" b="1">
              <a:latin typeface="Arial" panose="020B0604020202020204" pitchFamily="34" charset="0"/>
              <a:ea typeface="宋体" panose="02010600030101010101" pitchFamily="2" charset="-122"/>
            </a:endParaRPr>
          </a:p>
          <a:p>
            <a:r>
              <a:rPr lang="en-US" altLang="zh-CN" sz="1600" b="1">
                <a:latin typeface="Arial" panose="020B0604020202020204" pitchFamily="34" charset="0"/>
                <a:ea typeface="宋体" panose="02010600030101010101" pitchFamily="2" charset="-122"/>
                <a:sym typeface="+mn-ea"/>
              </a:rPr>
              <a:t>		</a:t>
            </a:r>
            <a:r>
              <a:rPr lang="zh-CN" altLang="en-US" sz="1600" b="1">
                <a:latin typeface="Arial" panose="020B0604020202020204" pitchFamily="34" charset="0"/>
                <a:ea typeface="宋体" panose="02010600030101010101" pitchFamily="2" charset="-122"/>
                <a:sym typeface="+mn-ea"/>
              </a:rPr>
              <a:t>执行语句</a:t>
            </a:r>
            <a:r>
              <a:rPr lang="en-US" altLang="zh-CN" sz="1600" b="1">
                <a:latin typeface="Arial" panose="020B0604020202020204" pitchFamily="34" charset="0"/>
                <a:ea typeface="宋体" panose="02010600030101010101" pitchFamily="2" charset="-122"/>
                <a:sym typeface="+mn-ea"/>
              </a:rPr>
              <a:t>1</a:t>
            </a:r>
            <a:endParaRPr lang="en-US" altLang="zh-CN" sz="1600" b="1">
              <a:latin typeface="Arial" panose="020B0604020202020204" pitchFamily="34" charset="0"/>
              <a:ea typeface="宋体" panose="02010600030101010101" pitchFamily="2" charset="-122"/>
            </a:endParaRPr>
          </a:p>
          <a:p>
            <a:r>
              <a:rPr lang="en-US" altLang="zh-CN" sz="1600" b="1">
                <a:latin typeface="Arial" panose="020B0604020202020204" pitchFamily="34" charset="0"/>
                <a:ea typeface="宋体" panose="02010600030101010101" pitchFamily="2" charset="-122"/>
                <a:sym typeface="+mn-ea"/>
              </a:rPr>
              <a:t>	}else{</a:t>
            </a:r>
            <a:endParaRPr lang="en-US" altLang="zh-CN" sz="1600" b="1">
              <a:latin typeface="Arial" panose="020B0604020202020204" pitchFamily="34" charset="0"/>
              <a:ea typeface="宋体" panose="02010600030101010101" pitchFamily="2" charset="-122"/>
            </a:endParaRPr>
          </a:p>
          <a:p>
            <a:r>
              <a:rPr lang="en-US" altLang="zh-CN" sz="1600" b="1">
                <a:latin typeface="Arial" panose="020B0604020202020204" pitchFamily="34" charset="0"/>
                <a:ea typeface="宋体" panose="02010600030101010101" pitchFamily="2" charset="-122"/>
                <a:sym typeface="+mn-ea"/>
              </a:rPr>
              <a:t>		</a:t>
            </a:r>
            <a:r>
              <a:rPr lang="zh-CN" altLang="en-US" sz="1600" b="1">
                <a:latin typeface="Arial" panose="020B0604020202020204" pitchFamily="34" charset="0"/>
                <a:ea typeface="宋体" panose="02010600030101010101" pitchFamily="2" charset="-122"/>
                <a:sym typeface="+mn-ea"/>
              </a:rPr>
              <a:t>执行语句</a:t>
            </a:r>
            <a:r>
              <a:rPr lang="en-US" altLang="zh-CN" sz="1600" b="1">
                <a:latin typeface="Arial" panose="020B0604020202020204" pitchFamily="34" charset="0"/>
                <a:ea typeface="宋体" panose="02010600030101010101" pitchFamily="2" charset="-122"/>
                <a:sym typeface="+mn-ea"/>
              </a:rPr>
              <a:t>2</a:t>
            </a:r>
            <a:endParaRPr lang="en-US" altLang="zh-CN" sz="1600" b="1">
              <a:latin typeface="Arial" panose="020B0604020202020204" pitchFamily="34" charset="0"/>
              <a:ea typeface="宋体" panose="02010600030101010101" pitchFamily="2" charset="-122"/>
            </a:endParaRPr>
          </a:p>
          <a:p>
            <a:r>
              <a:rPr lang="en-US" altLang="zh-CN" sz="1600" b="1">
                <a:latin typeface="Arial" panose="020B0604020202020204" pitchFamily="34" charset="0"/>
                <a:ea typeface="宋体" panose="02010600030101010101" pitchFamily="2" charset="-122"/>
                <a:sym typeface="+mn-ea"/>
              </a:rPr>
              <a:t>	}</a:t>
            </a:r>
            <a:endParaRPr lang="en-US" altLang="zh-CN" sz="1600" b="1">
              <a:latin typeface="Arial" panose="020B0604020202020204" pitchFamily="34" charset="0"/>
              <a:ea typeface="宋体" panose="02010600030101010101" pitchFamily="2" charset="-122"/>
            </a:endParaRPr>
          </a:p>
          <a:p>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sym typeface="+mn-ea"/>
              </a:rPr>
              <a:t>       </a:t>
            </a:r>
            <a:r>
              <a:rPr lang="zh-CN" altLang="en-US" sz="1600" b="1">
                <a:latin typeface="Arial" panose="020B0604020202020204" pitchFamily="34" charset="0"/>
                <a:ea typeface="宋体" panose="02010600030101010101" pitchFamily="2" charset="-122"/>
                <a:sym typeface="+mn-ea"/>
              </a:rPr>
              <a:t>当括号内的表达式结果成立，执行执行语句</a:t>
            </a:r>
            <a:r>
              <a:rPr lang="en-US" altLang="zh-CN" sz="1600" b="1">
                <a:latin typeface="Arial" panose="020B0604020202020204" pitchFamily="34" charset="0"/>
                <a:ea typeface="宋体" panose="02010600030101010101" pitchFamily="2" charset="-122"/>
                <a:sym typeface="+mn-ea"/>
              </a:rPr>
              <a:t>1</a:t>
            </a:r>
            <a:r>
              <a:rPr lang="zh-CN" altLang="en-US" sz="1600" b="1">
                <a:latin typeface="Arial" panose="020B0604020202020204" pitchFamily="34" charset="0"/>
                <a:ea typeface="宋体" panose="02010600030101010101" pitchFamily="2" charset="-122"/>
                <a:sym typeface="+mn-ea"/>
              </a:rPr>
              <a:t>，否则执行执行语句</a:t>
            </a:r>
            <a:r>
              <a:rPr lang="en-US" altLang="zh-CN" sz="1600" b="1">
                <a:latin typeface="Arial" panose="020B0604020202020204" pitchFamily="34" charset="0"/>
                <a:ea typeface="宋体" panose="02010600030101010101" pitchFamily="2" charset="-122"/>
                <a:sym typeface="+mn-ea"/>
              </a:rPr>
              <a:t>2.;</a:t>
            </a:r>
            <a:endParaRPr lang="en-US" altLang="zh-CN" sz="1600" b="1">
              <a:latin typeface="Arial" panose="020B0604020202020204" pitchFamily="34" charset="0"/>
              <a:ea typeface="宋体" panose="02010600030101010101" pitchFamily="2" charset="-122"/>
            </a:endParaRPr>
          </a:p>
          <a:p>
            <a:r>
              <a:rPr lang="zh-CN" altLang="en-US" sz="1600" b="1">
                <a:latin typeface="Arial" panose="020B0604020202020204" pitchFamily="34" charset="0"/>
                <a:ea typeface="宋体" panose="02010600030101010101" pitchFamily="2" charset="-122"/>
                <a:sym typeface="+mn-ea"/>
              </a:rPr>
              <a:t>示例：</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sym typeface="+mn-ea"/>
              </a:rPr>
              <a:t>      1</a:t>
            </a:r>
            <a:r>
              <a:rPr lang="zh-CN" altLang="en-US" sz="1600">
                <a:latin typeface="Arial" panose="020B0604020202020204" pitchFamily="34" charset="0"/>
                <a:ea typeface="宋体" panose="02010600030101010101" pitchFamily="2" charset="-122"/>
                <a:sym typeface="+mn-ea"/>
              </a:rPr>
              <a:t>、求两个数的最大数；</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sym typeface="+mn-ea"/>
              </a:rPr>
              <a:t>      2</a:t>
            </a:r>
            <a:r>
              <a:rPr lang="zh-CN" altLang="en-US" sz="1600">
                <a:latin typeface="Arial" panose="020B0604020202020204" pitchFamily="34" charset="0"/>
                <a:ea typeface="宋体" panose="02010600030101010101" pitchFamily="2" charset="-122"/>
                <a:sym typeface="+mn-ea"/>
              </a:rPr>
              <a:t>、判断一个年份是闰年还是平年；</a:t>
            </a:r>
            <a:endParaRPr lang="zh-CN" altLang="en-US" sz="1600" b="1">
              <a:latin typeface="Arial" panose="020B0604020202020204" pitchFamily="34" charset="0"/>
              <a:ea typeface="宋体" panose="02010600030101010101" pitchFamily="2" charset="-122"/>
            </a:endParaRPr>
          </a:p>
          <a:p>
            <a:r>
              <a:rPr lang="zh-CN" altLang="zh-CN" sz="1600">
                <a:latin typeface="Arial" panose="020B0604020202020204" pitchFamily="34" charset="0"/>
                <a:ea typeface="宋体" panose="02010600030101010101" pitchFamily="2" charset="-122"/>
                <a:sym typeface="Arial" panose="020B0604020202020204" pitchFamily="34" charset="0"/>
              </a:rPr>
              <a:t>（</a:t>
            </a:r>
            <a:r>
              <a:rPr lang="en-US" altLang="zh-CN" sz="1600">
                <a:latin typeface="Arial" panose="020B0604020202020204" pitchFamily="34" charset="0"/>
                <a:ea typeface="宋体" panose="02010600030101010101" pitchFamily="2" charset="-122"/>
                <a:sym typeface="Arial" panose="020B0604020202020204" pitchFamily="34" charset="0"/>
              </a:rPr>
              <a:t>1.</a:t>
            </a:r>
            <a:r>
              <a:rPr lang="zh-CN" altLang="zh-CN" sz="1600">
                <a:latin typeface="Arial" panose="020B0604020202020204" pitchFamily="34" charset="0"/>
                <a:ea typeface="宋体" panose="02010600030101010101" pitchFamily="2" charset="-122"/>
                <a:sym typeface="Arial" panose="020B0604020202020204" pitchFamily="34" charset="0"/>
              </a:rPr>
              <a:t>能被</a:t>
            </a:r>
            <a:r>
              <a:rPr lang="en-US" altLang="zh-CN" sz="1600">
                <a:latin typeface="Arial" panose="020B0604020202020204" pitchFamily="34" charset="0"/>
                <a:ea typeface="宋体" panose="02010600030101010101" pitchFamily="2" charset="-122"/>
                <a:sym typeface="Arial" panose="020B0604020202020204" pitchFamily="34" charset="0"/>
              </a:rPr>
              <a:t>4</a:t>
            </a:r>
            <a:r>
              <a:rPr lang="zh-CN" altLang="zh-CN" sz="1600">
                <a:latin typeface="Arial" panose="020B0604020202020204" pitchFamily="34" charset="0"/>
                <a:ea typeface="宋体" panose="02010600030101010101" pitchFamily="2" charset="-122"/>
                <a:sym typeface="Arial" panose="020B0604020202020204" pitchFamily="34" charset="0"/>
              </a:rPr>
              <a:t>整除而不能被</a:t>
            </a:r>
            <a:r>
              <a:rPr lang="en-US" altLang="zh-CN" sz="1600">
                <a:latin typeface="Arial" panose="020B0604020202020204" pitchFamily="34" charset="0"/>
                <a:ea typeface="宋体" panose="02010600030101010101" pitchFamily="2" charset="-122"/>
                <a:sym typeface="Arial" panose="020B0604020202020204" pitchFamily="34" charset="0"/>
              </a:rPr>
              <a:t>100</a:t>
            </a:r>
            <a:r>
              <a:rPr lang="zh-CN" altLang="zh-CN" sz="1600">
                <a:latin typeface="Arial" panose="020B0604020202020204" pitchFamily="34" charset="0"/>
                <a:ea typeface="宋体" panose="02010600030101010101" pitchFamily="2" charset="-122"/>
                <a:sym typeface="Arial" panose="020B0604020202020204" pitchFamily="34" charset="0"/>
              </a:rPr>
              <a:t>整除</a:t>
            </a:r>
            <a:r>
              <a:rPr lang="en-US" altLang="zh-CN" sz="1600">
                <a:latin typeface="Arial" panose="020B0604020202020204" pitchFamily="34" charset="0"/>
                <a:ea typeface="宋体" panose="02010600030101010101" pitchFamily="2" charset="-122"/>
                <a:sym typeface="Arial" panose="020B0604020202020204" pitchFamily="34" charset="0"/>
              </a:rPr>
              <a:t>.</a:t>
            </a:r>
            <a:r>
              <a:rPr lang="zh-CN" altLang="zh-CN" sz="1600">
                <a:latin typeface="Arial" panose="020B0604020202020204" pitchFamily="34" charset="0"/>
                <a:ea typeface="宋体" panose="02010600030101010101" pitchFamily="2" charset="-122"/>
                <a:sym typeface="Arial" panose="020B0604020202020204" pitchFamily="34" charset="0"/>
              </a:rPr>
              <a:t>（如</a:t>
            </a:r>
            <a:r>
              <a:rPr lang="en-US" altLang="zh-CN" sz="1600">
                <a:latin typeface="Arial" panose="020B0604020202020204" pitchFamily="34" charset="0"/>
                <a:ea typeface="宋体" panose="02010600030101010101" pitchFamily="2" charset="-122"/>
                <a:sym typeface="Arial" panose="020B0604020202020204" pitchFamily="34" charset="0"/>
              </a:rPr>
              <a:t>2004</a:t>
            </a:r>
            <a:r>
              <a:rPr lang="zh-CN" altLang="zh-CN" sz="1600">
                <a:latin typeface="Arial" panose="020B0604020202020204" pitchFamily="34" charset="0"/>
                <a:ea typeface="宋体" panose="02010600030101010101" pitchFamily="2" charset="-122"/>
                <a:sym typeface="Arial" panose="020B0604020202020204" pitchFamily="34" charset="0"/>
              </a:rPr>
              <a:t>年就是闰年</a:t>
            </a:r>
            <a:r>
              <a:rPr lang="en-US" altLang="zh-CN" sz="1600">
                <a:latin typeface="Arial" panose="020B0604020202020204" pitchFamily="34" charset="0"/>
                <a:ea typeface="宋体" panose="02010600030101010101" pitchFamily="2" charset="-122"/>
                <a:sym typeface="Arial" panose="020B0604020202020204" pitchFamily="34" charset="0"/>
              </a:rPr>
              <a:t>,1800</a:t>
            </a:r>
            <a:r>
              <a:rPr lang="zh-CN" altLang="zh-CN" sz="1600">
                <a:latin typeface="Arial" panose="020B0604020202020204" pitchFamily="34" charset="0"/>
                <a:ea typeface="宋体" panose="02010600030101010101" pitchFamily="2" charset="-122"/>
                <a:sym typeface="Arial" panose="020B0604020202020204" pitchFamily="34" charset="0"/>
              </a:rPr>
              <a:t>年不是</a:t>
            </a:r>
            <a:r>
              <a:rPr lang="en-US" altLang="zh-CN" sz="1600">
                <a:latin typeface="Arial" panose="020B0604020202020204" pitchFamily="34" charset="0"/>
                <a:ea typeface="宋体" panose="02010600030101010101" pitchFamily="2" charset="-122"/>
                <a:sym typeface="Arial" panose="020B0604020202020204" pitchFamily="34" charset="0"/>
              </a:rPr>
              <a:t>.</a:t>
            </a:r>
            <a:r>
              <a:rPr lang="zh-CN" altLang="zh-CN" sz="1600">
                <a:latin typeface="Arial" panose="020B0604020202020204" pitchFamily="34" charset="0"/>
                <a:ea typeface="宋体" panose="02010600030101010101" pitchFamily="2" charset="-122"/>
                <a:sym typeface="Arial" panose="020B0604020202020204" pitchFamily="34" charset="0"/>
              </a:rPr>
              <a:t>）</a:t>
            </a:r>
            <a:r>
              <a:rPr lang="en-US" altLang="zh-CN" sz="1600">
                <a:latin typeface="Arial" panose="020B0604020202020204" pitchFamily="34" charset="0"/>
                <a:ea typeface="宋体" panose="02010600030101010101" pitchFamily="2" charset="-122"/>
                <a:sym typeface="Arial" panose="020B0604020202020204" pitchFamily="34" charset="0"/>
              </a:rPr>
              <a:t>	   </a:t>
            </a:r>
            <a:endParaRPr lang="en-US" altLang="zh-CN" sz="1600">
              <a:latin typeface="Arial" panose="020B0604020202020204" pitchFamily="34" charset="0"/>
              <a:ea typeface="宋体" panose="02010600030101010101" pitchFamily="2" charset="-122"/>
              <a:sym typeface="Arial" panose="020B0604020202020204" pitchFamily="34" charset="0"/>
            </a:endParaRPr>
          </a:p>
          <a:p>
            <a:r>
              <a:rPr lang="en-US" altLang="zh-CN" sz="1600">
                <a:latin typeface="Arial" panose="020B0604020202020204" pitchFamily="34" charset="0"/>
                <a:ea typeface="宋体" panose="02010600030101010101" pitchFamily="2" charset="-122"/>
                <a:sym typeface="Arial" panose="020B0604020202020204" pitchFamily="34" charset="0"/>
              </a:rPr>
              <a:t>    2.</a:t>
            </a:r>
            <a:r>
              <a:rPr lang="zh-CN" altLang="zh-CN" sz="1600">
                <a:latin typeface="Arial" panose="020B0604020202020204" pitchFamily="34" charset="0"/>
                <a:ea typeface="宋体" panose="02010600030101010101" pitchFamily="2" charset="-122"/>
                <a:sym typeface="Arial" panose="020B0604020202020204" pitchFamily="34" charset="0"/>
              </a:rPr>
              <a:t>能被</a:t>
            </a:r>
            <a:r>
              <a:rPr lang="en-US" altLang="zh-CN" sz="1600">
                <a:latin typeface="Arial" panose="020B0604020202020204" pitchFamily="34" charset="0"/>
                <a:ea typeface="宋体" panose="02010600030101010101" pitchFamily="2" charset="-122"/>
                <a:sym typeface="Arial" panose="020B0604020202020204" pitchFamily="34" charset="0"/>
              </a:rPr>
              <a:t>400</a:t>
            </a:r>
            <a:r>
              <a:rPr lang="zh-CN" altLang="zh-CN" sz="1600">
                <a:latin typeface="Arial" panose="020B0604020202020204" pitchFamily="34" charset="0"/>
                <a:ea typeface="宋体" panose="02010600030101010101" pitchFamily="2" charset="-122"/>
                <a:sym typeface="Arial" panose="020B0604020202020204" pitchFamily="34" charset="0"/>
              </a:rPr>
              <a:t>整除</a:t>
            </a:r>
            <a:r>
              <a:rPr lang="en-US" altLang="zh-CN" sz="1600">
                <a:latin typeface="Arial" panose="020B0604020202020204" pitchFamily="34" charset="0"/>
                <a:ea typeface="宋体" panose="02010600030101010101" pitchFamily="2" charset="-122"/>
                <a:sym typeface="Arial" panose="020B0604020202020204" pitchFamily="34" charset="0"/>
              </a:rPr>
              <a:t>.</a:t>
            </a:r>
            <a:r>
              <a:rPr lang="zh-CN" altLang="zh-CN" sz="1600">
                <a:latin typeface="Arial" panose="020B0604020202020204" pitchFamily="34" charset="0"/>
                <a:ea typeface="宋体" panose="02010600030101010101" pitchFamily="2" charset="-122"/>
                <a:sym typeface="Arial" panose="020B0604020202020204" pitchFamily="34" charset="0"/>
              </a:rPr>
              <a:t>（如</a:t>
            </a:r>
            <a:r>
              <a:rPr lang="en-US" altLang="zh-CN" sz="1600">
                <a:latin typeface="Arial" panose="020B0604020202020204" pitchFamily="34" charset="0"/>
                <a:ea typeface="宋体" panose="02010600030101010101" pitchFamily="2" charset="-122"/>
                <a:sym typeface="Arial" panose="020B0604020202020204" pitchFamily="34" charset="0"/>
              </a:rPr>
              <a:t>2000</a:t>
            </a:r>
            <a:r>
              <a:rPr lang="zh-CN" altLang="zh-CN" sz="1600">
                <a:latin typeface="Arial" panose="020B0604020202020204" pitchFamily="34" charset="0"/>
                <a:ea typeface="宋体" panose="02010600030101010101" pitchFamily="2" charset="-122"/>
                <a:sym typeface="Arial" panose="020B0604020202020204" pitchFamily="34" charset="0"/>
              </a:rPr>
              <a:t>年是闰年））</a:t>
            </a:r>
            <a:endParaRPr sz="1600"/>
          </a:p>
        </p:txBody>
      </p:sp>
      <p:sp>
        <p:nvSpPr>
          <p:cNvPr id="13" name="Freeform 9"/>
          <p:cNvSpPr>
            <a:spLocks noEditPoints="1"/>
          </p:cNvSpPr>
          <p:nvPr/>
        </p:nvSpPr>
        <p:spPr bwMode="auto">
          <a:xfrm rot="19469485">
            <a:off x="6304357" y="141256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4625"/>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If多分支——if条件语句</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320165" y="946150"/>
            <a:ext cx="6503670" cy="3999865"/>
          </a:xfrm>
          <a:prstGeom prst="rect">
            <a:avLst/>
          </a:prstGeom>
          <a:noFill/>
        </p:spPr>
        <p:txBody>
          <a:bodyPr wrap="square" rtlCol="0" anchor="t">
            <a:spAutoFit/>
          </a:bodyPr>
          <a:p>
            <a:pPr>
              <a:buFont typeface="Wingdings" panose="05000000000000000000" pitchFamily="2" charset="2"/>
              <a:buChar char="p"/>
            </a:pPr>
            <a:r>
              <a:rPr lang="zh-CN" altLang="en-US" sz="2000" b="1">
                <a:solidFill>
                  <a:schemeClr val="accent1"/>
                </a:solidFill>
                <a:latin typeface="Arial" panose="020B0604020202020204" pitchFamily="34" charset="0"/>
                <a:ea typeface="宋体" panose="02010600030101010101" pitchFamily="2" charset="-122"/>
                <a:sym typeface="+mn-ea"/>
              </a:rPr>
              <a:t>多分支语句格式</a:t>
            </a:r>
            <a:endParaRPr lang="zh-CN" altLang="en-US" sz="2000" b="1">
              <a:solidFill>
                <a:schemeClr val="accent1"/>
              </a:solidFill>
              <a:latin typeface="Arial" panose="020B0604020202020204" pitchFamily="34" charset="0"/>
              <a:ea typeface="宋体" panose="02010600030101010101" pitchFamily="2" charset="-122"/>
              <a:sym typeface="+mn-ea"/>
            </a:endParaRPr>
          </a:p>
          <a:p>
            <a:pPr>
              <a:buFont typeface="Wingdings" panose="05000000000000000000" pitchFamily="2" charset="2"/>
              <a:buChar char="p"/>
            </a:pPr>
            <a:endParaRPr lang="en-US" altLang="zh-CN"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sym typeface="+mn-ea"/>
              </a:rPr>
              <a:t>	if(</a:t>
            </a:r>
            <a:r>
              <a:rPr lang="zh-CN" altLang="en-US" b="1">
                <a:latin typeface="Arial" panose="020B0604020202020204" pitchFamily="34" charset="0"/>
                <a:ea typeface="宋体" panose="02010600030101010101" pitchFamily="2" charset="-122"/>
                <a:sym typeface="+mn-ea"/>
              </a:rPr>
              <a:t>表达式</a:t>
            </a:r>
            <a:r>
              <a:rPr lang="en-US" altLang="zh-CN" b="1">
                <a:latin typeface="Arial" panose="020B0604020202020204" pitchFamily="34" charset="0"/>
                <a:ea typeface="宋体" panose="02010600030101010101" pitchFamily="2" charset="-122"/>
                <a:sym typeface="+mn-ea"/>
              </a:rPr>
              <a:t>1){</a:t>
            </a:r>
            <a:endParaRPr lang="en-US" altLang="zh-CN"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sym typeface="+mn-ea"/>
              </a:rPr>
              <a:t>	      </a:t>
            </a:r>
            <a:r>
              <a:rPr lang="zh-CN" altLang="en-US" b="1">
                <a:latin typeface="Arial" panose="020B0604020202020204" pitchFamily="34" charset="0"/>
                <a:ea typeface="宋体" panose="02010600030101010101" pitchFamily="2" charset="-122"/>
                <a:sym typeface="+mn-ea"/>
              </a:rPr>
              <a:t>执行语句</a:t>
            </a:r>
            <a:r>
              <a:rPr lang="en-US" altLang="zh-CN" b="1">
                <a:latin typeface="Arial" panose="020B0604020202020204" pitchFamily="34" charset="0"/>
                <a:ea typeface="宋体" panose="02010600030101010101" pitchFamily="2" charset="-122"/>
                <a:sym typeface="+mn-ea"/>
              </a:rPr>
              <a:t>1</a:t>
            </a:r>
            <a:endParaRPr lang="en-US" altLang="zh-CN"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sym typeface="+mn-ea"/>
              </a:rPr>
              <a:t>	}else if(</a:t>
            </a:r>
            <a:r>
              <a:rPr lang="zh-CN" altLang="en-US" b="1">
                <a:latin typeface="Arial" panose="020B0604020202020204" pitchFamily="34" charset="0"/>
                <a:ea typeface="宋体" panose="02010600030101010101" pitchFamily="2" charset="-122"/>
                <a:sym typeface="+mn-ea"/>
              </a:rPr>
              <a:t>表达式</a:t>
            </a:r>
            <a:r>
              <a:rPr lang="en-US" altLang="zh-CN" b="1">
                <a:latin typeface="Arial" panose="020B0604020202020204" pitchFamily="34" charset="0"/>
                <a:ea typeface="宋体" panose="02010600030101010101" pitchFamily="2" charset="-122"/>
                <a:sym typeface="+mn-ea"/>
              </a:rPr>
              <a:t>2){</a:t>
            </a:r>
            <a:endParaRPr lang="en-US" altLang="zh-CN"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sym typeface="+mn-ea"/>
              </a:rPr>
              <a:t>	      </a:t>
            </a:r>
            <a:r>
              <a:rPr lang="zh-CN" altLang="en-US" b="1">
                <a:latin typeface="Arial" panose="020B0604020202020204" pitchFamily="34" charset="0"/>
                <a:ea typeface="宋体" panose="02010600030101010101" pitchFamily="2" charset="-122"/>
                <a:sym typeface="+mn-ea"/>
              </a:rPr>
              <a:t>执行语句</a:t>
            </a:r>
            <a:r>
              <a:rPr lang="en-US" altLang="zh-CN" b="1">
                <a:latin typeface="Arial" panose="020B0604020202020204" pitchFamily="34" charset="0"/>
                <a:ea typeface="宋体" panose="02010600030101010101" pitchFamily="2" charset="-122"/>
                <a:sym typeface="+mn-ea"/>
              </a:rPr>
              <a:t>2</a:t>
            </a:r>
            <a:endParaRPr lang="en-US" altLang="zh-CN"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sym typeface="+mn-ea"/>
              </a:rPr>
              <a:t>	}else if(</a:t>
            </a:r>
            <a:r>
              <a:rPr lang="zh-CN" altLang="en-US" b="1">
                <a:latin typeface="Arial" panose="020B0604020202020204" pitchFamily="34" charset="0"/>
                <a:ea typeface="宋体" panose="02010600030101010101" pitchFamily="2" charset="-122"/>
                <a:sym typeface="+mn-ea"/>
              </a:rPr>
              <a:t>表达式</a:t>
            </a:r>
            <a:r>
              <a:rPr lang="en-US" altLang="zh-CN" b="1">
                <a:latin typeface="Arial" panose="020B0604020202020204" pitchFamily="34" charset="0"/>
                <a:ea typeface="宋体" panose="02010600030101010101" pitchFamily="2" charset="-122"/>
                <a:sym typeface="+mn-ea"/>
              </a:rPr>
              <a:t>3){</a:t>
            </a:r>
            <a:endParaRPr lang="en-US" altLang="zh-CN"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sym typeface="+mn-ea"/>
              </a:rPr>
              <a:t>	      </a:t>
            </a:r>
            <a:r>
              <a:rPr lang="zh-CN" altLang="en-US" b="1">
                <a:latin typeface="Arial" panose="020B0604020202020204" pitchFamily="34" charset="0"/>
                <a:ea typeface="宋体" panose="02010600030101010101" pitchFamily="2" charset="-122"/>
                <a:sym typeface="+mn-ea"/>
              </a:rPr>
              <a:t>执行语句</a:t>
            </a:r>
            <a:r>
              <a:rPr lang="en-US" altLang="zh-CN" b="1">
                <a:latin typeface="Arial" panose="020B0604020202020204" pitchFamily="34" charset="0"/>
                <a:ea typeface="宋体" panose="02010600030101010101" pitchFamily="2" charset="-122"/>
                <a:sym typeface="+mn-ea"/>
              </a:rPr>
              <a:t>3</a:t>
            </a:r>
            <a:endParaRPr lang="en-US" altLang="zh-CN"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sym typeface="+mn-ea"/>
              </a:rPr>
              <a:t>	}else{</a:t>
            </a:r>
            <a:endParaRPr lang="en-US" altLang="zh-CN"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sym typeface="+mn-ea"/>
              </a:rPr>
              <a:t>	      </a:t>
            </a:r>
            <a:r>
              <a:rPr lang="zh-CN" altLang="en-US" b="1">
                <a:latin typeface="Arial" panose="020B0604020202020204" pitchFamily="34" charset="0"/>
                <a:ea typeface="宋体" panose="02010600030101010101" pitchFamily="2" charset="-122"/>
                <a:sym typeface="+mn-ea"/>
              </a:rPr>
              <a:t>执行语句</a:t>
            </a:r>
            <a:r>
              <a:rPr lang="en-US" altLang="zh-CN" b="1">
                <a:latin typeface="Arial" panose="020B0604020202020204" pitchFamily="34" charset="0"/>
                <a:ea typeface="宋体" panose="02010600030101010101" pitchFamily="2" charset="-122"/>
                <a:sym typeface="+mn-ea"/>
              </a:rPr>
              <a:t>n</a:t>
            </a:r>
            <a:endParaRPr lang="en-US" altLang="zh-CN"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sym typeface="+mn-ea"/>
              </a:rPr>
              <a:t>	}</a:t>
            </a:r>
            <a:endParaRPr lang="en-US" altLang="zh-CN" b="1">
              <a:latin typeface="Arial" panose="020B0604020202020204" pitchFamily="34" charset="0"/>
              <a:ea typeface="宋体" panose="02010600030101010101" pitchFamily="2" charset="-122"/>
            </a:endParaRPr>
          </a:p>
          <a:p>
            <a:endParaRPr lang="en-US" altLang="zh-CN" b="1">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sym typeface="+mn-ea"/>
              </a:rPr>
              <a:t>        从上往下，满足哪个条件就执行其相对应的语句，都不满足时，执行最后的</a:t>
            </a:r>
            <a:r>
              <a:rPr lang="en-US" altLang="zh-CN" b="1">
                <a:latin typeface="Arial" panose="020B0604020202020204" pitchFamily="34" charset="0"/>
                <a:ea typeface="宋体" panose="02010600030101010101" pitchFamily="2" charset="-122"/>
                <a:sym typeface="+mn-ea"/>
              </a:rPr>
              <a:t>else</a:t>
            </a:r>
            <a:r>
              <a:rPr lang="zh-CN" altLang="en-US" b="1">
                <a:latin typeface="Arial" panose="020B0604020202020204" pitchFamily="34" charset="0"/>
                <a:ea typeface="宋体" panose="02010600030101010101" pitchFamily="2" charset="-122"/>
                <a:sym typeface="+mn-ea"/>
              </a:rPr>
              <a:t>的语句，只能进入其中之一。</a:t>
            </a:r>
            <a:endParaRPr lang="zh-CN" altLang="en-US" b="1">
              <a:latin typeface="Arial" panose="020B0604020202020204" pitchFamily="34" charset="0"/>
              <a:ea typeface="宋体" panose="02010600030101010101" pitchFamily="2" charset="-122"/>
              <a:sym typeface="+mn-ea"/>
            </a:endParaRPr>
          </a:p>
        </p:txBody>
      </p:sp>
      <p:sp>
        <p:nvSpPr>
          <p:cNvPr id="13" name="Freeform 9"/>
          <p:cNvSpPr>
            <a:spLocks noEditPoints="1"/>
          </p:cNvSpPr>
          <p:nvPr/>
        </p:nvSpPr>
        <p:spPr bwMode="auto">
          <a:xfrm rot="19469485">
            <a:off x="5894782" y="25911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3990"/>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If多分支——if条件语句</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320165" y="1279525"/>
            <a:ext cx="6503670" cy="368300"/>
          </a:xfrm>
          <a:prstGeom prst="rect">
            <a:avLst/>
          </a:prstGeom>
          <a:noFill/>
        </p:spPr>
        <p:txBody>
          <a:bodyPr wrap="square" rtlCol="0" anchor="t">
            <a:spAutoFit/>
          </a:bodyPr>
          <a:p>
            <a:pPr>
              <a:buFont typeface="Wingdings" panose="05000000000000000000" pitchFamily="2" charset="2"/>
              <a:buChar char="p"/>
            </a:pPr>
            <a:r>
              <a:rPr lang="zh-CN" altLang="en-US" b="1">
                <a:solidFill>
                  <a:schemeClr val="accent1"/>
                </a:solidFill>
                <a:latin typeface="Arial" panose="020B0604020202020204" pitchFamily="34" charset="0"/>
                <a:ea typeface="宋体" panose="02010600030101010101" pitchFamily="2" charset="-122"/>
                <a:sym typeface="+mn-ea"/>
              </a:rPr>
              <a:t>示例</a:t>
            </a:r>
            <a:endParaRPr lang="zh-CN" altLang="en-US" b="1">
              <a:solidFill>
                <a:schemeClr val="accent1"/>
              </a:solidFill>
              <a:latin typeface="Arial" panose="020B0604020202020204" pitchFamily="34" charset="0"/>
              <a:ea typeface="宋体" panose="02010600030101010101" pitchFamily="2" charset="-122"/>
              <a:sym typeface="+mn-ea"/>
            </a:endParaRPr>
          </a:p>
        </p:txBody>
      </p:sp>
      <p:sp>
        <p:nvSpPr>
          <p:cNvPr id="13" name="Freeform 9"/>
          <p:cNvSpPr>
            <a:spLocks noEditPoints="1"/>
          </p:cNvSpPr>
          <p:nvPr/>
        </p:nvSpPr>
        <p:spPr bwMode="auto">
          <a:xfrm rot="19469485">
            <a:off x="7222567" y="185198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8435" name="文本框 1"/>
          <p:cNvSpPr txBox="1"/>
          <p:nvPr/>
        </p:nvSpPr>
        <p:spPr>
          <a:xfrm>
            <a:off x="1887855" y="1917700"/>
            <a:ext cx="4121150" cy="1630045"/>
          </a:xfrm>
          <a:prstGeom prst="rect">
            <a:avLst/>
          </a:prstGeom>
          <a:noFill/>
          <a:ln w="9525">
            <a:noFill/>
          </a:ln>
        </p:spPr>
        <p:txBody>
          <a:bodyPr wrap="square" anchor="t">
            <a:spAutoFit/>
          </a:bodyPr>
          <a:p>
            <a:pPr lvl="2" indent="0" eaLnBrk="0" hangingPunct="0"/>
            <a:r>
              <a:rPr lang="en-US" altLang="zh-CN" sz="2000">
                <a:latin typeface="仿宋_GB2312" pitchFamily="49" charset="-122"/>
                <a:ea typeface="宋体" panose="02010600030101010101" pitchFamily="2" charset="-122"/>
              </a:rPr>
              <a:t>1</a:t>
            </a:r>
            <a:r>
              <a:rPr lang="zh-CN" altLang="en-US" sz="2000">
                <a:latin typeface="仿宋_GB2312" pitchFamily="49" charset="-122"/>
                <a:ea typeface="宋体" panose="02010600030101010101" pitchFamily="2" charset="-122"/>
              </a:rPr>
              <a:t>、计算</a:t>
            </a:r>
            <a:r>
              <a:rPr lang="en-US" altLang="zh-CN" sz="2000">
                <a:latin typeface="仿宋_GB2312" pitchFamily="49" charset="-122"/>
                <a:ea typeface="宋体" panose="02010600030101010101" pitchFamily="2" charset="-122"/>
              </a:rPr>
              <a:t>y</a:t>
            </a:r>
            <a:r>
              <a:rPr lang="zh-CN" altLang="en-US" sz="2000">
                <a:latin typeface="仿宋_GB2312" pitchFamily="49" charset="-122"/>
                <a:ea typeface="宋体" panose="02010600030101010101" pitchFamily="2" charset="-122"/>
              </a:rPr>
              <a:t>值并输出。</a:t>
            </a:r>
            <a:endParaRPr lang="en-US" altLang="zh-CN" sz="2000" b="1">
              <a:latin typeface="仿宋_GB2312" pitchFamily="49" charset="-122"/>
              <a:ea typeface="宋体" panose="02010600030101010101" pitchFamily="2" charset="-122"/>
            </a:endParaRPr>
          </a:p>
          <a:p>
            <a:pPr lvl="2" indent="0" eaLnBrk="0" hangingPunct="0"/>
            <a:endParaRPr lang="zh-CN" altLang="en-US" sz="2000" b="1">
              <a:latin typeface="仿宋_GB2312" pitchFamily="49" charset="-122"/>
              <a:ea typeface="宋体" panose="02010600030101010101" pitchFamily="2" charset="-122"/>
            </a:endParaRPr>
          </a:p>
          <a:p>
            <a:pPr lvl="3" indent="0" eaLnBrk="0" hangingPunct="0">
              <a:buFont typeface="Wingdings" panose="05000000000000000000" pitchFamily="2" charset="2"/>
              <a:buNone/>
            </a:pPr>
            <a:r>
              <a:rPr lang="zh-CN" altLang="en-US">
                <a:latin typeface="仿宋_GB2312" pitchFamily="49" charset="-122"/>
                <a:ea typeface="宋体" panose="02010600030101010101" pitchFamily="2" charset="-122"/>
              </a:rPr>
              <a:t>         </a:t>
            </a:r>
            <a:r>
              <a:rPr lang="en-US" altLang="zh-CN">
                <a:latin typeface="仿宋_GB2312" pitchFamily="49" charset="-122"/>
                <a:ea typeface="宋体" panose="02010600030101010101" pitchFamily="2" charset="-122"/>
              </a:rPr>
              <a:t>x(x&lt;1)</a:t>
            </a:r>
            <a:endParaRPr lang="en-US" altLang="zh-CN">
              <a:latin typeface="仿宋_GB2312" pitchFamily="49" charset="-122"/>
              <a:ea typeface="宋体" panose="02010600030101010101" pitchFamily="2" charset="-122"/>
            </a:endParaRPr>
          </a:p>
          <a:p>
            <a:pPr lvl="2" indent="0" eaLnBrk="0" hangingPunct="0">
              <a:buFont typeface="Wingdings" panose="05000000000000000000" pitchFamily="2" charset="2"/>
              <a:buNone/>
            </a:pPr>
            <a:r>
              <a:rPr lang="zh-CN" altLang="en-US" sz="2400">
                <a:latin typeface="仿宋_GB2312" pitchFamily="49" charset="-122"/>
                <a:ea typeface="宋体" panose="02010600030101010101" pitchFamily="2" charset="-122"/>
              </a:rPr>
              <a:t>  </a:t>
            </a:r>
            <a:r>
              <a:rPr lang="en-US" altLang="zh-CN" sz="2400">
                <a:latin typeface="仿宋_GB2312" pitchFamily="49" charset="-122"/>
                <a:ea typeface="宋体" panose="02010600030101010101" pitchFamily="2" charset="-122"/>
              </a:rPr>
              <a:t>y =   </a:t>
            </a:r>
            <a:r>
              <a:rPr lang="zh-CN" altLang="en-US" sz="2400">
                <a:latin typeface="仿宋_GB2312" pitchFamily="49" charset="-122"/>
                <a:ea typeface="宋体" panose="02010600030101010101" pitchFamily="2" charset="-122"/>
              </a:rPr>
              <a:t> </a:t>
            </a:r>
            <a:r>
              <a:rPr lang="en-US" altLang="zh-CN">
                <a:latin typeface="仿宋_GB2312" pitchFamily="49" charset="-122"/>
                <a:ea typeface="宋体" panose="02010600030101010101" pitchFamily="2" charset="-122"/>
              </a:rPr>
              <a:t>2x+1(1≤x</a:t>
            </a:r>
            <a:r>
              <a:rPr lang="zh-CN" altLang="en-US">
                <a:latin typeface="仿宋_GB2312" pitchFamily="49" charset="-122"/>
                <a:ea typeface="宋体" panose="02010600030101010101" pitchFamily="2" charset="-122"/>
              </a:rPr>
              <a:t>＜</a:t>
            </a:r>
            <a:r>
              <a:rPr lang="en-US" altLang="zh-CN">
                <a:latin typeface="仿宋_GB2312" pitchFamily="49" charset="-122"/>
                <a:ea typeface="宋体" panose="02010600030101010101" pitchFamily="2" charset="-122"/>
              </a:rPr>
              <a:t>10)</a:t>
            </a:r>
            <a:endParaRPr lang="en-US" altLang="zh-CN" sz="2400">
              <a:latin typeface="仿宋_GB2312" pitchFamily="49" charset="-122"/>
              <a:ea typeface="宋体" panose="02010600030101010101" pitchFamily="2" charset="-122"/>
            </a:endParaRPr>
          </a:p>
          <a:p>
            <a:pPr lvl="1" indent="0" eaLnBrk="0" hangingPunct="0">
              <a:buFont typeface="Wingdings" panose="05000000000000000000" pitchFamily="2" charset="2"/>
              <a:buNone/>
            </a:pPr>
            <a:r>
              <a:rPr lang="en-US" altLang="zh-CN">
                <a:latin typeface="仿宋_GB2312" pitchFamily="49" charset="-122"/>
                <a:ea typeface="宋体" panose="02010600030101010101" pitchFamily="2" charset="-122"/>
              </a:rPr>
              <a:t>                 5x-17(x≥10)</a:t>
            </a:r>
            <a:endParaRPr lang="en-US" altLang="zh-CN">
              <a:latin typeface="仿宋_GB2312" pitchFamily="49" charset="-122"/>
              <a:ea typeface="宋体" panose="02010600030101010101" pitchFamily="2" charset="-122"/>
            </a:endParaRPr>
          </a:p>
        </p:txBody>
      </p:sp>
      <p:sp>
        <p:nvSpPr>
          <p:cNvPr id="18437" name="AutoShape 15"/>
          <p:cNvSpPr/>
          <p:nvPr/>
        </p:nvSpPr>
        <p:spPr>
          <a:xfrm>
            <a:off x="3840163" y="2487613"/>
            <a:ext cx="215900" cy="1079500"/>
          </a:xfrm>
          <a:prstGeom prst="leftBrace">
            <a:avLst>
              <a:gd name="adj1" fmla="val 125000"/>
              <a:gd name="adj2" fmla="val 50000"/>
            </a:avLst>
          </a:prstGeom>
          <a:noFill/>
          <a:ln w="19050" cap="flat" cmpd="sng">
            <a:solidFill>
              <a:srgbClr val="FF6600"/>
            </a:solidFill>
            <a:prstDash val="solid"/>
            <a:round/>
            <a:headEnd type="none" w="med" len="med"/>
            <a:tailEnd type="none" w="med" len="med"/>
          </a:ln>
        </p:spPr>
        <p:txBody>
          <a:bodyPr wrap="none" anchor="ctr"/>
          <a:p>
            <a:pPr eaLnBrk="0" hangingPunct="0"/>
            <a:endParaRPr lang="zh-CN" altLang="en-US">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3990"/>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If多分支——if条件语句</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320165" y="1279525"/>
            <a:ext cx="6503670" cy="368300"/>
          </a:xfrm>
          <a:prstGeom prst="rect">
            <a:avLst/>
          </a:prstGeom>
          <a:noFill/>
        </p:spPr>
        <p:txBody>
          <a:bodyPr wrap="square" rtlCol="0" anchor="t">
            <a:spAutoFit/>
          </a:bodyPr>
          <a:p>
            <a:pPr>
              <a:buFont typeface="Wingdings" panose="05000000000000000000" pitchFamily="2" charset="2"/>
              <a:buChar char="p"/>
            </a:pPr>
            <a:r>
              <a:rPr lang="zh-CN" altLang="en-US" b="1">
                <a:solidFill>
                  <a:schemeClr val="accent1"/>
                </a:solidFill>
                <a:latin typeface="Arial" panose="020B0604020202020204" pitchFamily="34" charset="0"/>
                <a:ea typeface="宋体" panose="02010600030101010101" pitchFamily="2" charset="-122"/>
                <a:sym typeface="+mn-ea"/>
              </a:rPr>
              <a:t>示例</a:t>
            </a:r>
            <a:endParaRPr lang="zh-CN" altLang="en-US" b="1">
              <a:solidFill>
                <a:schemeClr val="accent1"/>
              </a:solidFill>
              <a:latin typeface="Arial" panose="020B0604020202020204" pitchFamily="34" charset="0"/>
              <a:ea typeface="宋体" panose="02010600030101010101" pitchFamily="2" charset="-122"/>
              <a:sym typeface="+mn-ea"/>
            </a:endParaRPr>
          </a:p>
        </p:txBody>
      </p:sp>
      <p:sp>
        <p:nvSpPr>
          <p:cNvPr id="13" name="Freeform 9"/>
          <p:cNvSpPr>
            <a:spLocks noEditPoints="1"/>
          </p:cNvSpPr>
          <p:nvPr/>
        </p:nvSpPr>
        <p:spPr bwMode="auto">
          <a:xfrm rot="19469485">
            <a:off x="7222567" y="185198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8438" name="矩形 7"/>
          <p:cNvSpPr/>
          <p:nvPr/>
        </p:nvSpPr>
        <p:spPr>
          <a:xfrm>
            <a:off x="1844675" y="1972310"/>
            <a:ext cx="4963160" cy="1476375"/>
          </a:xfrm>
          <a:prstGeom prst="rect">
            <a:avLst/>
          </a:prstGeom>
          <a:noFill/>
          <a:ln w="9525">
            <a:noFill/>
          </a:ln>
        </p:spPr>
        <p:txBody>
          <a:bodyPr wrap="square" anchor="t">
            <a:spAutoFit/>
          </a:bodyPr>
          <a:p>
            <a:pPr marL="0" lvl="1" indent="457200" eaLnBrk="1" hangingPunct="1"/>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a:t>
            </a:r>
            <a:r>
              <a:rPr lang="zh-CN" altLang="zh-CN">
                <a:latin typeface="Arial" panose="020B0604020202020204" pitchFamily="34" charset="0"/>
                <a:ea typeface="宋体" panose="02010600030101010101" pitchFamily="2" charset="-122"/>
              </a:rPr>
              <a:t>成绩判定</a:t>
            </a:r>
            <a:endParaRPr lang="en-US" altLang="zh-CN">
              <a:latin typeface="Arial" panose="020B0604020202020204" pitchFamily="34" charset="0"/>
              <a:ea typeface="宋体" panose="02010600030101010101" pitchFamily="2" charset="-122"/>
            </a:endParaRPr>
          </a:p>
          <a:p>
            <a:pPr marL="0" lvl="1" indent="457200" eaLnBrk="1" hangingPunct="1"/>
            <a:r>
              <a:rPr lang="zh-CN" altLang="en-US">
                <a:latin typeface="Arial" panose="020B0604020202020204" pitchFamily="34" charset="0"/>
                <a:ea typeface="宋体" panose="02010600030101010101" pitchFamily="2" charset="-122"/>
              </a:rPr>
              <a:t>大于</a:t>
            </a:r>
            <a:r>
              <a:rPr lang="en-US" altLang="zh-CN">
                <a:latin typeface="Arial" panose="020B0604020202020204" pitchFamily="34" charset="0"/>
                <a:ea typeface="宋体" panose="02010600030101010101" pitchFamily="2" charset="-122"/>
              </a:rPr>
              <a:t>85  </a:t>
            </a:r>
            <a:r>
              <a:rPr lang="zh-CN" altLang="en-US">
                <a:latin typeface="Arial" panose="020B0604020202020204" pitchFamily="34" charset="0"/>
                <a:ea typeface="宋体" panose="02010600030101010101" pitchFamily="2" charset="-122"/>
              </a:rPr>
              <a:t>优秀</a:t>
            </a:r>
            <a:endParaRPr lang="en-US" altLang="zh-CN">
              <a:latin typeface="Arial" panose="020B0604020202020204" pitchFamily="34" charset="0"/>
              <a:ea typeface="宋体" panose="02010600030101010101" pitchFamily="2" charset="-122"/>
            </a:endParaRPr>
          </a:p>
          <a:p>
            <a:pPr marL="0" lvl="1" indent="457200" eaLnBrk="1" hangingPunct="1"/>
            <a:r>
              <a:rPr lang="zh-CN" altLang="en-US">
                <a:latin typeface="Arial" panose="020B0604020202020204" pitchFamily="34" charset="0"/>
                <a:ea typeface="宋体" panose="02010600030101010101" pitchFamily="2" charset="-122"/>
              </a:rPr>
              <a:t>大于等于</a:t>
            </a:r>
            <a:r>
              <a:rPr lang="en-US" altLang="zh-CN">
                <a:latin typeface="Arial" panose="020B0604020202020204" pitchFamily="34" charset="0"/>
                <a:ea typeface="宋体" panose="02010600030101010101" pitchFamily="2" charset="-122"/>
              </a:rPr>
              <a:t>75</a:t>
            </a:r>
            <a:r>
              <a:rPr lang="zh-CN" altLang="en-US">
                <a:latin typeface="Arial" panose="020B0604020202020204" pitchFamily="34" charset="0"/>
                <a:ea typeface="宋体" panose="02010600030101010101" pitchFamily="2" charset="-122"/>
              </a:rPr>
              <a:t>小于等于</a:t>
            </a:r>
            <a:r>
              <a:rPr lang="en-US" altLang="zh-CN">
                <a:latin typeface="Arial" panose="020B0604020202020204" pitchFamily="34" charset="0"/>
                <a:ea typeface="宋体" panose="02010600030101010101" pitchFamily="2" charset="-122"/>
              </a:rPr>
              <a:t>85 </a:t>
            </a:r>
            <a:r>
              <a:rPr lang="zh-CN" altLang="en-US">
                <a:latin typeface="Arial" panose="020B0604020202020204" pitchFamily="34" charset="0"/>
                <a:ea typeface="宋体" panose="02010600030101010101" pitchFamily="2" charset="-122"/>
              </a:rPr>
              <a:t>良好</a:t>
            </a:r>
            <a:endParaRPr lang="en-US" altLang="zh-CN">
              <a:latin typeface="Arial" panose="020B0604020202020204" pitchFamily="34" charset="0"/>
              <a:ea typeface="宋体" panose="02010600030101010101" pitchFamily="2" charset="-122"/>
            </a:endParaRPr>
          </a:p>
          <a:p>
            <a:pPr marL="0" lvl="1" indent="457200" eaLnBrk="1" hangingPunct="1"/>
            <a:r>
              <a:rPr lang="zh-CN" altLang="en-US">
                <a:latin typeface="Arial" panose="020B0604020202020204" pitchFamily="34" charset="0"/>
                <a:ea typeface="宋体" panose="02010600030101010101" pitchFamily="2" charset="-122"/>
              </a:rPr>
              <a:t>大于等于</a:t>
            </a:r>
            <a:r>
              <a:rPr lang="en-US" altLang="zh-CN">
                <a:latin typeface="Arial" panose="020B0604020202020204" pitchFamily="34" charset="0"/>
                <a:ea typeface="宋体" panose="02010600030101010101" pitchFamily="2" charset="-122"/>
              </a:rPr>
              <a:t>60</a:t>
            </a:r>
            <a:r>
              <a:rPr lang="zh-CN" altLang="en-US">
                <a:latin typeface="Arial" panose="020B0604020202020204" pitchFamily="34" charset="0"/>
                <a:ea typeface="宋体" panose="02010600030101010101" pitchFamily="2" charset="-122"/>
              </a:rPr>
              <a:t>小于</a:t>
            </a:r>
            <a:r>
              <a:rPr lang="en-US" altLang="zh-CN">
                <a:latin typeface="Arial" panose="020B0604020202020204" pitchFamily="34" charset="0"/>
                <a:ea typeface="宋体" panose="02010600030101010101" pitchFamily="2" charset="-122"/>
              </a:rPr>
              <a:t>75 </a:t>
            </a:r>
            <a:r>
              <a:rPr lang="zh-CN" altLang="en-US">
                <a:latin typeface="Arial" panose="020B0604020202020204" pitchFamily="34" charset="0"/>
                <a:ea typeface="宋体" panose="02010600030101010101" pitchFamily="2" charset="-122"/>
              </a:rPr>
              <a:t>及格</a:t>
            </a:r>
            <a:endParaRPr lang="en-US" altLang="zh-CN">
              <a:latin typeface="Arial" panose="020B0604020202020204" pitchFamily="34" charset="0"/>
              <a:ea typeface="宋体" panose="02010600030101010101" pitchFamily="2" charset="-122"/>
            </a:endParaRPr>
          </a:p>
          <a:p>
            <a:pPr marL="0" lvl="1" indent="457200" eaLnBrk="1" hangingPunct="1"/>
            <a:r>
              <a:rPr lang="zh-CN" altLang="en-US">
                <a:latin typeface="Arial" panose="020B0604020202020204" pitchFamily="34" charset="0"/>
                <a:ea typeface="宋体" panose="02010600030101010101" pitchFamily="2" charset="-122"/>
              </a:rPr>
              <a:t>小于</a:t>
            </a:r>
            <a:r>
              <a:rPr lang="en-US" altLang="zh-CN">
                <a:latin typeface="Arial" panose="020B0604020202020204" pitchFamily="34" charset="0"/>
                <a:ea typeface="宋体" panose="02010600030101010101" pitchFamily="2" charset="-122"/>
              </a:rPr>
              <a:t>60  </a:t>
            </a:r>
            <a:r>
              <a:rPr lang="zh-CN" altLang="en-US">
                <a:latin typeface="Arial" panose="020B0604020202020204" pitchFamily="34" charset="0"/>
                <a:ea typeface="宋体" panose="02010600030101010101" pitchFamily="2" charset="-122"/>
              </a:rPr>
              <a:t>不及格</a:t>
            </a:r>
            <a:endParaRPr lang="zh-CN" altLang="zh-CN">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4625"/>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嵌套if结构</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746125" y="694055"/>
            <a:ext cx="6503670" cy="4272280"/>
          </a:xfrm>
          <a:prstGeom prst="rect">
            <a:avLst/>
          </a:prstGeom>
          <a:noFill/>
        </p:spPr>
        <p:txBody>
          <a:bodyPr wrap="square" rtlCol="0" anchor="t">
            <a:spAutoFit/>
          </a:bodyPr>
          <a:p>
            <a:pPr marL="741680" lvl="1" indent="-284480" eaLnBrk="0" hangingPunct="0">
              <a:lnSpc>
                <a:spcPct val="80000"/>
              </a:lnSpc>
              <a:spcBef>
                <a:spcPct val="20000"/>
              </a:spcBef>
              <a:buFont typeface="Wingdings" panose="05000000000000000000" pitchFamily="2" charset="2"/>
              <a:buChar char="p"/>
            </a:pPr>
            <a:r>
              <a:rPr lang="zh-CN" altLang="en-US" b="1">
                <a:solidFill>
                  <a:schemeClr val="accent1"/>
                </a:solidFill>
                <a:latin typeface="仿宋_GB2312" pitchFamily="49" charset="-122"/>
                <a:ea typeface="宋体" panose="02010600030101010101" pitchFamily="2" charset="-122"/>
                <a:sym typeface="宋体" panose="02010600030101010101" pitchFamily="2" charset="-122"/>
              </a:rPr>
              <a:t>嵌套</a:t>
            </a:r>
            <a:r>
              <a:rPr lang="en-US" altLang="zh-CN" b="1">
                <a:solidFill>
                  <a:schemeClr val="accent1"/>
                </a:solidFill>
                <a:latin typeface="仿宋_GB2312" pitchFamily="49" charset="-122"/>
                <a:ea typeface="宋体" panose="02010600030101010101" pitchFamily="2" charset="-122"/>
                <a:sym typeface="宋体" panose="02010600030101010101" pitchFamily="2" charset="-122"/>
              </a:rPr>
              <a:t>if</a:t>
            </a:r>
            <a:r>
              <a:rPr lang="zh-CN" altLang="en-US" b="1">
                <a:solidFill>
                  <a:schemeClr val="accent1"/>
                </a:solidFill>
                <a:latin typeface="仿宋_GB2312" pitchFamily="49" charset="-122"/>
                <a:ea typeface="宋体" panose="02010600030101010101" pitchFamily="2" charset="-122"/>
                <a:sym typeface="宋体" panose="02010600030101010101" pitchFamily="2" charset="-122"/>
              </a:rPr>
              <a:t>结构：</a:t>
            </a:r>
            <a:r>
              <a:rPr lang="zh-CN" altLang="zh-CN" b="1">
                <a:solidFill>
                  <a:schemeClr val="accent1"/>
                </a:solidFill>
                <a:latin typeface="仿宋_GB2312" pitchFamily="49" charset="-122"/>
                <a:ea typeface="宋体" panose="02010600030101010101" pitchFamily="2" charset="-122"/>
                <a:sym typeface="宋体" panose="02010600030101010101" pitchFamily="2" charset="-122"/>
              </a:rPr>
              <a:t>将整个</a:t>
            </a:r>
            <a:r>
              <a:rPr lang="en-US" altLang="zh-CN" b="1">
                <a:solidFill>
                  <a:schemeClr val="accent1"/>
                </a:solidFill>
                <a:latin typeface="仿宋_GB2312" pitchFamily="49" charset="-122"/>
                <a:ea typeface="宋体" panose="02010600030101010101" pitchFamily="2" charset="-122"/>
                <a:sym typeface="宋体" panose="02010600030101010101" pitchFamily="2" charset="-122"/>
              </a:rPr>
              <a:t>if</a:t>
            </a:r>
            <a:r>
              <a:rPr lang="zh-CN" altLang="en-US" b="1">
                <a:solidFill>
                  <a:schemeClr val="accent1"/>
                </a:solidFill>
                <a:latin typeface="仿宋_GB2312" pitchFamily="49" charset="-122"/>
                <a:ea typeface="宋体" panose="02010600030101010101" pitchFamily="2" charset="-122"/>
                <a:sym typeface="宋体" panose="02010600030101010101" pitchFamily="2" charset="-122"/>
              </a:rPr>
              <a:t>语句块插入另一个</a:t>
            </a:r>
            <a:r>
              <a:rPr lang="en-US" altLang="zh-CN" b="1">
                <a:solidFill>
                  <a:schemeClr val="accent1"/>
                </a:solidFill>
                <a:latin typeface="仿宋_GB2312" pitchFamily="49" charset="-122"/>
                <a:ea typeface="宋体" panose="02010600030101010101" pitchFamily="2" charset="-122"/>
                <a:sym typeface="宋体" panose="02010600030101010101" pitchFamily="2" charset="-122"/>
              </a:rPr>
              <a:t>if</a:t>
            </a:r>
            <a:r>
              <a:rPr lang="zh-CN" altLang="en-US" b="1">
                <a:solidFill>
                  <a:schemeClr val="accent1"/>
                </a:solidFill>
                <a:latin typeface="仿宋_GB2312" pitchFamily="49" charset="-122"/>
                <a:ea typeface="宋体" panose="02010600030101010101" pitchFamily="2" charset="-122"/>
                <a:sym typeface="宋体" panose="02010600030101010101" pitchFamily="2" charset="-122"/>
              </a:rPr>
              <a:t>语句块中</a:t>
            </a:r>
            <a:endParaRPr lang="zh-CN" altLang="en-US" b="1">
              <a:solidFill>
                <a:schemeClr val="accent1"/>
              </a:solidFill>
              <a:latin typeface="仿宋_GB2312" pitchFamily="49" charset="-122"/>
              <a:ea typeface="宋体" panose="02010600030101010101" pitchFamily="2" charset="-122"/>
              <a:sym typeface="宋体" panose="02010600030101010101" pitchFamily="2" charset="-122"/>
            </a:endParaRPr>
          </a:p>
          <a:p>
            <a:pPr marL="741680" lvl="1" indent="-284480" eaLnBrk="0" hangingPunct="0">
              <a:lnSpc>
                <a:spcPct val="80000"/>
              </a:lnSpc>
              <a:spcBef>
                <a:spcPct val="20000"/>
              </a:spcBef>
              <a:buFont typeface="Wingdings" panose="05000000000000000000" pitchFamily="2" charset="2"/>
              <a:buChar char="p"/>
            </a:pPr>
            <a:endParaRPr lang="en-GB" altLang="zh-CN"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Char char="•"/>
            </a:pPr>
            <a:r>
              <a:rPr lang="zh-CN" altLang="en-US" sz="1600" b="1">
                <a:latin typeface="仿宋_GB2312" pitchFamily="49" charset="-122"/>
                <a:ea typeface="宋体" panose="02010600030101010101" pitchFamily="2" charset="-122"/>
                <a:sym typeface="宋体" panose="02010600030101010101" pitchFamily="2" charset="-122"/>
              </a:rPr>
              <a:t>语句格式：</a:t>
            </a:r>
            <a:endParaRPr lang="zh-CN" altLang="en-US" sz="1600" b="1">
              <a:latin typeface="仿宋_GB2312" pitchFamily="49" charset="-122"/>
              <a:ea typeface="宋体" panose="02010600030101010101" pitchFamily="2" charset="-122"/>
              <a:sym typeface="宋体" panose="02010600030101010101" pitchFamily="2" charset="-122"/>
            </a:endParaRPr>
          </a:p>
          <a:p>
            <a:pPr marL="1598930" lvl="3" indent="-227330" eaLnBrk="0" hangingPunct="0">
              <a:lnSpc>
                <a:spcPct val="80000"/>
              </a:lnSpc>
              <a:spcBef>
                <a:spcPct val="20000"/>
              </a:spcBef>
              <a:buFont typeface="Wingdings" panose="05000000000000000000" pitchFamily="2" charset="2"/>
              <a:buNone/>
            </a:pPr>
            <a:r>
              <a:rPr lang="zh-CN" altLang="en-US" sz="1600" b="1">
                <a:latin typeface="仿宋_GB2312" pitchFamily="49" charset="-122"/>
                <a:ea typeface="宋体" panose="02010600030101010101" pitchFamily="2" charset="-122"/>
                <a:sym typeface="宋体" panose="02010600030101010101" pitchFamily="2" charset="-122"/>
              </a:rPr>
              <a:t> </a:t>
            </a:r>
            <a:r>
              <a:rPr lang="en-US" altLang="zh-CN" sz="1600" b="1">
                <a:latin typeface="仿宋_GB2312" pitchFamily="49" charset="-122"/>
                <a:ea typeface="宋体" panose="02010600030101010101" pitchFamily="2" charset="-122"/>
                <a:sym typeface="宋体" panose="02010600030101010101" pitchFamily="2" charset="-122"/>
              </a:rPr>
              <a:t>if (</a:t>
            </a:r>
            <a:r>
              <a:rPr lang="zh-CN" altLang="en-US" sz="1600" b="1">
                <a:latin typeface="仿宋_GB2312" pitchFamily="49" charset="-122"/>
                <a:ea typeface="宋体" panose="02010600030101010101" pitchFamily="2" charset="-122"/>
                <a:sym typeface="宋体" panose="02010600030101010101" pitchFamily="2" charset="-122"/>
              </a:rPr>
              <a:t>表达式</a:t>
            </a:r>
            <a:r>
              <a:rPr lang="en-US" altLang="zh-CN" sz="1600" b="1">
                <a:latin typeface="仿宋_GB2312" pitchFamily="49" charset="-122"/>
                <a:ea typeface="宋体" panose="02010600030101010101" pitchFamily="2" charset="-122"/>
                <a:sym typeface="宋体" panose="02010600030101010101" pitchFamily="2" charset="-122"/>
              </a:rPr>
              <a:t>1)</a:t>
            </a:r>
            <a:endParaRPr lang="en-US" altLang="zh-CN" sz="1600" b="1">
              <a:latin typeface="仿宋_GB2312" pitchFamily="49" charset="-122"/>
              <a:ea typeface="宋体" panose="02010600030101010101" pitchFamily="2" charset="-122"/>
              <a:sym typeface="宋体" panose="02010600030101010101" pitchFamily="2" charset="-122"/>
            </a:endParaRPr>
          </a:p>
          <a:p>
            <a:pPr marL="1598930" lvl="3"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a:t>
            </a:r>
            <a:endParaRPr lang="en-US" altLang="zh-CN" sz="1600"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if (</a:t>
            </a:r>
            <a:r>
              <a:rPr lang="zh-CN" altLang="en-US" sz="1600" b="1">
                <a:latin typeface="仿宋_GB2312" pitchFamily="49" charset="-122"/>
                <a:ea typeface="宋体" panose="02010600030101010101" pitchFamily="2" charset="-122"/>
                <a:sym typeface="宋体" panose="02010600030101010101" pitchFamily="2" charset="-122"/>
              </a:rPr>
              <a:t>表达式</a:t>
            </a:r>
            <a:r>
              <a:rPr lang="en-US" altLang="zh-CN" sz="1600" b="1">
                <a:latin typeface="仿宋_GB2312" pitchFamily="49" charset="-122"/>
                <a:ea typeface="宋体" panose="02010600030101010101" pitchFamily="2" charset="-122"/>
                <a:sym typeface="宋体" panose="02010600030101010101" pitchFamily="2" charset="-122"/>
              </a:rPr>
              <a:t>2)</a:t>
            </a:r>
            <a:endParaRPr lang="en-US" altLang="zh-CN" sz="1600"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a:t>
            </a:r>
            <a:endParaRPr lang="en-US" altLang="zh-CN" sz="1600" b="1">
              <a:latin typeface="仿宋_GB2312" pitchFamily="49" charset="-122"/>
              <a:ea typeface="宋体" panose="02010600030101010101" pitchFamily="2" charset="-122"/>
              <a:sym typeface="宋体" panose="02010600030101010101" pitchFamily="2" charset="-122"/>
            </a:endParaRPr>
          </a:p>
          <a:p>
            <a:pPr marL="2113280" lvl="4" indent="-28448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if (</a:t>
            </a:r>
            <a:r>
              <a:rPr lang="zh-CN" altLang="en-US" sz="1600" b="1">
                <a:latin typeface="仿宋_GB2312" pitchFamily="49" charset="-122"/>
                <a:ea typeface="宋体" panose="02010600030101010101" pitchFamily="2" charset="-122"/>
                <a:sym typeface="宋体" panose="02010600030101010101" pitchFamily="2" charset="-122"/>
              </a:rPr>
              <a:t>表达式</a:t>
            </a:r>
            <a:r>
              <a:rPr lang="en-US" altLang="zh-CN" sz="1600" b="1">
                <a:latin typeface="仿宋_GB2312" pitchFamily="49" charset="-122"/>
                <a:ea typeface="宋体" panose="02010600030101010101" pitchFamily="2" charset="-122"/>
                <a:sym typeface="宋体" panose="02010600030101010101" pitchFamily="2" charset="-122"/>
              </a:rPr>
              <a:t>3) </a:t>
            </a:r>
            <a:endParaRPr lang="en-US" altLang="zh-CN" sz="1600"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 </a:t>
            </a:r>
            <a:endParaRPr lang="en-US" altLang="zh-CN" sz="1600"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a:t>
            </a:r>
            <a:r>
              <a:rPr lang="zh-CN" altLang="en-US" sz="1600" b="1">
                <a:latin typeface="仿宋_GB2312" pitchFamily="49" charset="-122"/>
                <a:ea typeface="宋体" panose="02010600030101010101" pitchFamily="2" charset="-122"/>
                <a:sym typeface="宋体" panose="02010600030101010101" pitchFamily="2" charset="-122"/>
              </a:rPr>
              <a:t>语句</a:t>
            </a:r>
            <a:r>
              <a:rPr lang="en-US" altLang="zh-CN" sz="1600" b="1">
                <a:latin typeface="仿宋_GB2312" pitchFamily="49" charset="-122"/>
                <a:ea typeface="宋体" panose="02010600030101010101" pitchFamily="2" charset="-122"/>
                <a:sym typeface="宋体" panose="02010600030101010101" pitchFamily="2" charset="-122"/>
              </a:rPr>
              <a:t>;</a:t>
            </a:r>
            <a:endParaRPr lang="en-US" altLang="zh-CN" sz="1600"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a:t>
            </a:r>
            <a:endParaRPr lang="en-US" altLang="zh-CN" sz="1600"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else</a:t>
            </a:r>
            <a:endParaRPr lang="en-US" altLang="zh-CN" sz="1600"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a:t>
            </a:r>
            <a:endParaRPr lang="en-US" altLang="zh-CN" sz="1600"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a:t>
            </a:r>
            <a:r>
              <a:rPr lang="zh-CN" altLang="en-US" sz="1600" b="1">
                <a:latin typeface="仿宋_GB2312" pitchFamily="49" charset="-122"/>
                <a:ea typeface="宋体" panose="02010600030101010101" pitchFamily="2" charset="-122"/>
                <a:sym typeface="宋体" panose="02010600030101010101" pitchFamily="2" charset="-122"/>
              </a:rPr>
              <a:t>语句</a:t>
            </a:r>
            <a:r>
              <a:rPr lang="en-US" altLang="zh-CN" sz="1600" b="1">
                <a:latin typeface="仿宋_GB2312" pitchFamily="49" charset="-122"/>
                <a:ea typeface="宋体" panose="02010600030101010101" pitchFamily="2" charset="-122"/>
                <a:sym typeface="宋体" panose="02010600030101010101" pitchFamily="2" charset="-122"/>
              </a:rPr>
              <a:t>;</a:t>
            </a:r>
            <a:endParaRPr lang="en-US" altLang="zh-CN" sz="1600"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a:t>
            </a:r>
            <a:endParaRPr lang="en-US" altLang="zh-CN" sz="1600" b="1">
              <a:latin typeface="仿宋_GB2312" pitchFamily="49" charset="-122"/>
              <a:ea typeface="宋体" panose="02010600030101010101" pitchFamily="2" charset="-122"/>
              <a:sym typeface="宋体" panose="02010600030101010101" pitchFamily="2" charset="-122"/>
            </a:endParaRPr>
          </a:p>
          <a:p>
            <a:pPr marL="1141730" lvl="2" indent="-22733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a:t>
            </a:r>
            <a:endParaRPr lang="en-US" altLang="zh-CN" sz="1600" b="1">
              <a:latin typeface="仿宋_GB2312" pitchFamily="49" charset="-122"/>
              <a:ea typeface="宋体" panose="02010600030101010101" pitchFamily="2" charset="-122"/>
              <a:sym typeface="宋体" panose="02010600030101010101" pitchFamily="2" charset="-122"/>
            </a:endParaRPr>
          </a:p>
          <a:p>
            <a:pPr marL="741680" lvl="1" indent="-284480" eaLnBrk="0" hangingPunct="0">
              <a:lnSpc>
                <a:spcPct val="80000"/>
              </a:lnSpc>
              <a:spcBef>
                <a:spcPct val="20000"/>
              </a:spcBef>
              <a:buFont typeface="Wingdings" panose="05000000000000000000" pitchFamily="2" charset="2"/>
              <a:buNone/>
            </a:pPr>
            <a:r>
              <a:rPr lang="en-US" altLang="zh-CN" sz="1600" b="1">
                <a:latin typeface="仿宋_GB2312" pitchFamily="49" charset="-122"/>
                <a:ea typeface="宋体" panose="02010600030101010101" pitchFamily="2" charset="-122"/>
                <a:sym typeface="宋体" panose="02010600030101010101" pitchFamily="2" charset="-122"/>
              </a:rPr>
              <a:t>        }</a:t>
            </a:r>
            <a:endParaRPr sz="1600"/>
          </a:p>
        </p:txBody>
      </p:sp>
      <p:sp>
        <p:nvSpPr>
          <p:cNvPr id="20485" name="AutoShape 4"/>
          <p:cNvSpPr/>
          <p:nvPr/>
        </p:nvSpPr>
        <p:spPr>
          <a:xfrm>
            <a:off x="4905058" y="1509713"/>
            <a:ext cx="3670300" cy="2808287"/>
          </a:xfrm>
          <a:prstGeom prst="flowChartAlternateProcess">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chemeClr val="accent2"/>
                </a:solidFill>
                <a:latin typeface="仿宋_GB2312" pitchFamily="49" charset="-122"/>
                <a:ea typeface="宋体" panose="02010600030101010101" pitchFamily="2" charset="-122"/>
              </a:rPr>
              <a:t>注意</a:t>
            </a:r>
            <a:r>
              <a:rPr lang="zh-CN" altLang="en-US" b="1">
                <a:solidFill>
                  <a:srgbClr val="003366"/>
                </a:solidFill>
                <a:latin typeface="仿宋_GB2312" pitchFamily="49" charset="-122"/>
                <a:ea typeface="宋体" panose="02010600030101010101" pitchFamily="2" charset="-122"/>
              </a:rPr>
              <a:t>：</a:t>
            </a:r>
            <a:endParaRPr lang="zh-CN" altLang="en-US" b="1">
              <a:solidFill>
                <a:srgbClr val="003366"/>
              </a:solidFill>
              <a:latin typeface="仿宋_GB2312" pitchFamily="49" charset="-122"/>
              <a:ea typeface="宋体" panose="02010600030101010101" pitchFamily="2" charset="-122"/>
            </a:endParaRPr>
          </a:p>
          <a:p>
            <a:pPr eaLnBrk="0" hangingPunct="0"/>
            <a:r>
              <a:rPr lang="en-US" altLang="zh-CN" b="1">
                <a:solidFill>
                  <a:srgbClr val="003366"/>
                </a:solidFill>
                <a:latin typeface="仿宋_GB2312" pitchFamily="49" charset="-122"/>
                <a:ea typeface="宋体" panose="02010600030101010101" pitchFamily="2" charset="-122"/>
              </a:rPr>
              <a:t>1.</a:t>
            </a:r>
            <a:r>
              <a:rPr lang="zh-CN" altLang="en-US" b="1">
                <a:solidFill>
                  <a:srgbClr val="003366"/>
                </a:solidFill>
                <a:latin typeface="仿宋_GB2312" pitchFamily="49" charset="-122"/>
                <a:ea typeface="宋体" panose="02010600030101010101" pitchFamily="2" charset="-122"/>
              </a:rPr>
              <a:t>嵌套</a:t>
            </a:r>
            <a:r>
              <a:rPr lang="en-US" altLang="zh-CN" b="1">
                <a:solidFill>
                  <a:srgbClr val="003366"/>
                </a:solidFill>
                <a:latin typeface="仿宋_GB2312" pitchFamily="49" charset="-122"/>
                <a:ea typeface="宋体" panose="02010600030101010101" pitchFamily="2" charset="-122"/>
              </a:rPr>
              <a:t>if</a:t>
            </a:r>
            <a:r>
              <a:rPr lang="zh-CN" altLang="en-US" b="1">
                <a:solidFill>
                  <a:srgbClr val="003366"/>
                </a:solidFill>
                <a:latin typeface="仿宋_GB2312" pitchFamily="49" charset="-122"/>
                <a:ea typeface="宋体" panose="02010600030101010101" pitchFamily="2" charset="-122"/>
              </a:rPr>
              <a:t>时，最好不要超过三层；</a:t>
            </a:r>
            <a:endParaRPr lang="zh-CN" altLang="en-US" b="1">
              <a:solidFill>
                <a:srgbClr val="003366"/>
              </a:solidFill>
              <a:latin typeface="仿宋_GB2312" pitchFamily="49" charset="-122"/>
              <a:ea typeface="宋体" panose="02010600030101010101" pitchFamily="2" charset="-122"/>
            </a:endParaRPr>
          </a:p>
          <a:p>
            <a:pPr eaLnBrk="0" hangingPunct="0"/>
            <a:r>
              <a:rPr lang="en-US" altLang="zh-CN" b="1">
                <a:solidFill>
                  <a:srgbClr val="003366"/>
                </a:solidFill>
                <a:latin typeface="仿宋_GB2312" pitchFamily="49" charset="-122"/>
                <a:ea typeface="宋体" panose="02010600030101010101" pitchFamily="2" charset="-122"/>
              </a:rPr>
              <a:t>2.</a:t>
            </a:r>
            <a:r>
              <a:rPr lang="zh-CN" altLang="en-US" b="1">
                <a:solidFill>
                  <a:srgbClr val="003366"/>
                </a:solidFill>
                <a:latin typeface="仿宋_GB2312" pitchFamily="49" charset="-122"/>
                <a:ea typeface="宋体" panose="02010600030101010101" pitchFamily="2" charset="-122"/>
              </a:rPr>
              <a:t>内层的每一对</a:t>
            </a:r>
            <a:r>
              <a:rPr lang="en-US" altLang="zh-CN" b="1">
                <a:solidFill>
                  <a:srgbClr val="003366"/>
                </a:solidFill>
                <a:latin typeface="仿宋_GB2312" pitchFamily="49" charset="-122"/>
                <a:ea typeface="宋体" panose="02010600030101010101" pitchFamily="2" charset="-122"/>
              </a:rPr>
              <a:t>if...else</a:t>
            </a:r>
            <a:r>
              <a:rPr lang="zh-CN" altLang="en-US" b="1">
                <a:solidFill>
                  <a:srgbClr val="003366"/>
                </a:solidFill>
                <a:latin typeface="仿宋_GB2312" pitchFamily="49" charset="-122"/>
                <a:ea typeface="宋体" panose="02010600030101010101" pitchFamily="2" charset="-122"/>
              </a:rPr>
              <a:t>代码</a:t>
            </a:r>
            <a:endParaRPr lang="zh-CN" altLang="en-US" b="1">
              <a:solidFill>
                <a:srgbClr val="003366"/>
              </a:solidFill>
              <a:latin typeface="仿宋_GB2312" pitchFamily="49" charset="-122"/>
              <a:ea typeface="宋体" panose="02010600030101010101" pitchFamily="2" charset="-122"/>
            </a:endParaRPr>
          </a:p>
          <a:p>
            <a:pPr eaLnBrk="0" hangingPunct="0"/>
            <a:r>
              <a:rPr lang="zh-CN" altLang="en-US" b="1">
                <a:solidFill>
                  <a:srgbClr val="003366"/>
                </a:solidFill>
                <a:latin typeface="仿宋_GB2312" pitchFamily="49" charset="-122"/>
                <a:ea typeface="宋体" panose="02010600030101010101" pitchFamily="2" charset="-122"/>
              </a:rPr>
              <a:t>要缩进且对齐；</a:t>
            </a:r>
            <a:endParaRPr lang="zh-CN" altLang="en-US" b="1">
              <a:solidFill>
                <a:srgbClr val="003366"/>
              </a:solidFill>
              <a:latin typeface="仿宋_GB2312" pitchFamily="49" charset="-122"/>
              <a:ea typeface="宋体" panose="02010600030101010101" pitchFamily="2" charset="-122"/>
            </a:endParaRPr>
          </a:p>
          <a:p>
            <a:pPr eaLnBrk="0" hangingPunct="0"/>
            <a:r>
              <a:rPr lang="en-US" altLang="zh-CN" b="1">
                <a:solidFill>
                  <a:srgbClr val="003366"/>
                </a:solidFill>
                <a:latin typeface="仿宋_GB2312" pitchFamily="49" charset="-122"/>
                <a:ea typeface="宋体" panose="02010600030101010101" pitchFamily="2" charset="-122"/>
              </a:rPr>
              <a:t>3.</a:t>
            </a:r>
            <a:r>
              <a:rPr lang="zh-CN" altLang="en-US" b="1">
                <a:solidFill>
                  <a:srgbClr val="003366"/>
                </a:solidFill>
                <a:latin typeface="仿宋_GB2312" pitchFamily="49" charset="-122"/>
                <a:ea typeface="宋体" panose="02010600030101010101" pitchFamily="2" charset="-122"/>
              </a:rPr>
              <a:t>编写代码时，</a:t>
            </a:r>
            <a:r>
              <a:rPr lang="en-US" altLang="zh-CN" b="1">
                <a:solidFill>
                  <a:srgbClr val="003366"/>
                </a:solidFill>
                <a:latin typeface="仿宋_GB2312" pitchFamily="49" charset="-122"/>
                <a:ea typeface="宋体" panose="02010600030101010101" pitchFamily="2" charset="-122"/>
              </a:rPr>
              <a:t>else</a:t>
            </a:r>
            <a:r>
              <a:rPr lang="zh-CN" altLang="en-US" b="1">
                <a:solidFill>
                  <a:srgbClr val="003366"/>
                </a:solidFill>
                <a:latin typeface="仿宋_GB2312" pitchFamily="49" charset="-122"/>
                <a:ea typeface="宋体" panose="02010600030101010101" pitchFamily="2" charset="-122"/>
              </a:rPr>
              <a:t>要与最近的</a:t>
            </a:r>
            <a:endParaRPr lang="zh-CN" altLang="en-US" b="1">
              <a:solidFill>
                <a:srgbClr val="003366"/>
              </a:solidFill>
              <a:latin typeface="仿宋_GB2312" pitchFamily="49" charset="-122"/>
              <a:ea typeface="宋体" panose="02010600030101010101" pitchFamily="2" charset="-122"/>
            </a:endParaRPr>
          </a:p>
          <a:p>
            <a:pPr eaLnBrk="0" hangingPunct="0"/>
            <a:r>
              <a:rPr lang="en-US" altLang="zh-CN" b="1">
                <a:solidFill>
                  <a:srgbClr val="003366"/>
                </a:solidFill>
                <a:latin typeface="仿宋_GB2312" pitchFamily="49" charset="-122"/>
                <a:ea typeface="宋体" panose="02010600030101010101" pitchFamily="2" charset="-122"/>
              </a:rPr>
              <a:t>if</a:t>
            </a:r>
            <a:r>
              <a:rPr lang="zh-CN" altLang="en-US" b="1">
                <a:solidFill>
                  <a:srgbClr val="003366"/>
                </a:solidFill>
                <a:latin typeface="仿宋_GB2312" pitchFamily="49" charset="-122"/>
                <a:ea typeface="宋体" panose="02010600030101010101" pitchFamily="2" charset="-122"/>
              </a:rPr>
              <a:t>配对。</a:t>
            </a:r>
            <a:endParaRPr lang="zh-CN" altLang="en-US" b="1">
              <a:solidFill>
                <a:srgbClr val="003366"/>
              </a:solidFill>
              <a:latin typeface="仿宋_GB2312" pitchFamily="49"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3990"/>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if结构练习</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320165" y="1279525"/>
            <a:ext cx="6503670" cy="368300"/>
          </a:xfrm>
          <a:prstGeom prst="rect">
            <a:avLst/>
          </a:prstGeom>
          <a:noFill/>
        </p:spPr>
        <p:txBody>
          <a:bodyPr wrap="square" rtlCol="0" anchor="t">
            <a:spAutoFit/>
          </a:bodyPr>
          <a:p>
            <a:pPr>
              <a:buFont typeface="Wingdings" panose="05000000000000000000" pitchFamily="2" charset="2"/>
              <a:buChar char="p"/>
            </a:pPr>
            <a:r>
              <a:rPr lang="zh-CN" altLang="en-US" b="1">
                <a:latin typeface="Arial" panose="020B0604020202020204" pitchFamily="34" charset="0"/>
                <a:ea typeface="宋体" panose="02010600030101010101" pitchFamily="2" charset="-122"/>
                <a:sym typeface="+mn-ea"/>
              </a:rPr>
              <a:t>练习</a:t>
            </a:r>
            <a:endParaRPr lang="zh-CN" altLang="en-US" b="1">
              <a:solidFill>
                <a:schemeClr val="accent1"/>
              </a:solidFill>
              <a:latin typeface="Arial" panose="020B0604020202020204" pitchFamily="34" charset="0"/>
              <a:ea typeface="宋体" panose="02010600030101010101" pitchFamily="2" charset="-122"/>
              <a:sym typeface="+mn-ea"/>
            </a:endParaRPr>
          </a:p>
        </p:txBody>
      </p:sp>
      <p:sp>
        <p:nvSpPr>
          <p:cNvPr id="13" name="Freeform 9"/>
          <p:cNvSpPr>
            <a:spLocks noEditPoints="1"/>
          </p:cNvSpPr>
          <p:nvPr/>
        </p:nvSpPr>
        <p:spPr bwMode="auto">
          <a:xfrm rot="19469485">
            <a:off x="6931737" y="92361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8438" name="矩形 7"/>
          <p:cNvSpPr/>
          <p:nvPr/>
        </p:nvSpPr>
        <p:spPr>
          <a:xfrm>
            <a:off x="1625600" y="1628775"/>
            <a:ext cx="4963160" cy="2306955"/>
          </a:xfrm>
          <a:prstGeom prst="rect">
            <a:avLst/>
          </a:prstGeom>
          <a:noFill/>
          <a:ln w="9525">
            <a:noFill/>
          </a:ln>
        </p:spPr>
        <p:txBody>
          <a:bodyPr wrap="square" anchor="t">
            <a:spAutoFit/>
          </a:bodyPr>
          <a:p>
            <a:pPr eaLnBrk="0" hangingPunct="0"/>
            <a:r>
              <a:rPr lang="en-US" altLang="zh-CN">
                <a:latin typeface="Arial" panose="020B0604020202020204" pitchFamily="34" charset="0"/>
                <a:ea typeface="宋体" panose="02010600030101010101" pitchFamily="2" charset="-122"/>
                <a:sym typeface="+mn-ea"/>
              </a:rPr>
              <a:t> BMI</a:t>
            </a:r>
            <a:r>
              <a:rPr lang="zh-CN" altLang="en-US">
                <a:latin typeface="Arial" panose="020B0604020202020204" pitchFamily="34" charset="0"/>
                <a:ea typeface="宋体" panose="02010600030101010101" pitchFamily="2" charset="-122"/>
                <a:sym typeface="+mn-ea"/>
              </a:rPr>
              <a:t>指数（即身体质量指数，简称体质指数又称体重，英文为</a:t>
            </a:r>
            <a:r>
              <a:rPr lang="en-US" altLang="zh-CN">
                <a:latin typeface="Arial" panose="020B0604020202020204" pitchFamily="34" charset="0"/>
                <a:ea typeface="宋体" panose="02010600030101010101" pitchFamily="2" charset="-122"/>
                <a:sym typeface="+mn-ea"/>
              </a:rPr>
              <a:t>Body Mass Index</a:t>
            </a:r>
            <a:r>
              <a:rPr lang="zh-CN" altLang="en-US">
                <a:latin typeface="Arial" panose="020B0604020202020204" pitchFamily="34" charset="0"/>
                <a:ea typeface="宋体" panose="02010600030101010101" pitchFamily="2" charset="-122"/>
                <a:sym typeface="+mn-ea"/>
              </a:rPr>
              <a:t>，简称</a:t>
            </a:r>
            <a:r>
              <a:rPr lang="en-US" altLang="zh-CN">
                <a:latin typeface="Arial" panose="020B0604020202020204" pitchFamily="34" charset="0"/>
                <a:ea typeface="宋体" panose="02010600030101010101" pitchFamily="2" charset="-122"/>
                <a:sym typeface="+mn-ea"/>
              </a:rPr>
              <a:t>BMI</a:t>
            </a:r>
            <a:r>
              <a:rPr lang="zh-CN" altLang="en-US">
                <a:latin typeface="Arial" panose="020B0604020202020204" pitchFamily="34" charset="0"/>
                <a:ea typeface="宋体" panose="02010600030101010101" pitchFamily="2" charset="-122"/>
                <a:sym typeface="+mn-ea"/>
              </a:rPr>
              <a:t>），是用体重公斤数除以身高米数平方得出的数字，是目前国际上常用的衡量人体胖瘦程度以及是否健康的一个标准。主要用于统计用途，当我们需要比较及分析一个人的体重对于不同高度的人所带来的健康影响时，</a:t>
            </a:r>
            <a:r>
              <a:rPr lang="en-US" altLang="zh-CN">
                <a:latin typeface="Arial" panose="020B0604020202020204" pitchFamily="34" charset="0"/>
                <a:ea typeface="宋体" panose="02010600030101010101" pitchFamily="2" charset="-122"/>
                <a:sym typeface="+mn-ea"/>
              </a:rPr>
              <a:t>BMI</a:t>
            </a:r>
            <a:r>
              <a:rPr lang="zh-CN" altLang="en-US">
                <a:latin typeface="Arial" panose="020B0604020202020204" pitchFamily="34" charset="0"/>
                <a:ea typeface="宋体" panose="02010600030101010101" pitchFamily="2" charset="-122"/>
                <a:sym typeface="+mn-ea"/>
              </a:rPr>
              <a:t>值是一个中立而可靠的指标。</a:t>
            </a:r>
            <a:endParaRPr lang="zh-CN" altLang="zh-CN">
              <a:latin typeface="Arial" panose="020B0604020202020204" pitchFamily="34" charset="0"/>
              <a:ea typeface="宋体" panose="02010600030101010101" pitchFamily="2" charset="-122"/>
            </a:endParaRPr>
          </a:p>
        </p:txBody>
      </p:sp>
      <p:sp>
        <p:nvSpPr>
          <p:cNvPr id="14" name="文本框 13"/>
          <p:cNvSpPr txBox="1"/>
          <p:nvPr/>
        </p:nvSpPr>
        <p:spPr>
          <a:xfrm>
            <a:off x="1497965" y="4044950"/>
            <a:ext cx="5471795" cy="645160"/>
          </a:xfrm>
          <a:prstGeom prst="rect">
            <a:avLst/>
          </a:prstGeom>
          <a:noFill/>
        </p:spPr>
        <p:txBody>
          <a:bodyPr wrap="square" rtlCol="0" anchor="t">
            <a:spAutoFit/>
          </a:bodyPr>
          <a:p>
            <a:pPr eaLnBrk="0" hangingPunct="0"/>
            <a:r>
              <a:rPr lang="zh-CN" altLang="en-US">
                <a:latin typeface="Arial" panose="020B0604020202020204" pitchFamily="34" charset="0"/>
                <a:ea typeface="宋体" panose="02010600030101010101" pitchFamily="2" charset="-122"/>
                <a:sym typeface="+mn-ea"/>
              </a:rPr>
              <a:t>体质指数（</a:t>
            </a:r>
            <a:r>
              <a:rPr lang="en-US" altLang="zh-CN">
                <a:latin typeface="Arial" panose="020B0604020202020204" pitchFamily="34" charset="0"/>
                <a:ea typeface="宋体" panose="02010600030101010101" pitchFamily="2" charset="-122"/>
                <a:sym typeface="+mn-ea"/>
              </a:rPr>
              <a:t>BMI</a:t>
            </a:r>
            <a:r>
              <a:rPr lang="zh-CN" altLang="en-US">
                <a:latin typeface="Arial" panose="020B0604020202020204" pitchFamily="34" charset="0"/>
                <a:ea typeface="宋体" panose="02010600030101010101" pitchFamily="2" charset="-122"/>
                <a:sym typeface="+mn-ea"/>
              </a:rPr>
              <a:t>）</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体重（</a:t>
            </a:r>
            <a:r>
              <a:rPr lang="en-US" altLang="zh-CN">
                <a:latin typeface="Arial" panose="020B0604020202020204" pitchFamily="34" charset="0"/>
                <a:ea typeface="宋体" panose="02010600030101010101" pitchFamily="2" charset="-122"/>
                <a:sym typeface="+mn-ea"/>
              </a:rPr>
              <a:t>kg</a:t>
            </a:r>
            <a:r>
              <a:rPr lang="zh-CN" altLang="en-US">
                <a:latin typeface="Arial" panose="020B0604020202020204" pitchFamily="34" charset="0"/>
                <a:ea typeface="宋体" panose="02010600030101010101" pitchFamily="2" charset="-122"/>
                <a:sym typeface="+mn-ea"/>
              </a:rPr>
              <a:t>）</a:t>
            </a:r>
            <a:r>
              <a:rPr lang="en-US" altLang="zh-CN">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身高</a:t>
            </a:r>
            <a:r>
              <a:rPr lang="en-US" altLang="zh-CN">
                <a:latin typeface="Arial" panose="020B0604020202020204" pitchFamily="34" charset="0"/>
                <a:ea typeface="宋体" panose="02010600030101010101" pitchFamily="2" charset="-122"/>
                <a:sym typeface="+mn-ea"/>
              </a:rPr>
              <a:t>^2</a:t>
            </a:r>
            <a:r>
              <a:rPr lang="zh-CN" altLang="en-US">
                <a:latin typeface="Arial" panose="020B0604020202020204" pitchFamily="34" charset="0"/>
                <a:ea typeface="宋体" panose="02010600030101010101" pitchFamily="2" charset="-122"/>
                <a:sym typeface="+mn-ea"/>
              </a:rPr>
              <a:t>（</a:t>
            </a:r>
            <a:r>
              <a:rPr lang="en-US" altLang="zh-CN">
                <a:latin typeface="Arial" panose="020B0604020202020204" pitchFamily="34" charset="0"/>
                <a:ea typeface="宋体" panose="02010600030101010101" pitchFamily="2" charset="-122"/>
                <a:sym typeface="+mn-ea"/>
              </a:rPr>
              <a:t>m</a:t>
            </a:r>
            <a:r>
              <a:rPr lang="zh-CN" altLang="en-US">
                <a:latin typeface="Arial" panose="020B0604020202020204" pitchFamily="34" charset="0"/>
                <a:ea typeface="宋体" panose="02010600030101010101" pitchFamily="2" charset="-122"/>
                <a:sym typeface="+mn-ea"/>
              </a:rPr>
              <a:t>）</a:t>
            </a:r>
            <a:endParaRPr lang="en-US" altLang="zh-CN">
              <a:latin typeface="Arial" panose="020B0604020202020204" pitchFamily="34" charset="0"/>
              <a:ea typeface="宋体" panose="02010600030101010101" pitchFamily="2" charset="-122"/>
            </a:endParaRPr>
          </a:p>
          <a:p>
            <a:pPr eaLnBrk="0" hangingPunct="0"/>
            <a:r>
              <a:rPr lang="zh-CN" altLang="en-US">
                <a:latin typeface="Arial" panose="020B0604020202020204" pitchFamily="34" charset="0"/>
                <a:ea typeface="宋体" panose="02010600030101010101" pitchFamily="2" charset="-122"/>
                <a:sym typeface="+mn-ea"/>
              </a:rPr>
              <a:t>如：</a:t>
            </a:r>
            <a:r>
              <a:rPr lang="en-US" altLang="zh-CN">
                <a:latin typeface="Arial" panose="020B0604020202020204" pitchFamily="34" charset="0"/>
                <a:ea typeface="宋体" panose="02010600030101010101" pitchFamily="2" charset="-122"/>
                <a:sym typeface="+mn-ea"/>
              </a:rPr>
              <a:t>70kg÷</a:t>
            </a:r>
            <a:r>
              <a:rPr lang="zh-CN" altLang="en-US">
                <a:latin typeface="Arial" panose="020B0604020202020204" pitchFamily="34" charset="0"/>
                <a:ea typeface="宋体" panose="02010600030101010101" pitchFamily="2" charset="-122"/>
                <a:sym typeface="+mn-ea"/>
              </a:rPr>
              <a:t>（</a:t>
            </a:r>
            <a:r>
              <a:rPr lang="en-US" altLang="zh-CN">
                <a:latin typeface="Arial" panose="020B0604020202020204" pitchFamily="34" charset="0"/>
                <a:ea typeface="宋体" panose="02010600030101010101" pitchFamily="2" charset="-122"/>
                <a:sym typeface="+mn-ea"/>
              </a:rPr>
              <a:t>1.75×1.75</a:t>
            </a:r>
            <a:r>
              <a:rPr lang="zh-CN" altLang="en-US">
                <a:latin typeface="Arial" panose="020B0604020202020204" pitchFamily="34" charset="0"/>
                <a:ea typeface="宋体" panose="02010600030101010101" pitchFamily="2" charset="-122"/>
                <a:sym typeface="+mn-ea"/>
              </a:rPr>
              <a:t>）</a:t>
            </a:r>
            <a:r>
              <a:rPr lang="en-US" altLang="zh-CN">
                <a:latin typeface="Arial" panose="020B0604020202020204" pitchFamily="34" charset="0"/>
                <a:ea typeface="宋体" panose="02010600030101010101" pitchFamily="2" charset="-122"/>
                <a:sym typeface="+mn-ea"/>
              </a:rPr>
              <a:t>=22.86</a:t>
            </a:r>
            <a:endParaRPr lang="zh-CN" altLang="en-US"/>
          </a:p>
        </p:txBody>
      </p:sp>
      <p:sp>
        <p:nvSpPr>
          <p:cNvPr id="24583" name="矩形 13"/>
          <p:cNvSpPr/>
          <p:nvPr/>
        </p:nvSpPr>
        <p:spPr>
          <a:xfrm>
            <a:off x="6517005" y="2656840"/>
            <a:ext cx="2145665" cy="1754505"/>
          </a:xfrm>
          <a:prstGeom prst="rect">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chemeClr val="accent2"/>
                </a:solidFill>
                <a:latin typeface="仿宋_GB2312" pitchFamily="49" charset="-122"/>
                <a:ea typeface="宋体" panose="02010600030101010101" pitchFamily="2" charset="-122"/>
              </a:rPr>
              <a:t>成人的</a:t>
            </a:r>
            <a:r>
              <a:rPr lang="en-US" altLang="zh-CN" b="1">
                <a:solidFill>
                  <a:schemeClr val="accent2"/>
                </a:solidFill>
                <a:latin typeface="仿宋_GB2312" pitchFamily="49" charset="-122"/>
                <a:ea typeface="宋体" panose="02010600030101010101" pitchFamily="2" charset="-122"/>
              </a:rPr>
              <a:t>BMI</a:t>
            </a:r>
            <a:r>
              <a:rPr lang="zh-CN" altLang="en-US" b="1">
                <a:solidFill>
                  <a:schemeClr val="accent2"/>
                </a:solidFill>
                <a:latin typeface="仿宋_GB2312" pitchFamily="49" charset="-122"/>
                <a:ea typeface="宋体" panose="02010600030101010101" pitchFamily="2" charset="-122"/>
              </a:rPr>
              <a:t>数值：</a:t>
            </a:r>
            <a:endParaRPr lang="zh-CN" altLang="en-US" b="1">
              <a:solidFill>
                <a:schemeClr val="accent2"/>
              </a:solidFill>
              <a:latin typeface="仿宋_GB2312" pitchFamily="49" charset="-122"/>
              <a:ea typeface="宋体" panose="02010600030101010101" pitchFamily="2" charset="-122"/>
            </a:endParaRPr>
          </a:p>
          <a:p>
            <a:pPr eaLnBrk="0" hangingPunct="0"/>
            <a:r>
              <a:rPr lang="zh-CN" altLang="en-US" b="1">
                <a:solidFill>
                  <a:schemeClr val="accent2"/>
                </a:solidFill>
                <a:latin typeface="仿宋_GB2312" pitchFamily="49" charset="-122"/>
                <a:ea typeface="宋体" panose="02010600030101010101" pitchFamily="2" charset="-122"/>
              </a:rPr>
              <a:t>过轻：低于</a:t>
            </a:r>
            <a:r>
              <a:rPr lang="en-US" altLang="zh-CN" b="1">
                <a:solidFill>
                  <a:schemeClr val="accent2"/>
                </a:solidFill>
                <a:latin typeface="仿宋_GB2312" pitchFamily="49" charset="-122"/>
                <a:ea typeface="宋体" panose="02010600030101010101" pitchFamily="2" charset="-122"/>
              </a:rPr>
              <a:t>18.5</a:t>
            </a:r>
            <a:endParaRPr lang="en-US" altLang="zh-CN" b="1">
              <a:solidFill>
                <a:schemeClr val="accent2"/>
              </a:solidFill>
              <a:latin typeface="仿宋_GB2312" pitchFamily="49" charset="-122"/>
              <a:ea typeface="宋体" panose="02010600030101010101" pitchFamily="2" charset="-122"/>
            </a:endParaRPr>
          </a:p>
          <a:p>
            <a:pPr eaLnBrk="0" hangingPunct="0"/>
            <a:r>
              <a:rPr lang="zh-CN" altLang="en-US" b="1">
                <a:solidFill>
                  <a:schemeClr val="accent2"/>
                </a:solidFill>
                <a:latin typeface="仿宋_GB2312" pitchFamily="49" charset="-122"/>
                <a:ea typeface="宋体" panose="02010600030101010101" pitchFamily="2" charset="-122"/>
              </a:rPr>
              <a:t>正常：</a:t>
            </a:r>
            <a:r>
              <a:rPr lang="en-US" altLang="zh-CN" b="1">
                <a:solidFill>
                  <a:schemeClr val="accent2"/>
                </a:solidFill>
                <a:latin typeface="仿宋_GB2312" pitchFamily="49" charset="-122"/>
                <a:ea typeface="宋体" panose="02010600030101010101" pitchFamily="2" charset="-122"/>
              </a:rPr>
              <a:t>18.5-24.99</a:t>
            </a:r>
            <a:endParaRPr lang="en-US" altLang="zh-CN" b="1">
              <a:solidFill>
                <a:schemeClr val="accent2"/>
              </a:solidFill>
              <a:latin typeface="仿宋_GB2312" pitchFamily="49" charset="-122"/>
              <a:ea typeface="宋体" panose="02010600030101010101" pitchFamily="2" charset="-122"/>
            </a:endParaRPr>
          </a:p>
          <a:p>
            <a:pPr eaLnBrk="0" hangingPunct="0"/>
            <a:r>
              <a:rPr lang="zh-CN" altLang="en-US" b="1">
                <a:solidFill>
                  <a:schemeClr val="accent2"/>
                </a:solidFill>
                <a:latin typeface="仿宋_GB2312" pitchFamily="49" charset="-122"/>
                <a:ea typeface="宋体" panose="02010600030101010101" pitchFamily="2" charset="-122"/>
              </a:rPr>
              <a:t>过重：</a:t>
            </a:r>
            <a:r>
              <a:rPr lang="en-US" altLang="zh-CN" b="1">
                <a:solidFill>
                  <a:schemeClr val="accent2"/>
                </a:solidFill>
                <a:latin typeface="仿宋_GB2312" pitchFamily="49" charset="-122"/>
                <a:ea typeface="宋体" panose="02010600030101010101" pitchFamily="2" charset="-122"/>
              </a:rPr>
              <a:t>25-28</a:t>
            </a:r>
            <a:endParaRPr lang="en-US" altLang="zh-CN" b="1">
              <a:solidFill>
                <a:schemeClr val="accent2"/>
              </a:solidFill>
              <a:latin typeface="仿宋_GB2312" pitchFamily="49" charset="-122"/>
              <a:ea typeface="宋体" panose="02010600030101010101" pitchFamily="2" charset="-122"/>
            </a:endParaRPr>
          </a:p>
          <a:p>
            <a:pPr eaLnBrk="0" hangingPunct="0"/>
            <a:r>
              <a:rPr lang="zh-CN" altLang="en-US" b="1">
                <a:solidFill>
                  <a:schemeClr val="accent2"/>
                </a:solidFill>
                <a:latin typeface="仿宋_GB2312" pitchFamily="49" charset="-122"/>
                <a:ea typeface="宋体" panose="02010600030101010101" pitchFamily="2" charset="-122"/>
              </a:rPr>
              <a:t>肥胖：</a:t>
            </a:r>
            <a:r>
              <a:rPr lang="en-US" altLang="zh-CN" b="1">
                <a:solidFill>
                  <a:schemeClr val="accent2"/>
                </a:solidFill>
                <a:latin typeface="仿宋_GB2312" pitchFamily="49" charset="-122"/>
                <a:ea typeface="宋体" panose="02010600030101010101" pitchFamily="2" charset="-122"/>
              </a:rPr>
              <a:t>28-32</a:t>
            </a:r>
            <a:endParaRPr lang="en-US" altLang="zh-CN" b="1">
              <a:solidFill>
                <a:schemeClr val="accent2"/>
              </a:solidFill>
              <a:latin typeface="仿宋_GB2312" pitchFamily="49" charset="-122"/>
              <a:ea typeface="宋体" panose="02010600030101010101" pitchFamily="2" charset="-122"/>
            </a:endParaRPr>
          </a:p>
          <a:p>
            <a:pPr eaLnBrk="0" hangingPunct="0"/>
            <a:r>
              <a:rPr lang="zh-CN" altLang="en-US" b="1">
                <a:solidFill>
                  <a:schemeClr val="accent2"/>
                </a:solidFill>
                <a:latin typeface="仿宋_GB2312" pitchFamily="49" charset="-122"/>
                <a:ea typeface="宋体" panose="02010600030101010101" pitchFamily="2" charset="-122"/>
              </a:rPr>
              <a:t>非常肥胖</a:t>
            </a:r>
            <a:r>
              <a:rPr lang="en-US" altLang="zh-CN" b="1">
                <a:solidFill>
                  <a:schemeClr val="accent2"/>
                </a:solidFill>
                <a:latin typeface="仿宋_GB2312" pitchFamily="49" charset="-122"/>
                <a:ea typeface="宋体" panose="02010600030101010101" pitchFamily="2" charset="-122"/>
              </a:rPr>
              <a:t>, </a:t>
            </a:r>
            <a:r>
              <a:rPr lang="zh-CN" altLang="en-US" b="1">
                <a:solidFill>
                  <a:schemeClr val="accent2"/>
                </a:solidFill>
                <a:latin typeface="仿宋_GB2312" pitchFamily="49" charset="-122"/>
                <a:ea typeface="宋体" panose="02010600030101010101" pitchFamily="2" charset="-122"/>
              </a:rPr>
              <a:t>高于</a:t>
            </a:r>
            <a:r>
              <a:rPr lang="en-US" altLang="zh-CN" b="1">
                <a:solidFill>
                  <a:schemeClr val="accent2"/>
                </a:solidFill>
                <a:latin typeface="仿宋_GB2312" pitchFamily="49" charset="-122"/>
                <a:ea typeface="宋体" panose="02010600030101010101" pitchFamily="2" charset="-122"/>
              </a:rPr>
              <a:t>32</a:t>
            </a:r>
            <a:endParaRPr lang="en-US" altLang="zh-CN" b="1">
              <a:solidFill>
                <a:schemeClr val="accent2"/>
              </a:solidFill>
              <a:latin typeface="仿宋_GB2312" pitchFamily="49"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3990"/>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多分支——switch语句</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6627" name="文本框 1"/>
          <p:cNvSpPr txBox="1"/>
          <p:nvPr/>
        </p:nvSpPr>
        <p:spPr>
          <a:xfrm>
            <a:off x="633095" y="737235"/>
            <a:ext cx="6847205" cy="4276725"/>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switch(</a:t>
            </a:r>
            <a:r>
              <a:rPr lang="zh-CN" altLang="en-US">
                <a:latin typeface="Arial" panose="020B0604020202020204" pitchFamily="34" charset="0"/>
                <a:ea typeface="宋体" panose="02010600030101010101" pitchFamily="2" charset="-122"/>
              </a:rPr>
              <a:t>表达式</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case </a:t>
            </a:r>
            <a:r>
              <a:rPr lang="zh-CN" altLang="en-US">
                <a:latin typeface="Arial" panose="020B0604020202020204" pitchFamily="34" charset="0"/>
                <a:ea typeface="宋体" panose="02010600030101010101" pitchFamily="2" charset="-122"/>
              </a:rPr>
              <a:t>常量</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语句</a:t>
            </a:r>
            <a:r>
              <a:rPr lang="en-US" altLang="zh-CN">
                <a:latin typeface="Arial" panose="020B0604020202020204" pitchFamily="34" charset="0"/>
                <a:ea typeface="宋体" panose="02010600030101010101" pitchFamily="2" charset="-122"/>
              </a:rPr>
              <a:t>;break;</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case </a:t>
            </a:r>
            <a:r>
              <a:rPr lang="zh-CN" altLang="en-US">
                <a:latin typeface="Arial" panose="020B0604020202020204" pitchFamily="34" charset="0"/>
                <a:ea typeface="宋体" panose="02010600030101010101" pitchFamily="2" charset="-122"/>
              </a:rPr>
              <a:t>常量</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语句</a:t>
            </a:r>
            <a:r>
              <a:rPr lang="en-US" altLang="zh-CN">
                <a:latin typeface="Arial" panose="020B0604020202020204" pitchFamily="34" charset="0"/>
                <a:ea typeface="宋体" panose="02010600030101010101" pitchFamily="2" charset="-122"/>
              </a:rPr>
              <a:t>;break;</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case </a:t>
            </a:r>
            <a:r>
              <a:rPr lang="zh-CN" altLang="en-US">
                <a:latin typeface="Arial" panose="020B0604020202020204" pitchFamily="34" charset="0"/>
                <a:ea typeface="宋体" panose="02010600030101010101" pitchFamily="2" charset="-122"/>
              </a:rPr>
              <a:t>常量</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语句</a:t>
            </a:r>
            <a:r>
              <a:rPr lang="en-US" altLang="zh-CN">
                <a:latin typeface="Arial" panose="020B0604020202020204" pitchFamily="34" charset="0"/>
                <a:ea typeface="宋体" panose="02010600030101010101" pitchFamily="2" charset="-122"/>
              </a:rPr>
              <a:t>;break;</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case </a:t>
            </a:r>
            <a:r>
              <a:rPr lang="zh-CN" altLang="en-US">
                <a:latin typeface="Arial" panose="020B0604020202020204" pitchFamily="34" charset="0"/>
                <a:ea typeface="宋体" panose="02010600030101010101" pitchFamily="2" charset="-122"/>
              </a:rPr>
              <a:t>常量</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语句</a:t>
            </a:r>
            <a:r>
              <a:rPr lang="en-US" altLang="zh-CN">
                <a:latin typeface="Arial" panose="020B0604020202020204" pitchFamily="34" charset="0"/>
                <a:ea typeface="宋体" panose="02010600030101010101" pitchFamily="2" charset="-122"/>
              </a:rPr>
              <a:t>;break;</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default:</a:t>
            </a:r>
            <a:r>
              <a:rPr lang="zh-CN" altLang="en-US">
                <a:latin typeface="Arial" panose="020B0604020202020204" pitchFamily="34" charset="0"/>
                <a:ea typeface="宋体" panose="02010600030101010101" pitchFamily="2" charset="-122"/>
              </a:rPr>
              <a:t>语句</a:t>
            </a:r>
            <a:r>
              <a:rPr lang="en-US" altLang="zh-CN">
                <a:latin typeface="Arial" panose="020B0604020202020204" pitchFamily="34" charset="0"/>
                <a:ea typeface="宋体" panose="02010600030101010101" pitchFamily="2" charset="-122"/>
              </a:rPr>
              <a:t>;break;</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r>
              <a:rPr lang="zh-CN" altLang="en-US" sz="1600">
                <a:latin typeface="Arial" panose="020B0604020202020204" pitchFamily="34" charset="0"/>
                <a:ea typeface="宋体" panose="02010600030101010101" pitchFamily="2" charset="-122"/>
              </a:rPr>
              <a:t>      表达式的结果等于哪个</a:t>
            </a:r>
            <a:r>
              <a:rPr lang="en-US" altLang="zh-CN" sz="1600">
                <a:latin typeface="Arial" panose="020B0604020202020204" pitchFamily="34" charset="0"/>
                <a:ea typeface="宋体" panose="02010600030101010101" pitchFamily="2" charset="-122"/>
              </a:rPr>
              <a:t>case</a:t>
            </a:r>
            <a:r>
              <a:rPr lang="zh-CN" altLang="en-US" sz="1600">
                <a:latin typeface="Arial" panose="020B0604020202020204" pitchFamily="34" charset="0"/>
                <a:ea typeface="宋体" panose="02010600030101010101" pitchFamily="2" charset="-122"/>
              </a:rPr>
              <a:t>的常量，</a:t>
            </a:r>
            <a:endParaRPr lang="zh-CN" altLang="en-US" sz="1600">
              <a:latin typeface="Arial" panose="020B0604020202020204" pitchFamily="34" charset="0"/>
              <a:ea typeface="宋体" panose="02010600030101010101" pitchFamily="2" charset="-122"/>
            </a:endParaRPr>
          </a:p>
          <a:p>
            <a:r>
              <a:rPr lang="zh-CN" altLang="en-US" sz="1600">
                <a:latin typeface="Arial" panose="020B0604020202020204" pitchFamily="34" charset="0"/>
                <a:ea typeface="宋体" panose="02010600030101010101" pitchFamily="2" charset="-122"/>
              </a:rPr>
              <a:t>则执行其后的语句，执行完</a:t>
            </a:r>
            <a:r>
              <a:rPr lang="en-US" altLang="zh-CN" sz="1600">
                <a:latin typeface="Arial" panose="020B0604020202020204" pitchFamily="34" charset="0"/>
                <a:ea typeface="宋体" panose="02010600030101010101" pitchFamily="2" charset="-122"/>
              </a:rPr>
              <a:t>break</a:t>
            </a:r>
            <a:r>
              <a:rPr lang="zh-CN" altLang="en-US" sz="1600">
                <a:latin typeface="Arial" panose="020B0604020202020204" pitchFamily="34" charset="0"/>
                <a:ea typeface="宋体" panose="02010600030101010101" pitchFamily="2" charset="-122"/>
              </a:rPr>
              <a:t>就跳出</a:t>
            </a:r>
            <a:r>
              <a:rPr lang="en-US" altLang="zh-CN" sz="1600">
                <a:latin typeface="Arial" panose="020B0604020202020204" pitchFamily="34" charset="0"/>
                <a:ea typeface="宋体" panose="02010600030101010101" pitchFamily="2" charset="-122"/>
              </a:rPr>
              <a:t>switch</a:t>
            </a:r>
            <a:r>
              <a:rPr lang="zh-CN" altLang="en-US" sz="1600">
                <a:latin typeface="Arial" panose="020B0604020202020204" pitchFamily="34" charset="0"/>
                <a:ea typeface="宋体" panose="02010600030101010101" pitchFamily="2" charset="-122"/>
              </a:rPr>
              <a:t>结构，都不满足则执行</a:t>
            </a:r>
            <a:r>
              <a:rPr lang="en-US" altLang="zh-CN" sz="1600">
                <a:latin typeface="Arial" panose="020B0604020202020204" pitchFamily="34" charset="0"/>
                <a:ea typeface="宋体" panose="02010600030101010101" pitchFamily="2" charset="-122"/>
              </a:rPr>
              <a:t>default</a:t>
            </a:r>
            <a:r>
              <a:rPr lang="zh-CN" altLang="en-US" sz="1600">
                <a:latin typeface="Arial" panose="020B0604020202020204" pitchFamily="34" charset="0"/>
                <a:ea typeface="宋体" panose="02010600030101010101" pitchFamily="2" charset="-122"/>
              </a:rPr>
              <a:t>的语句。</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     break</a:t>
            </a:r>
            <a:r>
              <a:rPr lang="zh-CN" altLang="en-US" sz="1600">
                <a:latin typeface="Arial" panose="020B0604020202020204" pitchFamily="34" charset="0"/>
                <a:ea typeface="宋体" panose="02010600030101010101" pitchFamily="2" charset="-122"/>
              </a:rPr>
              <a:t>的作用：是跳出</a:t>
            </a:r>
            <a:r>
              <a:rPr lang="en-US" altLang="zh-CN" sz="1600">
                <a:latin typeface="Arial" panose="020B0604020202020204" pitchFamily="34" charset="0"/>
                <a:ea typeface="宋体" panose="02010600030101010101" pitchFamily="2" charset="-122"/>
              </a:rPr>
              <a:t>switch</a:t>
            </a:r>
            <a:r>
              <a:rPr lang="zh-CN" altLang="en-US" sz="1600">
                <a:latin typeface="Arial" panose="020B0604020202020204" pitchFamily="34" charset="0"/>
                <a:ea typeface="宋体" panose="02010600030101010101" pitchFamily="2" charset="-122"/>
              </a:rPr>
              <a:t>结构，如果没有</a:t>
            </a:r>
            <a:r>
              <a:rPr lang="en-US" altLang="zh-CN" sz="1600">
                <a:latin typeface="Arial" panose="020B0604020202020204" pitchFamily="34" charset="0"/>
                <a:ea typeface="宋体" panose="02010600030101010101" pitchFamily="2" charset="-122"/>
              </a:rPr>
              <a:t>break</a:t>
            </a:r>
            <a:r>
              <a:rPr lang="zh-CN" altLang="en-US" sz="1600">
                <a:latin typeface="Arial" panose="020B0604020202020204" pitchFamily="34" charset="0"/>
                <a:ea typeface="宋体" panose="02010600030101010101" pitchFamily="2" charset="-122"/>
              </a:rPr>
              <a:t>，则继续执行下面分支的的语句（而不进行判断）。</a:t>
            </a:r>
            <a:endParaRPr lang="en-US" altLang="zh-CN" sz="1600">
              <a:latin typeface="Arial" panose="020B0604020202020204" pitchFamily="34" charset="0"/>
              <a:ea typeface="宋体" panose="02010600030101010101" pitchFamily="2" charset="-122"/>
            </a:endParaRPr>
          </a:p>
          <a:p>
            <a:pPr lvl="1" indent="0" eaLnBrk="0" hangingPunct="0"/>
            <a:r>
              <a:rPr lang="zh-CN" altLang="en-US" sz="1600">
                <a:latin typeface="Arial" panose="020B0604020202020204" pitchFamily="34" charset="0"/>
                <a:ea typeface="宋体" panose="02010600030101010101" pitchFamily="2" charset="-122"/>
              </a:rPr>
              <a:t>示例</a:t>
            </a:r>
            <a:r>
              <a:rPr lang="zh-CN" altLang="zh-CN" sz="1600">
                <a:latin typeface="Arial" panose="020B0604020202020204" pitchFamily="34" charset="0"/>
                <a:ea typeface="宋体" panose="02010600030101010101" pitchFamily="2" charset="-122"/>
              </a:rPr>
              <a:t>：成绩判定、显示星期几</a:t>
            </a:r>
            <a:endParaRPr lang="en-US" altLang="zh-CN" sz="1600">
              <a:latin typeface="Arial" panose="020B0604020202020204" pitchFamily="34" charset="0"/>
              <a:ea typeface="宋体" panose="02010600030101010101" pitchFamily="2" charset="-122"/>
            </a:endParaRPr>
          </a:p>
          <a:p>
            <a:pPr lvl="1" indent="0" eaLnBrk="0" hangingPunct="0"/>
            <a:r>
              <a:rPr lang="zh-CN" altLang="zh-CN" sz="1600">
                <a:latin typeface="Arial" panose="020B0604020202020204" pitchFamily="34" charset="0"/>
                <a:ea typeface="宋体" panose="02010600030101010101" pitchFamily="2" charset="-122"/>
              </a:rPr>
              <a:t>注意</a:t>
            </a:r>
            <a:r>
              <a:rPr lang="en-US" altLang="zh-CN" sz="1600">
                <a:latin typeface="Arial" panose="020B0604020202020204" pitchFamily="34" charset="0"/>
                <a:ea typeface="宋体" panose="02010600030101010101" pitchFamily="2" charset="-122"/>
              </a:rPr>
              <a:t>switch</a:t>
            </a:r>
            <a:r>
              <a:rPr lang="zh-CN" altLang="zh-CN" sz="1600">
                <a:latin typeface="Arial" panose="020B0604020202020204" pitchFamily="34" charset="0"/>
                <a:ea typeface="宋体" panose="02010600030101010101" pitchFamily="2" charset="-122"/>
              </a:rPr>
              <a:t>的应用场景</a:t>
            </a:r>
            <a:endParaRPr lang="zh-CN" altLang="zh-CN" sz="1600">
              <a:latin typeface="Arial" panose="020B0604020202020204" pitchFamily="34" charset="0"/>
              <a:ea typeface="宋体" panose="02010600030101010101" pitchFamily="2" charset="-122"/>
            </a:endParaRPr>
          </a:p>
          <a:p>
            <a:pPr lvl="1" indent="0" eaLnBrk="0" hangingPunct="0"/>
            <a:r>
              <a:rPr lang="zh-CN" altLang="zh-CN" sz="1600">
                <a:latin typeface="Arial" panose="020B0604020202020204" pitchFamily="34" charset="0"/>
                <a:ea typeface="宋体" panose="02010600030101010101" pitchFamily="2" charset="-122"/>
              </a:rPr>
              <a:t>注意</a:t>
            </a:r>
            <a:r>
              <a:rPr lang="en-US" altLang="zh-CN" sz="1600">
                <a:latin typeface="Arial" panose="020B0604020202020204" pitchFamily="34" charset="0"/>
                <a:ea typeface="宋体" panose="02010600030101010101" pitchFamily="2" charset="-122"/>
              </a:rPr>
              <a:t>case</a:t>
            </a:r>
            <a:r>
              <a:rPr lang="zh-CN" altLang="zh-CN" sz="1600">
                <a:latin typeface="Arial" panose="020B0604020202020204" pitchFamily="34" charset="0"/>
                <a:ea typeface="宋体" panose="02010600030101010101" pitchFamily="2" charset="-122"/>
              </a:rPr>
              <a:t>穿透，要加</a:t>
            </a:r>
            <a:r>
              <a:rPr lang="en-US" altLang="zh-CN" sz="1600">
                <a:latin typeface="Arial" panose="020B0604020202020204" pitchFamily="34" charset="0"/>
                <a:ea typeface="宋体" panose="02010600030101010101" pitchFamily="2" charset="-122"/>
              </a:rPr>
              <a:t>break</a:t>
            </a:r>
            <a:r>
              <a:rPr lang="zh-CN" altLang="zh-CN" sz="1600">
                <a:latin typeface="Arial" panose="020B0604020202020204" pitchFamily="34" charset="0"/>
                <a:ea typeface="宋体" panose="02010600030101010101" pitchFamily="2" charset="-122"/>
              </a:rPr>
              <a:t>语句</a:t>
            </a:r>
            <a:endParaRPr lang="en-US" altLang="zh-CN" sz="1600">
              <a:latin typeface="Arial" panose="020B0604020202020204" pitchFamily="34" charset="0"/>
              <a:ea typeface="宋体" panose="02010600030101010101" pitchFamily="2" charset="-122"/>
            </a:endParaRPr>
          </a:p>
        </p:txBody>
      </p:sp>
      <p:sp>
        <p:nvSpPr>
          <p:cNvPr id="26629" name="AutoShape 4"/>
          <p:cNvSpPr/>
          <p:nvPr/>
        </p:nvSpPr>
        <p:spPr>
          <a:xfrm>
            <a:off x="4916488" y="903923"/>
            <a:ext cx="2808287" cy="2233612"/>
          </a:xfrm>
          <a:prstGeom prst="flowChartAlternateProcess">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en-US" altLang="zh-CN" b="1">
                <a:solidFill>
                  <a:srgbClr val="003366"/>
                </a:solidFill>
                <a:latin typeface="仿宋_GB2312" pitchFamily="49" charset="-122"/>
                <a:ea typeface="宋体" panose="02010600030101010101" pitchFamily="2" charset="-122"/>
              </a:rPr>
              <a:t>Javascript</a:t>
            </a:r>
            <a:r>
              <a:rPr lang="zh-CN" altLang="en-US" b="1">
                <a:solidFill>
                  <a:srgbClr val="003366"/>
                </a:solidFill>
                <a:latin typeface="仿宋_GB2312" pitchFamily="49" charset="-122"/>
                <a:ea typeface="宋体" panose="02010600030101010101" pitchFamily="2" charset="-122"/>
              </a:rPr>
              <a:t>中没有限制</a:t>
            </a:r>
            <a:endParaRPr lang="en-US" altLang="zh-CN" b="1">
              <a:solidFill>
                <a:srgbClr val="003366"/>
              </a:solidFill>
              <a:latin typeface="仿宋_GB2312" pitchFamily="49" charset="-122"/>
              <a:ea typeface="宋体" panose="02010600030101010101" pitchFamily="2" charset="-122"/>
            </a:endParaRPr>
          </a:p>
          <a:p>
            <a:pPr eaLnBrk="0" hangingPunct="0"/>
            <a:r>
              <a:rPr lang="en-US" altLang="zh-CN" b="1">
                <a:solidFill>
                  <a:srgbClr val="003366"/>
                </a:solidFill>
                <a:latin typeface="仿宋_GB2312" pitchFamily="49" charset="-122"/>
                <a:ea typeface="宋体" panose="02010600030101010101" pitchFamily="2" charset="-122"/>
              </a:rPr>
              <a:t>switch</a:t>
            </a:r>
            <a:r>
              <a:rPr lang="zh-CN" altLang="en-US" b="1">
                <a:solidFill>
                  <a:srgbClr val="003366"/>
                </a:solidFill>
                <a:latin typeface="仿宋_GB2312" pitchFamily="49" charset="-122"/>
                <a:ea typeface="宋体" panose="02010600030101010101" pitchFamily="2" charset="-122"/>
              </a:rPr>
              <a:t>后面的表达式的</a:t>
            </a:r>
            <a:endParaRPr lang="en-US" altLang="zh-CN" b="1">
              <a:solidFill>
                <a:srgbClr val="003366"/>
              </a:solidFill>
              <a:latin typeface="仿宋_GB2312" pitchFamily="49" charset="-122"/>
              <a:ea typeface="宋体" panose="02010600030101010101" pitchFamily="2" charset="-122"/>
            </a:endParaRPr>
          </a:p>
          <a:p>
            <a:pPr eaLnBrk="0" hangingPunct="0"/>
            <a:r>
              <a:rPr lang="zh-CN" altLang="en-US" b="1">
                <a:solidFill>
                  <a:srgbClr val="003366"/>
                </a:solidFill>
                <a:latin typeface="仿宋_GB2312" pitchFamily="49" charset="-122"/>
                <a:ea typeface="宋体" panose="02010600030101010101" pitchFamily="2" charset="-122"/>
              </a:rPr>
              <a:t>结果是啥类型，</a:t>
            </a:r>
            <a:r>
              <a:rPr lang="en-US" altLang="zh-CN" b="1">
                <a:solidFill>
                  <a:srgbClr val="003366"/>
                </a:solidFill>
                <a:latin typeface="仿宋_GB2312" pitchFamily="49" charset="-122"/>
                <a:ea typeface="宋体" panose="02010600030101010101" pitchFamily="2" charset="-122"/>
              </a:rPr>
              <a:t>C</a:t>
            </a:r>
            <a:r>
              <a:rPr lang="zh-CN" altLang="en-US" b="1">
                <a:solidFill>
                  <a:srgbClr val="003366"/>
                </a:solidFill>
                <a:latin typeface="仿宋_GB2312" pitchFamily="49" charset="-122"/>
                <a:ea typeface="宋体" panose="02010600030101010101" pitchFamily="2" charset="-122"/>
              </a:rPr>
              <a:t>，</a:t>
            </a:r>
            <a:r>
              <a:rPr lang="en-US" altLang="zh-CN" b="1">
                <a:solidFill>
                  <a:srgbClr val="003366"/>
                </a:solidFill>
                <a:latin typeface="仿宋_GB2312" pitchFamily="49" charset="-122"/>
                <a:ea typeface="宋体" panose="02010600030101010101" pitchFamily="2" charset="-122"/>
              </a:rPr>
              <a:t>C++</a:t>
            </a:r>
            <a:endParaRPr lang="en-US" altLang="zh-CN" b="1">
              <a:solidFill>
                <a:srgbClr val="003366"/>
              </a:solidFill>
              <a:latin typeface="仿宋_GB2312" pitchFamily="49" charset="-122"/>
              <a:ea typeface="宋体" panose="02010600030101010101" pitchFamily="2" charset="-122"/>
            </a:endParaRPr>
          </a:p>
          <a:p>
            <a:pPr eaLnBrk="0" hangingPunct="0"/>
            <a:r>
              <a:rPr lang="en-US" altLang="zh-CN" b="1">
                <a:solidFill>
                  <a:srgbClr val="003366"/>
                </a:solidFill>
                <a:latin typeface="仿宋_GB2312" pitchFamily="49" charset="-122"/>
                <a:ea typeface="宋体" panose="02010600030101010101" pitchFamily="2" charset="-122"/>
              </a:rPr>
              <a:t>java</a:t>
            </a:r>
            <a:r>
              <a:rPr lang="zh-CN" altLang="en-US" b="1">
                <a:solidFill>
                  <a:srgbClr val="003366"/>
                </a:solidFill>
                <a:latin typeface="仿宋_GB2312" pitchFamily="49" charset="-122"/>
                <a:ea typeface="宋体" panose="02010600030101010101" pitchFamily="2" charset="-122"/>
              </a:rPr>
              <a:t>限制了表达式的结果</a:t>
            </a:r>
            <a:endParaRPr lang="en-US" altLang="zh-CN" b="1">
              <a:solidFill>
                <a:srgbClr val="003366"/>
              </a:solidFill>
              <a:latin typeface="仿宋_GB2312" pitchFamily="49" charset="-122"/>
              <a:ea typeface="宋体" panose="02010600030101010101" pitchFamily="2" charset="-122"/>
            </a:endParaRPr>
          </a:p>
          <a:p>
            <a:pPr eaLnBrk="0" hangingPunct="0"/>
            <a:r>
              <a:rPr lang="zh-CN" altLang="en-US" b="1">
                <a:solidFill>
                  <a:srgbClr val="003366"/>
                </a:solidFill>
                <a:latin typeface="仿宋_GB2312" pitchFamily="49" charset="-122"/>
                <a:ea typeface="宋体" panose="02010600030101010101" pitchFamily="2" charset="-122"/>
              </a:rPr>
              <a:t>类型</a:t>
            </a:r>
            <a:endParaRPr lang="zh-CN" altLang="en-US" b="1">
              <a:solidFill>
                <a:srgbClr val="003366"/>
              </a:solidFill>
              <a:latin typeface="仿宋_GB2312" pitchFamily="49"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568065" y="173990"/>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多分支——switch语句</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9"/>
          <p:cNvSpPr>
            <a:spLocks noEditPoints="1"/>
          </p:cNvSpPr>
          <p:nvPr/>
        </p:nvSpPr>
        <p:spPr bwMode="auto">
          <a:xfrm rot="19469485">
            <a:off x="7222567" y="185198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828040" y="1062355"/>
            <a:ext cx="6215380" cy="368300"/>
          </a:xfrm>
          <a:prstGeom prst="rect">
            <a:avLst/>
          </a:prstGeom>
          <a:noFill/>
        </p:spPr>
        <p:txBody>
          <a:bodyPr wrap="none" rtlCol="0" anchor="t">
            <a:spAutoFit/>
          </a:bodyPr>
          <a:p>
            <a:pPr marL="1371600" lvl="2" indent="-457200" eaLnBrk="0" hangingPunct="0">
              <a:spcBef>
                <a:spcPct val="20000"/>
              </a:spcBef>
              <a:buFont typeface="Wingdings" panose="05000000000000000000" pitchFamily="2" charset="2"/>
              <a:buChar char="p"/>
            </a:pPr>
            <a:r>
              <a:rPr lang="zh-CN" altLang="en-US" b="1">
                <a:latin typeface="仿宋_GB2312" pitchFamily="49" charset="-122"/>
                <a:ea typeface="宋体" panose="02010600030101010101" pitchFamily="2" charset="-122"/>
                <a:sym typeface="宋体" panose="02010600030101010101" pitchFamily="2" charset="-122"/>
              </a:rPr>
              <a:t>例题：</a:t>
            </a:r>
            <a:r>
              <a:rPr lang="zh-CN" altLang="en-US" b="1">
                <a:latin typeface="Arial" panose="020B0604020202020204" pitchFamily="34" charset="0"/>
                <a:ea typeface="宋体" panose="02010600030101010101" pitchFamily="2" charset="-122"/>
                <a:sym typeface="宋体" panose="02010600030101010101" pitchFamily="2" charset="-122"/>
              </a:rPr>
              <a:t>按照考试成绩的等级，输出百分制数段</a:t>
            </a:r>
            <a:r>
              <a:rPr lang="en-US" altLang="zh-CN" b="1">
                <a:latin typeface="Arial" panose="020B0604020202020204" pitchFamily="34" charset="0"/>
                <a:ea typeface="宋体" panose="02010600030101010101" pitchFamily="2" charset="-122"/>
                <a:sym typeface="宋体" panose="02010600030101010101" pitchFamily="2" charset="-122"/>
              </a:rPr>
              <a:t>.</a:t>
            </a:r>
            <a:endParaRPr lang="zh-CN" altLang="en-US"/>
          </a:p>
        </p:txBody>
      </p:sp>
      <p:sp>
        <p:nvSpPr>
          <p:cNvPr id="28677" name="AutoShape 4"/>
          <p:cNvSpPr/>
          <p:nvPr/>
        </p:nvSpPr>
        <p:spPr>
          <a:xfrm>
            <a:off x="3490913" y="2347913"/>
            <a:ext cx="1873250" cy="287337"/>
          </a:xfrm>
          <a:prstGeom prst="flowChartInputOutput">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rgbClr val="003366"/>
                </a:solidFill>
                <a:latin typeface="仿宋_GB2312" pitchFamily="49" charset="-122"/>
                <a:ea typeface="宋体" panose="02010600030101010101" pitchFamily="2" charset="-122"/>
              </a:rPr>
              <a:t>输入</a:t>
            </a:r>
            <a:r>
              <a:rPr lang="en-US" altLang="zh-CN" b="1">
                <a:solidFill>
                  <a:srgbClr val="003366"/>
                </a:solidFill>
                <a:latin typeface="仿宋_GB2312" pitchFamily="49" charset="-122"/>
                <a:ea typeface="宋体" panose="02010600030101010101" pitchFamily="2" charset="-122"/>
              </a:rPr>
              <a:t>grade</a:t>
            </a:r>
            <a:endParaRPr lang="en-US" altLang="zh-CN" b="1">
              <a:solidFill>
                <a:srgbClr val="003366"/>
              </a:solidFill>
              <a:latin typeface="仿宋_GB2312" pitchFamily="49" charset="-122"/>
              <a:ea typeface="宋体" panose="02010600030101010101" pitchFamily="2" charset="-122"/>
            </a:endParaRPr>
          </a:p>
        </p:txBody>
      </p:sp>
      <p:sp>
        <p:nvSpPr>
          <p:cNvPr id="28678" name="Rectangle 5"/>
          <p:cNvSpPr/>
          <p:nvPr/>
        </p:nvSpPr>
        <p:spPr>
          <a:xfrm>
            <a:off x="1187450" y="3355975"/>
            <a:ext cx="1296988" cy="504825"/>
          </a:xfrm>
          <a:prstGeom prst="rect">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rgbClr val="003366"/>
                </a:solidFill>
                <a:latin typeface="仿宋_GB2312" pitchFamily="49" charset="-122"/>
                <a:ea typeface="宋体" panose="02010600030101010101" pitchFamily="2" charset="-122"/>
              </a:rPr>
              <a:t>输出</a:t>
            </a:r>
            <a:endParaRPr lang="zh-CN" altLang="en-US" b="1">
              <a:solidFill>
                <a:srgbClr val="003366"/>
              </a:solidFill>
              <a:latin typeface="仿宋_GB2312" pitchFamily="49" charset="-122"/>
              <a:ea typeface="宋体" panose="02010600030101010101" pitchFamily="2" charset="-122"/>
            </a:endParaRPr>
          </a:p>
          <a:p>
            <a:pPr eaLnBrk="0" hangingPunct="0"/>
            <a:r>
              <a:rPr lang="zh-CN" altLang="en-US" b="1">
                <a:solidFill>
                  <a:srgbClr val="003366"/>
                </a:solidFill>
                <a:latin typeface="Arial" panose="020B0604020202020204" pitchFamily="34" charset="0"/>
                <a:ea typeface="宋体" panose="02010600030101010101" pitchFamily="2" charset="-122"/>
              </a:rPr>
              <a:t>“</a:t>
            </a:r>
            <a:r>
              <a:rPr lang="en-US" altLang="zh-CN" b="1">
                <a:solidFill>
                  <a:srgbClr val="003366"/>
                </a:solidFill>
                <a:latin typeface="仿宋_GB2312" pitchFamily="49" charset="-122"/>
                <a:ea typeface="宋体" panose="02010600030101010101" pitchFamily="2" charset="-122"/>
              </a:rPr>
              <a:t>80-100</a:t>
            </a:r>
            <a:r>
              <a:rPr lang="en-US" altLang="zh-CN" b="1">
                <a:solidFill>
                  <a:srgbClr val="003366"/>
                </a:solidFill>
                <a:latin typeface="Arial" panose="020B0604020202020204" pitchFamily="34" charset="0"/>
                <a:ea typeface="宋体" panose="02010600030101010101" pitchFamily="2" charset="-122"/>
              </a:rPr>
              <a:t>”</a:t>
            </a:r>
            <a:endParaRPr lang="en-US" altLang="zh-CN" b="1">
              <a:solidFill>
                <a:srgbClr val="003366"/>
              </a:solidFill>
              <a:latin typeface="仿宋_GB2312" pitchFamily="49" charset="-122"/>
              <a:ea typeface="宋体" panose="02010600030101010101" pitchFamily="2" charset="-122"/>
            </a:endParaRPr>
          </a:p>
        </p:txBody>
      </p:sp>
      <p:sp>
        <p:nvSpPr>
          <p:cNvPr id="28679" name="Rectangle 6"/>
          <p:cNvSpPr/>
          <p:nvPr/>
        </p:nvSpPr>
        <p:spPr>
          <a:xfrm>
            <a:off x="2554288" y="3355975"/>
            <a:ext cx="1296987" cy="504825"/>
          </a:xfrm>
          <a:prstGeom prst="rect">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rgbClr val="003366"/>
                </a:solidFill>
                <a:latin typeface="仿宋_GB2312" pitchFamily="49" charset="-122"/>
                <a:ea typeface="宋体" panose="02010600030101010101" pitchFamily="2" charset="-122"/>
              </a:rPr>
              <a:t>输出</a:t>
            </a:r>
            <a:endParaRPr lang="zh-CN" altLang="en-US" b="1">
              <a:solidFill>
                <a:srgbClr val="003366"/>
              </a:solidFill>
              <a:latin typeface="仿宋_GB2312" pitchFamily="49" charset="-122"/>
              <a:ea typeface="宋体" panose="02010600030101010101" pitchFamily="2" charset="-122"/>
            </a:endParaRPr>
          </a:p>
          <a:p>
            <a:pPr eaLnBrk="0" hangingPunct="0"/>
            <a:r>
              <a:rPr lang="zh-CN" altLang="en-US" b="1">
                <a:solidFill>
                  <a:srgbClr val="003366"/>
                </a:solidFill>
                <a:latin typeface="Arial" panose="020B0604020202020204" pitchFamily="34" charset="0"/>
                <a:ea typeface="宋体" panose="02010600030101010101" pitchFamily="2" charset="-122"/>
              </a:rPr>
              <a:t>“</a:t>
            </a:r>
            <a:r>
              <a:rPr lang="en-US" altLang="zh-CN" b="1">
                <a:solidFill>
                  <a:srgbClr val="003366"/>
                </a:solidFill>
                <a:latin typeface="仿宋_GB2312" pitchFamily="49" charset="-122"/>
                <a:ea typeface="宋体" panose="02010600030101010101" pitchFamily="2" charset="-122"/>
              </a:rPr>
              <a:t>70-79</a:t>
            </a:r>
            <a:r>
              <a:rPr lang="en-US" altLang="zh-CN" b="1">
                <a:solidFill>
                  <a:srgbClr val="003366"/>
                </a:solidFill>
                <a:latin typeface="Arial" panose="020B0604020202020204" pitchFamily="34" charset="0"/>
                <a:ea typeface="宋体" panose="02010600030101010101" pitchFamily="2" charset="-122"/>
              </a:rPr>
              <a:t>”</a:t>
            </a:r>
            <a:endParaRPr lang="en-US" altLang="zh-CN" b="1">
              <a:solidFill>
                <a:srgbClr val="003366"/>
              </a:solidFill>
              <a:latin typeface="仿宋_GB2312" pitchFamily="49" charset="-122"/>
              <a:ea typeface="宋体" panose="02010600030101010101" pitchFamily="2" charset="-122"/>
            </a:endParaRPr>
          </a:p>
        </p:txBody>
      </p:sp>
      <p:sp>
        <p:nvSpPr>
          <p:cNvPr id="28680" name="Rectangle 7"/>
          <p:cNvSpPr/>
          <p:nvPr/>
        </p:nvSpPr>
        <p:spPr>
          <a:xfrm>
            <a:off x="3922713" y="3355975"/>
            <a:ext cx="1296987" cy="504825"/>
          </a:xfrm>
          <a:prstGeom prst="rect">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rgbClr val="003366"/>
                </a:solidFill>
                <a:latin typeface="仿宋_GB2312" pitchFamily="49" charset="-122"/>
                <a:ea typeface="宋体" panose="02010600030101010101" pitchFamily="2" charset="-122"/>
              </a:rPr>
              <a:t>输出</a:t>
            </a:r>
            <a:endParaRPr lang="zh-CN" altLang="en-US" b="1">
              <a:solidFill>
                <a:srgbClr val="003366"/>
              </a:solidFill>
              <a:latin typeface="仿宋_GB2312" pitchFamily="49" charset="-122"/>
              <a:ea typeface="宋体" panose="02010600030101010101" pitchFamily="2" charset="-122"/>
            </a:endParaRPr>
          </a:p>
          <a:p>
            <a:pPr eaLnBrk="0" hangingPunct="0"/>
            <a:r>
              <a:rPr lang="zh-CN" altLang="en-US" b="1">
                <a:solidFill>
                  <a:srgbClr val="003366"/>
                </a:solidFill>
                <a:latin typeface="Arial" panose="020B0604020202020204" pitchFamily="34" charset="0"/>
                <a:ea typeface="宋体" panose="02010600030101010101" pitchFamily="2" charset="-122"/>
              </a:rPr>
              <a:t>“</a:t>
            </a:r>
            <a:r>
              <a:rPr lang="en-US" altLang="zh-CN" b="1">
                <a:solidFill>
                  <a:srgbClr val="003366"/>
                </a:solidFill>
                <a:latin typeface="仿宋_GB2312" pitchFamily="49" charset="-122"/>
                <a:ea typeface="宋体" panose="02010600030101010101" pitchFamily="2" charset="-122"/>
              </a:rPr>
              <a:t>60-69</a:t>
            </a:r>
            <a:r>
              <a:rPr lang="en-US" altLang="zh-CN" b="1">
                <a:solidFill>
                  <a:srgbClr val="003366"/>
                </a:solidFill>
                <a:latin typeface="Arial" panose="020B0604020202020204" pitchFamily="34" charset="0"/>
                <a:ea typeface="宋体" panose="02010600030101010101" pitchFamily="2" charset="-122"/>
              </a:rPr>
              <a:t>”</a:t>
            </a:r>
            <a:endParaRPr lang="en-US" altLang="zh-CN" b="1">
              <a:solidFill>
                <a:srgbClr val="003366"/>
              </a:solidFill>
              <a:latin typeface="仿宋_GB2312" pitchFamily="49" charset="-122"/>
              <a:ea typeface="宋体" panose="02010600030101010101" pitchFamily="2" charset="-122"/>
            </a:endParaRPr>
          </a:p>
        </p:txBody>
      </p:sp>
      <p:sp>
        <p:nvSpPr>
          <p:cNvPr id="28681" name="Rectangle 8"/>
          <p:cNvSpPr/>
          <p:nvPr/>
        </p:nvSpPr>
        <p:spPr>
          <a:xfrm>
            <a:off x="5291138" y="3355975"/>
            <a:ext cx="1295400" cy="504825"/>
          </a:xfrm>
          <a:prstGeom prst="rect">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rgbClr val="003366"/>
                </a:solidFill>
                <a:latin typeface="仿宋_GB2312" pitchFamily="49" charset="-122"/>
                <a:ea typeface="宋体" panose="02010600030101010101" pitchFamily="2" charset="-122"/>
              </a:rPr>
              <a:t>输出</a:t>
            </a:r>
            <a:endParaRPr lang="zh-CN" altLang="en-US" b="1">
              <a:solidFill>
                <a:srgbClr val="003366"/>
              </a:solidFill>
              <a:latin typeface="仿宋_GB2312" pitchFamily="49" charset="-122"/>
              <a:ea typeface="宋体" panose="02010600030101010101" pitchFamily="2" charset="-122"/>
            </a:endParaRPr>
          </a:p>
          <a:p>
            <a:pPr eaLnBrk="0" hangingPunct="0"/>
            <a:r>
              <a:rPr lang="zh-CN" altLang="en-US" b="1">
                <a:solidFill>
                  <a:srgbClr val="003366"/>
                </a:solidFill>
                <a:latin typeface="Arial" panose="020B0604020202020204" pitchFamily="34" charset="0"/>
                <a:ea typeface="宋体" panose="02010600030101010101" pitchFamily="2" charset="-122"/>
              </a:rPr>
              <a:t>“</a:t>
            </a:r>
            <a:r>
              <a:rPr lang="en-US" altLang="zh-CN" b="1">
                <a:solidFill>
                  <a:srgbClr val="003366"/>
                </a:solidFill>
                <a:latin typeface="仿宋_GB2312" pitchFamily="49" charset="-122"/>
                <a:ea typeface="宋体" panose="02010600030101010101" pitchFamily="2" charset="-122"/>
              </a:rPr>
              <a:t>&lt;60</a:t>
            </a:r>
            <a:r>
              <a:rPr lang="en-US" altLang="zh-CN" b="1">
                <a:solidFill>
                  <a:srgbClr val="003366"/>
                </a:solidFill>
                <a:latin typeface="Arial" panose="020B0604020202020204" pitchFamily="34" charset="0"/>
                <a:ea typeface="宋体" panose="02010600030101010101" pitchFamily="2" charset="-122"/>
              </a:rPr>
              <a:t>”</a:t>
            </a:r>
            <a:endParaRPr lang="en-US" altLang="zh-CN" b="1">
              <a:solidFill>
                <a:srgbClr val="003366"/>
              </a:solidFill>
              <a:latin typeface="仿宋_GB2312" pitchFamily="49" charset="-122"/>
              <a:ea typeface="宋体" panose="02010600030101010101" pitchFamily="2" charset="-122"/>
            </a:endParaRPr>
          </a:p>
        </p:txBody>
      </p:sp>
      <p:sp>
        <p:nvSpPr>
          <p:cNvPr id="28682" name="Rectangle 9"/>
          <p:cNvSpPr/>
          <p:nvPr/>
        </p:nvSpPr>
        <p:spPr>
          <a:xfrm>
            <a:off x="6659563" y="3355975"/>
            <a:ext cx="1295400" cy="504825"/>
          </a:xfrm>
          <a:prstGeom prst="rect">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rgbClr val="003366"/>
                </a:solidFill>
                <a:latin typeface="仿宋_GB2312" pitchFamily="49" charset="-122"/>
                <a:ea typeface="宋体" panose="02010600030101010101" pitchFamily="2" charset="-122"/>
              </a:rPr>
              <a:t>输出</a:t>
            </a:r>
            <a:endParaRPr lang="zh-CN" altLang="en-US" b="1">
              <a:solidFill>
                <a:srgbClr val="003366"/>
              </a:solidFill>
              <a:latin typeface="仿宋_GB2312" pitchFamily="49" charset="-122"/>
              <a:ea typeface="宋体" panose="02010600030101010101" pitchFamily="2" charset="-122"/>
            </a:endParaRPr>
          </a:p>
          <a:p>
            <a:pPr eaLnBrk="0" hangingPunct="0"/>
            <a:r>
              <a:rPr lang="zh-CN" altLang="en-US" b="1">
                <a:solidFill>
                  <a:srgbClr val="003366"/>
                </a:solidFill>
                <a:latin typeface="Arial" panose="020B0604020202020204" pitchFamily="34" charset="0"/>
                <a:ea typeface="宋体" panose="02010600030101010101" pitchFamily="2" charset="-122"/>
              </a:rPr>
              <a:t>“</a:t>
            </a:r>
            <a:r>
              <a:rPr lang="en-US" altLang="zh-CN" b="1">
                <a:solidFill>
                  <a:srgbClr val="003366"/>
                </a:solidFill>
                <a:latin typeface="仿宋_GB2312" pitchFamily="49" charset="-122"/>
                <a:ea typeface="宋体" panose="02010600030101010101" pitchFamily="2" charset="-122"/>
              </a:rPr>
              <a:t>error</a:t>
            </a:r>
            <a:r>
              <a:rPr lang="en-US" altLang="zh-CN" b="1">
                <a:solidFill>
                  <a:srgbClr val="003366"/>
                </a:solidFill>
                <a:latin typeface="Arial" panose="020B0604020202020204" pitchFamily="34" charset="0"/>
                <a:ea typeface="宋体" panose="02010600030101010101" pitchFamily="2" charset="-122"/>
              </a:rPr>
              <a:t>”</a:t>
            </a:r>
            <a:endParaRPr lang="en-US" altLang="zh-CN" b="1">
              <a:solidFill>
                <a:srgbClr val="003366"/>
              </a:solidFill>
              <a:latin typeface="仿宋_GB2312" pitchFamily="49" charset="-122"/>
              <a:ea typeface="宋体" panose="02010600030101010101" pitchFamily="2" charset="-122"/>
            </a:endParaRPr>
          </a:p>
        </p:txBody>
      </p:sp>
      <p:sp>
        <p:nvSpPr>
          <p:cNvPr id="28698" name="AutoShape 25"/>
          <p:cNvSpPr/>
          <p:nvPr/>
        </p:nvSpPr>
        <p:spPr>
          <a:xfrm>
            <a:off x="3490913" y="4364038"/>
            <a:ext cx="2016125" cy="360362"/>
          </a:xfrm>
          <a:prstGeom prst="flowChartAlternateProcess">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rgbClr val="003366"/>
                </a:solidFill>
                <a:latin typeface="仿宋_GB2312" pitchFamily="49" charset="-122"/>
                <a:ea typeface="宋体" panose="02010600030101010101" pitchFamily="2" charset="-122"/>
              </a:rPr>
              <a:t>结 束</a:t>
            </a:r>
            <a:endParaRPr lang="zh-CN" altLang="en-US" b="1">
              <a:solidFill>
                <a:srgbClr val="003366"/>
              </a:solidFill>
              <a:latin typeface="仿宋_GB2312" pitchFamily="49" charset="-122"/>
              <a:ea typeface="宋体" panose="02010600030101010101" pitchFamily="2" charset="-122"/>
            </a:endParaRPr>
          </a:p>
        </p:txBody>
      </p:sp>
      <p:sp>
        <p:nvSpPr>
          <p:cNvPr id="28683" name="Line 10"/>
          <p:cNvSpPr/>
          <p:nvPr/>
        </p:nvSpPr>
        <p:spPr>
          <a:xfrm flipH="1">
            <a:off x="1979613" y="2636838"/>
            <a:ext cx="2016125" cy="719137"/>
          </a:xfrm>
          <a:prstGeom prst="line">
            <a:avLst/>
          </a:prstGeom>
          <a:ln w="19050" cap="flat" cmpd="sng">
            <a:solidFill>
              <a:srgbClr val="FF6600"/>
            </a:solidFill>
            <a:prstDash val="solid"/>
            <a:round/>
            <a:headEnd type="none" w="med" len="med"/>
            <a:tailEnd type="triangle" w="med" len="med"/>
          </a:ln>
        </p:spPr>
        <p:txBody>
          <a:bodyPr anchor="t"/>
          <a:p>
            <a:pPr eaLnBrk="0" hangingPunct="0"/>
            <a:endParaRPr lang="zh-CN" altLang="en-US">
              <a:latin typeface="Arial" panose="020B0604020202020204" pitchFamily="34" charset="0"/>
              <a:ea typeface="宋体" panose="02010600030101010101" pitchFamily="2" charset="-122"/>
            </a:endParaRPr>
          </a:p>
        </p:txBody>
      </p:sp>
      <p:sp>
        <p:nvSpPr>
          <p:cNvPr id="28684" name="Line 11"/>
          <p:cNvSpPr/>
          <p:nvPr/>
        </p:nvSpPr>
        <p:spPr>
          <a:xfrm flipH="1">
            <a:off x="3346450" y="2636838"/>
            <a:ext cx="865188" cy="719137"/>
          </a:xfrm>
          <a:prstGeom prst="line">
            <a:avLst/>
          </a:prstGeom>
          <a:ln w="19050" cap="flat" cmpd="sng">
            <a:solidFill>
              <a:srgbClr val="FF6600"/>
            </a:solidFill>
            <a:prstDash val="solid"/>
            <a:round/>
            <a:headEnd type="none" w="med" len="med"/>
            <a:tailEnd type="triangle" w="med" len="med"/>
          </a:ln>
        </p:spPr>
        <p:txBody>
          <a:bodyPr anchor="t"/>
          <a:p>
            <a:pPr eaLnBrk="0" hangingPunct="0"/>
            <a:endParaRPr lang="zh-CN" altLang="en-US">
              <a:latin typeface="Arial" panose="020B0604020202020204" pitchFamily="34" charset="0"/>
              <a:ea typeface="宋体" panose="02010600030101010101" pitchFamily="2" charset="-122"/>
            </a:endParaRPr>
          </a:p>
        </p:txBody>
      </p:sp>
      <p:sp>
        <p:nvSpPr>
          <p:cNvPr id="28686" name="Line 13"/>
          <p:cNvSpPr/>
          <p:nvPr/>
        </p:nvSpPr>
        <p:spPr>
          <a:xfrm>
            <a:off x="4714875" y="2636838"/>
            <a:ext cx="1081088" cy="719137"/>
          </a:xfrm>
          <a:prstGeom prst="line">
            <a:avLst/>
          </a:prstGeom>
          <a:ln w="19050" cap="flat" cmpd="sng">
            <a:solidFill>
              <a:srgbClr val="FF6600"/>
            </a:solidFill>
            <a:prstDash val="solid"/>
            <a:round/>
            <a:headEnd type="none" w="med" len="med"/>
            <a:tailEnd type="triangle" w="med" len="med"/>
          </a:ln>
        </p:spPr>
        <p:txBody>
          <a:bodyPr anchor="t"/>
          <a:p>
            <a:pPr eaLnBrk="0" hangingPunct="0"/>
            <a:endParaRPr lang="zh-CN" altLang="en-US">
              <a:latin typeface="Arial" panose="020B0604020202020204" pitchFamily="34" charset="0"/>
              <a:ea typeface="宋体" panose="02010600030101010101" pitchFamily="2" charset="-122"/>
            </a:endParaRPr>
          </a:p>
        </p:txBody>
      </p:sp>
      <p:sp>
        <p:nvSpPr>
          <p:cNvPr id="28687" name="Line 14"/>
          <p:cNvSpPr/>
          <p:nvPr/>
        </p:nvSpPr>
        <p:spPr>
          <a:xfrm>
            <a:off x="5003800" y="2636838"/>
            <a:ext cx="2303463" cy="719137"/>
          </a:xfrm>
          <a:prstGeom prst="line">
            <a:avLst/>
          </a:prstGeom>
          <a:ln w="19050" cap="flat" cmpd="sng">
            <a:solidFill>
              <a:srgbClr val="FF6600"/>
            </a:solidFill>
            <a:prstDash val="solid"/>
            <a:round/>
            <a:headEnd type="none" w="med" len="med"/>
            <a:tailEnd type="triangle" w="med" len="med"/>
          </a:ln>
        </p:spPr>
        <p:txBody>
          <a:bodyPr anchor="t"/>
          <a:p>
            <a:pPr eaLnBrk="0" hangingPunct="0"/>
            <a:endParaRPr lang="zh-CN" altLang="en-US">
              <a:latin typeface="Arial" panose="020B0604020202020204" pitchFamily="34" charset="0"/>
              <a:ea typeface="宋体" panose="02010600030101010101" pitchFamily="2" charset="-122"/>
            </a:endParaRPr>
          </a:p>
        </p:txBody>
      </p:sp>
      <p:sp>
        <p:nvSpPr>
          <p:cNvPr id="28685" name="Line 12"/>
          <p:cNvSpPr/>
          <p:nvPr/>
        </p:nvSpPr>
        <p:spPr>
          <a:xfrm>
            <a:off x="4498975" y="2636838"/>
            <a:ext cx="0" cy="719137"/>
          </a:xfrm>
          <a:prstGeom prst="line">
            <a:avLst/>
          </a:prstGeom>
          <a:ln w="19050" cap="flat" cmpd="sng">
            <a:solidFill>
              <a:srgbClr val="FF6600"/>
            </a:solidFill>
            <a:prstDash val="solid"/>
            <a:round/>
            <a:headEnd type="none" w="med" len="med"/>
            <a:tailEnd type="triangle" w="med" len="med"/>
          </a:ln>
        </p:spPr>
        <p:txBody>
          <a:bodyPr anchor="t"/>
          <a:p>
            <a:pPr eaLnBrk="0" hangingPunct="0"/>
            <a:endParaRPr lang="zh-CN" altLang="en-US">
              <a:latin typeface="Arial" panose="020B0604020202020204" pitchFamily="34" charset="0"/>
              <a:ea typeface="宋体" panose="02010600030101010101" pitchFamily="2" charset="-122"/>
            </a:endParaRPr>
          </a:p>
        </p:txBody>
      </p:sp>
      <p:sp>
        <p:nvSpPr>
          <p:cNvPr id="28695" name="Line 22"/>
          <p:cNvSpPr/>
          <p:nvPr/>
        </p:nvSpPr>
        <p:spPr>
          <a:xfrm>
            <a:off x="1906588" y="3860800"/>
            <a:ext cx="2592387" cy="503238"/>
          </a:xfrm>
          <a:prstGeom prst="line">
            <a:avLst/>
          </a:prstGeom>
          <a:ln w="19050" cap="flat" cmpd="sng">
            <a:solidFill>
              <a:srgbClr val="FF6600"/>
            </a:solidFill>
            <a:prstDash val="solid"/>
            <a:round/>
            <a:headEnd type="none" w="med" len="med"/>
            <a:tailEnd type="triangle" w="med" len="med"/>
          </a:ln>
        </p:spPr>
        <p:txBody>
          <a:bodyPr anchor="t"/>
          <a:p>
            <a:pPr eaLnBrk="0" hangingPunct="0"/>
            <a:endParaRPr lang="zh-CN" altLang="en-US">
              <a:latin typeface="Arial" panose="020B0604020202020204" pitchFamily="34" charset="0"/>
              <a:ea typeface="宋体" panose="02010600030101010101" pitchFamily="2" charset="-122"/>
            </a:endParaRPr>
          </a:p>
        </p:txBody>
      </p:sp>
      <p:sp>
        <p:nvSpPr>
          <p:cNvPr id="28694" name="Line 21"/>
          <p:cNvSpPr/>
          <p:nvPr/>
        </p:nvSpPr>
        <p:spPr>
          <a:xfrm>
            <a:off x="3275013" y="3860800"/>
            <a:ext cx="1223962" cy="503238"/>
          </a:xfrm>
          <a:prstGeom prst="line">
            <a:avLst/>
          </a:prstGeom>
          <a:ln w="19050" cap="flat" cmpd="sng">
            <a:solidFill>
              <a:srgbClr val="FF6600"/>
            </a:solidFill>
            <a:prstDash val="solid"/>
            <a:round/>
            <a:headEnd type="none" w="med" len="med"/>
            <a:tailEnd type="triangle" w="med" len="med"/>
          </a:ln>
        </p:spPr>
        <p:txBody>
          <a:bodyPr anchor="t"/>
          <a:p>
            <a:pPr eaLnBrk="0" hangingPunct="0"/>
            <a:endParaRPr lang="zh-CN" altLang="en-US">
              <a:latin typeface="Arial" panose="020B0604020202020204" pitchFamily="34" charset="0"/>
              <a:ea typeface="宋体" panose="02010600030101010101" pitchFamily="2" charset="-122"/>
            </a:endParaRPr>
          </a:p>
        </p:txBody>
      </p:sp>
      <p:sp>
        <p:nvSpPr>
          <p:cNvPr id="28693" name="Line 20"/>
          <p:cNvSpPr/>
          <p:nvPr/>
        </p:nvSpPr>
        <p:spPr>
          <a:xfrm>
            <a:off x="4498975" y="3860800"/>
            <a:ext cx="0" cy="503238"/>
          </a:xfrm>
          <a:prstGeom prst="line">
            <a:avLst/>
          </a:prstGeom>
          <a:ln w="19050" cap="flat" cmpd="sng">
            <a:solidFill>
              <a:srgbClr val="FF6600"/>
            </a:solidFill>
            <a:prstDash val="solid"/>
            <a:round/>
            <a:headEnd type="none" w="med" len="med"/>
            <a:tailEnd type="triangle" w="med" len="med"/>
          </a:ln>
        </p:spPr>
        <p:txBody>
          <a:bodyPr anchor="t"/>
          <a:p>
            <a:pPr eaLnBrk="0" hangingPunct="0"/>
            <a:endParaRPr lang="zh-CN" altLang="en-US">
              <a:latin typeface="Arial" panose="020B0604020202020204" pitchFamily="34" charset="0"/>
              <a:ea typeface="宋体" panose="02010600030101010101" pitchFamily="2" charset="-122"/>
            </a:endParaRPr>
          </a:p>
        </p:txBody>
      </p:sp>
      <p:sp>
        <p:nvSpPr>
          <p:cNvPr id="28696" name="Line 23"/>
          <p:cNvSpPr/>
          <p:nvPr/>
        </p:nvSpPr>
        <p:spPr>
          <a:xfrm flipH="1">
            <a:off x="4498975" y="3860800"/>
            <a:ext cx="1512888" cy="503238"/>
          </a:xfrm>
          <a:prstGeom prst="line">
            <a:avLst/>
          </a:prstGeom>
          <a:ln w="19050" cap="flat" cmpd="sng">
            <a:solidFill>
              <a:srgbClr val="FF6600"/>
            </a:solidFill>
            <a:prstDash val="solid"/>
            <a:round/>
            <a:headEnd type="none" w="med" len="med"/>
            <a:tailEnd type="triangle" w="med" len="med"/>
          </a:ln>
        </p:spPr>
        <p:txBody>
          <a:bodyPr anchor="t"/>
          <a:p>
            <a:pPr eaLnBrk="0" hangingPunct="0"/>
            <a:endParaRPr lang="zh-CN" altLang="en-US">
              <a:latin typeface="Arial" panose="020B0604020202020204" pitchFamily="34" charset="0"/>
              <a:ea typeface="宋体" panose="02010600030101010101" pitchFamily="2" charset="-122"/>
            </a:endParaRPr>
          </a:p>
        </p:txBody>
      </p:sp>
      <p:sp>
        <p:nvSpPr>
          <p:cNvPr id="28697" name="Line 24"/>
          <p:cNvSpPr/>
          <p:nvPr/>
        </p:nvSpPr>
        <p:spPr>
          <a:xfrm flipH="1">
            <a:off x="4498658" y="3860800"/>
            <a:ext cx="2808287" cy="503238"/>
          </a:xfrm>
          <a:prstGeom prst="line">
            <a:avLst/>
          </a:prstGeom>
          <a:ln w="19050" cap="flat" cmpd="sng">
            <a:solidFill>
              <a:srgbClr val="FF6600"/>
            </a:solidFill>
            <a:prstDash val="solid"/>
            <a:round/>
            <a:headEnd type="none" w="med" len="med"/>
            <a:tailEnd type="triangle" w="med" len="med"/>
          </a:ln>
        </p:spPr>
        <p:txBody>
          <a:bodyPr anchor="t"/>
          <a:p>
            <a:pPr eaLnBrk="0" hangingPunct="0"/>
            <a:endParaRPr lang="zh-CN" altLang="en-US">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849630" y="810260"/>
            <a:ext cx="7049770" cy="3782695"/>
          </a:xfrm>
          <a:prstGeom prst="rect">
            <a:avLst/>
          </a:prstGeom>
          <a:noFill/>
        </p:spPr>
        <p:txBody>
          <a:bodyPr wrap="square" lIns="51421" tIns="25710" rIns="51421" bIns="25710" rtlCol="0">
            <a:spAutoFit/>
          </a:bodyPr>
          <a:lstStyle/>
          <a:p>
            <a:pPr indent="0" eaLnBrk="0" hangingPunct="0">
              <a:lnSpc>
                <a:spcPct val="90000"/>
              </a:lnSpc>
              <a:buFont typeface="Wingdings" panose="05000000000000000000" pitchFamily="2" charset="2"/>
              <a:buNone/>
            </a:pPr>
            <a:endParaRPr lang="zh-CN" altLang="en-US" b="1" dirty="0">
              <a:solidFill>
                <a:srgbClr val="0070C0"/>
              </a:solidFill>
              <a:latin typeface="微软雅黑" panose="020B0503020204020204" pitchFamily="34" charset="-122"/>
              <a:ea typeface="微软雅黑" panose="020B0503020204020204" pitchFamily="34" charset="-122"/>
              <a:sym typeface="+mn-ea"/>
            </a:endParaRPr>
          </a:p>
          <a:p>
            <a:pPr eaLnBrk="0" hangingPunct="0">
              <a:lnSpc>
                <a:spcPct val="90000"/>
              </a:lnSpc>
              <a:buFont typeface="Wingdings" panose="05000000000000000000" pitchFamily="2" charset="2"/>
              <a:buChar char="p"/>
            </a:pPr>
            <a:r>
              <a:rPr lang="en-US" altLang="zh-CN">
                <a:latin typeface="Arial" panose="020B0604020202020204" pitchFamily="34" charset="0"/>
                <a:ea typeface="宋体" panose="02010600030101010101" pitchFamily="2" charset="-122"/>
                <a:sym typeface="+mn-ea"/>
              </a:rPr>
              <a:t>if</a:t>
            </a:r>
            <a:r>
              <a:rPr lang="zh-CN" altLang="en-US">
                <a:latin typeface="Arial" panose="020B0604020202020204" pitchFamily="34" charset="0"/>
                <a:ea typeface="宋体" panose="02010600030101010101" pitchFamily="2" charset="-122"/>
                <a:sym typeface="+mn-ea"/>
              </a:rPr>
              <a:t>后面的</a:t>
            </a:r>
            <a:r>
              <a:rPr lang="en-US" altLang="zh-CN">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不能省略，</a:t>
            </a:r>
            <a:r>
              <a:rPr lang="en-US" altLang="zh-CN">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后面不要加分号</a:t>
            </a:r>
            <a:endParaRPr lang="zh-CN" altLang="en-US">
              <a:latin typeface="Arial" panose="020B0604020202020204" pitchFamily="34" charset="0"/>
              <a:ea typeface="宋体" panose="02010600030101010101" pitchFamily="2" charset="-122"/>
            </a:endParaRPr>
          </a:p>
          <a:p>
            <a:pPr eaLnBrk="0" hangingPunct="0">
              <a:lnSpc>
                <a:spcPct val="90000"/>
              </a:lnSpc>
              <a:buFont typeface="Wingdings" panose="05000000000000000000" pitchFamily="2" charset="2"/>
              <a:buChar char="p"/>
            </a:pPr>
            <a:endParaRPr lang="zh-CN" altLang="en-US">
              <a:latin typeface="Arial" panose="020B0604020202020204" pitchFamily="34" charset="0"/>
              <a:ea typeface="宋体" panose="02010600030101010101" pitchFamily="2" charset="-122"/>
            </a:endParaRPr>
          </a:p>
          <a:p>
            <a:pPr eaLnBrk="0" hangingPunct="0">
              <a:lnSpc>
                <a:spcPct val="90000"/>
              </a:lnSpc>
              <a:buFont typeface="Wingdings" panose="05000000000000000000" pitchFamily="2" charset="2"/>
              <a:buChar char="p"/>
            </a:pPr>
            <a:r>
              <a:rPr lang="en-US" altLang="zh-CN">
                <a:latin typeface="Arial" panose="020B0604020202020204" pitchFamily="34" charset="0"/>
                <a:ea typeface="宋体" panose="02010600030101010101" pitchFamily="2" charset="-122"/>
                <a:sym typeface="+mn-ea"/>
              </a:rPr>
              <a:t>if</a:t>
            </a:r>
            <a:r>
              <a:rPr lang="zh-CN" altLang="en-US">
                <a:latin typeface="Arial" panose="020B0604020202020204" pitchFamily="34" charset="0"/>
                <a:ea typeface="宋体" panose="02010600030101010101" pitchFamily="2" charset="-122"/>
                <a:sym typeface="+mn-ea"/>
              </a:rPr>
              <a:t>分支中即使一句话也要把</a:t>
            </a:r>
            <a:r>
              <a:rPr lang="en-US" altLang="zh-CN">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写上</a:t>
            </a:r>
            <a:endParaRPr lang="zh-CN" altLang="en-US">
              <a:latin typeface="Arial" panose="020B0604020202020204" pitchFamily="34" charset="0"/>
              <a:ea typeface="宋体" panose="02010600030101010101" pitchFamily="2" charset="-122"/>
            </a:endParaRPr>
          </a:p>
          <a:p>
            <a:pPr eaLnBrk="0" hangingPunct="0">
              <a:lnSpc>
                <a:spcPct val="90000"/>
              </a:lnSpc>
              <a:buFont typeface="Wingdings" panose="05000000000000000000" pitchFamily="2" charset="2"/>
              <a:buChar char="p"/>
            </a:pPr>
            <a:endParaRPr lang="zh-CN" altLang="en-US">
              <a:latin typeface="Arial" panose="020B0604020202020204" pitchFamily="34" charset="0"/>
              <a:ea typeface="宋体" panose="02010600030101010101" pitchFamily="2" charset="-122"/>
            </a:endParaRPr>
          </a:p>
          <a:p>
            <a:pPr eaLnBrk="0" hangingPunct="0">
              <a:lnSpc>
                <a:spcPct val="90000"/>
              </a:lnSpc>
              <a:buFont typeface="Wingdings" panose="05000000000000000000" pitchFamily="2" charset="2"/>
              <a:buChar char="p"/>
            </a:pPr>
            <a:r>
              <a:rPr lang="en-US" altLang="zh-CN">
                <a:latin typeface="Arial" panose="020B0604020202020204" pitchFamily="34" charset="0"/>
                <a:ea typeface="宋体" panose="02010600030101010101" pitchFamily="2" charset="-122"/>
                <a:sym typeface="+mn-ea"/>
              </a:rPr>
              <a:t>if</a:t>
            </a:r>
            <a:r>
              <a:rPr lang="zh-CN" altLang="en-US">
                <a:latin typeface="Arial" panose="020B0604020202020204" pitchFamily="34" charset="0"/>
                <a:ea typeface="宋体" panose="02010600030101010101" pitchFamily="2" charset="-122"/>
                <a:sym typeface="+mn-ea"/>
              </a:rPr>
              <a:t>嵌套不要超过三层</a:t>
            </a:r>
            <a:endParaRPr lang="zh-CN" altLang="en-US">
              <a:latin typeface="Arial" panose="020B0604020202020204" pitchFamily="34" charset="0"/>
              <a:ea typeface="宋体" panose="02010600030101010101" pitchFamily="2" charset="-122"/>
            </a:endParaRPr>
          </a:p>
          <a:p>
            <a:pPr eaLnBrk="0" hangingPunct="0">
              <a:lnSpc>
                <a:spcPct val="90000"/>
              </a:lnSpc>
              <a:buFont typeface="Wingdings" panose="05000000000000000000" pitchFamily="2" charset="2"/>
              <a:buChar char="p"/>
            </a:pPr>
            <a:endParaRPr lang="zh-CN" altLang="en-US">
              <a:latin typeface="Arial" panose="020B0604020202020204" pitchFamily="34" charset="0"/>
              <a:ea typeface="宋体" panose="02010600030101010101" pitchFamily="2" charset="-122"/>
            </a:endParaRPr>
          </a:p>
          <a:p>
            <a:pPr eaLnBrk="0" hangingPunct="0">
              <a:lnSpc>
                <a:spcPct val="90000"/>
              </a:lnSpc>
              <a:buFont typeface="Wingdings" panose="05000000000000000000" pitchFamily="2" charset="2"/>
              <a:buChar char="p"/>
            </a:pPr>
            <a:r>
              <a:rPr lang="en-US" altLang="zh-CN">
                <a:latin typeface="Arial" panose="020B0604020202020204" pitchFamily="34" charset="0"/>
                <a:ea typeface="宋体" panose="02010600030101010101" pitchFamily="2" charset="-122"/>
                <a:sym typeface="+mn-ea"/>
              </a:rPr>
              <a:t>Switch</a:t>
            </a:r>
            <a:r>
              <a:rPr lang="zh-CN" altLang="en-US">
                <a:latin typeface="Arial" panose="020B0604020202020204" pitchFamily="34" charset="0"/>
                <a:ea typeface="宋体" panose="02010600030101010101" pitchFamily="2" charset="-122"/>
                <a:sym typeface="+mn-ea"/>
              </a:rPr>
              <a:t>语句里把</a:t>
            </a:r>
            <a:r>
              <a:rPr lang="en-US" altLang="zh-CN">
                <a:latin typeface="Arial" panose="020B0604020202020204" pitchFamily="34" charset="0"/>
                <a:ea typeface="宋体" panose="02010600030101010101" pitchFamily="2" charset="-122"/>
                <a:sym typeface="+mn-ea"/>
              </a:rPr>
              <a:t>default</a:t>
            </a:r>
            <a:r>
              <a:rPr lang="zh-CN" altLang="en-US">
                <a:latin typeface="Arial" panose="020B0604020202020204" pitchFamily="34" charset="0"/>
                <a:ea typeface="宋体" panose="02010600030101010101" pitchFamily="2" charset="-122"/>
                <a:sym typeface="+mn-ea"/>
              </a:rPr>
              <a:t>分支一定要写上，防止在以后的维护中产生歧义</a:t>
            </a:r>
            <a:endParaRPr lang="zh-CN" altLang="en-US">
              <a:latin typeface="Arial" panose="020B0604020202020204" pitchFamily="34" charset="0"/>
              <a:ea typeface="宋体" panose="02010600030101010101" pitchFamily="2" charset="-122"/>
            </a:endParaRPr>
          </a:p>
          <a:p>
            <a:pPr eaLnBrk="0" hangingPunct="0">
              <a:lnSpc>
                <a:spcPct val="90000"/>
              </a:lnSpc>
              <a:buFont typeface="Wingdings" panose="05000000000000000000" pitchFamily="2" charset="2"/>
              <a:buChar char="p"/>
            </a:pPr>
            <a:endParaRPr lang="zh-CN" altLang="en-US">
              <a:latin typeface="Arial" panose="020B0604020202020204" pitchFamily="34" charset="0"/>
              <a:ea typeface="宋体" panose="02010600030101010101" pitchFamily="2" charset="-122"/>
            </a:endParaRPr>
          </a:p>
          <a:p>
            <a:pPr eaLnBrk="0" hangingPunct="0">
              <a:lnSpc>
                <a:spcPct val="90000"/>
              </a:lnSpc>
              <a:buFont typeface="Wingdings" panose="05000000000000000000" pitchFamily="2" charset="2"/>
              <a:buChar char="p"/>
            </a:pPr>
            <a:r>
              <a:rPr lang="zh-CN" altLang="en-US">
                <a:latin typeface="Arial" panose="020B0604020202020204" pitchFamily="34" charset="0"/>
                <a:ea typeface="宋体" panose="02010600030101010101" pitchFamily="2" charset="-122"/>
                <a:sym typeface="+mn-ea"/>
              </a:rPr>
              <a:t>把执行概率更大（正常情况）放在前面（</a:t>
            </a:r>
            <a:r>
              <a:rPr lang="en-US" altLang="zh-CN">
                <a:latin typeface="Arial" panose="020B0604020202020204" pitchFamily="34" charset="0"/>
                <a:ea typeface="宋体" panose="02010600030101010101" pitchFamily="2" charset="-122"/>
                <a:sym typeface="+mn-ea"/>
              </a:rPr>
              <a:t>if</a:t>
            </a:r>
            <a:r>
              <a:rPr lang="zh-CN" altLang="en-US">
                <a:latin typeface="Arial" panose="020B0604020202020204" pitchFamily="34" charset="0"/>
                <a:ea typeface="宋体" panose="02010600030101010101" pitchFamily="2" charset="-122"/>
                <a:sym typeface="+mn-ea"/>
              </a:rPr>
              <a:t>，</a:t>
            </a:r>
            <a:r>
              <a:rPr lang="en-US" altLang="zh-CN">
                <a:latin typeface="Arial" panose="020B0604020202020204" pitchFamily="34" charset="0"/>
                <a:ea typeface="宋体" panose="02010600030101010101" pitchFamily="2" charset="-122"/>
                <a:sym typeface="+mn-ea"/>
              </a:rPr>
              <a:t>case</a:t>
            </a:r>
            <a:r>
              <a:rPr lang="zh-CN" altLang="en-US">
                <a:latin typeface="Arial" panose="020B0604020202020204" pitchFamily="34" charset="0"/>
                <a:ea typeface="宋体" panose="02010600030101010101" pitchFamily="2" charset="-122"/>
                <a:sym typeface="+mn-ea"/>
              </a:rPr>
              <a:t>）</a:t>
            </a:r>
            <a:endParaRPr lang="zh-CN" altLang="en-US">
              <a:latin typeface="Arial" panose="020B0604020202020204" pitchFamily="34" charset="0"/>
              <a:ea typeface="宋体" panose="02010600030101010101" pitchFamily="2" charset="-122"/>
            </a:endParaRPr>
          </a:p>
          <a:p>
            <a:pPr eaLnBrk="0" hangingPunct="0">
              <a:lnSpc>
                <a:spcPct val="90000"/>
              </a:lnSpc>
              <a:buFont typeface="Wingdings" panose="05000000000000000000" pitchFamily="2" charset="2"/>
              <a:buChar char="p"/>
            </a:pPr>
            <a:endParaRPr lang="zh-CN" altLang="en-US">
              <a:latin typeface="Arial" panose="020B0604020202020204" pitchFamily="34" charset="0"/>
              <a:ea typeface="宋体" panose="02010600030101010101" pitchFamily="2" charset="-122"/>
            </a:endParaRPr>
          </a:p>
          <a:p>
            <a:pPr eaLnBrk="0" hangingPunct="0">
              <a:lnSpc>
                <a:spcPct val="90000"/>
              </a:lnSpc>
              <a:buFont typeface="Wingdings" panose="05000000000000000000" pitchFamily="2" charset="2"/>
              <a:buChar char="p"/>
            </a:pPr>
            <a:r>
              <a:rPr lang="en-US" altLang="zh-CN">
                <a:latin typeface="Arial" panose="020B0604020202020204" pitchFamily="34" charset="0"/>
                <a:ea typeface="宋体" panose="02010600030101010101" pitchFamily="2" charset="-122"/>
                <a:sym typeface="+mn-ea"/>
              </a:rPr>
              <a:t>if else </a:t>
            </a:r>
            <a:r>
              <a:rPr lang="zh-CN" altLang="en-US">
                <a:latin typeface="Arial" panose="020B0604020202020204" pitchFamily="34" charset="0"/>
                <a:ea typeface="宋体" panose="02010600030101010101" pitchFamily="2" charset="-122"/>
                <a:sym typeface="+mn-ea"/>
              </a:rPr>
              <a:t>和 </a:t>
            </a:r>
            <a:r>
              <a:rPr lang="en-US" altLang="zh-CN">
                <a:latin typeface="Arial" panose="020B0604020202020204" pitchFamily="34" charset="0"/>
                <a:ea typeface="宋体" panose="02010600030101010101" pitchFamily="2" charset="-122"/>
                <a:sym typeface="+mn-ea"/>
              </a:rPr>
              <a:t>switch</a:t>
            </a:r>
            <a:r>
              <a:rPr lang="zh-CN" altLang="en-US">
                <a:latin typeface="Arial" panose="020B0604020202020204" pitchFamily="34" charset="0"/>
                <a:ea typeface="宋体" panose="02010600030101010101" pitchFamily="2" charset="-122"/>
                <a:sym typeface="+mn-ea"/>
              </a:rPr>
              <a:t>：</a:t>
            </a:r>
            <a:endParaRPr lang="zh-CN" altLang="en-US">
              <a:latin typeface="Arial" panose="020B0604020202020204" pitchFamily="34" charset="0"/>
              <a:ea typeface="宋体" panose="02010600030101010101" pitchFamily="2" charset="-122"/>
            </a:endParaRPr>
          </a:p>
          <a:p>
            <a:pPr lvl="1" indent="0" eaLnBrk="0" hangingPunct="0">
              <a:lnSpc>
                <a:spcPct val="90000"/>
              </a:lnSpc>
              <a:buFont typeface="Wingdings" panose="05000000000000000000" pitchFamily="2" charset="2"/>
              <a:buNone/>
            </a:pPr>
            <a:r>
              <a:rPr lang="en-US" altLang="zh-CN">
                <a:latin typeface="Arial" panose="020B0604020202020204" pitchFamily="34" charset="0"/>
                <a:ea typeface="宋体" panose="02010600030101010101" pitchFamily="2" charset="-122"/>
                <a:sym typeface="+mn-ea"/>
              </a:rPr>
              <a:t>if else </a:t>
            </a:r>
            <a:r>
              <a:rPr lang="zh-CN" altLang="en-US">
                <a:latin typeface="Arial" panose="020B0604020202020204" pitchFamily="34" charset="0"/>
                <a:ea typeface="宋体" panose="02010600030101010101" pitchFamily="2" charset="-122"/>
                <a:sym typeface="+mn-ea"/>
              </a:rPr>
              <a:t>一般来表示两个分支或者嵌套比较少的分支，如果分支多的话，用</a:t>
            </a:r>
            <a:r>
              <a:rPr lang="en-US" altLang="zh-CN">
                <a:latin typeface="Arial" panose="020B0604020202020204" pitchFamily="34" charset="0"/>
                <a:ea typeface="宋体" panose="02010600030101010101" pitchFamily="2" charset="-122"/>
                <a:sym typeface="+mn-ea"/>
              </a:rPr>
              <a:t>switch</a:t>
            </a:r>
            <a:r>
              <a:rPr lang="zh-CN" altLang="en-US">
                <a:latin typeface="Arial" panose="020B0604020202020204" pitchFamily="34" charset="0"/>
                <a:ea typeface="宋体" panose="02010600030101010101" pitchFamily="2" charset="-122"/>
                <a:sym typeface="+mn-ea"/>
              </a:rPr>
              <a:t>。</a:t>
            </a:r>
            <a:endParaRPr lang="zh-CN" altLang="en-US"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9"/>
          <p:cNvSpPr txBox="1"/>
          <p:nvPr/>
        </p:nvSpPr>
        <p:spPr>
          <a:xfrm>
            <a:off x="3568065" y="173990"/>
            <a:ext cx="2082800" cy="327660"/>
          </a:xfrm>
          <a:prstGeom prst="rect">
            <a:avLst/>
          </a:prstGeom>
          <a:noFill/>
        </p:spPr>
        <p:txBody>
          <a:bodyPr wrap="square" lIns="51421" tIns="25710" rIns="51421" bIns="25710" rtlCol="0">
            <a:spAutoFit/>
          </a:bodyPr>
          <a:p>
            <a:pPr marL="0" lvl="1" algn="ctr"/>
            <a:r>
              <a:rPr lang="zh-CN" b="1" dirty="0">
                <a:solidFill>
                  <a:srgbClr val="0070C0"/>
                </a:solidFill>
                <a:latin typeface="微软雅黑" panose="020B0503020204020204" pitchFamily="34" charset="-122"/>
                <a:ea typeface="微软雅黑" panose="020B0503020204020204" pitchFamily="34" charset="-122"/>
                <a:sym typeface="+mn-ea"/>
              </a:rPr>
              <a:t>注意点</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529965" y="173990"/>
            <a:ext cx="1963420" cy="327660"/>
          </a:xfrm>
          <a:prstGeom prst="rect">
            <a:avLst/>
          </a:prstGeom>
          <a:noFill/>
        </p:spPr>
        <p:txBody>
          <a:bodyPr wrap="square" lIns="51421" tIns="25710" rIns="51421" bIns="25710" rtlCol="0">
            <a:spAutoFit/>
          </a:bodyPr>
          <a:lstStyle/>
          <a:p>
            <a:pPr marL="0" lvl="1" algn="ctr"/>
            <a:r>
              <a:rPr lang="en-US" altLang="zh-CN" b="1" dirty="0">
                <a:solidFill>
                  <a:schemeClr val="accent1"/>
                </a:solidFill>
                <a:latin typeface="微软雅黑" panose="020B0503020204020204" pitchFamily="34" charset="-122"/>
                <a:ea typeface="微软雅黑" panose="020B0503020204020204" pitchFamily="34" charset="-122"/>
                <a:sym typeface="+mn-ea"/>
              </a:rPr>
              <a:t>JavaScript</a:t>
            </a:r>
            <a:r>
              <a:rPr lang="zh-CN" altLang="en-US" b="1" dirty="0">
                <a:solidFill>
                  <a:schemeClr val="accent1"/>
                </a:solidFill>
                <a:latin typeface="微软雅黑" panose="020B0503020204020204" pitchFamily="34" charset="-122"/>
                <a:ea typeface="微软雅黑" panose="020B0503020204020204" pitchFamily="34" charset="-122"/>
                <a:sym typeface="+mn-ea"/>
              </a:rPr>
              <a:t>概述</a:t>
            </a:r>
            <a:endParaRPr lang="zh-CN" altLang="en-US" b="1" dirty="0" smtClean="0">
              <a:solidFill>
                <a:schemeClr val="accent1"/>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3983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2282825"/>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第三章</a:t>
            </a:r>
            <a:endParaRPr lang="zh-CN" altLang="en-US" sz="2800" dirty="0">
              <a:latin typeface="微软雅黑" panose="020B0503020204020204" pitchFamily="34" charset="-122"/>
              <a:ea typeface="微软雅黑" panose="020B0503020204020204" pitchFamily="34" charset="-122"/>
            </a:endParaRPr>
          </a:p>
          <a:p>
            <a:pPr algn="ctr">
              <a:lnSpc>
                <a:spcPct val="150000"/>
              </a:lnSpc>
              <a:defRPr/>
            </a:pPr>
            <a:r>
              <a:rPr lang="en-US" altLang="zh-CN" sz="2800" dirty="0">
                <a:latin typeface="微软雅黑" panose="020B0503020204020204" pitchFamily="34" charset="-122"/>
                <a:ea typeface="微软雅黑" panose="020B0503020204020204" pitchFamily="34" charset="-122"/>
              </a:rPr>
              <a:t>JavaScript</a:t>
            </a:r>
            <a:endParaRPr lang="en-US" altLang="zh-CN" sz="2800" dirty="0">
              <a:latin typeface="微软雅黑" panose="020B0503020204020204" pitchFamily="34" charset="-122"/>
              <a:ea typeface="微软雅黑" panose="020B0503020204020204" pitchFamily="34" charset="-122"/>
            </a:endParaRPr>
          </a:p>
          <a:p>
            <a:pPr algn="ctr">
              <a:lnSpc>
                <a:spcPct val="150000"/>
              </a:lnSpc>
              <a:defRPr/>
            </a:pPr>
            <a:endParaRPr lang="zh-CN" altLang="en-US" sz="28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081449"/>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91243" y="186799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86687" y="269865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sp>
        <p:nvSpPr>
          <p:cNvPr id="31" name="矩形 30"/>
          <p:cNvSpPr/>
          <p:nvPr/>
        </p:nvSpPr>
        <p:spPr>
          <a:xfrm>
            <a:off x="5331460" y="1165860"/>
            <a:ext cx="2011680" cy="337185"/>
          </a:xfrm>
          <a:prstGeom prst="rect">
            <a:avLst/>
          </a:prstGeom>
        </p:spPr>
        <p:txBody>
          <a:bodyPr wrap="none">
            <a:spAutoFit/>
          </a:bodyPr>
          <a:lstStyle/>
          <a:p>
            <a:pPr algn="l"/>
            <a:r>
              <a:rPr lang="zh-CN" sz="1600" b="1" dirty="0">
                <a:solidFill>
                  <a:srgbClr val="0070C0"/>
                </a:solidFill>
                <a:latin typeface="微软雅黑" panose="020B0503020204020204" pitchFamily="34" charset="-122"/>
                <a:ea typeface="微软雅黑" panose="020B0503020204020204" pitchFamily="34" charset="-122"/>
              </a:rPr>
              <a:t>程序的三大流程控制</a:t>
            </a:r>
            <a:endParaRPr lang="zh-CN" sz="1600" b="1" dirty="0">
              <a:solidFill>
                <a:srgbClr val="0070C0"/>
              </a:solidFill>
              <a:latin typeface="微软雅黑" panose="020B0503020204020204" pitchFamily="34" charset="-122"/>
              <a:ea typeface="微软雅黑" panose="020B0503020204020204" pitchFamily="34" charset="-122"/>
            </a:endParaRPr>
          </a:p>
        </p:txBody>
      </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知识点</a:t>
            </a:r>
            <a:endParaRPr lang="zh-CN" altLang="zh-CN" b="1" dirty="0" smtClean="0">
              <a:solidFill>
                <a:srgbClr val="0070C0"/>
              </a:solidFill>
              <a:latin typeface="Impact MT Std" pitchFamily="34" charset="0"/>
              <a:ea typeface="微软雅黑" panose="020B0503020204020204" pitchFamily="34" charset="-122"/>
            </a:endParaRPr>
          </a:p>
        </p:txBody>
      </p:sp>
      <p:sp>
        <p:nvSpPr>
          <p:cNvPr id="29" name="矩形 28"/>
          <p:cNvSpPr/>
          <p:nvPr/>
        </p:nvSpPr>
        <p:spPr>
          <a:xfrm>
            <a:off x="5331460" y="2839720"/>
            <a:ext cx="1262380" cy="337185"/>
          </a:xfrm>
          <a:prstGeom prst="rect">
            <a:avLst/>
          </a:prstGeom>
        </p:spPr>
        <p:txBody>
          <a:bodyPr wrap="none">
            <a:spAutoFit/>
          </a:bodyPr>
          <a:p>
            <a:pPr algn="l"/>
            <a:r>
              <a:rPr lang="zh-CN" altLang="en-US" sz="1600" b="1" dirty="0">
                <a:solidFill>
                  <a:srgbClr val="0070C0"/>
                </a:solidFill>
                <a:latin typeface="微软雅黑" panose="020B0503020204020204" pitchFamily="34" charset="-122"/>
                <a:ea typeface="微软雅黑" panose="020B0503020204020204" pitchFamily="34" charset="-122"/>
                <a:sym typeface="+mn-ea"/>
              </a:rPr>
              <a:t>Switch语句</a:t>
            </a:r>
            <a:endParaRPr lang="zh-CN" altLang="en-US" sz="1600" b="1" dirty="0">
              <a:solidFill>
                <a:srgbClr val="0070C0"/>
              </a:solidFill>
              <a:latin typeface="微软雅黑" panose="020B0503020204020204" pitchFamily="34" charset="-122"/>
              <a:ea typeface="微软雅黑" panose="020B0503020204020204" pitchFamily="34" charset="-122"/>
              <a:sym typeface="+mn-ea"/>
            </a:endParaRPr>
          </a:p>
        </p:txBody>
      </p:sp>
      <p:sp>
        <p:nvSpPr>
          <p:cNvPr id="34" name="矩形 33"/>
          <p:cNvSpPr/>
          <p:nvPr/>
        </p:nvSpPr>
        <p:spPr>
          <a:xfrm>
            <a:off x="5331460" y="2026920"/>
            <a:ext cx="739775" cy="337185"/>
          </a:xfrm>
          <a:prstGeom prst="rect">
            <a:avLst/>
          </a:prstGeom>
        </p:spPr>
        <p:txBody>
          <a:bodyPr wrap="none">
            <a:spAutoFit/>
          </a:bodyPr>
          <a:p>
            <a:pPr algn="l"/>
            <a:r>
              <a:rPr lang="zh-CN" altLang="en-US" sz="1600" b="1" dirty="0">
                <a:solidFill>
                  <a:srgbClr val="0070C0"/>
                </a:solidFill>
                <a:latin typeface="微软雅黑" panose="020B0503020204020204" pitchFamily="34" charset="-122"/>
                <a:ea typeface="微软雅黑" panose="020B0503020204020204" pitchFamily="34" charset="-122"/>
                <a:sym typeface="+mn-ea"/>
              </a:rPr>
              <a:t>If语句</a:t>
            </a:r>
            <a:endParaRPr lang="zh-CN" altLang="en-US" sz="1600" b="1" dirty="0">
              <a:solidFill>
                <a:srgbClr val="0070C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10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5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4625"/>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程序的三大流程控制</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320165" y="1279525"/>
            <a:ext cx="6503670" cy="2584450"/>
          </a:xfrm>
          <a:prstGeom prst="rect">
            <a:avLst/>
          </a:prstGeom>
          <a:noFill/>
        </p:spPr>
        <p:txBody>
          <a:bodyPr wrap="square" rtlCol="0" anchor="t">
            <a:spAutoFit/>
          </a:bodyPr>
          <a:p>
            <a:r>
              <a:rPr lang="en-US" altLang="zh-CN"/>
              <a:t>         </a:t>
            </a:r>
            <a:r>
              <a:rPr lang="zh-CN" altLang="en-US"/>
              <a:t>我们的计算机在执行一个程序的时候，最基本的方式是一条语句接一条语 句的执行。但不可能所有的问题都能用顺序执行方式就能解决，总会有一些跳转。</a:t>
            </a:r>
            <a:endParaRPr lang="zh-CN" altLang="en-US"/>
          </a:p>
          <a:p>
            <a:endParaRPr lang="zh-CN" altLang="en-US"/>
          </a:p>
          <a:p>
            <a:r>
              <a:rPr lang="zh-CN" altLang="en-US"/>
              <a:t>         采用结构化的程序设计，可以大大提高开发程序的速度、提高程序的可读性、程序运行的速度和效率。</a:t>
            </a:r>
            <a:endParaRPr lang="zh-CN" altLang="en-US"/>
          </a:p>
          <a:p>
            <a:endParaRPr lang="zh-CN" altLang="en-US"/>
          </a:p>
          <a:p>
            <a:r>
              <a:rPr lang="zh-CN" altLang="en-US"/>
              <a:t>         结构化程序是由若干个基本结构组合而成，每一个结构可以包含若干条语句和其它基本结构。共有三种基本结构：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4625"/>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程序的三大流程控制</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320165" y="1279525"/>
            <a:ext cx="6503670" cy="2030095"/>
          </a:xfrm>
          <a:prstGeom prst="rect">
            <a:avLst/>
          </a:prstGeom>
          <a:noFill/>
        </p:spPr>
        <p:txBody>
          <a:bodyPr wrap="square" rtlCol="0" anchor="t">
            <a:spAutoFit/>
          </a:bodyPr>
          <a:p>
            <a:r>
              <a:rPr lang="zh-CN" altLang="en-US">
                <a:solidFill>
                  <a:schemeClr val="accent1"/>
                </a:solidFill>
                <a:sym typeface="+mn-ea"/>
              </a:rPr>
              <a:t>三种基本结构：</a:t>
            </a:r>
            <a:r>
              <a:rPr>
                <a:solidFill>
                  <a:schemeClr val="accent1"/>
                </a:solidFill>
              </a:rPr>
              <a:t>顺序、分支（选择）、循环</a:t>
            </a:r>
            <a:endParaRPr>
              <a:solidFill>
                <a:schemeClr val="accent1"/>
              </a:solidFill>
            </a:endParaRPr>
          </a:p>
          <a:p/>
          <a:p>
            <a:r>
              <a:t>顺序：从上朝下执行的代码就是顺序</a:t>
            </a:r>
          </a:p>
          <a:p/>
          <a:p>
            <a:r>
              <a:t>选择：根据不同的情况，执行对应代码</a:t>
            </a:r>
          </a:p>
          <a:p/>
          <a:p>
            <a:r>
              <a:t>循环：重复做一件事情</a:t>
            </a:r>
          </a:p>
        </p:txBody>
      </p:sp>
      <p:sp>
        <p:nvSpPr>
          <p:cNvPr id="13" name="Freeform 9"/>
          <p:cNvSpPr>
            <a:spLocks noEditPoints="1"/>
          </p:cNvSpPr>
          <p:nvPr/>
        </p:nvSpPr>
        <p:spPr bwMode="auto">
          <a:xfrm rot="19469485">
            <a:off x="5894782" y="25911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4625"/>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顺序结构</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685290" y="1736090"/>
            <a:ext cx="3437255" cy="1476375"/>
          </a:xfrm>
          <a:prstGeom prst="rect">
            <a:avLst/>
          </a:prstGeom>
          <a:noFill/>
        </p:spPr>
        <p:txBody>
          <a:bodyPr wrap="square" rtlCol="0" anchor="t">
            <a:spAutoFit/>
          </a:bodyPr>
          <a:p>
            <a:r>
              <a:t>顺序结构是最简单的程序结构，它是由若干个依次执行的处理步骤组成的。如图，A语句和B语句是依次执行的，只有在执行完A语句后，才能接着执行B语句。</a:t>
            </a:r>
          </a:p>
        </p:txBody>
      </p:sp>
      <p:pic>
        <p:nvPicPr>
          <p:cNvPr id="9220" name="图片 4"/>
          <p:cNvPicPr>
            <a:picLocks noChangeAspect="1"/>
          </p:cNvPicPr>
          <p:nvPr/>
        </p:nvPicPr>
        <p:blipFill>
          <a:blip r:embed="rId1"/>
          <a:stretch>
            <a:fillRect/>
          </a:stretch>
        </p:blipFill>
        <p:spPr>
          <a:xfrm>
            <a:off x="5733415" y="1205230"/>
            <a:ext cx="1728788" cy="302418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4625"/>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选择结构</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301115" y="1346835"/>
            <a:ext cx="3437255" cy="2584450"/>
          </a:xfrm>
          <a:prstGeom prst="rect">
            <a:avLst/>
          </a:prstGeom>
          <a:noFill/>
        </p:spPr>
        <p:txBody>
          <a:bodyPr wrap="square" rtlCol="0" anchor="t">
            <a:spAutoFit/>
          </a:bodyPr>
          <a:p>
            <a:r>
              <a:t>在处理实际问题时，只有顺序结构是不够的，经常会遇到一些条件的判断，流程根据条件是否成立有不同的流向。如下图所示，程序根据给定的条件P是否成立而选择执行A操作或B操作。这种先根据条件做出判断，再决定执行哪一种操作的结构称为分支结构，也称为选择结构。</a:t>
            </a:r>
          </a:p>
        </p:txBody>
      </p:sp>
      <p:pic>
        <p:nvPicPr>
          <p:cNvPr id="10244" name="图片 6"/>
          <p:cNvPicPr>
            <a:picLocks noChangeAspect="1"/>
          </p:cNvPicPr>
          <p:nvPr/>
        </p:nvPicPr>
        <p:blipFill>
          <a:blip r:embed="rId1"/>
          <a:stretch>
            <a:fillRect/>
          </a:stretch>
        </p:blipFill>
        <p:spPr>
          <a:xfrm>
            <a:off x="4882515" y="1310640"/>
            <a:ext cx="3716020" cy="2521585"/>
          </a:xfrm>
          <a:prstGeom prst="rect">
            <a:avLst/>
          </a:prstGeom>
          <a:noFill/>
          <a:ln w="9525">
            <a:noFill/>
          </a:ln>
        </p:spPr>
      </p:pic>
      <p:sp>
        <p:nvSpPr>
          <p:cNvPr id="13" name="圆角矩形 12"/>
          <p:cNvSpPr/>
          <p:nvPr/>
        </p:nvSpPr>
        <p:spPr>
          <a:xfrm>
            <a:off x="1207135" y="4144010"/>
            <a:ext cx="7288530" cy="47117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rgbClr val="FA783A"/>
              </a:solidFill>
            </a:endParaRPr>
          </a:p>
        </p:txBody>
      </p:sp>
      <p:sp>
        <p:nvSpPr>
          <p:cNvPr id="14" name="文本框 13"/>
          <p:cNvSpPr txBox="1"/>
          <p:nvPr/>
        </p:nvSpPr>
        <p:spPr>
          <a:xfrm>
            <a:off x="1955800" y="4195445"/>
            <a:ext cx="3281680" cy="368300"/>
          </a:xfrm>
          <a:prstGeom prst="rect">
            <a:avLst/>
          </a:prstGeom>
          <a:noFill/>
        </p:spPr>
        <p:txBody>
          <a:bodyPr wrap="none" rtlCol="0" anchor="t">
            <a:spAutoFit/>
          </a:bodyPr>
          <a:p>
            <a:pPr eaLnBrk="0" hangingPunct="0"/>
            <a:r>
              <a:rPr lang="zh-CN" altLang="en-US">
                <a:latin typeface="Arial" panose="020B0604020202020204" pitchFamily="34" charset="0"/>
                <a:ea typeface="宋体" panose="02010600030101010101" pitchFamily="2" charset="-122"/>
                <a:sym typeface="+mn-ea"/>
              </a:rPr>
              <a:t>如</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判断一个数是偶数还是奇数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4625"/>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循环结构</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7" name="矩形 3"/>
          <p:cNvSpPr/>
          <p:nvPr/>
        </p:nvSpPr>
        <p:spPr>
          <a:xfrm>
            <a:off x="1327468" y="1310640"/>
            <a:ext cx="2757487" cy="1754188"/>
          </a:xfrm>
          <a:prstGeom prst="rect">
            <a:avLst/>
          </a:prstGeom>
          <a:noFill/>
          <a:ln w="9525">
            <a:noFill/>
          </a:ln>
        </p:spPr>
        <p:txBody>
          <a:bodyPr anchor="t">
            <a:spAutoFit/>
          </a:bodyPr>
          <a:p>
            <a:pPr eaLnBrk="0" hangingPunct="0"/>
            <a:r>
              <a:rPr lang="zh-CN" altLang="zh-CN">
                <a:latin typeface="Arial" panose="020B0604020202020204" pitchFamily="34" charset="0"/>
                <a:ea typeface="宋体" panose="02010600030101010101" pitchFamily="2" charset="-122"/>
              </a:rPr>
              <a:t>需要重复执行同一操作的结构称为循环结构，即从某处开始，按照一定条件反复执行某一处理步骤，反复执行的处理步骤称为循环体</a:t>
            </a:r>
            <a:endParaRPr lang="zh-CN" altLang="zh-CN">
              <a:latin typeface="Arial" panose="020B0604020202020204" pitchFamily="34" charset="0"/>
              <a:ea typeface="宋体" panose="02010600030101010101" pitchFamily="2" charset="-122"/>
            </a:endParaRPr>
          </a:p>
        </p:txBody>
      </p:sp>
      <p:pic>
        <p:nvPicPr>
          <p:cNvPr id="11269" name="图片 7"/>
          <p:cNvPicPr>
            <a:picLocks noChangeAspect="1"/>
          </p:cNvPicPr>
          <p:nvPr/>
        </p:nvPicPr>
        <p:blipFill>
          <a:blip r:embed="rId1"/>
          <a:stretch>
            <a:fillRect/>
          </a:stretch>
        </p:blipFill>
        <p:spPr>
          <a:xfrm>
            <a:off x="4178935" y="1063625"/>
            <a:ext cx="3905250" cy="2380615"/>
          </a:xfrm>
          <a:prstGeom prst="rect">
            <a:avLst/>
          </a:prstGeom>
          <a:noFill/>
          <a:ln w="9525">
            <a:noFill/>
          </a:ln>
        </p:spPr>
      </p:pic>
      <p:sp>
        <p:nvSpPr>
          <p:cNvPr id="13" name="圆角矩形 12"/>
          <p:cNvSpPr/>
          <p:nvPr/>
        </p:nvSpPr>
        <p:spPr>
          <a:xfrm>
            <a:off x="1207135" y="4144010"/>
            <a:ext cx="7288530" cy="47117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eaLnBrk="0" hangingPunct="0"/>
            <a:r>
              <a:rPr lang="zh-CN" altLang="zh-CN" sz="1600">
                <a:solidFill>
                  <a:schemeClr val="tx1"/>
                </a:solidFill>
                <a:latin typeface="Arial" panose="020B0604020202020204" pitchFamily="34" charset="0"/>
                <a:ea typeface="宋体" panose="02010600030101010101" pitchFamily="2" charset="-122"/>
                <a:sym typeface="+mn-ea"/>
              </a:rPr>
              <a:t>如：计算</a:t>
            </a:r>
            <a:r>
              <a:rPr lang="en-US" altLang="zh-CN" sz="1600">
                <a:solidFill>
                  <a:schemeClr val="tx1"/>
                </a:solidFill>
                <a:latin typeface="Arial" panose="020B0604020202020204" pitchFamily="34" charset="0"/>
                <a:ea typeface="宋体" panose="02010600030101010101" pitchFamily="2" charset="-122"/>
                <a:sym typeface="+mn-ea"/>
              </a:rPr>
              <a:t>1</a:t>
            </a:r>
            <a:r>
              <a:rPr lang="zh-CN" altLang="zh-CN" sz="1600">
                <a:solidFill>
                  <a:schemeClr val="tx1"/>
                </a:solidFill>
                <a:latin typeface="Arial" panose="020B0604020202020204" pitchFamily="34" charset="0"/>
                <a:ea typeface="宋体" panose="02010600030101010101" pitchFamily="2" charset="-122"/>
                <a:sym typeface="+mn-ea"/>
              </a:rPr>
              <a:t>＋</a:t>
            </a:r>
            <a:r>
              <a:rPr lang="en-US" altLang="zh-CN" sz="1600">
                <a:solidFill>
                  <a:schemeClr val="tx1"/>
                </a:solidFill>
                <a:latin typeface="Arial" panose="020B0604020202020204" pitchFamily="34" charset="0"/>
                <a:ea typeface="宋体" panose="02010600030101010101" pitchFamily="2" charset="-122"/>
                <a:sym typeface="+mn-ea"/>
              </a:rPr>
              <a:t>2</a:t>
            </a:r>
            <a:r>
              <a:rPr lang="zh-CN" altLang="zh-CN" sz="1600">
                <a:solidFill>
                  <a:schemeClr val="tx1"/>
                </a:solidFill>
                <a:latin typeface="Arial" panose="020B0604020202020204" pitchFamily="34" charset="0"/>
                <a:ea typeface="宋体" panose="02010600030101010101" pitchFamily="2" charset="-122"/>
                <a:sym typeface="+mn-ea"/>
              </a:rPr>
              <a:t>＋</a:t>
            </a:r>
            <a:r>
              <a:rPr lang="en-US" altLang="zh-CN" sz="1600">
                <a:solidFill>
                  <a:schemeClr val="tx1"/>
                </a:solidFill>
                <a:latin typeface="Arial" panose="020B0604020202020204" pitchFamily="34" charset="0"/>
                <a:ea typeface="宋体" panose="02010600030101010101" pitchFamily="2" charset="-122"/>
                <a:sym typeface="+mn-ea"/>
              </a:rPr>
              <a:t>3</a:t>
            </a:r>
            <a:r>
              <a:rPr lang="zh-CN" altLang="zh-CN" sz="1600">
                <a:solidFill>
                  <a:schemeClr val="tx1"/>
                </a:solidFill>
                <a:latin typeface="Arial" panose="020B0604020202020204" pitchFamily="34" charset="0"/>
                <a:ea typeface="宋体" panose="02010600030101010101" pitchFamily="2" charset="-122"/>
                <a:sym typeface="+mn-ea"/>
              </a:rPr>
              <a:t>＋…</a:t>
            </a:r>
            <a:r>
              <a:rPr lang="en-US" altLang="zh-CN" sz="1600">
                <a:solidFill>
                  <a:schemeClr val="tx1"/>
                </a:solidFill>
                <a:latin typeface="Arial" panose="020B0604020202020204" pitchFamily="34" charset="0"/>
                <a:ea typeface="宋体" panose="02010600030101010101" pitchFamily="2" charset="-122"/>
                <a:sym typeface="+mn-ea"/>
              </a:rPr>
              <a:t>+10</a:t>
            </a:r>
            <a:r>
              <a:rPr lang="zh-CN" altLang="zh-CN" sz="1600">
                <a:solidFill>
                  <a:schemeClr val="tx1"/>
                </a:solidFill>
                <a:latin typeface="Arial" panose="020B0604020202020204" pitchFamily="34" charset="0"/>
                <a:ea typeface="宋体" panose="02010600030101010101" pitchFamily="2" charset="-122"/>
                <a:sym typeface="+mn-ea"/>
              </a:rPr>
              <a:t>的和。</a:t>
            </a:r>
            <a:r>
              <a:rPr lang="en-US" altLang="zh-CN" sz="1350">
                <a:latin typeface="Arial" panose="020B0604020202020204" pitchFamily="34" charset="0"/>
                <a:ea typeface="宋体" panose="02010600030101010101" pitchFamily="2" charset="-122"/>
                <a:sym typeface="+mn-ea"/>
              </a:rPr>
              <a:t>+10</a:t>
            </a:r>
            <a:r>
              <a:rPr lang="zh-CN" altLang="zh-CN" sz="1350">
                <a:latin typeface="Arial" panose="020B0604020202020204" pitchFamily="34" charset="0"/>
                <a:ea typeface="宋体" panose="02010600030101010101" pitchFamily="2" charset="-122"/>
                <a:sym typeface="+mn-ea"/>
              </a:rPr>
              <a:t>的和。</a:t>
            </a:r>
            <a:endParaRPr lang="zh-CN" altLang="en-US" sz="1350">
              <a:solidFill>
                <a:srgbClr val="FA783A"/>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77685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491865" y="174625"/>
            <a:ext cx="2700655" cy="327660"/>
          </a:xfrm>
          <a:prstGeom prst="rect">
            <a:avLst/>
          </a:prstGeom>
          <a:noFill/>
        </p:spPr>
        <p:txBody>
          <a:bodyPr wrap="square" lIns="51421" tIns="25710" rIns="51421" bIns="25710" rtlCol="0">
            <a:spAutoFit/>
          </a:bodyPr>
          <a:lstStyle/>
          <a:p>
            <a:pPr marL="0" lvl="1" algn="ctr"/>
            <a:r>
              <a:rPr lang="zh-CN" b="1" dirty="0">
                <a:solidFill>
                  <a:srgbClr val="0070C0"/>
                </a:solidFill>
                <a:latin typeface="微软雅黑" panose="020B0503020204020204" pitchFamily="34" charset="-122"/>
                <a:ea typeface="微软雅黑" panose="020B0503020204020204" pitchFamily="34" charset="-122"/>
                <a:sym typeface="+mn-ea"/>
              </a:rPr>
              <a:t>选择结构--If 单分支</a:t>
            </a:r>
            <a:endParaRPr lang="zh-CN" b="1" dirty="0">
              <a:solidFill>
                <a:srgbClr val="0070C0"/>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6516793"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291" name="文本框 1"/>
          <p:cNvSpPr txBox="1"/>
          <p:nvPr/>
        </p:nvSpPr>
        <p:spPr>
          <a:xfrm>
            <a:off x="622300" y="1326515"/>
            <a:ext cx="6198870" cy="2830195"/>
          </a:xfrm>
          <a:prstGeom prst="rect">
            <a:avLst/>
          </a:prstGeom>
          <a:noFill/>
          <a:ln w="9525">
            <a:noFill/>
          </a:ln>
        </p:spPr>
        <p:txBody>
          <a:bodyPr wrap="square" anchor="t">
            <a:spAutoFit/>
          </a:bodyPr>
          <a:p>
            <a:pPr>
              <a:buFont typeface="Wingdings" panose="05000000000000000000" pitchFamily="2" charset="2"/>
              <a:buChar char="p"/>
            </a:pPr>
            <a:r>
              <a:rPr lang="zh-CN" altLang="en-US" sz="2400" b="1">
                <a:solidFill>
                  <a:schemeClr val="accent1"/>
                </a:solidFill>
                <a:latin typeface="Arial" panose="020B0604020202020204" pitchFamily="34" charset="0"/>
                <a:ea typeface="宋体" panose="02010600030101010101" pitchFamily="2" charset="-122"/>
              </a:rPr>
              <a:t>单分支</a:t>
            </a:r>
            <a:r>
              <a:rPr lang="en-US" altLang="zh-CN" sz="2400" b="1">
                <a:solidFill>
                  <a:schemeClr val="accent1"/>
                </a:solidFill>
                <a:latin typeface="Arial" panose="020B0604020202020204" pitchFamily="34" charset="0"/>
                <a:ea typeface="宋体" panose="02010600030101010101" pitchFamily="2" charset="-122"/>
              </a:rPr>
              <a:t>----if</a:t>
            </a:r>
            <a:r>
              <a:rPr lang="zh-CN" altLang="en-US" sz="2400" b="1">
                <a:solidFill>
                  <a:schemeClr val="accent1"/>
                </a:solidFill>
                <a:latin typeface="Arial" panose="020B0604020202020204" pitchFamily="34" charset="0"/>
                <a:ea typeface="宋体" panose="02010600030101010101" pitchFamily="2" charset="-122"/>
              </a:rPr>
              <a:t>条件判断语句</a:t>
            </a:r>
            <a:endParaRPr lang="en-US" altLang="zh-CN" sz="3200" b="1">
              <a:latin typeface="Arial" panose="020B0604020202020204" pitchFamily="34" charset="0"/>
              <a:ea typeface="宋体" panose="02010600030101010101" pitchFamily="2" charset="-122"/>
            </a:endParaRPr>
          </a:p>
          <a:p>
            <a:r>
              <a:rPr lang="en-US" altLang="zh-CN" sz="2000">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r>
              <a:rPr lang="en-US" altLang="zh-CN" sz="2000">
                <a:latin typeface="Arial" panose="020B0604020202020204" pitchFamily="34" charset="0"/>
                <a:ea typeface="宋体" panose="02010600030101010101" pitchFamily="2" charset="-122"/>
              </a:rPr>
              <a:t>	</a:t>
            </a:r>
            <a:r>
              <a:rPr lang="en-US" altLang="zh-CN" sz="2000" b="1">
                <a:latin typeface="Arial" panose="020B0604020202020204" pitchFamily="34" charset="0"/>
                <a:ea typeface="宋体" panose="02010600030101010101" pitchFamily="2" charset="-122"/>
              </a:rPr>
              <a:t>if(</a:t>
            </a:r>
            <a:r>
              <a:rPr lang="zh-CN" altLang="en-US" sz="2000" b="1">
                <a:latin typeface="Arial" panose="020B0604020202020204" pitchFamily="34" charset="0"/>
                <a:ea typeface="宋体" panose="02010600030101010101" pitchFamily="2" charset="-122"/>
              </a:rPr>
              <a:t>表达式</a:t>
            </a:r>
            <a:r>
              <a:rPr lang="en-US" altLang="zh-CN" sz="2000" b="1">
                <a:latin typeface="Arial" panose="020B0604020202020204" pitchFamily="34" charset="0"/>
                <a:ea typeface="宋体" panose="02010600030101010101" pitchFamily="2" charset="-122"/>
              </a:rPr>
              <a:t>){</a:t>
            </a:r>
            <a:endParaRPr lang="en-US" altLang="zh-CN" sz="2000" b="1">
              <a:latin typeface="Arial" panose="020B0604020202020204" pitchFamily="34" charset="0"/>
              <a:ea typeface="宋体" panose="02010600030101010101" pitchFamily="2" charset="-122"/>
            </a:endParaRPr>
          </a:p>
          <a:p>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执行语句</a:t>
            </a:r>
            <a:endParaRPr lang="en-US" altLang="zh-CN" sz="2000" b="1">
              <a:latin typeface="Arial" panose="020B0604020202020204" pitchFamily="34" charset="0"/>
              <a:ea typeface="宋体" panose="02010600030101010101" pitchFamily="2" charset="-122"/>
            </a:endParaRPr>
          </a:p>
          <a:p>
            <a:r>
              <a:rPr lang="en-US" altLang="zh-CN" sz="2000" b="1">
                <a:latin typeface="Arial" panose="020B0604020202020204" pitchFamily="34" charset="0"/>
                <a:ea typeface="宋体" panose="02010600030101010101" pitchFamily="2" charset="-122"/>
              </a:rPr>
              <a:t>	}</a:t>
            </a:r>
            <a:endParaRPr lang="en-US" altLang="zh-CN" sz="2000" b="1">
              <a:latin typeface="Arial" panose="020B0604020202020204" pitchFamily="34" charset="0"/>
              <a:ea typeface="宋体" panose="02010600030101010101" pitchFamily="2" charset="-122"/>
            </a:endParaRPr>
          </a:p>
          <a:p>
            <a:endParaRPr lang="en-US" altLang="zh-CN" sz="2000" b="1">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rPr>
              <a:t>        当括号内的表达式结果成立</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为</a:t>
            </a:r>
            <a:r>
              <a:rPr lang="en-US" altLang="zh-CN" b="1">
                <a:latin typeface="Arial" panose="020B0604020202020204" pitchFamily="34" charset="0"/>
                <a:ea typeface="宋体" panose="02010600030101010101" pitchFamily="2" charset="-122"/>
              </a:rPr>
              <a:t>true</a:t>
            </a:r>
            <a:r>
              <a:rPr lang="zh-CN" altLang="en-US" b="1">
                <a:latin typeface="Arial" panose="020B0604020202020204" pitchFamily="34" charset="0"/>
                <a:ea typeface="宋体" panose="02010600030101010101" pitchFamily="2" charset="-122"/>
              </a:rPr>
              <a:t>时</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，则执行大括号内的语句，否则不执行。</a:t>
            </a:r>
            <a:endParaRPr lang="en-US" altLang="zh-CN"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rPr>
              <a:t>       </a:t>
            </a:r>
            <a:r>
              <a:rPr lang="zh-CN" altLang="en-US" b="1">
                <a:latin typeface="Arial" panose="020B0604020202020204" pitchFamily="34" charset="0"/>
                <a:ea typeface="宋体" panose="02010600030101010101" pitchFamily="2" charset="-122"/>
              </a:rPr>
              <a:t>括号里的表达式一般是关系表达式或者逻辑表达式；</a:t>
            </a:r>
            <a:endParaRPr lang="en-US" altLang="zh-CN" b="1">
              <a:latin typeface="Arial" panose="020B0604020202020204" pitchFamily="34" charset="0"/>
              <a:ea typeface="宋体" panose="02010600030101010101" pitchFamily="2" charset="-122"/>
            </a:endParaRPr>
          </a:p>
        </p:txBody>
      </p:sp>
      <p:sp>
        <p:nvSpPr>
          <p:cNvPr id="12292" name="AutoShape 25"/>
          <p:cNvSpPr/>
          <p:nvPr/>
        </p:nvSpPr>
        <p:spPr>
          <a:xfrm>
            <a:off x="4379278" y="1720850"/>
            <a:ext cx="3313112" cy="1368425"/>
          </a:xfrm>
          <a:prstGeom prst="flowChartAlternateProcess">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rgbClr val="003366"/>
                </a:solidFill>
                <a:latin typeface="仿宋_GB2312" pitchFamily="49" charset="-122"/>
                <a:ea typeface="宋体" panose="02010600030101010101" pitchFamily="2" charset="-122"/>
              </a:rPr>
              <a:t>注意：</a:t>
            </a:r>
            <a:endParaRPr lang="zh-CN" altLang="en-US" b="1">
              <a:solidFill>
                <a:srgbClr val="003366"/>
              </a:solidFill>
              <a:latin typeface="仿宋_GB2312" pitchFamily="49" charset="-122"/>
              <a:ea typeface="宋体" panose="02010600030101010101" pitchFamily="2" charset="-122"/>
            </a:endParaRPr>
          </a:p>
          <a:p>
            <a:pPr eaLnBrk="0" hangingPunct="0"/>
            <a:r>
              <a:rPr lang="en-US" altLang="zh-CN" b="1">
                <a:solidFill>
                  <a:srgbClr val="003366"/>
                </a:solidFill>
                <a:latin typeface="仿宋_GB2312" pitchFamily="49" charset="-122"/>
                <a:ea typeface="宋体" panose="02010600030101010101" pitchFamily="2" charset="-122"/>
              </a:rPr>
              <a:t>1.if</a:t>
            </a:r>
            <a:r>
              <a:rPr lang="zh-CN" altLang="en-US" b="1">
                <a:solidFill>
                  <a:srgbClr val="003366"/>
                </a:solidFill>
                <a:latin typeface="仿宋_GB2312" pitchFamily="49" charset="-122"/>
                <a:ea typeface="宋体" panose="02010600030101010101" pitchFamily="2" charset="-122"/>
              </a:rPr>
              <a:t>后面的</a:t>
            </a:r>
            <a:r>
              <a:rPr lang="en-US" altLang="zh-CN" b="1">
                <a:solidFill>
                  <a:srgbClr val="003366"/>
                </a:solidFill>
                <a:latin typeface="仿宋_GB2312" pitchFamily="49" charset="-122"/>
                <a:ea typeface="宋体" panose="02010600030101010101" pitchFamily="2" charset="-122"/>
              </a:rPr>
              <a:t>()</a:t>
            </a:r>
            <a:r>
              <a:rPr lang="zh-CN" altLang="en-US" b="1">
                <a:solidFill>
                  <a:srgbClr val="003366"/>
                </a:solidFill>
                <a:latin typeface="仿宋_GB2312" pitchFamily="49" charset="-122"/>
                <a:ea typeface="宋体" panose="02010600030101010101" pitchFamily="2" charset="-122"/>
              </a:rPr>
              <a:t>不能省略。</a:t>
            </a:r>
            <a:endParaRPr lang="zh-CN" altLang="en-US" b="1">
              <a:solidFill>
                <a:srgbClr val="003366"/>
              </a:solidFill>
              <a:latin typeface="仿宋_GB2312" pitchFamily="49" charset="-122"/>
              <a:ea typeface="宋体" panose="02010600030101010101" pitchFamily="2" charset="-122"/>
            </a:endParaRPr>
          </a:p>
          <a:p>
            <a:pPr eaLnBrk="0" hangingPunct="0"/>
            <a:r>
              <a:rPr lang="en-US" altLang="zh-CN" b="1">
                <a:solidFill>
                  <a:srgbClr val="003366"/>
                </a:solidFill>
                <a:latin typeface="仿宋_GB2312" pitchFamily="49" charset="-122"/>
                <a:ea typeface="宋体" panose="02010600030101010101" pitchFamily="2" charset="-122"/>
              </a:rPr>
              <a:t>2.</a:t>
            </a:r>
            <a:r>
              <a:rPr lang="zh-CN" altLang="en-US" b="1">
                <a:solidFill>
                  <a:srgbClr val="003366"/>
                </a:solidFill>
                <a:latin typeface="仿宋_GB2312" pitchFamily="49" charset="-122"/>
                <a:ea typeface="宋体" panose="02010600030101010101" pitchFamily="2" charset="-122"/>
              </a:rPr>
              <a:t>无论执行语句是一条还是</a:t>
            </a:r>
            <a:endParaRPr lang="zh-CN" altLang="en-US" b="1">
              <a:solidFill>
                <a:srgbClr val="003366"/>
              </a:solidFill>
              <a:latin typeface="仿宋_GB2312" pitchFamily="49" charset="-122"/>
              <a:ea typeface="宋体" panose="02010600030101010101" pitchFamily="2" charset="-122"/>
            </a:endParaRPr>
          </a:p>
          <a:p>
            <a:pPr eaLnBrk="0" hangingPunct="0"/>
            <a:r>
              <a:rPr lang="zh-CN" altLang="en-US" b="1">
                <a:solidFill>
                  <a:srgbClr val="003366"/>
                </a:solidFill>
                <a:latin typeface="仿宋_GB2312" pitchFamily="49" charset="-122"/>
                <a:ea typeface="宋体" panose="02010600030101010101" pitchFamily="2" charset="-122"/>
              </a:rPr>
              <a:t>  多条，一对</a:t>
            </a:r>
            <a:r>
              <a:rPr lang="en-US" altLang="zh-CN" b="1">
                <a:solidFill>
                  <a:srgbClr val="003366"/>
                </a:solidFill>
                <a:latin typeface="仿宋_GB2312" pitchFamily="49" charset="-122"/>
                <a:ea typeface="宋体" panose="02010600030101010101" pitchFamily="2" charset="-122"/>
              </a:rPr>
              <a:t>{ }</a:t>
            </a:r>
            <a:r>
              <a:rPr lang="zh-CN" altLang="en-US" b="1">
                <a:solidFill>
                  <a:srgbClr val="003366"/>
                </a:solidFill>
                <a:latin typeface="仿宋_GB2312" pitchFamily="49" charset="-122"/>
                <a:ea typeface="宋体" panose="02010600030101010101" pitchFamily="2" charset="-122"/>
              </a:rPr>
              <a:t>都不能省略。</a:t>
            </a:r>
            <a:endParaRPr lang="zh-CN" altLang="en-US" b="1">
              <a:solidFill>
                <a:srgbClr val="003366"/>
              </a:solidFill>
              <a:latin typeface="仿宋_GB2312" pitchFamily="49"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2545</Words>
  <Application>WPS 演示</Application>
  <PresentationFormat>全屏显示(16:9)</PresentationFormat>
  <Paragraphs>235</Paragraphs>
  <Slides>19</Slides>
  <Notes>35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DIN-BoldItalic</vt:lpstr>
      <vt:lpstr>微软雅黑</vt:lpstr>
      <vt:lpstr>Impact MT Std</vt:lpstr>
      <vt:lpstr>仿宋_GB2312</vt:lpstr>
      <vt:lpstr>Segoe Print</vt:lpstr>
      <vt:lpstr>Calibri</vt:lpstr>
      <vt:lpstr>Arial Unicode MS</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389</cp:revision>
  <dcterms:created xsi:type="dcterms:W3CDTF">2016-01-14T08:47:00Z</dcterms:created>
  <dcterms:modified xsi:type="dcterms:W3CDTF">2019-11-18T08:20:44Z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8</vt:lpwstr>
  </property>
</Properties>
</file>