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621" r:id="rId8"/>
    <p:sldId id="622" r:id="rId9"/>
    <p:sldId id="623" r:id="rId10"/>
    <p:sldId id="648" r:id="rId11"/>
    <p:sldId id="653" r:id="rId12"/>
    <p:sldId id="649" r:id="rId13"/>
    <p:sldId id="650" r:id="rId14"/>
    <p:sldId id="651" r:id="rId15"/>
    <p:sldId id="652" r:id="rId16"/>
    <p:sldId id="624" r:id="rId17"/>
    <p:sldId id="636" r:id="rId18"/>
    <p:sldId id="637" r:id="rId19"/>
    <p:sldId id="639" r:id="rId20"/>
    <p:sldId id="640" r:id="rId21"/>
    <p:sldId id="641" r:id="rId22"/>
    <p:sldId id="654" r:id="rId23"/>
    <p:sldId id="638" r:id="rId24"/>
    <p:sldId id="300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while和do while的区别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36" name="矩形 6"/>
          <p:cNvSpPr/>
          <p:nvPr/>
        </p:nvSpPr>
        <p:spPr>
          <a:xfrm>
            <a:off x="1739265" y="1691005"/>
            <a:ext cx="628269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r>
              <a:rPr lang="zh-CN" altLang="en-US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执行顺序的问题，</a:t>
            </a:r>
            <a:r>
              <a:rPr lang="en-US" altLang="zh-CN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while</a:t>
            </a:r>
            <a:r>
              <a:rPr lang="zh-CN" altLang="en-US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是先判断，</a:t>
            </a:r>
            <a:r>
              <a:rPr lang="en-US" altLang="zh-CN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do while</a:t>
            </a:r>
            <a:r>
              <a:rPr lang="zh-CN" altLang="en-US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，先执行循环体的代码，再判断。当条件第一次就不满足时，更能体现出区别。</a:t>
            </a:r>
            <a:endParaRPr lang="zh-CN" altLang="en-US" sz="2000" strike="noStrike" noProof="1">
              <a:latin typeface="仿宋_GB2312"/>
              <a:ea typeface="宋体" panose="02010600030101010101" pitchFamily="2" charset="-122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endParaRPr lang="en-US" altLang="zh-CN" sz="2000" strike="noStrike" noProof="1">
              <a:latin typeface="仿宋_GB2312"/>
              <a:ea typeface="宋体" panose="02010600030101010101" pitchFamily="2" charset="-122"/>
            </a:endParaRPr>
          </a:p>
          <a:p>
            <a:pPr marL="0" lvl="1" indent="457200" eaLnBrk="0" fontAlgn="base" hangingPunct="0">
              <a:buFont typeface="Wingdings" panose="05000000000000000000" pitchFamily="2" charset="2"/>
              <a:buChar char="p"/>
            </a:pPr>
            <a:r>
              <a:rPr lang="zh-CN" altLang="en-US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在开发中，</a:t>
            </a:r>
            <a:r>
              <a:rPr lang="en-US" altLang="zh-CN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while</a:t>
            </a:r>
            <a:r>
              <a:rPr lang="zh-CN" altLang="en-US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用的情况多。如果</a:t>
            </a:r>
            <a:r>
              <a:rPr lang="en-US" altLang="zh-CN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while</a:t>
            </a:r>
            <a:r>
              <a:rPr lang="zh-CN" altLang="en-US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处理逻辑比较别扭时，就需要使用</a:t>
            </a:r>
            <a:r>
              <a:rPr lang="en-US" altLang="zh-CN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do while</a:t>
            </a:r>
            <a:r>
              <a:rPr lang="zh-CN" altLang="en-US" sz="2000" strike="noStrike" noProof="1">
                <a:latin typeface="仿宋_GB2312"/>
                <a:ea typeface="宋体" panose="02010600030101010101" pitchFamily="2" charset="-122"/>
                <a:cs typeface="+mn-ea"/>
              </a:rPr>
              <a:t>。</a:t>
            </a:r>
            <a:endParaRPr lang="zh-CN" altLang="en-US" sz="2800" b="1" strike="noStrike" noProof="1">
              <a:latin typeface="仿宋_GB231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for循环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508" name="Rectangle 1"/>
          <p:cNvSpPr/>
          <p:nvPr/>
        </p:nvSpPr>
        <p:spPr>
          <a:xfrm>
            <a:off x="1127125" y="1005682"/>
            <a:ext cx="7429500" cy="3723005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708688"/>
            </a:prstShdw>
          </a:effectLst>
        </p:spPr>
        <p:txBody>
          <a:bodyPr wrap="square" anchor="ctr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for</a:t>
            </a:r>
            <a:r>
              <a:rPr lang="zh-CN" altLang="en-US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循环</a:t>
            </a:r>
            <a:endParaRPr lang="zh-CN" altLang="en-US" sz="3200" b="1">
              <a:latin typeface="仿宋_GB2312"/>
              <a:ea typeface="宋体" panose="02010600030101010101" pitchFamily="2" charset="-122"/>
            </a:endParaRPr>
          </a:p>
          <a:p>
            <a:pPr lvl="2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for(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表达式</a:t>
            </a: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；表达式</a:t>
            </a: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；表达式</a:t>
            </a: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3)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    {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        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语句；</a:t>
            </a:r>
            <a:endParaRPr lang="zh-CN" altLang="en-US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    }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   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执行过程：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</a:rPr>
              <a:t>   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1.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先求解表达式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（只求一次）；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</a:rPr>
              <a:t>   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2.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求解表达式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，若其值为真（非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0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），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</a:rPr>
              <a:t>     则执行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for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语句中指定的内嵌语句，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</a:rPr>
              <a:t>     然后求解表达式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3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；再求解表达式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，若为假，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</a:rPr>
              <a:t>     则结束循环，执行</a:t>
            </a:r>
            <a:r>
              <a:rPr lang="en-US" altLang="zh-CN" b="1">
                <a:latin typeface="仿宋_GB2312"/>
                <a:ea typeface="宋体" panose="02010600030101010101" pitchFamily="2" charset="-122"/>
              </a:rPr>
              <a:t>for</a:t>
            </a:r>
            <a:r>
              <a:rPr lang="zh-CN" altLang="en-US" b="1">
                <a:latin typeface="仿宋_GB2312"/>
                <a:ea typeface="宋体" panose="02010600030101010101" pitchFamily="2" charset="-122"/>
              </a:rPr>
              <a:t>循环外的语句。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仿宋_GB2312"/>
                <a:ea typeface="宋体" panose="02010600030101010101" pitchFamily="2" charset="-122"/>
              </a:rPr>
              <a:t>    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示例：计算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1+2+3+……+100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之和。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for循环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564" name="矩形 12"/>
          <p:cNvSpPr/>
          <p:nvPr/>
        </p:nvSpPr>
        <p:spPr>
          <a:xfrm>
            <a:off x="755650" y="1188403"/>
            <a:ext cx="334899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用</a:t>
            </a:r>
            <a:r>
              <a:rPr lang="en-US" altLang="zh-CN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for</a:t>
            </a:r>
            <a:r>
              <a:rPr lang="zh-CN" altLang="en-US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循环求</a:t>
            </a:r>
            <a:r>
              <a:rPr lang="en-US" altLang="zh-CN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～</a:t>
            </a:r>
            <a:r>
              <a:rPr lang="en-US" altLang="zh-CN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100</a:t>
            </a:r>
            <a:r>
              <a:rPr lang="zh-CN" altLang="en-US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</a:rPr>
              <a:t>之和。</a:t>
            </a:r>
            <a:endParaRPr lang="zh-CN" altLang="en-US" sz="2000" b="1">
              <a:solidFill>
                <a:schemeClr val="accent1"/>
              </a:solidFill>
              <a:latin typeface="仿宋_GB2312"/>
              <a:ea typeface="宋体" panose="02010600030101010101" pitchFamily="2" charset="-122"/>
            </a:endParaRPr>
          </a:p>
        </p:txBody>
      </p:sp>
      <p:sp>
        <p:nvSpPr>
          <p:cNvPr id="23556" name="AutoShape 20"/>
          <p:cNvSpPr/>
          <p:nvPr/>
        </p:nvSpPr>
        <p:spPr>
          <a:xfrm>
            <a:off x="1542415" y="1910715"/>
            <a:ext cx="3529013" cy="273685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var i,sum=0;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for(i=1;i&lt;=100;i++)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{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   sum=sum+i;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}           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</p:txBody>
      </p:sp>
      <p:sp>
        <p:nvSpPr>
          <p:cNvPr id="23560" name="AutoShape 24"/>
          <p:cNvSpPr/>
          <p:nvPr/>
        </p:nvSpPr>
        <p:spPr>
          <a:xfrm>
            <a:off x="435610" y="2896870"/>
            <a:ext cx="1250950" cy="393700"/>
          </a:xfrm>
          <a:prstGeom prst="wedgeRoundRectCallout">
            <a:avLst>
              <a:gd name="adj1" fmla="val 127625"/>
              <a:gd name="adj2" fmla="val 2894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循环初值</a:t>
            </a:r>
            <a:endParaRPr lang="zh-CN" altLang="en-US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23563" name="AutoShape 27"/>
          <p:cNvSpPr/>
          <p:nvPr/>
        </p:nvSpPr>
        <p:spPr>
          <a:xfrm>
            <a:off x="3887470" y="2106295"/>
            <a:ext cx="1368425" cy="503238"/>
          </a:xfrm>
          <a:prstGeom prst="wedgeRoundRectCallout">
            <a:avLst>
              <a:gd name="adj1" fmla="val -28769"/>
              <a:gd name="adj2" fmla="val 111514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循环变</a:t>
            </a:r>
            <a:endParaRPr lang="zh-CN" altLang="en-US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  <a:p>
            <a:pPr eaLnBrk="0" hangingPunct="0"/>
            <a:r>
              <a:rPr lang="zh-CN" altLang="en-US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量增量</a:t>
            </a:r>
            <a:endParaRPr lang="zh-CN" altLang="en-US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23561" name="AutoShape 25"/>
          <p:cNvSpPr/>
          <p:nvPr/>
        </p:nvSpPr>
        <p:spPr>
          <a:xfrm>
            <a:off x="4539298" y="3153093"/>
            <a:ext cx="1208087" cy="576262"/>
          </a:xfrm>
          <a:prstGeom prst="wedgeRoundRectCallout">
            <a:avLst>
              <a:gd name="adj1" fmla="val -126102"/>
              <a:gd name="adj2" fmla="val -59644"/>
              <a:gd name="adj3" fmla="val 16667"/>
            </a:avLst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eaLnBrk="0" hangingPunct="0"/>
            <a:r>
              <a:rPr lang="zh-CN" altLang="en-US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循环条件</a:t>
            </a:r>
            <a:endParaRPr lang="zh-CN" altLang="en-US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for循环 表达式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604" name="Rectangle 3"/>
          <p:cNvSpPr txBox="1"/>
          <p:nvPr/>
        </p:nvSpPr>
        <p:spPr>
          <a:xfrm>
            <a:off x="588645" y="911225"/>
            <a:ext cx="7966075" cy="11722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GB" altLang="zh-CN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for</a:t>
            </a:r>
            <a:r>
              <a:rPr lang="zh-CN" altLang="en-GB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循环三个表达式的说明：</a:t>
            </a:r>
            <a:endParaRPr lang="zh-CN" altLang="en-GB" sz="3200" b="1">
              <a:latin typeface="仿宋_GB231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1141730" lvl="2" indent="-227330" eaLnBrk="0" hangingPunct="0">
              <a:spcBef>
                <a:spcPct val="20000"/>
              </a:spcBef>
            </a:pPr>
            <a:r>
              <a:rPr lang="zh-CN" altLang="en-US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三个表达式都可以省略，但分号不能省略，省略后都可改写。</a:t>
            </a:r>
            <a:endParaRPr lang="zh-CN" altLang="en-US">
              <a:latin typeface="仿宋_GB231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1598930" lvl="3" indent="-227330" eaLnBrk="0" hangingPunct="0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如：省略表达式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，需在循环外初始化循环变量。</a:t>
            </a:r>
            <a:endParaRPr lang="zh-CN" altLang="en-US">
              <a:latin typeface="仿宋_GB231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5" name="AutoShape 6"/>
          <p:cNvSpPr/>
          <p:nvPr/>
        </p:nvSpPr>
        <p:spPr>
          <a:xfrm>
            <a:off x="1760220" y="2346960"/>
            <a:ext cx="2540000" cy="157797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var i;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for(i=1;i&lt;=100;i++)  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sum=sum+i;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</p:txBody>
      </p:sp>
      <p:sp>
        <p:nvSpPr>
          <p:cNvPr id="25606" name="AutoShape 7"/>
          <p:cNvSpPr/>
          <p:nvPr/>
        </p:nvSpPr>
        <p:spPr>
          <a:xfrm>
            <a:off x="5121275" y="2346960"/>
            <a:ext cx="2230755" cy="157797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var i=1;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for( ;i&lt;=100;i++)  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sum=sum+i;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</p:txBody>
      </p:sp>
      <p:sp>
        <p:nvSpPr>
          <p:cNvPr id="25607" name="Line 8"/>
          <p:cNvSpPr/>
          <p:nvPr/>
        </p:nvSpPr>
        <p:spPr>
          <a:xfrm>
            <a:off x="4402138" y="3281045"/>
            <a:ext cx="719137" cy="0"/>
          </a:xfrm>
          <a:prstGeom prst="line">
            <a:avLst/>
          </a:prstGeom>
          <a:ln w="1905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8" name="矩形 9"/>
          <p:cNvSpPr/>
          <p:nvPr/>
        </p:nvSpPr>
        <p:spPr>
          <a:xfrm>
            <a:off x="856615" y="4224020"/>
            <a:ext cx="64954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3" indent="0" eaLnBrk="0" hangingPunct="0"/>
            <a:r>
              <a:rPr lang="en-US" altLang="zh-CN">
                <a:latin typeface="仿宋_GB2312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仿宋_GB2312"/>
                <a:ea typeface="宋体" panose="02010600030101010101" pitchFamily="2" charset="-122"/>
              </a:rPr>
              <a:t>个表达式都省略：</a:t>
            </a:r>
            <a:r>
              <a:rPr lang="zh-CN" altLang="en-US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例：</a:t>
            </a:r>
            <a:r>
              <a:rPr lang="zh-CN" altLang="en-US">
                <a:latin typeface="仿宋_GB231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for(;;)</a:t>
            </a:r>
            <a:r>
              <a:rPr lang="zh-CN" altLang="en-US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</a:rPr>
              <a:t>；这是个死循环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循环嵌套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53" name="Rectangle 3"/>
          <p:cNvSpPr txBox="1"/>
          <p:nvPr/>
        </p:nvSpPr>
        <p:spPr>
          <a:xfrm>
            <a:off x="567690" y="805180"/>
            <a:ext cx="8007985" cy="11499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1630" indent="-34163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循环的嵌套</a:t>
            </a:r>
            <a:endParaRPr lang="zh-CN" altLang="en-US" sz="3200" b="1">
              <a:latin typeface="仿宋_GB231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一个循环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语句内又包含另一个完整的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循环语句。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种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循环可以互相嵌套，下面几种都是合法的形式。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4" name="AutoShape 4"/>
          <p:cNvSpPr/>
          <p:nvPr/>
        </p:nvSpPr>
        <p:spPr>
          <a:xfrm>
            <a:off x="1207135" y="1853565"/>
            <a:ext cx="1583055" cy="143637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while()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   while()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 sz="1600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  <p:sp>
        <p:nvSpPr>
          <p:cNvPr id="27655" name="AutoShape 5"/>
          <p:cNvSpPr/>
          <p:nvPr/>
        </p:nvSpPr>
        <p:spPr>
          <a:xfrm>
            <a:off x="3275965" y="1856105"/>
            <a:ext cx="1953260" cy="143383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do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   do 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 sz="1600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}while();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}while();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  <p:sp>
        <p:nvSpPr>
          <p:cNvPr id="27656" name="AutoShape 6"/>
          <p:cNvSpPr/>
          <p:nvPr/>
        </p:nvSpPr>
        <p:spPr>
          <a:xfrm>
            <a:off x="5715000" y="1899920"/>
            <a:ext cx="1765300" cy="139001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for(;;)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   for(;;)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 sz="1600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 sz="1600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sz="1600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  <p:sp>
        <p:nvSpPr>
          <p:cNvPr id="27657" name="AutoShape 7"/>
          <p:cNvSpPr/>
          <p:nvPr/>
        </p:nvSpPr>
        <p:spPr>
          <a:xfrm>
            <a:off x="1217295" y="3535045"/>
            <a:ext cx="1572895" cy="137287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do{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while()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}while();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  <p:sp>
        <p:nvSpPr>
          <p:cNvPr id="27658" name="AutoShape 8"/>
          <p:cNvSpPr/>
          <p:nvPr/>
        </p:nvSpPr>
        <p:spPr>
          <a:xfrm>
            <a:off x="3332480" y="3499485"/>
            <a:ext cx="1896745" cy="144462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en-US" altLang="zh-CN">
              <a:solidFill>
                <a:srgbClr val="003366"/>
              </a:solidFill>
              <a:latin typeface="仿宋_GB2312"/>
              <a:ea typeface="仿宋_GB231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while()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{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   do{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   }while();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  <a:sym typeface="Arial" panose="020B0604020202020204" pitchFamily="34" charset="0"/>
              </a:rPr>
              <a:t>}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  <p:sp>
        <p:nvSpPr>
          <p:cNvPr id="27659" name="AutoShape 9"/>
          <p:cNvSpPr/>
          <p:nvPr/>
        </p:nvSpPr>
        <p:spPr>
          <a:xfrm>
            <a:off x="5683885" y="3469005"/>
            <a:ext cx="1898015" cy="147510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for(;;)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{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while()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   {</a:t>
            </a:r>
            <a:r>
              <a:rPr lang="en-US" altLang="zh-CN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…</a:t>
            </a:r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>
                <a:solidFill>
                  <a:srgbClr val="003366"/>
                </a:solidFill>
                <a:latin typeface="仿宋_GB2312"/>
                <a:ea typeface="仿宋_GB2312"/>
              </a:rPr>
              <a:t>}</a:t>
            </a:r>
            <a:endParaRPr lang="en-US" altLang="zh-CN">
              <a:solidFill>
                <a:schemeClr val="accent2"/>
              </a:solidFill>
              <a:latin typeface="仿宋_GB2312"/>
              <a:ea typeface="仿宋_GB2312"/>
            </a:endParaRPr>
          </a:p>
          <a:p>
            <a:pPr eaLnBrk="0" hangingPunct="0"/>
            <a:endParaRPr lang="en-US" altLang="zh-CN">
              <a:latin typeface="仿宋_GB2312"/>
              <a:ea typeface="仿宋_GB231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循环嵌套示例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701" name="矩形 8"/>
          <p:cNvSpPr/>
          <p:nvPr/>
        </p:nvSpPr>
        <p:spPr>
          <a:xfrm>
            <a:off x="1353185" y="880745"/>
            <a:ext cx="37807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、打三角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、打三角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702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548" y="1105218"/>
            <a:ext cx="1373187" cy="1150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3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73" y="2710498"/>
            <a:ext cx="1150937" cy="137318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" name="组合 93"/>
          <p:cNvGrpSpPr/>
          <p:nvPr/>
        </p:nvGrpSpPr>
        <p:grpSpPr>
          <a:xfrm>
            <a:off x="5844985" y="123027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4420" y="917575"/>
            <a:ext cx="6995160" cy="4015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7330" indent="-22733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b="1">
                <a:latin typeface="仿宋_GB231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break</a:t>
            </a:r>
            <a:r>
              <a:rPr lang="zh-CN" altLang="en-US" b="1">
                <a:latin typeface="仿宋_GB2312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语句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功能：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  <a:cs typeface="+mn-ea"/>
              <a:sym typeface="宋体" panose="02010600030101010101" pitchFamily="2" charset="-122"/>
            </a:endParaRPr>
          </a:p>
          <a:p>
            <a:pPr marL="227330" indent="-22733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zh-CN" altLang="en-US" b="1" noProof="1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684530" lvl="1" indent="-227330" eaLnBrk="0" fontAlgn="base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在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switch</a:t>
            </a:r>
            <a:r>
              <a:rPr lang="zh-CN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语句中使流程跳出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switch</a:t>
            </a:r>
            <a:r>
              <a:rPr lang="zh-CN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结构。</a:t>
            </a:r>
            <a:endParaRPr lang="zh-CN" altLang="en-US" strike="noStrike" noProof="1">
              <a:latin typeface="仿宋_GB2312"/>
              <a:ea typeface="宋体" panose="02010600030101010101" pitchFamily="2" charset="-122"/>
              <a:sym typeface="Monotype Sorts" pitchFamily="2" charset="2"/>
            </a:endParaRPr>
          </a:p>
          <a:p>
            <a:pPr marL="684530" lvl="1" indent="-227330" eaLnBrk="0" fontAlgn="base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在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循环</a:t>
            </a:r>
            <a:r>
              <a:rPr lang="zh-CN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语句中使流程跳出当前循环。</a:t>
            </a:r>
            <a:endParaRPr lang="zh-CN" altLang="zh-CN">
              <a:latin typeface="仿宋_GB2312"/>
              <a:ea typeface="宋体" panose="02010600030101010101" pitchFamily="2" charset="-122"/>
              <a:cs typeface="+mn-ea"/>
              <a:sym typeface="Monotype Sorts" pitchFamily="2" charset="2"/>
            </a:endParaRPr>
          </a:p>
          <a:p>
            <a:pPr marL="684530" lvl="1" indent="-227330" eaLnBrk="0" fontAlgn="base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zh-CN" altLang="en-US" b="1" strike="noStrike" noProof="1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27330" indent="-22733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强调：</a:t>
            </a:r>
            <a:endParaRPr lang="zh-CN" altLang="en-US" b="1" noProof="1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684530" lvl="1" indent="-227330" eaLnBrk="0" fontAlgn="base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如果已执行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break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语句，就不会执行循环体中位于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break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后的语句。</a:t>
            </a:r>
            <a:endParaRPr lang="zh-CN" altLang="en-US" strike="noStrike" noProof="1">
              <a:latin typeface="仿宋_GB2312"/>
              <a:ea typeface="宋体" panose="02010600030101010101" pitchFamily="2" charset="-122"/>
              <a:sym typeface="Monotype Sorts" pitchFamily="2" charset="2"/>
            </a:endParaRPr>
          </a:p>
          <a:p>
            <a:pPr marL="684530" lvl="1" indent="-227330" eaLnBrk="0" fontAlgn="base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在多层循环中，一个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break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语句只向外跳一层。</a:t>
            </a:r>
            <a:endParaRPr lang="zh-CN" altLang="en-US" strike="noStrike" noProof="1">
              <a:latin typeface="仿宋_GB2312"/>
              <a:ea typeface="宋体" panose="02010600030101010101" pitchFamily="2" charset="-122"/>
              <a:sym typeface="Monotype Sorts" pitchFamily="2" charset="2"/>
            </a:endParaRPr>
          </a:p>
          <a:p>
            <a:pPr marL="227330" indent="-227330"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en-US" altLang="zh-CN" noProof="1">
              <a:latin typeface="仿宋_GB2312"/>
              <a:ea typeface="宋体" panose="02010600030101010101" pitchFamily="2" charset="-122"/>
              <a:sym typeface="Monotype Sorts" pitchFamily="2" charset="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示例：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 </a:t>
            </a:r>
            <a:endParaRPr lang="en-US" altLang="zh-CN" noProof="1">
              <a:latin typeface="仿宋_GB2312"/>
              <a:ea typeface="宋体" panose="02010600030101010101" pitchFamily="2" charset="-122"/>
              <a:sym typeface="Monotype Sorts" pitchFamily="2" charset="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     判断一个数是不是合数。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(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指自然数中除了能被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1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和本身整除外，还能被其他的数整除（不包括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0)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的数。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)</a:t>
            </a:r>
            <a:endParaRPr lang="en-US" altLang="zh-CN" noProof="1">
              <a:latin typeface="仿宋_GB2312"/>
              <a:ea typeface="宋体" panose="02010600030101010101" pitchFamily="2" charset="-122"/>
              <a:sym typeface="Monotype Sorts" pitchFamily="2" charset="2"/>
            </a:endParaRPr>
          </a:p>
          <a:p>
            <a:pPr marL="227330" indent="-227330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     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判断一个数是不是素数。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(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除了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1</a:t>
            </a:r>
            <a:r>
              <a:rPr lang="zh-CN" altLang="en-US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和它本身以外不再有其他的除数整除。</a:t>
            </a:r>
            <a:r>
              <a:rPr lang="en-US" altLang="zh-CN">
                <a:latin typeface="仿宋_GB2312"/>
                <a:ea typeface="宋体" panose="02010600030101010101" pitchFamily="2" charset="-122"/>
                <a:cs typeface="+mn-ea"/>
                <a:sym typeface="Monotype Sorts" pitchFamily="2" charset="2"/>
              </a:rPr>
              <a:t>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continue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7073977" y="20367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054100" y="951865"/>
            <a:ext cx="67322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continue语句的功能: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只能在循环语句中使用，使本次循环结束，即跳过循环体中下面尚未执行的语句，接着进行下次是否执行循环的判断。</a:t>
            </a:r>
            <a:endParaRPr lang="zh-CN" altLang="en-US"/>
          </a:p>
          <a:p>
            <a:r>
              <a:rPr lang="zh-CN" altLang="en-US"/>
              <a:t>强调：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continue语句只能用在循环里。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 while 和 do-while 循环，continue 语句执行之后的动作是条件判断；对于 for 循环，随后的动作是变量更新。</a:t>
            </a:r>
            <a:endParaRPr lang="zh-CN" altLang="en-US"/>
          </a:p>
          <a:p>
            <a:r>
              <a:rPr lang="zh-CN" altLang="en-US"/>
              <a:t>    示例：</a:t>
            </a:r>
            <a:endParaRPr lang="zh-CN" altLang="en-US"/>
          </a:p>
          <a:p>
            <a:r>
              <a:rPr lang="zh-CN" altLang="en-US"/>
              <a:t>    求整数1～100的累加值，但要求跳过所有个位为3的数。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3990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break和continue的对比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7402907" y="64230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5844" name="AutoShape 7"/>
          <p:cNvSpPr/>
          <p:nvPr/>
        </p:nvSpPr>
        <p:spPr>
          <a:xfrm>
            <a:off x="1964690" y="1395095"/>
            <a:ext cx="1728788" cy="215900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while(</a:t>
            </a:r>
            <a:r>
              <a:rPr lang="en-US" altLang="zh-CN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  <a:sym typeface="Monotype Sorts" pitchFamily="2" charset="2"/>
              </a:rPr>
              <a:t>…</a:t>
            </a:r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)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{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    </a:t>
            </a:r>
            <a:r>
              <a:rPr lang="en-US" altLang="zh-CN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  <a:sym typeface="Monotype Sorts" pitchFamily="2" charset="2"/>
              </a:rPr>
              <a:t>…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    break;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    </a:t>
            </a:r>
            <a:r>
              <a:rPr lang="en-US" altLang="zh-CN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  <a:sym typeface="Monotype Sorts" pitchFamily="2" charset="2"/>
              </a:rPr>
              <a:t>…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}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</p:txBody>
      </p:sp>
      <p:sp>
        <p:nvSpPr>
          <p:cNvPr id="35845" name="AutoShape 8"/>
          <p:cNvSpPr/>
          <p:nvPr/>
        </p:nvSpPr>
        <p:spPr>
          <a:xfrm>
            <a:off x="4949825" y="1395095"/>
            <a:ext cx="1728788" cy="215900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while(</a:t>
            </a:r>
            <a:r>
              <a:rPr lang="en-US" altLang="zh-CN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  <a:sym typeface="Monotype Sorts" pitchFamily="2" charset="2"/>
              </a:rPr>
              <a:t>…</a:t>
            </a:r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)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{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    </a:t>
            </a:r>
            <a:r>
              <a:rPr lang="en-US" altLang="zh-CN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  <a:sym typeface="Monotype Sorts" pitchFamily="2" charset="2"/>
              </a:rPr>
              <a:t>…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    continue;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    </a:t>
            </a:r>
            <a:r>
              <a:rPr lang="en-US" altLang="zh-CN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  <a:sym typeface="Monotype Sorts" pitchFamily="2" charset="2"/>
              </a:rPr>
              <a:t>…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  <a:sym typeface="Monotype Sorts" pitchFamily="2" charset="2"/>
              </a:rPr>
              <a:t>}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  <a:sym typeface="Monotype Sorts" pitchFamily="2" charset="2"/>
            </a:endParaRPr>
          </a:p>
        </p:txBody>
      </p:sp>
      <p:sp>
        <p:nvSpPr>
          <p:cNvPr id="35855" name="Text Box 18"/>
          <p:cNvSpPr txBox="1"/>
          <p:nvPr/>
        </p:nvSpPr>
        <p:spPr>
          <a:xfrm>
            <a:off x="6907213" y="1574165"/>
            <a:ext cx="458787" cy="1800225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继续下一次循环</a:t>
            </a:r>
            <a:endParaRPr lang="zh-CN" altLang="en-US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  <p:sp>
        <p:nvSpPr>
          <p:cNvPr id="35850" name="Text Box 13"/>
          <p:cNvSpPr txBox="1"/>
          <p:nvPr/>
        </p:nvSpPr>
        <p:spPr>
          <a:xfrm>
            <a:off x="3798253" y="1574483"/>
            <a:ext cx="458787" cy="1800225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003366"/>
                </a:solidFill>
                <a:latin typeface="Arial" panose="020B0604020202020204" pitchFamily="34" charset="0"/>
                <a:ea typeface="仿宋_GB2312"/>
              </a:rPr>
              <a:t>跳出整个循环</a:t>
            </a:r>
            <a:endParaRPr lang="zh-CN" altLang="en-US" b="1">
              <a:solidFill>
                <a:srgbClr val="003366"/>
              </a:solidFill>
              <a:latin typeface="Arial" panose="020B0604020202020204" pitchFamily="34" charset="0"/>
              <a:ea typeface="仿宋_GB231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3990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7222567" y="185198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7893" name="矩形 9"/>
          <p:cNvSpPr/>
          <p:nvPr/>
        </p:nvSpPr>
        <p:spPr>
          <a:xfrm>
            <a:off x="975360" y="1822450"/>
            <a:ext cx="6123940" cy="16395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还是选择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buFont typeface="Wingdings" panose="05000000000000000000" pitchFamily="2" charset="2"/>
              <a:buChar char="p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8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一般情况下，已知循环次数时，用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，否则用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buFont typeface="Wingdings" panose="05000000000000000000" pitchFamily="2" charset="2"/>
              <a:buChar char="p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如何造死循环：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 ……  }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buFont typeface="Wingdings" panose="05000000000000000000" pitchFamily="2" charset="2"/>
              <a:buChar char="p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buFont typeface="Wingdings" panose="05000000000000000000" pitchFamily="2" charset="2"/>
              <a:buChar char="p"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3990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注意点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6085282" y="245713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7893" name="矩形 9"/>
          <p:cNvSpPr/>
          <p:nvPr/>
        </p:nvSpPr>
        <p:spPr>
          <a:xfrm>
            <a:off x="508635" y="737235"/>
            <a:ext cx="7777163" cy="41014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80000"/>
              </a:lnSpc>
              <a:buFont typeface="Wingdings" panose="05000000000000000000" pitchFamily="2" charset="2"/>
              <a:buChar char="p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循环嵌套：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80000"/>
              </a:lnSpc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lnSpc>
                <a:spcPct val="80000"/>
              </a:lnSpc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       长循环在内层，短循环在外层，效率高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影响效率的主要体现：两个循环之间的切换，切换次数越少，效率越高。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for (col=0; col&lt;5; col++ )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{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    for (row=0; row&lt;100; row++)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    {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…………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    }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for (row=0; row&lt;100; row++)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    for ( col=0; col&lt;5; col++ )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    {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	…………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       } 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>
              <a:lnSpc>
                <a:spcPct val="80000"/>
              </a:lnSpc>
            </a:pPr>
            <a:r>
              <a:rPr lang="zh-CN" altLang="zh-CN" sz="1600"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  <a:endParaRPr lang="zh-CN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073977" y="33702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  <p:bldP spid="1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0" name="文本框 1"/>
          <p:cNvSpPr txBox="1"/>
          <p:nvPr/>
        </p:nvSpPr>
        <p:spPr>
          <a:xfrm>
            <a:off x="657860" y="1167130"/>
            <a:ext cx="8137525" cy="26149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914400" lvl="1" indent="-457200" eaLnBrk="0" hangingPunct="0">
              <a:buAutoNum type="arabicPeriod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一个新入职，月工资为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元的员工，每年涨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当年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工资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5%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年后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的月工资是多少？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山上有一口缸可以装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50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升水，现在有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升水。老和尚叫小和尚下山挑水，每次可以挑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升。问：小和尚要挑几次水才可以把水缸挑满？通过编程解决这个问题。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打印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200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之间所有能被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整除的数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(1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2*3*4*5*6*7*8*9*10   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的阶乘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2……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n)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1+3+5+...+99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的和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198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循环的概念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31460" y="2839720"/>
            <a:ext cx="150685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 While循环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177925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While循环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98752" y="4338855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5" name="矩形 34"/>
          <p:cNvSpPr/>
          <p:nvPr/>
        </p:nvSpPr>
        <p:spPr>
          <a:xfrm>
            <a:off x="5331460" y="4479925"/>
            <a:ext cx="199009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break和countinue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31460" y="3662680"/>
            <a:ext cx="89154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for循环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循环的概念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0165" y="1008380"/>
            <a:ext cx="65036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循环就是重复做一件事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循环结构是程序中一种很重要的结构，其特点是在给定条件成立时，反复执行某程序段，直到条件不成立为止。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如：求若干个数之和； （重复做加法）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求某个班全部学生的总成绩；（重复做加法）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……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分类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indent="0" eaLnBrk="0" hangingPunct="0"/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while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循环</a:t>
            </a:r>
            <a:endParaRPr lang="zh-CN" altLang="en-US">
              <a:latin typeface="仿宋_GB2312"/>
              <a:ea typeface="宋体" panose="02010600030101010101" pitchFamily="2" charset="-122"/>
            </a:endParaRPr>
          </a:p>
          <a:p>
            <a:pPr lvl="2" indent="0" eaLnBrk="0" hangingPunct="0"/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do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while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循环</a:t>
            </a:r>
            <a:endParaRPr lang="zh-CN" altLang="en-US">
              <a:latin typeface="仿宋_GB2312"/>
              <a:ea typeface="宋体" panose="02010600030101010101" pitchFamily="2" charset="-122"/>
            </a:endParaRPr>
          </a:p>
          <a:p>
            <a:pPr lvl="2" indent="0" eaLnBrk="0" hangingPunct="0"/>
            <a:r>
              <a:rPr lang="en-US" altLang="zh-CN">
                <a:latin typeface="仿宋_GB2312"/>
                <a:ea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仿宋_GB2312"/>
                <a:ea typeface="宋体" panose="02010600030101010101" pitchFamily="2" charset="-122"/>
                <a:sym typeface="+mn-ea"/>
              </a:rPr>
              <a:t>循环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while循环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0165" y="966470"/>
            <a:ext cx="65036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+mn-ea"/>
              </a:rPr>
              <a:t>while</a:t>
            </a:r>
            <a:r>
              <a:rPr lang="zh-CN" altLang="en-US" b="1">
                <a:solidFill>
                  <a:schemeClr val="accent1"/>
                </a:solidFill>
                <a:latin typeface="仿宋_GB2312"/>
                <a:ea typeface="宋体" panose="02010600030101010101" pitchFamily="2" charset="-122"/>
                <a:sym typeface="+mn-ea"/>
              </a:rPr>
              <a:t>循环</a:t>
            </a:r>
            <a:endParaRPr lang="zh-CN" altLang="en-US" b="1">
              <a:solidFill>
                <a:schemeClr val="accent1"/>
              </a:solidFill>
              <a:latin typeface="仿宋_GB2312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语法格式：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while(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表达式</a:t>
            </a: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)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   {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语句；</a:t>
            </a:r>
            <a:endParaRPr lang="zh-CN" altLang="en-US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   }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endParaRPr lang="en-US" altLang="zh-CN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sz="1400" b="1">
                <a:latin typeface="仿宋_GB2312"/>
                <a:ea typeface="宋体" panose="02010600030101010101" pitchFamily="2" charset="-122"/>
                <a:sym typeface="+mn-ea"/>
              </a:rPr>
              <a:t>注意：</a:t>
            </a:r>
            <a:endParaRPr lang="en-US" altLang="zh-CN" sz="1400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AutoNum type="arabicPeriod"/>
            </a:pPr>
            <a:r>
              <a:rPr lang="zh-CN" altLang="en-US" sz="1400" b="1">
                <a:latin typeface="仿宋_GB2312"/>
                <a:ea typeface="宋体" panose="02010600030101010101" pitchFamily="2" charset="-122"/>
                <a:sym typeface="+mn-ea"/>
              </a:rPr>
              <a:t>先判断表达式，表达式成立后执行语句。</a:t>
            </a:r>
            <a:endParaRPr lang="zh-CN" altLang="en-US" sz="1400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AutoNum type="arabicPeriod"/>
            </a:pP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循环条件中使用的变量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循环变量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需要经过初始化。</a:t>
            </a:r>
            <a:endParaRPr lang="zh-CN" altLang="en-US" sz="1400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AutoNum type="arabicPeriod"/>
            </a:pP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循环体中，应有结束循环的条件，否则会造成死循环。</a:t>
            </a:r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AutoNum type="arabicPeriod"/>
            </a:pP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循环体中可以写若干句合法的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代码，包括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，也可以再套个循环语句。</a:t>
            </a:r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endParaRPr lang="en-US" altLang="zh-CN" sz="1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示例：计算</a:t>
            </a:r>
            <a:r>
              <a:rPr lang="en-US" altLang="zh-CN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1+2+3+……+100</a:t>
            </a: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之和。</a:t>
            </a:r>
            <a:endParaRPr sz="1400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5894782" y="25911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while循环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68" name="Rectangle 3"/>
          <p:cNvSpPr txBox="1"/>
          <p:nvPr/>
        </p:nvSpPr>
        <p:spPr>
          <a:xfrm>
            <a:off x="571500" y="880110"/>
            <a:ext cx="8001000" cy="4102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示例：用</a:t>
            </a:r>
            <a:r>
              <a:rPr lang="en-US" altLang="zh-CN" sz="2000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while</a:t>
            </a:r>
            <a:r>
              <a:rPr lang="zh-CN" altLang="en-US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循环求</a:t>
            </a:r>
            <a:r>
              <a:rPr lang="en-US" altLang="zh-CN" sz="2000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～</a:t>
            </a:r>
            <a:r>
              <a:rPr lang="en-US" altLang="zh-CN" sz="2000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100</a:t>
            </a:r>
            <a:r>
              <a:rPr lang="zh-CN" altLang="en-US" sz="2000">
                <a:latin typeface="仿宋_GB2312"/>
                <a:ea typeface="宋体" panose="02010600030101010101" pitchFamily="2" charset="-122"/>
                <a:sym typeface="宋体" panose="02010600030101010101" pitchFamily="2" charset="-122"/>
              </a:rPr>
              <a:t>之和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2400">
              <a:latin typeface="仿宋_GB231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1" indent="0" eaLnBrk="0" hangingPunct="0">
              <a:spcBef>
                <a:spcPct val="20000"/>
              </a:spcBef>
              <a:buNone/>
            </a:pPr>
            <a:endParaRPr lang="zh-CN" altLang="en-US" sz="2800">
              <a:latin typeface="仿宋_GB231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Char char="–"/>
            </a:pPr>
            <a:endParaRPr lang="zh-CN" altLang="en-US" sz="2800">
              <a:latin typeface="仿宋_GB231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    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69" name="AutoShape 11"/>
          <p:cNvSpPr/>
          <p:nvPr/>
        </p:nvSpPr>
        <p:spPr>
          <a:xfrm>
            <a:off x="1249680" y="1814195"/>
            <a:ext cx="2242185" cy="2748915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var i=1;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var sum=0;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while(i&lt;=100)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{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  sum=sum+i;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  i++;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}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103612" y="309410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/>
        </p:nvSpPr>
        <p:spPr>
          <a:xfrm rot="2700000">
            <a:off x="5851392" y="1391665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/>
        </p:nvSpPr>
        <p:spPr>
          <a:xfrm rot="2700000">
            <a:off x="4420737" y="3456050"/>
            <a:ext cx="1216668" cy="1216668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46CEB2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while循环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16" name="Rectangle 3"/>
          <p:cNvSpPr txBox="1"/>
          <p:nvPr/>
        </p:nvSpPr>
        <p:spPr>
          <a:xfrm>
            <a:off x="712470" y="1159510"/>
            <a:ext cx="5132070" cy="3416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41680" lvl="1" indent="-284480" eaLnBrk="0" hangingPunct="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2000">
                <a:latin typeface="黑体" panose="02010609060101010101" pitchFamily="49" charset="-122"/>
                <a:ea typeface="宋体" panose="02010600030101010101" pitchFamily="2" charset="-122"/>
                <a:sym typeface="宋体" panose="02010600030101010101" pitchFamily="2" charset="-122"/>
              </a:rPr>
              <a:t>示例：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33805" y="1882775"/>
            <a:ext cx="51295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57300" lvl="2" indent="-3429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打印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以内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7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的倍数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57300" lvl="2" indent="-3429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打印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以内的奇数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57300" lvl="2" indent="-3429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打印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以内所有偶数的和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57300" lvl="2" indent="-342900" eaLnBrk="0" hangingPunct="0">
              <a:buAutoNum type="arabicPeriod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打印图形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* * * * * * * * * *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* * * * * * * * * *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* * * * * * * * * *</a:t>
            </a:r>
            <a:b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</a:b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* * * * * * * * * *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 while循环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815" y="1276350"/>
            <a:ext cx="75577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b="1">
                <a:latin typeface="仿宋_GB2312"/>
                <a:ea typeface="宋体" panose="02010600030101010101" pitchFamily="2" charset="-122"/>
                <a:sym typeface="+mn-ea"/>
              </a:rPr>
              <a:t>do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…</a:t>
            </a:r>
            <a:r>
              <a:rPr lang="en-US" altLang="zh-CN" b="1">
                <a:latin typeface="仿宋_GB2312"/>
                <a:ea typeface="宋体" panose="02010600030101010101" pitchFamily="2" charset="-122"/>
                <a:sym typeface="+mn-ea"/>
              </a:rPr>
              <a:t>while</a:t>
            </a: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循环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/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语法格式：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do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   {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       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语句</a:t>
            </a: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;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    }while(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表达式</a:t>
            </a:r>
            <a:r>
              <a:rPr lang="en-US" altLang="zh-CN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);</a:t>
            </a:r>
            <a:endParaRPr lang="en-US" altLang="zh-CN" b="1">
              <a:solidFill>
                <a:schemeClr val="accent2"/>
              </a:solidFill>
              <a:latin typeface="仿宋_GB2312"/>
              <a:ea typeface="宋体" panose="02010600030101010101" pitchFamily="2" charset="-122"/>
              <a:sym typeface="+mn-ea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注意：</a:t>
            </a:r>
            <a:r>
              <a:rPr lang="en-US" altLang="zh-CN" b="1">
                <a:latin typeface="仿宋_GB231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最后的</a:t>
            </a:r>
            <a:r>
              <a:rPr lang="zh-CN" altLang="en-US" b="1">
                <a:solidFill>
                  <a:schemeClr val="accent2"/>
                </a:solidFill>
                <a:latin typeface="仿宋_GB2312"/>
                <a:ea typeface="宋体" panose="02010600030101010101" pitchFamily="2" charset="-122"/>
                <a:sym typeface="+mn-ea"/>
              </a:rPr>
              <a:t>分号尽量写上</a:t>
            </a: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。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b="1">
                <a:latin typeface="仿宋_GB231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循环条件中使用的变量需要经过初始化。</a:t>
            </a:r>
            <a:endParaRPr lang="zh-CN" altLang="en-US" b="1">
              <a:latin typeface="仿宋_GB2312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仿宋_GB2312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b="1">
                <a:latin typeface="仿宋_GB231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循环体中，应有结束循环的条件，否则会造成死循环。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示例：计算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1+2+3+……+100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之和。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 while循环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12" name="矩形 6"/>
          <p:cNvSpPr/>
          <p:nvPr/>
        </p:nvSpPr>
        <p:spPr>
          <a:xfrm>
            <a:off x="612140" y="1089343"/>
            <a:ext cx="7920038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lvl="1" indent="457200" eaLnBrk="0" hangingPunct="0">
              <a:buFont typeface="Wingdings" panose="05000000000000000000" pitchFamily="2" charset="2"/>
              <a:buChar char="p"/>
            </a:pPr>
            <a:r>
              <a:rPr lang="zh-CN" altLang="en-US" sz="2000" b="1">
                <a:latin typeface="仿宋_GB2312"/>
                <a:ea typeface="宋体" panose="02010600030101010101" pitchFamily="2" charset="-122"/>
              </a:rPr>
              <a:t>例题：用</a:t>
            </a:r>
            <a:r>
              <a:rPr lang="en-US" altLang="zh-CN" sz="2000" b="1">
                <a:latin typeface="仿宋_GB2312"/>
                <a:ea typeface="宋体" panose="02010600030101010101" pitchFamily="2" charset="-122"/>
              </a:rPr>
              <a:t>do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b="1">
                <a:latin typeface="仿宋_GB2312"/>
                <a:ea typeface="宋体" panose="02010600030101010101" pitchFamily="2" charset="-122"/>
              </a:rPr>
              <a:t>while</a:t>
            </a:r>
            <a:r>
              <a:rPr lang="zh-CN" altLang="en-US" sz="2000" b="1">
                <a:latin typeface="仿宋_GB2312"/>
                <a:ea typeface="宋体" panose="02010600030101010101" pitchFamily="2" charset="-122"/>
              </a:rPr>
              <a:t>循环求</a:t>
            </a:r>
            <a:r>
              <a:rPr lang="en-US" altLang="zh-CN" sz="2000" b="1">
                <a:latin typeface="仿宋_GB2312"/>
                <a:ea typeface="宋体" panose="02010600030101010101" pitchFamily="2" charset="-122"/>
              </a:rPr>
              <a:t>1</a:t>
            </a:r>
            <a:r>
              <a:rPr lang="zh-CN" altLang="en-US" sz="2000" b="1">
                <a:latin typeface="仿宋_GB2312"/>
                <a:ea typeface="宋体" panose="02010600030101010101" pitchFamily="2" charset="-122"/>
              </a:rPr>
              <a:t>～</a:t>
            </a:r>
            <a:r>
              <a:rPr lang="en-US" altLang="zh-CN" sz="2000" b="1">
                <a:latin typeface="仿宋_GB2312"/>
                <a:ea typeface="宋体" panose="02010600030101010101" pitchFamily="2" charset="-122"/>
              </a:rPr>
              <a:t>100</a:t>
            </a:r>
            <a:r>
              <a:rPr lang="zh-CN" altLang="en-US" sz="2000" b="1">
                <a:latin typeface="仿宋_GB2312"/>
                <a:ea typeface="宋体" panose="02010600030101010101" pitchFamily="2" charset="-122"/>
              </a:rPr>
              <a:t>之和。</a:t>
            </a:r>
            <a:endParaRPr lang="en-US" altLang="zh-CN" sz="2000" b="1">
              <a:latin typeface="仿宋_GB2312"/>
              <a:ea typeface="宋体" panose="02010600030101010101" pitchFamily="2" charset="-122"/>
            </a:endParaRPr>
          </a:p>
        </p:txBody>
      </p:sp>
      <p:sp>
        <p:nvSpPr>
          <p:cNvPr id="17413" name="AutoShape 32"/>
          <p:cNvSpPr/>
          <p:nvPr/>
        </p:nvSpPr>
        <p:spPr>
          <a:xfrm>
            <a:off x="1365885" y="2044065"/>
            <a:ext cx="2862580" cy="2310130"/>
          </a:xfrm>
          <a:prstGeom prst="flowChartAlternateProcess">
            <a:avLst/>
          </a:prstGeom>
          <a:solidFill>
            <a:srgbClr val="FFCC99">
              <a:alpha val="50195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var i,sum=0;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i=1;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do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{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  sum=sum+i;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  i++;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  <a:p>
            <a:pPr eaLnBrk="0" hangingPunct="0"/>
            <a:r>
              <a:rPr lang="en-US" altLang="zh-CN" b="1">
                <a:solidFill>
                  <a:srgbClr val="003366"/>
                </a:solidFill>
                <a:latin typeface="仿宋_GB2312"/>
                <a:ea typeface="仿宋_GB2312"/>
              </a:rPr>
              <a:t>     }while(i&lt;=100);</a:t>
            </a:r>
            <a:endParaRPr lang="en-US" altLang="zh-CN" b="1">
              <a:solidFill>
                <a:srgbClr val="003366"/>
              </a:solidFill>
              <a:latin typeface="仿宋_GB2312"/>
              <a:ea typeface="仿宋_GB231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5343970" y="1237899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WPS 演示</Application>
  <PresentationFormat>全屏显示(16:9)</PresentationFormat>
  <Paragraphs>324</Paragraphs>
  <Slides>22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DIN-BoldItalic</vt:lpstr>
      <vt:lpstr>微软雅黑</vt:lpstr>
      <vt:lpstr>Impact MT Std</vt:lpstr>
      <vt:lpstr>仿宋_GB2312</vt:lpstr>
      <vt:lpstr>黑体</vt:lpstr>
      <vt:lpstr>Segoe Print</vt:lpstr>
      <vt:lpstr>Calibri</vt:lpstr>
      <vt:lpstr>Arial Unicode MS</vt:lpstr>
      <vt:lpstr>Monotype Sorts</vt:lpstr>
      <vt:lpstr>仿宋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415</cp:revision>
  <dcterms:created xsi:type="dcterms:W3CDTF">2016-01-14T08:47:00Z</dcterms:created>
  <dcterms:modified xsi:type="dcterms:W3CDTF">2019-08-22T08:45:45Z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