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71" r:id="rId3"/>
    <p:sldId id="657" r:id="rId5"/>
    <p:sldId id="776" r:id="rId6"/>
    <p:sldId id="777" r:id="rId7"/>
    <p:sldId id="778" r:id="rId8"/>
    <p:sldId id="779" r:id="rId9"/>
    <p:sldId id="780" r:id="rId10"/>
    <p:sldId id="781" r:id="rId11"/>
    <p:sldId id="782" r:id="rId12"/>
    <p:sldId id="783" r:id="rId13"/>
    <p:sldId id="784" r:id="rId14"/>
    <p:sldId id="785" r:id="rId15"/>
    <p:sldId id="806" r:id="rId16"/>
    <p:sldId id="786" r:id="rId17"/>
    <p:sldId id="787" r:id="rId18"/>
    <p:sldId id="788" r:id="rId19"/>
    <p:sldId id="789" r:id="rId20"/>
    <p:sldId id="790" r:id="rId21"/>
    <p:sldId id="791" r:id="rId22"/>
    <p:sldId id="792" r:id="rId23"/>
    <p:sldId id="793" r:id="rId24"/>
    <p:sldId id="794" r:id="rId25"/>
    <p:sldId id="795" r:id="rId26"/>
    <p:sldId id="796" r:id="rId27"/>
    <p:sldId id="797" r:id="rId28"/>
    <p:sldId id="798" r:id="rId29"/>
    <p:sldId id="799" r:id="rId30"/>
    <p:sldId id="800" r:id="rId31"/>
    <p:sldId id="801" r:id="rId32"/>
    <p:sldId id="803" r:id="rId33"/>
    <p:sldId id="804" r:id="rId34"/>
    <p:sldId id="336" r:id="rId35"/>
  </p:sldIdLst>
  <p:sldSz cx="9144000" cy="6858000" type="screen4x3"/>
  <p:notesSz cx="709930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30313C"/>
    <a:srgbClr val="FF682F"/>
    <a:srgbClr val="D729C2"/>
    <a:srgbClr val="126C12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25"/>
    <p:restoredTop sz="87019"/>
  </p:normalViewPr>
  <p:slideViewPr>
    <p:cSldViewPr showGuides="1">
      <p:cViewPr varScale="1">
        <p:scale>
          <a:sx n="97" d="100"/>
          <a:sy n="97" d="100"/>
        </p:scale>
        <p:origin x="416" y="192"/>
      </p:cViewPr>
      <p:guideLst>
        <p:guide orient="horz" pos="2111"/>
        <p:guide pos="27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DFAC4E-4FE1-944B-9B49-3440DB8DB0C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66E80F-5025-734B-8F5C-30C19262C580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en-US" altLang="zh-CN"/>
          </a:p>
          <a:p>
            <a:pPr lvl="0"/>
            <a:r>
              <a:rPr lang="en-US" altLang="zh-CN"/>
              <a:t>          </a:t>
            </a:r>
            <a:endParaRPr lang="en-US" altLang="zh-CN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0" y="-6350"/>
            <a:ext cx="1228725" cy="6096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6pPr>
      <a:lvl7pPr marL="29711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7pPr>
      <a:lvl8pPr marL="34283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8pPr>
      <a:lvl9pPr marL="38855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hear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23495"/>
            <a:ext cx="9173210" cy="6905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92935" y="1522730"/>
            <a:ext cx="51644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rgbClr val="30313C"/>
                </a:solidFill>
                <a:latin typeface="仿宋" panose="02010609060101010101" charset="-122"/>
                <a:ea typeface="仿宋" panose="02010609060101010101" charset="-122"/>
              </a:rPr>
              <a:t>第三阶段：</a:t>
            </a:r>
            <a:endParaRPr lang="zh-CN" altLang="en-US" sz="6000" b="1">
              <a:solidFill>
                <a:srgbClr val="30313C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6000" b="1">
              <a:solidFill>
                <a:srgbClr val="30313C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6000" b="1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css3</a:t>
            </a:r>
            <a:r>
              <a:rPr lang="zh-CN" altLang="zh-CN" sz="6000" b="1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基础</a:t>
            </a:r>
            <a:endParaRPr lang="zh-CN" altLang="zh-CN" sz="6000" b="1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/>
              <a:t>arc(x,y,radius,startAngle,endAngle,counterclockwise) 画圆弧/画圆</a:t>
            </a:r>
            <a:endParaRPr sz="2000"/>
          </a:p>
          <a:p>
            <a:endParaRPr sz="2000"/>
          </a:p>
          <a:p>
            <a:r>
              <a:rPr sz="2000"/>
              <a:t>x,y：圆心坐标。</a:t>
            </a:r>
            <a:endParaRPr sz="2000"/>
          </a:p>
          <a:p>
            <a:r>
              <a:rPr sz="2000"/>
              <a:t>radius：半径大小。</a:t>
            </a:r>
            <a:endParaRPr sz="2000"/>
          </a:p>
          <a:p>
            <a:r>
              <a:rPr sz="2000"/>
              <a:t>startAngle:绘制开始的角度（x轴为0度）。</a:t>
            </a:r>
            <a:endParaRPr sz="2000"/>
          </a:p>
          <a:p>
            <a:r>
              <a:rPr sz="2000"/>
              <a:t>endAngel:结束的角度，注意是弧度。</a:t>
            </a:r>
            <a:endParaRPr sz="2000"/>
          </a:p>
          <a:p>
            <a:r>
              <a:rPr sz="2000"/>
              <a:t>counterclockwise：是否是逆时针。true是逆时针，false：顺时针</a:t>
            </a:r>
            <a:endParaRPr sz="2000"/>
          </a:p>
          <a:p>
            <a:r>
              <a:rPr sz="2000"/>
              <a:t>弧度和角度的转换公式： rad = deg*Math.PI/180;</a:t>
            </a:r>
            <a:endParaRPr sz="2000"/>
          </a:p>
          <a:p>
            <a:r>
              <a:rPr sz="2000"/>
              <a:t>在Math提供的方法中sin、cos等都使用的弧度 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/>
              <a:t>绘图步骤（5步）：</a:t>
            </a:r>
            <a:endParaRPr sz="2000"/>
          </a:p>
          <a:p>
            <a:r>
              <a:rPr sz="2000"/>
              <a:t>1、获得画布</a:t>
            </a:r>
            <a:endParaRPr sz="2000"/>
          </a:p>
          <a:p>
            <a:r>
              <a:rPr sz="2000"/>
              <a:t>var canvas  = document.getElementById( 'cavsElem' );</a:t>
            </a:r>
            <a:endParaRPr sz="2000"/>
          </a:p>
          <a:p>
            <a:endParaRPr sz="2000"/>
          </a:p>
          <a:p>
            <a:r>
              <a:rPr sz="2000"/>
              <a:t>2、获得canvas上下文</a:t>
            </a:r>
            <a:endParaRPr sz="2000"/>
          </a:p>
          <a:p>
            <a:r>
              <a:rPr sz="2000"/>
              <a:t>var ctx = canvas.getContext( '2d' ); </a:t>
            </a:r>
            <a:endParaRPr sz="2000"/>
          </a:p>
          <a:p>
            <a:endParaRPr sz="2000"/>
          </a:p>
          <a:p>
            <a:r>
              <a:rPr sz="2000"/>
              <a:t>3、绘制路径</a:t>
            </a:r>
            <a:endParaRPr sz="2000"/>
          </a:p>
          <a:p>
            <a:r>
              <a:rPr sz="2000"/>
              <a:t>//设置绘制起点（移动画笔位置）</a:t>
            </a:r>
            <a:endParaRPr sz="2000"/>
          </a:p>
          <a:p>
            <a:r>
              <a:rPr sz="2000"/>
              <a:t>ctx.moveTo(100,100);</a:t>
            </a:r>
            <a:endParaRPr sz="2000"/>
          </a:p>
          <a:p>
            <a:endParaRPr sz="2000"/>
          </a:p>
          <a:p>
            <a:r>
              <a:rPr sz="2000"/>
              <a:t>ctx.lineTo(200,100);</a:t>
            </a:r>
            <a:endParaRPr sz="2000"/>
          </a:p>
          <a:p>
            <a:r>
              <a:rPr sz="2000"/>
              <a:t>ctx.lineTo(100,200);</a:t>
            </a:r>
            <a:endParaRPr sz="2000"/>
          </a:p>
          <a:p>
            <a:endParaRPr sz="2000"/>
          </a:p>
          <a:p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8030" y="1419860"/>
            <a:ext cx="764984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/>
              <a:t>绘图步骤（5步）：</a:t>
            </a:r>
            <a:endParaRPr sz="2000"/>
          </a:p>
          <a:p>
            <a:endParaRPr sz="2000"/>
          </a:p>
          <a:p>
            <a:r>
              <a:rPr sz="2000"/>
              <a:t>4、设置样式</a:t>
            </a:r>
            <a:endParaRPr sz="2000"/>
          </a:p>
          <a:p>
            <a:r>
              <a:rPr sz="2000"/>
              <a:t>//设置线宽</a:t>
            </a:r>
            <a:endParaRPr sz="2000"/>
          </a:p>
          <a:p>
            <a:r>
              <a:rPr sz="2000"/>
              <a:t>ctx.lineWidth = 4;</a:t>
            </a:r>
            <a:endParaRPr sz="2000"/>
          </a:p>
          <a:p>
            <a:endParaRPr sz="2000"/>
          </a:p>
          <a:p>
            <a:r>
              <a:rPr sz="2000"/>
              <a:t>//设置描边样式（默认黑色）</a:t>
            </a:r>
            <a:endParaRPr sz="2000"/>
          </a:p>
          <a:p>
            <a:r>
              <a:rPr sz="2000"/>
              <a:t>ctx.strokeStyle = 'red';</a:t>
            </a:r>
            <a:endParaRPr sz="2000"/>
          </a:p>
          <a:p>
            <a:endParaRPr sz="2000"/>
          </a:p>
          <a:p>
            <a:r>
              <a:rPr sz="2000"/>
              <a:t>//设置填充样式（默认黑色）</a:t>
            </a:r>
            <a:endParaRPr sz="2000"/>
          </a:p>
          <a:p>
            <a:r>
              <a:rPr sz="2000"/>
              <a:t>ctx.fillStyle = '#f60';</a:t>
            </a:r>
            <a:endParaRPr sz="2000"/>
          </a:p>
          <a:p>
            <a:endParaRPr sz="2000"/>
          </a:p>
          <a:p>
            <a:r>
              <a:rPr sz="2000"/>
              <a:t>5、描边/填充</a:t>
            </a:r>
            <a:endParaRPr sz="2000"/>
          </a:p>
          <a:p>
            <a:r>
              <a:rPr sz="2000"/>
              <a:t>ctx.stroke();</a:t>
            </a:r>
            <a:endParaRPr sz="2000"/>
          </a:p>
          <a:p>
            <a:r>
              <a:rPr sz="2000"/>
              <a:t>ctx.fill();</a:t>
            </a:r>
            <a:endParaRPr sz="2000"/>
          </a:p>
          <a:p>
            <a:endParaRPr sz="2000"/>
          </a:p>
          <a:p>
            <a:r>
              <a:rPr sz="2000"/>
              <a:t>PS：fill()方法会自动闭合路径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1419860"/>
            <a:ext cx="764984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3600"/>
              <a:t>示例：</a:t>
            </a:r>
            <a:endParaRPr lang="zh-CN" sz="3600"/>
          </a:p>
          <a:p>
            <a:endParaRPr lang="zh-CN" sz="3600"/>
          </a:p>
          <a:p>
            <a:r>
              <a:rPr lang="zh-CN" sz="2000"/>
              <a:t>   </a:t>
            </a:r>
            <a:r>
              <a:rPr lang="en-US" altLang="zh-CN" sz="2000"/>
              <a:t>1.</a:t>
            </a:r>
            <a:r>
              <a:rPr lang="zh-CN" sz="2000"/>
              <a:t>画张人脸</a:t>
            </a:r>
            <a:endParaRPr lang="zh-CN" sz="2000"/>
          </a:p>
          <a:p>
            <a:endParaRPr lang="en-US" altLang="zh-CN" sz="2000"/>
          </a:p>
          <a:p>
            <a:r>
              <a:rPr lang="en-US" altLang="zh-CN" sz="2000"/>
              <a:t>   2.</a:t>
            </a:r>
            <a:r>
              <a:rPr lang="zh-CN" altLang="en-US" sz="2000"/>
              <a:t>小球移动</a:t>
            </a: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1419860"/>
            <a:ext cx="7649845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绘制字体（了解）</a:t>
            </a:r>
            <a:endParaRPr sz="2800"/>
          </a:p>
          <a:p>
            <a:endParaRPr sz="2000"/>
          </a:p>
          <a:p>
            <a:r>
              <a:rPr sz="2000"/>
              <a:t>属性</a:t>
            </a:r>
            <a:endParaRPr sz="2000"/>
          </a:p>
          <a:p>
            <a:r>
              <a:rPr sz="2000"/>
              <a:t>font 设置或返回文本内容的当前字体属性，语法与CSS相同</a:t>
            </a:r>
            <a:endParaRPr sz="2000"/>
          </a:p>
          <a:p>
            <a:r>
              <a:rPr sz="2000"/>
              <a:t>textAlign 设置或返回文本内容的当前对齐方式</a:t>
            </a:r>
            <a:endParaRPr sz="2000"/>
          </a:p>
          <a:p>
            <a:pPr lvl="1"/>
            <a:r>
              <a:rPr sz="2000"/>
              <a:t>start（默认）: 文本在指定的位置开始。</a:t>
            </a:r>
            <a:endParaRPr sz="2000"/>
          </a:p>
          <a:p>
            <a:pPr lvl="1"/>
            <a:r>
              <a:rPr sz="2000"/>
              <a:t>end : 文本在指定的位置结束。</a:t>
            </a:r>
            <a:endParaRPr sz="2000"/>
          </a:p>
          <a:p>
            <a:pPr lvl="1"/>
            <a:r>
              <a:rPr sz="2000"/>
              <a:t>center: 文本的中心被放置在指定的位置。</a:t>
            </a:r>
            <a:endParaRPr sz="2000"/>
          </a:p>
          <a:p>
            <a:pPr lvl="1"/>
            <a:r>
              <a:rPr sz="2000"/>
              <a:t>left : 文本左对齐。</a:t>
            </a:r>
            <a:endParaRPr sz="2000"/>
          </a:p>
          <a:p>
            <a:pPr lvl="1"/>
            <a:r>
              <a:rPr sz="2000"/>
              <a:t>right : 文本右对齐。</a:t>
            </a:r>
            <a:endParaRPr sz="2000"/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4220" y="4079875"/>
            <a:ext cx="3677920" cy="24041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1419860"/>
            <a:ext cx="7649845" cy="3723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绘制字体（了解）</a:t>
            </a:r>
            <a:endParaRPr sz="2800"/>
          </a:p>
          <a:p>
            <a:endParaRPr sz="2800"/>
          </a:p>
          <a:p>
            <a:r>
              <a:rPr lang="zh-CN" sz="2000"/>
              <a:t>属性</a:t>
            </a:r>
            <a:endParaRPr lang="zh-CN" sz="2000"/>
          </a:p>
          <a:p>
            <a:r>
              <a:rPr sz="2000"/>
              <a:t>textBaseline 设置或返回在绘制文本时使用的当前文本基线</a:t>
            </a:r>
            <a:endParaRPr sz="2000"/>
          </a:p>
          <a:p>
            <a:r>
              <a:rPr sz="2000"/>
              <a:t>      alphabetic ： 默认。文本基线是普通的字母基线。</a:t>
            </a:r>
            <a:endParaRPr sz="2000"/>
          </a:p>
          <a:p>
            <a:pPr lvl="1"/>
            <a:r>
              <a:rPr sz="2000"/>
              <a:t>top ： 文本基线是 em 方框的顶端。。</a:t>
            </a:r>
            <a:endParaRPr sz="2000"/>
          </a:p>
          <a:p>
            <a:pPr lvl="1"/>
            <a:r>
              <a:rPr sz="2000"/>
              <a:t>hanging ： 文本基线是悬挂基线。</a:t>
            </a:r>
            <a:endParaRPr sz="2000"/>
          </a:p>
          <a:p>
            <a:pPr lvl="1"/>
            <a:r>
              <a:rPr sz="2000"/>
              <a:t>middle ： 文本基线是 em 方框的正中。</a:t>
            </a:r>
            <a:endParaRPr sz="2000"/>
          </a:p>
          <a:p>
            <a:pPr lvl="1"/>
            <a:r>
              <a:rPr sz="2000"/>
              <a:t>ideographic： 文本基线是em基线。</a:t>
            </a:r>
            <a:endParaRPr sz="2000"/>
          </a:p>
          <a:p>
            <a:pPr lvl="1"/>
            <a:r>
              <a:rPr sz="2000"/>
              <a:t>bottom ： 文本基线是 em 方框的底端</a:t>
            </a:r>
            <a:endParaRPr sz="2000"/>
          </a:p>
          <a:p>
            <a:pPr lvl="1"/>
            <a:r>
              <a:rPr sz="2000"/>
              <a:t>textBaseline示意图</a:t>
            </a:r>
            <a:endParaRPr sz="2000"/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9420" y="4811395"/>
            <a:ext cx="4385945" cy="1927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1419860"/>
            <a:ext cx="764984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绘制字体（了解）</a:t>
            </a:r>
            <a:endParaRPr sz="2800"/>
          </a:p>
          <a:p>
            <a:endParaRPr sz="2800"/>
          </a:p>
          <a:p>
            <a:r>
              <a:rPr lang="zh-CN" sz="2000"/>
              <a:t>方法</a:t>
            </a:r>
            <a:endParaRPr lang="zh-CN" sz="2000"/>
          </a:p>
          <a:p>
            <a:endParaRPr lang="zh-CN" sz="2000"/>
          </a:p>
          <a:p>
            <a:r>
              <a:rPr lang="zh-CN" sz="2000"/>
              <a:t>fillText(text,x,y) 填充字体</a:t>
            </a:r>
            <a:endParaRPr lang="zh-CN" sz="2000"/>
          </a:p>
          <a:p>
            <a:r>
              <a:rPr lang="zh-CN" sz="2000"/>
              <a:t>strokeText(text,x,y) 描边字体</a:t>
            </a:r>
            <a:endParaRPr lang="zh-CN" sz="2000"/>
          </a:p>
          <a:p>
            <a:r>
              <a:rPr lang="zh-CN" sz="2000"/>
              <a:t>measureText(text,x,y) 检测字体宽度,返回包含指定文本宽度的对象</a:t>
            </a:r>
            <a:endParaRPr lang="zh-CN" sz="2000"/>
          </a:p>
          <a:p>
            <a:r>
              <a:rPr lang="zh-CN" sz="2000"/>
              <a:t>text:文本</a:t>
            </a:r>
            <a:endParaRPr lang="zh-CN" sz="2000"/>
          </a:p>
          <a:p>
            <a:r>
              <a:rPr lang="zh-CN" sz="2000"/>
              <a:t>x,y：绘制文字起始坐标</a:t>
            </a:r>
            <a:endParaRPr lang="zh-CN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1419860"/>
            <a:ext cx="7649845" cy="4461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绘制图片</a:t>
            </a:r>
            <a:endParaRPr sz="2800"/>
          </a:p>
          <a:p>
            <a:endParaRPr sz="2800"/>
          </a:p>
          <a:p>
            <a:r>
              <a:rPr sz="2400"/>
              <a:t>基本绘制图片的方式</a:t>
            </a:r>
            <a:endParaRPr sz="2400"/>
          </a:p>
          <a:p>
            <a:r>
              <a:rPr sz="2400"/>
              <a:t>ctx.drawImage(img,x,y);</a:t>
            </a:r>
            <a:endParaRPr sz="2400"/>
          </a:p>
          <a:p>
            <a:r>
              <a:rPr sz="2400"/>
              <a:t>参数：</a:t>
            </a:r>
            <a:endParaRPr sz="2400"/>
          </a:p>
          <a:p>
            <a:r>
              <a:rPr sz="2400"/>
              <a:t>x,y 绘制图片左上角的坐标，</a:t>
            </a:r>
            <a:endParaRPr sz="2400"/>
          </a:p>
          <a:p>
            <a:r>
              <a:rPr sz="2400"/>
              <a:t>img是绘制图片的dom对象。</a:t>
            </a:r>
            <a:endParaRPr sz="2400"/>
          </a:p>
          <a:p>
            <a:r>
              <a:rPr lang="en-US" sz="2400">
                <a:solidFill>
                  <a:srgbClr val="FF0000"/>
                </a:solidFill>
              </a:rPr>
              <a:t>ps:</a:t>
            </a:r>
            <a:r>
              <a:rPr lang="zh-CN" sz="2400"/>
              <a:t>图片加载完成后才能写入操作</a:t>
            </a:r>
            <a:endParaRPr lang="zh-CN" sz="2400"/>
          </a:p>
          <a:p>
            <a:endParaRPr lang="zh-CN" sz="2400"/>
          </a:p>
          <a:p>
            <a:r>
              <a:rPr lang="en-US" altLang="zh-CN" sz="2000"/>
              <a:t>img.onload = function(){</a:t>
            </a:r>
            <a:endParaRPr lang="en-US" altLang="zh-CN" sz="2000"/>
          </a:p>
          <a:p>
            <a:r>
              <a:rPr sz="2000">
                <a:sym typeface="+mn-ea"/>
              </a:rPr>
              <a:t>     ctx.drawImage(img,x,y);</a:t>
            </a:r>
            <a:endParaRPr lang="en-US" altLang="zh-CN" sz="2000"/>
          </a:p>
          <a:p>
            <a:r>
              <a:rPr lang="en-US" altLang="zh-CN" sz="2000"/>
              <a:t>}</a:t>
            </a:r>
            <a:endParaRPr lang="en-US" altLang="zh-CN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1563370"/>
            <a:ext cx="764984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在画布上绘制图像，并规定图像的宽度和高度</a:t>
            </a:r>
            <a:endParaRPr sz="2800"/>
          </a:p>
          <a:p>
            <a:endParaRPr sz="2800"/>
          </a:p>
          <a:p>
            <a:r>
              <a:rPr sz="2400"/>
              <a:t>ctx.drawImage(img,x,y,width,height);   </a:t>
            </a:r>
            <a:endParaRPr sz="2400"/>
          </a:p>
          <a:p>
            <a:r>
              <a:rPr sz="2400"/>
              <a:t>参数：</a:t>
            </a:r>
            <a:endParaRPr sz="2400"/>
          </a:p>
          <a:p>
            <a:r>
              <a:rPr sz="2400"/>
              <a:t>width 绘制图片的宽度， </a:t>
            </a:r>
            <a:endParaRPr sz="2400"/>
          </a:p>
          <a:p>
            <a:r>
              <a:rPr sz="2400"/>
              <a:t>height：绘制图片的高度</a:t>
            </a:r>
            <a:endParaRPr sz="2400"/>
          </a:p>
          <a:p>
            <a:endParaRPr sz="2400"/>
          </a:p>
          <a:p>
            <a:r>
              <a:rPr sz="2400"/>
              <a:t>如果指定宽高，最好成比例，不然图片会被拉伸</a:t>
            </a:r>
            <a:endParaRPr sz="2400"/>
          </a:p>
          <a:p>
            <a:r>
              <a:rPr sz="2400"/>
              <a:t>等比公式： height = 原高度*width/原宽度;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图片裁剪，并把裁剪完成后的那部分图片绘制到画布上</a:t>
            </a:r>
            <a:endParaRPr sz="2800"/>
          </a:p>
          <a:p>
            <a:endParaRPr sz="2800"/>
          </a:p>
          <a:p>
            <a:r>
              <a:rPr sz="2400"/>
              <a:t>ctx.drawImage(img,sx,sy,swidth,sheight,x,y,width,height);</a:t>
            </a:r>
            <a:endParaRPr sz="2400"/>
          </a:p>
          <a:p>
            <a:r>
              <a:rPr sz="2400"/>
              <a:t>参数：</a:t>
            </a:r>
            <a:endParaRPr sz="2400"/>
          </a:p>
          <a:p>
            <a:r>
              <a:rPr sz="2400"/>
              <a:t>sx,sy 裁剪的左上角坐标，</a:t>
            </a:r>
            <a:endParaRPr sz="2400"/>
          </a:p>
          <a:p>
            <a:r>
              <a:rPr sz="2400"/>
              <a:t>swidth：裁剪图片的</a:t>
            </a:r>
            <a:r>
              <a:rPr lang="zh-CN" sz="2400"/>
              <a:t>宽</a:t>
            </a:r>
            <a:r>
              <a:rPr sz="2400"/>
              <a:t>度。</a:t>
            </a:r>
            <a:endParaRPr sz="2400"/>
          </a:p>
          <a:p>
            <a:r>
              <a:rPr sz="2400"/>
              <a:t>sheight:裁剪的高度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canvas简介</a:t>
            </a:r>
            <a:endParaRPr sz="3200"/>
          </a:p>
          <a:p>
            <a:endParaRPr sz="3200"/>
          </a:p>
          <a:p>
            <a:r>
              <a:rPr sz="2400"/>
              <a:t>是HTML5提供的一种新标签</a:t>
            </a:r>
            <a:endParaRPr sz="2400"/>
          </a:p>
          <a:p>
            <a:r>
              <a:rPr sz="2400"/>
              <a:t>是一个矩形区域的画布，可以用JavaScript在上面绘画，控制其每一个像素，本身不具备绘图功能。</a:t>
            </a:r>
            <a:endParaRPr sz="2400"/>
          </a:p>
          <a:p>
            <a:r>
              <a:rPr sz="2400"/>
              <a:t>拥有多种绘制路径、矩形、圆形、字符以及添加图像的方法。</a:t>
            </a:r>
            <a:endParaRPr sz="2400"/>
          </a:p>
          <a:p>
            <a:endParaRPr sz="2400"/>
          </a:p>
          <a:p>
            <a:r>
              <a:rPr sz="2400"/>
              <a:t>使用：</a:t>
            </a:r>
            <a:endParaRPr sz="2400"/>
          </a:p>
          <a:p>
            <a:r>
              <a:rPr sz="2000"/>
              <a:t>&lt;canvas width="600" height="600"&gt;你的浏览器不支持canvas，请升级浏览器&lt;/canvas&gt;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设置阴影（了解）</a:t>
            </a:r>
            <a:endParaRPr sz="2800"/>
          </a:p>
          <a:p>
            <a:endParaRPr sz="2800"/>
          </a:p>
          <a:p>
            <a:r>
              <a:rPr sz="2400"/>
              <a:t>shadowColor ： 设置或返回用于阴影的颜色</a:t>
            </a:r>
            <a:endParaRPr sz="2400"/>
          </a:p>
          <a:p>
            <a:r>
              <a:rPr sz="2400"/>
              <a:t>shadowBlur ： 设置或返回用于阴影的模糊级别,数值越高，模糊程度越大 （默认为0，不模糊）</a:t>
            </a:r>
            <a:endParaRPr sz="2400"/>
          </a:p>
          <a:p>
            <a:r>
              <a:rPr sz="2400"/>
              <a:t>shadowOffsetX： 设置或返回阴影距形状的水平距离</a:t>
            </a:r>
            <a:endParaRPr sz="2400"/>
          </a:p>
          <a:p>
            <a:r>
              <a:rPr sz="2400"/>
              <a:t>shadowOffsetY： 设置或返回阴影距形状的垂直距离</a:t>
            </a:r>
            <a:endParaRPr sz="2400"/>
          </a:p>
          <a:p>
            <a:r>
              <a:rPr sz="2400"/>
              <a:t>示例：</a:t>
            </a:r>
            <a:endParaRPr sz="2400"/>
          </a:p>
          <a:p>
            <a:pPr lvl="1"/>
            <a:r>
              <a:rPr sz="2000"/>
              <a:t>ctx.fillStyle = '#fc0';</a:t>
            </a:r>
            <a:endParaRPr sz="2000"/>
          </a:p>
          <a:p>
            <a:pPr lvl="1"/>
            <a:r>
              <a:rPr sz="2000"/>
              <a:t>ctx.shadowColor = '#333';</a:t>
            </a:r>
            <a:endParaRPr sz="2000"/>
          </a:p>
          <a:p>
            <a:pPr lvl="1"/>
            <a:r>
              <a:rPr sz="2000"/>
              <a:t>ctx.shadowBlur = 50;</a:t>
            </a:r>
            <a:endParaRPr sz="2000"/>
          </a:p>
          <a:p>
            <a:pPr lvl="1"/>
            <a:r>
              <a:rPr sz="2000"/>
              <a:t>ctx.shadowOffsetX = 5;</a:t>
            </a:r>
            <a:endParaRPr sz="2000"/>
          </a:p>
          <a:p>
            <a:pPr lvl="1"/>
            <a:r>
              <a:rPr sz="2000"/>
              <a:t>ctx.shadowOffsetY = 5;</a:t>
            </a:r>
            <a:endParaRPr sz="2000"/>
          </a:p>
          <a:p>
            <a:pPr lvl="1"/>
            <a:r>
              <a:rPr sz="2000"/>
              <a:t>ctx.fillRect(100,100,100,100);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创建渐变样式（了解）</a:t>
            </a:r>
            <a:endParaRPr sz="2800"/>
          </a:p>
          <a:p>
            <a:endParaRPr sz="2800"/>
          </a:p>
          <a:p>
            <a:r>
              <a:rPr sz="2400"/>
              <a:t>线性渐变</a:t>
            </a:r>
            <a:endParaRPr sz="2400"/>
          </a:p>
          <a:p>
            <a:endParaRPr sz="2400"/>
          </a:p>
          <a:p>
            <a:r>
              <a:rPr sz="2400"/>
              <a:t>线性渐变是一个对象</a:t>
            </a:r>
            <a:endParaRPr sz="2400"/>
          </a:p>
          <a:p>
            <a:endParaRPr sz="2400"/>
          </a:p>
          <a:p>
            <a:r>
              <a:rPr sz="2400"/>
              <a:t>语法：ctx.createLinearGradient(x0,y0,x1,y1);</a:t>
            </a:r>
            <a:endParaRPr sz="2400"/>
          </a:p>
          <a:p>
            <a:r>
              <a:rPr sz="2400"/>
              <a:t>参数：x0,y0起始坐标，x1,y1结束坐标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创建渐变样式（了解）</a:t>
            </a:r>
            <a:endParaRPr sz="2800"/>
          </a:p>
          <a:p>
            <a:endParaRPr sz="2800"/>
          </a:p>
          <a:p>
            <a:r>
              <a:rPr sz="2400"/>
              <a:t>addColorStop(stop,color)</a:t>
            </a:r>
            <a:endParaRPr sz="2400"/>
          </a:p>
          <a:p>
            <a:endParaRPr sz="2400"/>
          </a:p>
          <a:p>
            <a:r>
              <a:rPr sz="2400"/>
              <a:t>stop：介于 0.0 与 1.0 之间的值，表示渐变中开始与结束之间的位置</a:t>
            </a:r>
            <a:endParaRPr sz="2400"/>
          </a:p>
          <a:p>
            <a:r>
              <a:rPr sz="2400"/>
              <a:t>color：颜色值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/>
              <a:t>例子：</a:t>
            </a:r>
            <a:endParaRPr lang="zh-CN" sz="2800"/>
          </a:p>
          <a:p>
            <a:endParaRPr sz="2000"/>
          </a:p>
          <a:p>
            <a:r>
              <a:rPr sz="2000"/>
              <a:t>//创建线性渐变的对象，</a:t>
            </a:r>
            <a:endParaRPr sz="2000"/>
          </a:p>
          <a:p>
            <a:r>
              <a:rPr sz="2000"/>
              <a:t>var grd=ctx.createLinearGradient(0,0,170,0);</a:t>
            </a:r>
            <a:endParaRPr sz="2000"/>
          </a:p>
          <a:p>
            <a:endParaRPr sz="2000"/>
          </a:p>
          <a:p>
            <a:r>
              <a:rPr sz="2000"/>
              <a:t>//添加一个渐变颜色，</a:t>
            </a:r>
            <a:endParaRPr sz="2000"/>
          </a:p>
          <a:p>
            <a:r>
              <a:rPr sz="2000"/>
              <a:t>//参数1：0.0 与 1.0 之间的值，表示渐变中开始与结束之间的位置。</a:t>
            </a:r>
            <a:endParaRPr sz="2000"/>
          </a:p>
          <a:p>
            <a:r>
              <a:rPr sz="2000"/>
              <a:t>//参数2：具体颜色</a:t>
            </a:r>
            <a:endParaRPr sz="2000"/>
          </a:p>
          <a:p>
            <a:r>
              <a:rPr sz="2000"/>
              <a:t>grd.addColorStop(0,"black");</a:t>
            </a:r>
            <a:endParaRPr sz="2000"/>
          </a:p>
          <a:p>
            <a:endParaRPr sz="2000"/>
          </a:p>
          <a:p>
            <a:r>
              <a:rPr sz="2000"/>
              <a:t>//添加一个渐变颜色</a:t>
            </a:r>
            <a:endParaRPr sz="2000"/>
          </a:p>
          <a:p>
            <a:r>
              <a:rPr sz="2000"/>
              <a:t>grd.addColorStop(1,"white");</a:t>
            </a:r>
            <a:endParaRPr sz="2000"/>
          </a:p>
          <a:p>
            <a:endParaRPr sz="2000"/>
          </a:p>
          <a:p>
            <a:r>
              <a:rPr sz="2000"/>
              <a:t>//关键点，把渐变设置到 填充的样式</a:t>
            </a:r>
            <a:endParaRPr sz="2000"/>
          </a:p>
          <a:p>
            <a:r>
              <a:rPr sz="2000"/>
              <a:t>ctx.fillStyle =grd;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/>
              <a:t>径向渐变</a:t>
            </a:r>
            <a:endParaRPr lang="zh-CN" sz="2800"/>
          </a:p>
          <a:p>
            <a:endParaRPr lang="zh-CN" sz="2800"/>
          </a:p>
          <a:p>
            <a:r>
              <a:rPr lang="zh-CN" sz="2400"/>
              <a:t>ctx.createRadialGradient(x0,y0,r0,x1,y1,r1);</a:t>
            </a:r>
            <a:endParaRPr lang="zh-CN" sz="2400"/>
          </a:p>
          <a:p>
            <a:r>
              <a:rPr lang="zh-CN" sz="2400"/>
              <a:t>x0: 渐变的开始圆的 x 坐标</a:t>
            </a:r>
            <a:endParaRPr lang="zh-CN" sz="2400"/>
          </a:p>
          <a:p>
            <a:r>
              <a:rPr lang="zh-CN" sz="2400"/>
              <a:t>y0: 渐变的开始圆的 y 坐标</a:t>
            </a:r>
            <a:endParaRPr lang="zh-CN" sz="2400"/>
          </a:p>
          <a:p>
            <a:r>
              <a:rPr lang="zh-CN" sz="2400"/>
              <a:t>r0: 开始圆的半径</a:t>
            </a:r>
            <a:endParaRPr lang="zh-CN" sz="2400"/>
          </a:p>
          <a:p>
            <a:r>
              <a:rPr lang="zh-CN" sz="2400"/>
              <a:t>x1: 渐变的结束圆的 x 坐标</a:t>
            </a:r>
            <a:endParaRPr lang="zh-CN" sz="2400"/>
          </a:p>
          <a:p>
            <a:r>
              <a:rPr lang="zh-CN" sz="2400"/>
              <a:t>y1: 渐变的结束圆的 y 坐标</a:t>
            </a:r>
            <a:endParaRPr lang="zh-CN" sz="2400"/>
          </a:p>
          <a:p>
            <a:r>
              <a:rPr lang="zh-CN" sz="2400"/>
              <a:t>r1: 结束圆的半径</a:t>
            </a:r>
            <a:endParaRPr lang="zh-CN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495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/>
              <a:t>例子：</a:t>
            </a:r>
            <a:endParaRPr lang="zh-CN" sz="2800"/>
          </a:p>
          <a:p>
            <a:endParaRPr lang="zh-CN" sz="2400"/>
          </a:p>
          <a:p>
            <a:r>
              <a:rPr lang="zh-CN" sz="2400"/>
              <a:t>var rlg = ctx.createRadialGradient(300,300,10,300,300,200);</a:t>
            </a:r>
            <a:endParaRPr lang="zh-CN" sz="2400"/>
          </a:p>
          <a:p>
            <a:endParaRPr lang="zh-CN" sz="2400"/>
          </a:p>
          <a:p>
            <a:r>
              <a:rPr lang="zh-CN" sz="2400"/>
              <a:t>//添加一个渐变颜色</a:t>
            </a:r>
            <a:endParaRPr lang="zh-CN" sz="2400"/>
          </a:p>
          <a:p>
            <a:r>
              <a:rPr lang="zh-CN" sz="2400"/>
              <a:t>rlg.addColorStop(0, '#ccc');</a:t>
            </a:r>
            <a:endParaRPr lang="zh-CN" sz="2400"/>
          </a:p>
          <a:p>
            <a:r>
              <a:rPr lang="zh-CN" sz="2400"/>
              <a:t>rlg.addColorStop(.4, '#efefef');</a:t>
            </a:r>
            <a:endParaRPr lang="zh-CN" sz="2400"/>
          </a:p>
          <a:p>
            <a:r>
              <a:rPr lang="zh-CN" sz="2400"/>
              <a:t>rlg.addColorStop(1, '#fff');</a:t>
            </a:r>
            <a:endParaRPr lang="zh-CN" sz="2400"/>
          </a:p>
          <a:p>
            <a:endParaRPr lang="zh-CN" sz="2400"/>
          </a:p>
          <a:p>
            <a:r>
              <a:rPr lang="zh-CN" sz="2400"/>
              <a:t>//设置 填充样式为延续渐变的样式</a:t>
            </a:r>
            <a:endParaRPr lang="zh-CN" sz="2400"/>
          </a:p>
          <a:p>
            <a:r>
              <a:rPr lang="zh-CN" sz="2400"/>
              <a:t>ctx.fillStyle = rlg;</a:t>
            </a:r>
            <a:endParaRPr lang="zh-CN" sz="2400"/>
          </a:p>
          <a:p>
            <a:r>
              <a:rPr lang="zh-CN" sz="2400"/>
              <a:t>ctx.fillRect(100, 100, 500, 500);</a:t>
            </a:r>
            <a:endParaRPr lang="zh-CN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/>
              <a:t>绘制背景图（了解）</a:t>
            </a:r>
            <a:endParaRPr lang="zh-CN" sz="2800"/>
          </a:p>
          <a:p>
            <a:endParaRPr lang="zh-CN" sz="2800"/>
          </a:p>
          <a:p>
            <a:r>
              <a:rPr lang="zh-CN" sz="2000"/>
              <a:t>ctx.createPattern(im</a:t>
            </a:r>
            <a:r>
              <a:rPr lang="en-US" altLang="zh-CN" sz="2000"/>
              <a:t>a</a:t>
            </a:r>
            <a:r>
              <a:rPr lang="zh-CN" sz="2000"/>
              <a:t>g</a:t>
            </a:r>
            <a:r>
              <a:rPr lang="en-US" altLang="zh-CN" sz="2000"/>
              <a:t>e</a:t>
            </a:r>
            <a:r>
              <a:rPr lang="zh-CN" sz="2000"/>
              <a:t>,repeat) 方法在指定的方向内重复指定的元素</a:t>
            </a:r>
            <a:endParaRPr lang="zh-CN" sz="2000"/>
          </a:p>
          <a:p>
            <a:endParaRPr lang="zh-CN" sz="2000"/>
          </a:p>
          <a:p>
            <a:r>
              <a:rPr lang="zh-CN" sz="2000"/>
              <a:t>参数一：设置平铺背景的图片的DOM节点，</a:t>
            </a:r>
            <a:endParaRPr lang="zh-CN" sz="2000"/>
          </a:p>
          <a:p>
            <a:r>
              <a:rPr lang="zh-CN" sz="2000"/>
              <a:t>参数二：背景平铺的方式。</a:t>
            </a:r>
            <a:endParaRPr lang="zh-CN" sz="2000"/>
          </a:p>
          <a:p>
            <a:endParaRPr lang="zh-CN" sz="2000"/>
          </a:p>
          <a:p>
            <a:r>
              <a:rPr lang="zh-CN" sz="1800"/>
              <a:t>image ： 规定要使用的图片、画布或视频元素。</a:t>
            </a:r>
            <a:endParaRPr lang="zh-CN" sz="1800"/>
          </a:p>
          <a:p>
            <a:r>
              <a:rPr lang="zh-CN" sz="1800"/>
              <a:t>repeat ： 默认。该模式在水平和垂直方向重复。</a:t>
            </a:r>
            <a:endParaRPr lang="zh-CN" sz="1800"/>
          </a:p>
          <a:p>
            <a:r>
              <a:rPr lang="zh-CN" sz="1800"/>
              <a:t>repeat-x ： 该模式只在水平方向重复。</a:t>
            </a:r>
            <a:endParaRPr lang="zh-CN" sz="1800"/>
          </a:p>
          <a:p>
            <a:r>
              <a:rPr lang="zh-CN" sz="1800"/>
              <a:t>repeat-y ： 该模式只在垂直方向重复。</a:t>
            </a:r>
            <a:endParaRPr lang="zh-CN" sz="1800"/>
          </a:p>
          <a:p>
            <a:r>
              <a:rPr lang="zh-CN" sz="1800"/>
              <a:t>no-repeat： 该模式只显示一次（不重复）。</a:t>
            </a:r>
            <a:endParaRPr 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/>
              <a:t>示例：</a:t>
            </a:r>
            <a:endParaRPr lang="zh-CN" sz="2800"/>
          </a:p>
          <a:p>
            <a:endParaRPr lang="zh-CN" sz="2800"/>
          </a:p>
          <a:p>
            <a:r>
              <a:rPr lang="zh-CN" sz="2400"/>
              <a:t>var ctx=c.getContext("2d");</a:t>
            </a:r>
            <a:endParaRPr lang="zh-CN" sz="2400"/>
          </a:p>
          <a:p>
            <a:r>
              <a:rPr lang="zh-CN" sz="2400"/>
              <a:t>var img=document.getElementById("lamp");</a:t>
            </a:r>
            <a:endParaRPr lang="zh-CN" sz="2400"/>
          </a:p>
          <a:p>
            <a:r>
              <a:rPr lang="zh-CN" sz="2400"/>
              <a:t>var pat=ctx.createPattern(img,"repeat");</a:t>
            </a:r>
            <a:endParaRPr lang="zh-CN" sz="2400"/>
          </a:p>
          <a:p>
            <a:r>
              <a:rPr lang="zh-CN" sz="2400"/>
              <a:t>ctx.rect(0,0,150,100);</a:t>
            </a:r>
            <a:endParaRPr lang="zh-CN" sz="2400"/>
          </a:p>
          <a:p>
            <a:r>
              <a:rPr lang="zh-CN" sz="2400"/>
              <a:t>ctx.fillStyle=pat;//  把背景图设置给填充的样式</a:t>
            </a:r>
            <a:endParaRPr lang="zh-CN" sz="2400"/>
          </a:p>
          <a:p>
            <a:r>
              <a:rPr lang="zh-CN" sz="2400"/>
              <a:t>ctx.fill();</a:t>
            </a:r>
            <a:endParaRPr lang="zh-CN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3723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/>
              <a:t>画布变换</a:t>
            </a:r>
            <a:endParaRPr lang="zh-CN" sz="2800"/>
          </a:p>
          <a:p>
            <a:endParaRPr lang="zh-CN" sz="2800"/>
          </a:p>
          <a:p>
            <a:r>
              <a:rPr lang="zh-CN" sz="2000"/>
              <a:t>注意：画布变换仅仅是改变画布状态，不会影响之前画布上的内容</a:t>
            </a:r>
            <a:endParaRPr lang="zh-CN" sz="2000"/>
          </a:p>
          <a:p>
            <a:r>
              <a:rPr lang="zh-CN" sz="2000"/>
              <a:t>缩放</a:t>
            </a:r>
            <a:endParaRPr lang="zh-CN" sz="2000"/>
          </a:p>
          <a:p>
            <a:r>
              <a:rPr lang="zh-CN" sz="2000"/>
              <a:t>scale(scaleWidth,scaleHeight) 方法缩放当前绘图，参数为0~1的值</a:t>
            </a:r>
            <a:endParaRPr lang="zh-CN" sz="2000"/>
          </a:p>
          <a:p>
            <a:endParaRPr lang="zh-CN" sz="2000"/>
          </a:p>
          <a:p>
            <a:r>
              <a:rPr lang="zh-CN" sz="2000"/>
              <a:t>位移画布</a:t>
            </a:r>
            <a:endParaRPr lang="zh-CN" sz="2000"/>
          </a:p>
          <a:p>
            <a:r>
              <a:rPr lang="zh-CN" sz="2000"/>
              <a:t>translate(x,y) 方法重新映射画布上的 (0,0) 位置</a:t>
            </a:r>
            <a:endParaRPr lang="zh-CN" sz="2000"/>
          </a:p>
          <a:p>
            <a:endParaRPr lang="zh-CN" sz="2000"/>
          </a:p>
          <a:p>
            <a:r>
              <a:rPr lang="zh-CN" sz="2000"/>
              <a:t>旋转</a:t>
            </a:r>
            <a:endParaRPr lang="zh-CN" sz="2000"/>
          </a:p>
          <a:p>
            <a:r>
              <a:rPr lang="zh-CN" sz="2000"/>
              <a:t>rotate(angle) 方法旋转当前的绘图，注意参数是弧度</a:t>
            </a:r>
            <a:endParaRPr lang="zh-CN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3200"/>
              <a:t>绘制环境保存和还原</a:t>
            </a:r>
            <a:endParaRPr lang="zh-CN" sz="3200"/>
          </a:p>
          <a:p>
            <a:endParaRPr lang="zh-CN" sz="2800"/>
          </a:p>
          <a:p>
            <a:r>
              <a:rPr lang="zh-CN" sz="2400"/>
              <a:t>ctx.save() 保存当前环境的状态</a:t>
            </a:r>
            <a:endParaRPr lang="zh-CN" sz="2400"/>
          </a:p>
          <a:p>
            <a:r>
              <a:rPr lang="zh-CN" sz="2400"/>
              <a:t>可以把当前绘制环境context保存到缓存中。</a:t>
            </a:r>
            <a:endParaRPr lang="zh-CN" sz="2400"/>
          </a:p>
          <a:p>
            <a:endParaRPr lang="zh-CN" sz="2400"/>
          </a:p>
          <a:p>
            <a:r>
              <a:rPr lang="zh-CN" sz="2400"/>
              <a:t>ctx.restore() 返回之前保存过的路径状态和属性</a:t>
            </a:r>
            <a:endParaRPr lang="zh-CN" sz="2400"/>
          </a:p>
          <a:p>
            <a:r>
              <a:rPr lang="zh-CN" sz="2400"/>
              <a:t>获取最近通过save()方法缓存的context</a:t>
            </a:r>
            <a:endParaRPr 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canvas用途</a:t>
            </a:r>
            <a:endParaRPr sz="3200"/>
          </a:p>
          <a:p>
            <a:endParaRPr sz="3200"/>
          </a:p>
          <a:p>
            <a:r>
              <a:rPr sz="2400"/>
              <a:t>游戏：canvas在基于Web的图像显示方面比Flash更加立体、更加精巧，canvas游戏在流畅度和跨平台方面更牛。</a:t>
            </a:r>
            <a:endParaRPr sz="2400"/>
          </a:p>
          <a:p>
            <a:r>
              <a:rPr sz="2400"/>
              <a:t>可视化数据.数据图表话，比如:百度的echart</a:t>
            </a:r>
            <a:endParaRPr sz="2400"/>
          </a:p>
          <a:p>
            <a:r>
              <a:rPr sz="2400"/>
              <a:t>banner广告：Flash曾经辉煌的时代，智能手机还未曾出现。现在以及未来的智能机时代，HTML5技术能够在banner广告上发挥巨大作用，用Canvas实现动态的广告效果再合适不过。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3200"/>
              <a:t>贝塞尔曲线（了解）</a:t>
            </a:r>
            <a:endParaRPr lang="zh-CN" sz="3200"/>
          </a:p>
          <a:p>
            <a:endParaRPr lang="zh-CN" sz="3200"/>
          </a:p>
          <a:p>
            <a:r>
              <a:rPr lang="zh-CN" sz="2400"/>
              <a:t>二次方曲线</a:t>
            </a:r>
            <a:endParaRPr lang="zh-CN" sz="2400"/>
          </a:p>
          <a:p>
            <a:endParaRPr lang="zh-CN" sz="2400"/>
          </a:p>
          <a:p>
            <a:r>
              <a:rPr lang="zh-CN" sz="2400"/>
              <a:t>quadraticCurveTo(cpx,cpy,x,y)</a:t>
            </a:r>
            <a:endParaRPr lang="zh-CN" sz="2400"/>
          </a:p>
          <a:p>
            <a:endParaRPr lang="zh-CN" sz="2400"/>
          </a:p>
          <a:p>
            <a:r>
              <a:rPr lang="zh-CN" sz="2400"/>
              <a:t>cpx： 贝塞尔控制点的 x 坐标</a:t>
            </a:r>
            <a:endParaRPr lang="zh-CN" sz="2400"/>
          </a:p>
          <a:p>
            <a:r>
              <a:rPr lang="zh-CN" sz="2400"/>
              <a:t>cpy： 贝塞尔控制点的 y 坐标</a:t>
            </a:r>
            <a:endParaRPr lang="zh-CN" sz="2400"/>
          </a:p>
          <a:p>
            <a:r>
              <a:rPr lang="zh-CN" sz="2400"/>
              <a:t>x ： 结束点的 x 坐标</a:t>
            </a:r>
            <a:endParaRPr lang="zh-CN" sz="2400"/>
          </a:p>
          <a:p>
            <a:r>
              <a:rPr lang="zh-CN" sz="2400"/>
              <a:t>y ： 结束点的 y 坐标 </a:t>
            </a:r>
            <a:endParaRPr lang="zh-CN" sz="2400"/>
          </a:p>
          <a:p>
            <a:r>
              <a:rPr lang="zh-CN" sz="2400"/>
              <a:t>二次方曲线示意图</a:t>
            </a:r>
            <a:endParaRPr lang="zh-CN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47713" y="74231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940435" y="712788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1563370"/>
            <a:ext cx="7793355" cy="4461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3200"/>
              <a:t>贝塞尔曲线</a:t>
            </a:r>
            <a:endParaRPr lang="zh-CN" sz="3200"/>
          </a:p>
          <a:p>
            <a:endParaRPr lang="zh-CN" sz="3200"/>
          </a:p>
          <a:p>
            <a:r>
              <a:rPr lang="zh-CN" sz="2000"/>
              <a:t>bezierCurveTo(cp1x,cp1y,cp2x,cp2y,x,y)</a:t>
            </a:r>
            <a:endParaRPr lang="zh-CN" sz="2000"/>
          </a:p>
          <a:p>
            <a:endParaRPr lang="zh-CN" sz="2000"/>
          </a:p>
          <a:p>
            <a:r>
              <a:rPr lang="zh-CN" sz="2000"/>
              <a:t>提示：三次贝塞尔曲线需要三个点。前两个点是用于三次贝塞尔计算中的控制点，第三个点是曲线的结束点</a:t>
            </a:r>
            <a:endParaRPr lang="zh-CN" sz="2000"/>
          </a:p>
          <a:p>
            <a:r>
              <a:rPr lang="zh-CN" sz="2000"/>
              <a:t>cp1x： 第一个贝塞尔控制点的 x 坐标</a:t>
            </a:r>
            <a:endParaRPr lang="zh-CN" sz="2000"/>
          </a:p>
          <a:p>
            <a:r>
              <a:rPr lang="zh-CN" sz="2000"/>
              <a:t>cp1y： 第一个贝塞尔控制点的 y 坐标</a:t>
            </a:r>
            <a:endParaRPr lang="zh-CN" sz="2000"/>
          </a:p>
          <a:p>
            <a:r>
              <a:rPr lang="zh-CN" sz="2000"/>
              <a:t>cp2x： 第二个贝塞尔控制点的 x 坐标</a:t>
            </a:r>
            <a:endParaRPr lang="zh-CN" sz="2000"/>
          </a:p>
          <a:p>
            <a:r>
              <a:rPr lang="zh-CN" sz="2000"/>
              <a:t>cp2y： 第二个贝塞尔控制点的 y 坐标</a:t>
            </a:r>
            <a:endParaRPr lang="zh-CN" sz="2000"/>
          </a:p>
          <a:p>
            <a:r>
              <a:rPr lang="zh-CN" sz="2000"/>
              <a:t>x: 结束点的 x 坐标</a:t>
            </a:r>
            <a:endParaRPr lang="zh-CN" sz="2000"/>
          </a:p>
          <a:p>
            <a:r>
              <a:rPr lang="zh-CN" sz="2000"/>
              <a:t>y: 结束点的 y 坐标</a:t>
            </a:r>
            <a:endParaRPr lang="zh-CN" sz="2000"/>
          </a:p>
          <a:p>
            <a:r>
              <a:rPr lang="zh-CN" sz="2000"/>
              <a:t>贝塞尔曲线示意图</a:t>
            </a:r>
            <a:endParaRPr lang="zh-CN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24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2614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canvas标签语法和属性</a:t>
            </a:r>
            <a:endParaRPr sz="3200"/>
          </a:p>
          <a:p>
            <a:endParaRPr sz="3200"/>
          </a:p>
          <a:p>
            <a:r>
              <a:rPr sz="2000"/>
              <a:t>1）可以设置width和height属性，但是属性值单位必须是px，否则忽略，默认300*150px</a:t>
            </a:r>
            <a:endParaRPr sz="2000"/>
          </a:p>
          <a:p>
            <a:r>
              <a:rPr sz="2000"/>
              <a:t>2）不要用CSS控制它的宽和高,会造成图片拉伸，</a:t>
            </a:r>
            <a:endParaRPr sz="2000"/>
          </a:p>
          <a:p>
            <a:r>
              <a:rPr sz="2000"/>
              <a:t>3）js重新设置canvas标签的宽高属性会让画布擦除所有的内容。</a:t>
            </a:r>
            <a:endParaRPr sz="2000"/>
          </a:p>
          <a:p>
            <a:r>
              <a:rPr sz="2000"/>
              <a:t>4）可以给canvas画布设置背景色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canvas坐标系</a:t>
            </a:r>
            <a:endParaRPr sz="3200"/>
          </a:p>
          <a:p>
            <a:endParaRPr sz="3200"/>
          </a:p>
          <a:p>
            <a:r>
              <a:rPr sz="2000"/>
              <a:t>canvas坐标系，从最左上角0,0开始。x向右增大， y向下增大</a:t>
            </a:r>
            <a:endParaRPr sz="200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920750" y="3716020"/>
            <a:ext cx="588327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920750" y="3702685"/>
            <a:ext cx="50800" cy="260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04025" y="3382010"/>
            <a:ext cx="38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x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1078865" y="6016625"/>
            <a:ext cx="38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y</a:t>
            </a:r>
            <a:endParaRPr lang="en-US" altLang="zh-CN" sz="3200"/>
          </a:p>
        </p:txBody>
      </p:sp>
      <p:sp>
        <p:nvSpPr>
          <p:cNvPr id="7" name="文本框 6"/>
          <p:cNvSpPr txBox="1"/>
          <p:nvPr/>
        </p:nvSpPr>
        <p:spPr>
          <a:xfrm>
            <a:off x="135255" y="3303905"/>
            <a:ext cx="2059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坐标原点（</a:t>
            </a:r>
            <a:r>
              <a:rPr lang="en-US" altLang="zh-CN" sz="2000"/>
              <a:t>0,0</a:t>
            </a:r>
            <a:r>
              <a:rPr lang="zh-CN" altLang="en-US" sz="2000"/>
              <a:t>）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Canvas API</a:t>
            </a:r>
            <a:endParaRPr sz="3200"/>
          </a:p>
          <a:p>
            <a:r>
              <a:rPr sz="2000"/>
              <a:t>绘图上下文context</a:t>
            </a:r>
            <a:endParaRPr sz="2000"/>
          </a:p>
          <a:p>
            <a:endParaRPr sz="2000"/>
          </a:p>
          <a:p>
            <a:r>
              <a:rPr sz="2000"/>
              <a:t>上下文：工具包，是所有的绘制操作api的入口或者集合（[画图工具]）</a:t>
            </a:r>
            <a:endParaRPr sz="2000"/>
          </a:p>
          <a:p>
            <a:r>
              <a:rPr sz="2000"/>
              <a:t>1）canvas自身无法绘制任何内容。Canvas的绘图是使用JavaScript操作的。</a:t>
            </a:r>
            <a:endParaRPr sz="2000"/>
          </a:p>
          <a:p>
            <a:r>
              <a:rPr sz="2000"/>
              <a:t>2）context对象就是JavaScript操作Canvas的接口</a:t>
            </a:r>
            <a:endParaRPr sz="2000"/>
          </a:p>
          <a:p>
            <a:r>
              <a:rPr sz="2000"/>
              <a:t>3）使用getContext(‘2d’)来获取2D绘图上下文。</a:t>
            </a:r>
            <a:endParaRPr sz="2000"/>
          </a:p>
          <a:p>
            <a:endParaRPr sz="2000"/>
          </a:p>
          <a:p>
            <a:r>
              <a:rPr sz="2000"/>
              <a:t>var canvas = document.querySelector('canvas');</a:t>
            </a:r>
            <a:endParaRPr sz="2000"/>
          </a:p>
          <a:p>
            <a:r>
              <a:rPr sz="2000"/>
              <a:t>var ctx = canvas.getContext('2d');  //注意：2d小写， 3d：webgl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2984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绘制图形</a:t>
            </a:r>
            <a:endParaRPr sz="3200"/>
          </a:p>
          <a:p>
            <a:endParaRPr sz="3200"/>
          </a:p>
          <a:p>
            <a:r>
              <a:rPr sz="3200"/>
              <a:t>属性</a:t>
            </a:r>
            <a:endParaRPr sz="3200"/>
          </a:p>
          <a:p>
            <a:endParaRPr sz="3200"/>
          </a:p>
          <a:p>
            <a:r>
              <a:rPr sz="2000"/>
              <a:t>lineWidth 设置线宽</a:t>
            </a:r>
            <a:endParaRPr sz="2000"/>
          </a:p>
          <a:p>
            <a:r>
              <a:rPr sz="2000"/>
              <a:t>strokeStyle 设置描边样式（默认黑色）</a:t>
            </a:r>
            <a:endParaRPr sz="2000"/>
          </a:p>
          <a:p>
            <a:r>
              <a:rPr sz="2000"/>
              <a:t>fillStyle 设置填充样式（默认黑色）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方法</a:t>
            </a:r>
            <a:endParaRPr sz="3200"/>
          </a:p>
          <a:p>
            <a:r>
              <a:rPr sz="2000"/>
              <a:t>moveTo(x,y) 设置绘制路径的起点（移动画笔位置）</a:t>
            </a:r>
            <a:endParaRPr sz="2000"/>
          </a:p>
          <a:p>
            <a:r>
              <a:rPr sz="2000"/>
              <a:t>lineTo(x,y) 画线</a:t>
            </a:r>
            <a:endParaRPr sz="2000"/>
          </a:p>
          <a:p>
            <a:r>
              <a:rPr sz="2000"/>
              <a:t>closePath() 闭合路径，必须闭合路径才能成功填充</a:t>
            </a:r>
            <a:endParaRPr sz="2000"/>
          </a:p>
          <a:p>
            <a:r>
              <a:rPr sz="2000"/>
              <a:t>beginPath() 开启一个新状态，基于之前的状态开启新的状态，新的状态会保持之前的设置</a:t>
            </a:r>
            <a:endParaRPr sz="2000"/>
          </a:p>
          <a:p>
            <a:endParaRPr sz="2000"/>
          </a:p>
          <a:p>
            <a:pPr lvl="1"/>
            <a:r>
              <a:rPr sz="2000"/>
              <a:t>ctx.beginPath();</a:t>
            </a:r>
            <a:endParaRPr sz="2000"/>
          </a:p>
          <a:p>
            <a:pPr lvl="1"/>
            <a:r>
              <a:rPr sz="2000"/>
              <a:t>//开启新的状态后，当设置新的值时，只会作用于当前状态，不会影响之前的状态</a:t>
            </a:r>
            <a:endParaRPr sz="2000"/>
          </a:p>
          <a:p>
            <a:pPr lvl="1"/>
            <a:r>
              <a:rPr sz="2000"/>
              <a:t>ctx.lindeWidth = 2;</a:t>
            </a:r>
            <a:endParaRPr sz="2000"/>
          </a:p>
          <a:p>
            <a:pPr lvl="1"/>
            <a:r>
              <a:rPr sz="2000"/>
              <a:t>ctx.strokeStyle = '#ddd';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848995" y="921703"/>
            <a:ext cx="6913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/>
              <a:t>rect(x,y,width,height) 绘制矩形路径</a:t>
            </a:r>
            <a:endParaRPr sz="2000"/>
          </a:p>
          <a:p>
            <a:r>
              <a:rPr sz="2000"/>
              <a:t>x, y是矩形左上角坐标， width和height都是以像素计（下同）</a:t>
            </a:r>
            <a:endParaRPr sz="2000"/>
          </a:p>
          <a:p>
            <a:r>
              <a:rPr sz="2000"/>
              <a:t>PS: rect方法只是规划了矩形的路径，并没有填充和描边</a:t>
            </a:r>
            <a:endParaRPr sz="2000"/>
          </a:p>
          <a:p>
            <a:endParaRPr sz="2000"/>
          </a:p>
          <a:p>
            <a:r>
              <a:rPr sz="2000"/>
              <a:t>strokeRect(x,y,width,height) 绘制描边矩形</a:t>
            </a:r>
            <a:endParaRPr sz="2000"/>
          </a:p>
          <a:p>
            <a:endParaRPr sz="2000"/>
          </a:p>
          <a:p>
            <a:r>
              <a:rPr sz="2000"/>
              <a:t>fillRect(x,y,width,height) 绘制填充矩形</a:t>
            </a:r>
            <a:endParaRPr sz="2000"/>
          </a:p>
          <a:p>
            <a:endParaRPr sz="2000"/>
          </a:p>
          <a:p>
            <a:r>
              <a:rPr sz="2000"/>
              <a:t>stroke() 描边</a:t>
            </a:r>
            <a:endParaRPr sz="2000"/>
          </a:p>
          <a:p>
            <a:endParaRPr sz="2000"/>
          </a:p>
          <a:p>
            <a:r>
              <a:rPr sz="2000"/>
              <a:t>fill() 填充，该方法会自动闭合路径</a:t>
            </a:r>
            <a:endParaRPr sz="2000"/>
          </a:p>
          <a:p>
            <a:endParaRPr sz="2000"/>
          </a:p>
          <a:p>
            <a:r>
              <a:rPr sz="2000"/>
              <a:t>clearRect(x,y,width,height) 清除矩形区域，</a:t>
            </a:r>
            <a:endParaRPr sz="2000"/>
          </a:p>
          <a:p>
            <a:r>
              <a:rPr sz="2000"/>
              <a:t>PS:重新设置canvas的宽/高也能达到清空的效果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5033</Words>
  <Application>WPS 演示</Application>
  <PresentationFormat>全屏显示(4:3)</PresentationFormat>
  <Paragraphs>391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仿宋</vt:lpstr>
      <vt:lpstr>微软雅黑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151</cp:revision>
  <dcterms:created xsi:type="dcterms:W3CDTF">2016-07-19T11:05:00Z</dcterms:created>
  <dcterms:modified xsi:type="dcterms:W3CDTF">2020-01-07T06:10:29Z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