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423" r:id="rId5"/>
    <p:sldId id="421" r:id="rId6"/>
    <p:sldId id="490" r:id="rId7"/>
    <p:sldId id="592" r:id="rId8"/>
    <p:sldId id="611" r:id="rId9"/>
    <p:sldId id="612" r:id="rId10"/>
    <p:sldId id="613" r:id="rId11"/>
    <p:sldId id="614" r:id="rId12"/>
    <p:sldId id="593" r:id="rId13"/>
    <p:sldId id="615" r:id="rId14"/>
    <p:sldId id="616" r:id="rId15"/>
    <p:sldId id="530" r:id="rId16"/>
    <p:sldId id="532" r:id="rId17"/>
    <p:sldId id="300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7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microsoft.com/office/2007/relationships/hdphoto" Target="../media/image2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048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015" y="934085"/>
            <a:ext cx="7547610" cy="36937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83030" y="992505"/>
            <a:ext cx="669099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逻辑运算符通常用于布尔值的操作，一般和关系运算符配合使用，有三个逻辑运算符： 逻辑与(AND)、逻辑或(OR)、逻辑非(NOT)。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逻辑与运算符属于短路操作，顾名思义，如果第一个操作数返回是 false，第二个数不 管是 true 还是 false 都返回的 false。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和逻辑与运算符相似，逻辑或运算符也是短路操作。当第一操作数的求值结果为 true， 就不会对第二个操作数求值了。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逻辑非运算符可以用于任何值。无论这个值是什么数据类型，这个运算符都会返回一个 布尔值。它的流程是：先将这个值转换成布尔值，然后取反。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赋值运算符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30325" y="1875155"/>
            <a:ext cx="66909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indent="266700" algn="just" eaLnBrk="0" hangingPunct="0">
              <a:buChar char="•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赋值运算符用等于号</a:t>
            </a: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(=)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表示，就是把右边的值赋给左边的变量。</a:t>
            </a:r>
            <a:endParaRPr lang="en-US" altLang="zh-CN"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marL="266700" indent="266700" algn="just" eaLnBrk="0" hangingPunct="0">
              <a:buChar char="•"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indent="266700" algn="just" eaLnBrk="0" hangingPunct="0">
              <a:buChar char="•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复合赋值运算符通过</a:t>
            </a: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 x=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的形式表示，</a:t>
            </a: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x 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表示算术运算符。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81178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77368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其他运算符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8981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55420" y="1184275"/>
            <a:ext cx="650430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1.字符串运算符</a:t>
            </a:r>
            <a:endParaRPr lang="zh-CN" altLang="en-US"/>
          </a:p>
          <a:p>
            <a:r>
              <a:rPr lang="zh-CN" altLang="en-US"/>
              <a:t>        字符串运算符只有一个，即："+"。它的作用是将两个字符串相加。 规则：至少一个操作数是字符串即可。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chemeClr val="accent1"/>
                </a:solidFill>
              </a:rPr>
              <a:t>2.逗号运算符</a:t>
            </a:r>
            <a:endParaRPr lang="zh-CN" altLang="en-US"/>
          </a:p>
          <a:p>
            <a:r>
              <a:rPr lang="zh-CN" altLang="en-US"/>
              <a:t>        逗号运算符可以在一条语句中执行多个操作。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chemeClr val="accent1"/>
                </a:solidFill>
              </a:rPr>
              <a:t>3.三元(目)条件运算符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   语法：表达式</a:t>
            </a:r>
            <a:r>
              <a:rPr lang="en-US" altLang="zh-CN">
                <a:solidFill>
                  <a:schemeClr val="tx1"/>
                </a:solidFill>
              </a:rPr>
              <a:t>1?</a:t>
            </a:r>
            <a:r>
              <a:rPr lang="zh-CN" altLang="en-US">
                <a:solidFill>
                  <a:schemeClr val="tx1"/>
                </a:solidFill>
              </a:rPr>
              <a:t>表达式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：表达式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；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       </a:t>
            </a:r>
            <a:r>
              <a:rPr lang="zh-CN" altLang="en-US">
                <a:solidFill>
                  <a:schemeClr val="tx1"/>
                </a:solidFill>
              </a:rPr>
              <a:t>表达式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为真时，则执行表达式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，否则执行表达式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运算符优先级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279525" y="627380"/>
          <a:ext cx="6606540" cy="4760595"/>
        </p:xfrm>
        <a:graphic>
          <a:graphicData uri="http://schemas.openxmlformats.org/drawingml/2006/table">
            <a:tbl>
              <a:tblPr/>
              <a:tblGrid>
                <a:gridCol w="3303270"/>
                <a:gridCol w="3303270"/>
              </a:tblGrid>
              <a:tr h="227965"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运算符</a:t>
                      </a: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描述</a:t>
                      </a: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9085"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 [] ()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对象成员存取、数组下标、函数调用等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280035"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++ -- ~ ! delete new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typeof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void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一元运算符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280035"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 / %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乘法、除法、去模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280035"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 - +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加法、减法、字符串连接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280035"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&lt;&lt; &gt;&gt; &gt;&gt;&gt;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移位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280035"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 &lt;= &gt; &gt;=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instanceof</a:t>
                      </a:r>
                      <a:endParaRPr kumimoji="0" lang="en-US" altLang="zh-CN" sz="1400" b="1" i="0" u="none" strike="noStrike" cap="none" normalizeH="0" baseline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关系比较、检测类实例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280035"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== != === !==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恒等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全等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280035"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位与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280035"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位异或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280035"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|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位或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280035"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&amp;&amp;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逻辑与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280035"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||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逻辑或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280035"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?: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三元条件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280035"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 x=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赋值、运算赋值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280035"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249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多重赋值、数组元素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730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39832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2282825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9067" y="1081449"/>
            <a:ext cx="620233" cy="618851"/>
            <a:chOff x="5962996" y="1700808"/>
            <a:chExt cx="827193" cy="825350"/>
          </a:xfrm>
        </p:grpSpPr>
        <p:sp>
          <p:nvSpPr>
            <p:cNvPr id="19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0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1243" y="186799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86687" y="2698650"/>
            <a:ext cx="620233" cy="618851"/>
            <a:chOff x="5962996" y="3789040"/>
            <a:chExt cx="827193" cy="825350"/>
          </a:xfrm>
        </p:grpSpPr>
        <p:sp>
          <p:nvSpPr>
            <p:cNvPr id="25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6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5331460" y="1165860"/>
            <a:ext cx="24180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算术运算符、</a:t>
            </a:r>
            <a:r>
              <a:rPr 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自增、自减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79067" y="3562250"/>
            <a:ext cx="620233" cy="618851"/>
            <a:chOff x="5962996" y="3789040"/>
            <a:chExt cx="827193" cy="825350"/>
          </a:xfrm>
        </p:grpSpPr>
        <p:sp>
          <p:nvSpPr>
            <p:cNvPr id="27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8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p>
              <a:endParaRPr lang="id-ID" sz="1350"/>
            </a:p>
          </p:txBody>
        </p:sp>
      </p:grpSp>
      <p:sp>
        <p:nvSpPr>
          <p:cNvPr id="29" name="矩形 28"/>
          <p:cNvSpPr/>
          <p:nvPr/>
        </p:nvSpPr>
        <p:spPr>
          <a:xfrm>
            <a:off x="5331460" y="2839720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逻辑运算符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31460" y="2026920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关系运算符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331460" y="3705860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赋值运算符</a:t>
            </a:r>
            <a:endParaRPr 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算术运算符、</a:t>
            </a:r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自增、自减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19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160" y="840105"/>
            <a:ext cx="6837045" cy="41071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关系运算符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2291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3625" y="928370"/>
            <a:ext cx="7091680" cy="39947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关系运算符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363" name="矩形 3"/>
          <p:cNvSpPr/>
          <p:nvPr/>
        </p:nvSpPr>
        <p:spPr>
          <a:xfrm>
            <a:off x="747078" y="1454785"/>
            <a:ext cx="7648575" cy="28613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在相等和不等的比较上，如果操作数是非数值，则遵循一下规则：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1. 一个操作数是布尔值，则比较之前将其转换为数值，false 转成 0，true 转成 1；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2. 一个操作数是字符串，则比较之前将其转成为数值再比较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3. 一个操作数是 NaN，则==返回 false，!=返回 true；并且 NaN 和自身不等；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4. 在全等和全不等的判断上，比如值和类型都相等，才返回 true，否则返回 false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09950" y="111125"/>
            <a:ext cx="232473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87420" y="142240"/>
            <a:ext cx="224726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关系运算符（特殊值）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793750" y="825500"/>
          <a:ext cx="7536180" cy="3886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68090"/>
                <a:gridCol w="3768090"/>
              </a:tblGrid>
              <a:tr h="317500"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值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</a:tr>
              <a:tr h="317500"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null == undefined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true</a:t>
                      </a:r>
                      <a:endParaRPr lang="en-US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</a:tr>
              <a:tr h="317500"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'NaN' == NaN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false</a:t>
                      </a:r>
                      <a:endParaRPr lang="en-US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</a:tr>
              <a:tr h="317500"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5 == NaN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false</a:t>
                      </a:r>
                      <a:endParaRPr lang="en-US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</a:tr>
              <a:tr h="327025"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NaN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 == </a:t>
                      </a: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NaN</a:t>
                      </a:r>
                      <a:endParaRPr lang="en-US" sz="1400" kern="100" dirty="0" err="1"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false</a:t>
                      </a:r>
                      <a:endParaRPr lang="en-US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</a:tr>
              <a:tr h="327660"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false == 0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true</a:t>
                      </a:r>
                      <a:endParaRPr lang="en-US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</a:tr>
              <a:tr h="325120"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true == 1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true</a:t>
                      </a:r>
                      <a:endParaRPr lang="en-US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</a:tr>
              <a:tr h="327660"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true == 2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false</a:t>
                      </a:r>
                      <a:endParaRPr lang="en-US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</a:tr>
              <a:tr h="327025"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undefined == 0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false</a:t>
                      </a:r>
                      <a:endParaRPr lang="en-US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</a:tr>
              <a:tr h="327025"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null == 0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false</a:t>
                      </a:r>
                      <a:endParaRPr lang="en-US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</a:tr>
              <a:tr h="327660"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'100' == 100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true</a:t>
                      </a:r>
                      <a:endParaRPr lang="en-US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</a:tr>
              <a:tr h="327025"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'100' === 100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false</a:t>
                      </a:r>
                      <a:endParaRPr lang="en-US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2699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09950" y="111125"/>
            <a:ext cx="232473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87420" y="142240"/>
            <a:ext cx="224726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57095" y="1457325"/>
            <a:ext cx="490855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由运算符和操作数（变量或常量）组成的式子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Char char="n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算术运算符组成的式子叫算术表达式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Char char="n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关系运算符组成的式子叫关系表达式或者条件表达式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Char char="n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逻辑运算符组成的式子叫做逻辑表达式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Char char="n"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……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Char char="n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如：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2+3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；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a+5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；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c&gt;3;  a&amp;&amp;b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等；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09950" y="111125"/>
            <a:ext cx="232473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87420" y="142240"/>
            <a:ext cx="224726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56460" y="1459865"/>
            <a:ext cx="490855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algn="just" eaLnBrk="0" hangingPunct="0"/>
            <a:endParaRPr lang="en-US" altLang="zh-CN">
              <a:latin typeface="黑体" panose="02010609060101010101" pitchFamily="49" charset="-122"/>
              <a:ea typeface="宋体" panose="02010600030101010101" pitchFamily="2" charset="-122"/>
              <a:sym typeface="+mn-ea"/>
            </a:endParaRPr>
          </a:p>
          <a:p>
            <a:pPr marL="266700" algn="just" eaLnBrk="0" hangingPunct="0"/>
            <a:r>
              <a: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</a:t>
            </a:r>
            <a:r>
              <a:rPr lang="en-US" alt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审视表达式分两步</a:t>
            </a:r>
            <a:endParaRPr lang="zh-CN" altLang="en-US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66700" algn="just" eaLnBrk="0" hangingPunct="0"/>
            <a:endParaRPr lang="en-US" altLang="zh-CN">
              <a:latin typeface="黑体" panose="02010609060101010101" pitchFamily="49" charset="-122"/>
              <a:ea typeface="宋体" panose="02010600030101010101" pitchFamily="2" charset="-122"/>
              <a:sym typeface="+mn-ea"/>
            </a:endParaRPr>
          </a:p>
          <a:p>
            <a:pPr marL="266700" algn="just" eaLnBrk="0" hangingPunct="0"/>
            <a:r>
              <a:rPr lang="en-US" altLang="zh-CN">
                <a:latin typeface="黑体" panose="02010609060101010101" pitchFamily="49" charset="-122"/>
                <a:ea typeface="宋体" panose="02010600030101010101" pitchFamily="2" charset="-122"/>
                <a:sym typeface="+mn-ea"/>
              </a:rPr>
              <a:t>&lt;1&gt;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看表达式的功能</a:t>
            </a:r>
            <a:endParaRPr lang="en-US" altLang="zh-CN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marL="266700" algn="just" eaLnBrk="0" hangingPunct="0"/>
            <a:endParaRPr lang="zh-CN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66700" algn="just" eaLnBrk="0" hangingPunct="0"/>
            <a:r>
              <a:rPr lang="en-US" altLang="zh-CN">
                <a:latin typeface="黑体" panose="02010609060101010101" pitchFamily="49" charset="-122"/>
                <a:ea typeface="宋体" panose="02010600030101010101" pitchFamily="2" charset="-122"/>
                <a:sym typeface="+mn-ea"/>
              </a:rPr>
              <a:t>&lt;2&gt;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看表达式的值</a:t>
            </a:r>
            <a:endParaRPr lang="zh-CN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1377</Words>
  <Application>WPS 演示</Application>
  <PresentationFormat>全屏显示(16:9)</PresentationFormat>
  <Paragraphs>207</Paragraphs>
  <Slides>15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DIN-BoldItalic</vt:lpstr>
      <vt:lpstr>微软雅黑</vt:lpstr>
      <vt:lpstr>Impact MT Std</vt:lpstr>
      <vt:lpstr>Calibri</vt:lpstr>
      <vt:lpstr>Times New Roman</vt:lpstr>
      <vt:lpstr>黑体</vt:lpstr>
      <vt:lpstr>Segoe Print</vt:lpstr>
      <vt:lpstr>Arial Unicode MS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Administrator</cp:lastModifiedBy>
  <cp:revision>363</cp:revision>
  <dcterms:created xsi:type="dcterms:W3CDTF">2016-01-14T08:47:00Z</dcterms:created>
  <dcterms:modified xsi:type="dcterms:W3CDTF">2019-12-23T02:57:52Z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  <property fmtid="{D5CDD505-2E9C-101B-9397-08002B2CF9AE}" pid="3" name="KSORubyTemplateID">
    <vt:lpwstr>8</vt:lpwstr>
  </property>
</Properties>
</file>