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2" r:id="rId3"/>
    <p:sldId id="423" r:id="rId5"/>
    <p:sldId id="421" r:id="rId6"/>
    <p:sldId id="530" r:id="rId7"/>
    <p:sldId id="537" r:id="rId8"/>
    <p:sldId id="538" r:id="rId9"/>
    <p:sldId id="539" r:id="rId10"/>
    <p:sldId id="540" r:id="rId11"/>
    <p:sldId id="541" r:id="rId12"/>
    <p:sldId id="542" r:id="rId13"/>
    <p:sldId id="531" r:id="rId14"/>
    <p:sldId id="543" r:id="rId15"/>
    <p:sldId id="544" r:id="rId16"/>
    <p:sldId id="532" r:id="rId17"/>
    <p:sldId id="545" r:id="rId18"/>
    <p:sldId id="546" r:id="rId19"/>
    <p:sldId id="533" r:id="rId20"/>
    <p:sldId id="586" r:id="rId21"/>
    <p:sldId id="587" r:id="rId22"/>
    <p:sldId id="588" r:id="rId23"/>
    <p:sldId id="589" r:id="rId24"/>
    <p:sldId id="590" r:id="rId25"/>
    <p:sldId id="591" r:id="rId26"/>
    <p:sldId id="592" r:id="rId27"/>
    <p:sldId id="593" r:id="rId28"/>
    <p:sldId id="594" r:id="rId29"/>
    <p:sldId id="595" r:id="rId30"/>
    <p:sldId id="596" r:id="rId31"/>
    <p:sldId id="597" r:id="rId32"/>
    <p:sldId id="598" r:id="rId33"/>
    <p:sldId id="300" r:id="rId3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howGuides="1">
      <p:cViewPr varScale="1">
        <p:scale>
          <a:sx n="77" d="100"/>
          <a:sy n="77" d="100"/>
        </p:scale>
        <p:origin x="-102" y="-1542"/>
      </p:cViewPr>
      <p:guideLst>
        <p:guide orient="horz" pos="1725"/>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54A1DB-77B4-46A1-8248-376E3A82654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533" y="685800"/>
            <a:ext cx="6094933"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F4DA30-AA03-4F72-96B9-33D624FA8F4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099"/>
            <a:ext cx="7772400" cy="1102712"/>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5160"/>
            <a:ext cx="6400800" cy="131468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8035" indent="0" algn="ctr">
              <a:buNone/>
              <a:defRPr>
                <a:solidFill>
                  <a:schemeClr val="tx1">
                    <a:tint val="75000"/>
                  </a:schemeClr>
                </a:solidFill>
              </a:defRPr>
            </a:lvl7pPr>
            <a:lvl8pPr marL="2400935" indent="0" algn="ctr">
              <a:buNone/>
              <a:defRPr>
                <a:solidFill>
                  <a:schemeClr val="tx1">
                    <a:tint val="75000"/>
                  </a:schemeClr>
                </a:solidFill>
              </a:defRPr>
            </a:lvl8pPr>
            <a:lvl9pPr marL="2743835"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080"/>
            <a:ext cx="5486400" cy="42512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662"/>
            <a:ext cx="5486400" cy="308664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a:p>
        </p:txBody>
      </p:sp>
      <p:sp>
        <p:nvSpPr>
          <p:cNvPr id="4" name="文本占位符 3"/>
          <p:cNvSpPr>
            <a:spLocks noGrp="1"/>
          </p:cNvSpPr>
          <p:nvPr>
            <p:ph type="body" sz="half" idx="2"/>
          </p:nvPr>
        </p:nvSpPr>
        <p:spPr>
          <a:xfrm>
            <a:off x="1792288" y="4026208"/>
            <a:ext cx="5486400" cy="60375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2375" y="206015"/>
            <a:ext cx="2743200" cy="43894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06015"/>
            <a:ext cx="8080375" cy="43894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754"/>
            <a:ext cx="7772400" cy="102173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416"/>
            <a:ext cx="7772400" cy="112533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8035" indent="0">
              <a:buNone/>
              <a:defRPr sz="1050">
                <a:solidFill>
                  <a:schemeClr val="tx1">
                    <a:tint val="75000"/>
                  </a:schemeClr>
                </a:solidFill>
              </a:defRPr>
            </a:lvl7pPr>
            <a:lvl8pPr marL="2400935" indent="0">
              <a:buNone/>
              <a:defRPr sz="1050">
                <a:solidFill>
                  <a:schemeClr val="tx1">
                    <a:tint val="75000"/>
                  </a:schemeClr>
                </a:solidFill>
              </a:defRPr>
            </a:lvl8pPr>
            <a:lvl9pPr marL="2743835" indent="0">
              <a:buNone/>
              <a:defRPr sz="105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200361"/>
            <a:ext cx="5411788"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9" y="1200361"/>
            <a:ext cx="5411787"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2FABEE-F649-434F-AA04-C5194DFCC830}" type="slidenum">
              <a:rPr lang="zh-CN" altLang="en-US" smtClean="0"/>
            </a:fld>
            <a:endParaRPr lang="zh-CN" altLang="en-US"/>
          </a:p>
        </p:txBody>
      </p:sp>
      <p:sp>
        <p:nvSpPr>
          <p:cNvPr id="7" name="矩形 6"/>
          <p:cNvSpPr/>
          <p:nvPr userDrawn="1"/>
        </p:nvSpPr>
        <p:spPr>
          <a:xfrm>
            <a:off x="7550092" y="4731990"/>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模板下载：</a:t>
            </a:r>
            <a:r>
              <a:rPr kumimoji="0" lang="en-US" altLang="zh-CN" sz="100" b="0" i="0" u="none" strike="noStrike" kern="0" cap="none" spc="0" normalizeH="0" baseline="0" noProof="0" dirty="0" smtClean="0">
                <a:ln>
                  <a:noFill/>
                </a:ln>
                <a:solidFill>
                  <a:schemeClr val="bg1">
                    <a:lumMod val="85000"/>
                  </a:schemeClr>
                </a:solidFill>
                <a:effectLst/>
                <a:uLnTx/>
                <a:uFillTx/>
              </a:rPr>
              <a:t>www.1ppt.com/moban/     </a:t>
            </a:r>
            <a:r>
              <a:rPr kumimoji="0" lang="zh-CN" altLang="en-US" sz="100" b="0" i="0" u="none" strike="noStrike" kern="0" cap="none" spc="0" normalizeH="0" baseline="0" noProof="0" dirty="0" smtClean="0">
                <a:ln>
                  <a:noFill/>
                </a:ln>
                <a:solidFill>
                  <a:schemeClr val="bg1">
                    <a:lumMod val="85000"/>
                  </a:schemeClr>
                </a:solidFill>
                <a:effectLst/>
                <a:uLnTx/>
                <a:uFillTx/>
              </a:rPr>
              <a:t>行业</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a:t>
            </a:r>
            <a:r>
              <a:rPr kumimoji="0" lang="en-US" altLang="zh-CN" sz="100" b="0" i="0" u="none" strike="noStrike" kern="0" cap="none" spc="0" normalizeH="0" baseline="0" noProof="0" dirty="0" smtClean="0">
                <a:ln>
                  <a:noFill/>
                </a:ln>
                <a:solidFill>
                  <a:schemeClr val="bg1">
                    <a:lumMod val="85000"/>
                  </a:schemeClr>
                </a:solidFill>
                <a:effectLst/>
                <a:uLnTx/>
                <a:uFillTx/>
              </a:rPr>
              <a:t>www.1ppt.com/hangye/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节日</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a:t>
            </a:r>
            <a:r>
              <a:rPr kumimoji="0" lang="en-US" altLang="zh-CN" sz="100" b="0" i="0" u="none" strike="noStrike" kern="0" cap="none" spc="0" normalizeH="0" baseline="0" noProof="0" dirty="0" smtClean="0">
                <a:ln>
                  <a:noFill/>
                </a:ln>
                <a:solidFill>
                  <a:schemeClr val="bg1">
                    <a:lumMod val="85000"/>
                  </a:schemeClr>
                </a:solidFill>
                <a:effectLst/>
                <a:uLnTx/>
                <a:uFillTx/>
              </a:rPr>
              <a:t>www.1ppt.com/jieri/           PPT</a:t>
            </a:r>
            <a:r>
              <a:rPr kumimoji="0" lang="zh-CN" altLang="en-US" sz="100" b="0" i="0" u="none" strike="noStrike" kern="0" cap="none" spc="0" normalizeH="0" baseline="0" noProof="0" dirty="0" smtClean="0">
                <a:ln>
                  <a:noFill/>
                </a:ln>
                <a:solidFill>
                  <a:schemeClr val="bg1">
                    <a:lumMod val="85000"/>
                  </a:schemeClr>
                </a:solidFill>
                <a:effectLst/>
                <a:uLnTx/>
                <a:uFillTx/>
              </a:rPr>
              <a:t>素材下载：</a:t>
            </a:r>
            <a:r>
              <a:rPr kumimoji="0" lang="en-US" altLang="zh-CN" sz="100" b="0" i="0" u="none" strike="noStrike" kern="0" cap="none" spc="0" normalizeH="0" baseline="0" noProof="0" dirty="0" smtClean="0">
                <a:ln>
                  <a:noFill/>
                </a:ln>
                <a:solidFill>
                  <a:schemeClr val="bg1">
                    <a:lumMod val="85000"/>
                  </a:schemeClr>
                </a:solidFill>
                <a:effectLst/>
                <a:uLnTx/>
                <a:uFillTx/>
              </a:rPr>
              <a:t>www.1ppt.com/sucai/</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背景图片：</a:t>
            </a:r>
            <a:r>
              <a:rPr kumimoji="0" lang="en-US" altLang="zh-CN" sz="100" b="0" i="0" u="none" strike="noStrike" kern="0" cap="none" spc="0" normalizeH="0" baseline="0" noProof="0" dirty="0" smtClean="0">
                <a:ln>
                  <a:noFill/>
                </a:ln>
                <a:solidFill>
                  <a:schemeClr val="bg1">
                    <a:lumMod val="85000"/>
                  </a:schemeClr>
                </a:solidFill>
                <a:effectLst/>
                <a:uLnTx/>
                <a:uFillTx/>
              </a:rPr>
              <a:t>www.1ppt.com/beijing/      PPT</a:t>
            </a:r>
            <a:r>
              <a:rPr kumimoji="0" lang="zh-CN" altLang="en-US" sz="100" b="0" i="0" u="none" strike="noStrike" kern="0" cap="none" spc="0" normalizeH="0" baseline="0" noProof="0" dirty="0" smtClean="0">
                <a:ln>
                  <a:noFill/>
                </a:ln>
                <a:solidFill>
                  <a:schemeClr val="bg1">
                    <a:lumMod val="85000"/>
                  </a:schemeClr>
                </a:solidFill>
                <a:effectLst/>
                <a:uLnTx/>
                <a:uFillTx/>
              </a:rPr>
              <a:t>图表下载：</a:t>
            </a:r>
            <a:r>
              <a:rPr kumimoji="0" lang="en-US" altLang="zh-CN" sz="100" b="0" i="0" u="none" strike="noStrike" kern="0" cap="none" spc="0" normalizeH="0" baseline="0" noProof="0" dirty="0" smtClean="0">
                <a:ln>
                  <a:noFill/>
                </a:ln>
                <a:solidFill>
                  <a:schemeClr val="bg1">
                    <a:lumMod val="85000"/>
                  </a:schemeClr>
                </a:solidFill>
                <a:effectLst/>
                <a:uLnTx/>
                <a:uFillTx/>
              </a:rPr>
              <a:t>www.1ppt.com/tubiao/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优秀</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下载：</a:t>
            </a:r>
            <a:r>
              <a:rPr kumimoji="0" lang="en-US" altLang="zh-CN" sz="100" b="0" i="0" u="none" strike="noStrike" kern="0" cap="none" spc="0" normalizeH="0" baseline="0" noProof="0" dirty="0" smtClean="0">
                <a:ln>
                  <a:noFill/>
                </a:ln>
                <a:solidFill>
                  <a:schemeClr val="bg1">
                    <a:lumMod val="85000"/>
                  </a:schemeClr>
                </a:solidFill>
                <a:effectLst/>
                <a:uLnTx/>
                <a:uFillTx/>
              </a:rPr>
              <a:t>www.1ppt.com/xiazai/        PPT</a:t>
            </a:r>
            <a:r>
              <a:rPr kumimoji="0" lang="zh-CN" altLang="en-US" sz="100" b="0" i="0" u="none" strike="noStrike" kern="0" cap="none" spc="0" normalizeH="0" baseline="0" noProof="0" dirty="0" smtClean="0">
                <a:ln>
                  <a:noFill/>
                </a:ln>
                <a:solidFill>
                  <a:schemeClr val="bg1">
                    <a:lumMod val="85000"/>
                  </a:schemeClr>
                </a:solidFill>
                <a:effectLst/>
                <a:uLnTx/>
                <a:uFillTx/>
              </a:rPr>
              <a:t>教程： </a:t>
            </a:r>
            <a:r>
              <a:rPr kumimoji="0" lang="en-US" altLang="zh-CN" sz="100" b="0" i="0" u="none" strike="noStrike" kern="0" cap="none" spc="0" normalizeH="0" baseline="0" noProof="0" dirty="0" smtClean="0">
                <a:ln>
                  <a:noFill/>
                </a:ln>
                <a:solidFill>
                  <a:schemeClr val="bg1">
                    <a:lumMod val="85000"/>
                  </a:schemeClr>
                </a:solidFill>
                <a:effectLst/>
                <a:uLnTx/>
                <a:uFillTx/>
              </a:rPr>
              <a:t>www.1ppt.com/powerpoint/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Word</a:t>
            </a:r>
            <a:r>
              <a:rPr kumimoji="0" lang="zh-CN" altLang="en-US" sz="100" b="0" i="0" u="none" strike="noStrike" kern="0" cap="none" spc="0" normalizeH="0" baseline="0" noProof="0" dirty="0" smtClean="0">
                <a:ln>
                  <a:noFill/>
                </a:ln>
                <a:solidFill>
                  <a:schemeClr val="bg1">
                    <a:lumMod val="85000"/>
                  </a:schemeClr>
                </a:solidFill>
                <a:effectLst/>
                <a:uLnTx/>
                <a:uFillTx/>
              </a:rPr>
              <a:t>教程： </a:t>
            </a:r>
            <a:r>
              <a:rPr kumimoji="0" lang="en-US" altLang="zh-CN" sz="100" b="0" i="0" u="none" strike="noStrike" kern="0" cap="none" spc="0" normalizeH="0" baseline="0" noProof="0" dirty="0" smtClean="0">
                <a:ln>
                  <a:noFill/>
                </a:ln>
                <a:solidFill>
                  <a:schemeClr val="bg1">
                    <a:lumMod val="85000"/>
                  </a:schemeClr>
                </a:solidFill>
                <a:effectLst/>
                <a:uLnTx/>
                <a:uFillTx/>
              </a:rPr>
              <a:t>www.1ppt.com/word/              Excel</a:t>
            </a:r>
            <a:r>
              <a:rPr kumimoji="0" lang="zh-CN" altLang="en-US" sz="100" b="0" i="0" u="none" strike="noStrike" kern="0" cap="none" spc="0" normalizeH="0" baseline="0" noProof="0" dirty="0" smtClean="0">
                <a:ln>
                  <a:noFill/>
                </a:ln>
                <a:solidFill>
                  <a:schemeClr val="bg1">
                    <a:lumMod val="85000"/>
                  </a:schemeClr>
                </a:solidFill>
                <a:effectLst/>
                <a:uLnTx/>
                <a:uFillTx/>
              </a:rPr>
              <a:t>教程：</a:t>
            </a:r>
            <a:r>
              <a:rPr kumimoji="0" lang="en-US" altLang="zh-CN" sz="100" b="0" i="0" u="none" strike="noStrike" kern="0" cap="none" spc="0" normalizeH="0" baseline="0" noProof="0" dirty="0" smtClean="0">
                <a:ln>
                  <a:noFill/>
                </a:ln>
                <a:solidFill>
                  <a:schemeClr val="bg1">
                    <a:lumMod val="85000"/>
                  </a:schemeClr>
                </a:solidFill>
                <a:effectLst/>
                <a:uLnTx/>
                <a:uFillTx/>
              </a:rPr>
              <a:t>www.1ppt.com/excel/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资料下载：</a:t>
            </a:r>
            <a:r>
              <a:rPr kumimoji="0" lang="en-US" altLang="zh-CN" sz="100" b="0" i="0" u="none" strike="noStrike" kern="0" cap="none" spc="0" normalizeH="0" baseline="0" noProof="0" dirty="0" smtClean="0">
                <a:ln>
                  <a:noFill/>
                </a:ln>
                <a:solidFill>
                  <a:schemeClr val="bg1">
                    <a:lumMod val="85000"/>
                  </a:schemeClr>
                </a:solidFill>
                <a:effectLst/>
                <a:uLnTx/>
                <a:uFillTx/>
              </a:rPr>
              <a:t>www.1ppt.com/ziliao/                PPT</a:t>
            </a:r>
            <a:r>
              <a:rPr kumimoji="0" lang="zh-CN" altLang="en-US" sz="100" b="0" i="0" u="none" strike="noStrike" kern="0" cap="none" spc="0" normalizeH="0" baseline="0" noProof="0" dirty="0" smtClean="0">
                <a:ln>
                  <a:noFill/>
                </a:ln>
                <a:solidFill>
                  <a:schemeClr val="bg1">
                    <a:lumMod val="85000"/>
                  </a:schemeClr>
                </a:solidFill>
                <a:effectLst/>
                <a:uLnTx/>
                <a:uFillTx/>
              </a:rPr>
              <a:t>课件下载：</a:t>
            </a:r>
            <a:r>
              <a:rPr kumimoji="0" lang="en-US" altLang="zh-CN" sz="100" b="0" i="0" u="none" strike="noStrike" kern="0" cap="none" spc="0" normalizeH="0" baseline="0" noProof="0" dirty="0" smtClean="0">
                <a:ln>
                  <a:noFill/>
                </a:ln>
                <a:solidFill>
                  <a:schemeClr val="bg1">
                    <a:lumMod val="85000"/>
                  </a:schemeClr>
                </a:solidFill>
                <a:effectLst/>
                <a:uLnTx/>
                <a:uFillTx/>
              </a:rPr>
              <a:t>www.1ppt.com/kejian/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范文下载：</a:t>
            </a:r>
            <a:r>
              <a:rPr kumimoji="0" lang="en-US" altLang="zh-CN" sz="100" b="0" i="0" u="none" strike="noStrike" kern="0" cap="none" spc="0" normalizeH="0" baseline="0" noProof="0" dirty="0" smtClean="0">
                <a:ln>
                  <a:noFill/>
                </a:ln>
                <a:solidFill>
                  <a:schemeClr val="bg1">
                    <a:lumMod val="85000"/>
                  </a:schemeClr>
                </a:solidFill>
                <a:effectLst/>
                <a:uLnTx/>
                <a:uFillTx/>
              </a:rPr>
              <a:t>www.1ppt.com/fanwen/             </a:t>
            </a:r>
            <a:r>
              <a:rPr kumimoji="0" lang="zh-CN" altLang="en-US" sz="100" b="0" i="0" u="none" strike="noStrike" kern="0" cap="none" spc="0" normalizeH="0" baseline="0" noProof="0" dirty="0" smtClean="0">
                <a:ln>
                  <a:noFill/>
                </a:ln>
                <a:solidFill>
                  <a:schemeClr val="bg1">
                    <a:lumMod val="85000"/>
                  </a:schemeClr>
                </a:solidFill>
                <a:effectLst/>
                <a:uLnTx/>
                <a:uFillTx/>
              </a:rPr>
              <a:t>试卷下载：</a:t>
            </a:r>
            <a:r>
              <a:rPr kumimoji="0" lang="en-US" altLang="zh-CN" sz="100" b="0" i="0" u="none" strike="noStrike" kern="0" cap="none" spc="0" normalizeH="0" baseline="0" noProof="0" dirty="0" smtClean="0">
                <a:ln>
                  <a:noFill/>
                </a:ln>
                <a:solidFill>
                  <a:schemeClr val="bg1">
                    <a:lumMod val="85000"/>
                  </a:schemeClr>
                </a:solidFill>
                <a:effectLst/>
                <a:uLnTx/>
                <a:uFillTx/>
              </a:rPr>
              <a:t>www.1ppt.com/shiti/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教案下载：</a:t>
            </a:r>
            <a:r>
              <a:rPr kumimoji="0" lang="en-US" altLang="zh-CN" sz="100" b="0" i="0" u="none" strike="noStrike" kern="0" cap="none" spc="0" normalizeH="0" baseline="0" noProof="0" dirty="0" smtClean="0">
                <a:ln>
                  <a:noFill/>
                </a:ln>
                <a:solidFill>
                  <a:schemeClr val="bg1">
                    <a:lumMod val="85000"/>
                  </a:schemeClr>
                </a:solidFill>
                <a:effectLst/>
                <a:uLnTx/>
                <a:uFillTx/>
              </a:rPr>
              <a:t>www.1ppt.com/jiaoan/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字体下载：</a:t>
            </a:r>
            <a:r>
              <a:rPr kumimoji="0" lang="en-US" altLang="zh-CN" sz="100" b="0" i="0" u="none" strike="noStrike" kern="0" cap="none" spc="0" normalizeH="0" baseline="0" noProof="0" dirty="0" smtClean="0">
                <a:ln>
                  <a:noFill/>
                </a:ln>
                <a:solidFill>
                  <a:schemeClr val="bg1">
                    <a:lumMod val="85000"/>
                  </a:schemeClr>
                </a:solidFill>
                <a:effectLst/>
                <a:uLnTx/>
                <a:uFillTx/>
              </a:rPr>
              <a:t>www.1ppt.com/ziti/</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 </a:t>
            </a:r>
            <a:endParaRPr kumimoji="0" lang="zh-CN" altLang="en-US" sz="100" b="0" i="0" u="none" strike="noStrike" kern="0" cap="none" spc="0" normalizeH="0" baseline="0" noProof="0" dirty="0" smtClean="0">
              <a:ln>
                <a:noFill/>
              </a:ln>
              <a:solidFill>
                <a:schemeClr val="bg1">
                  <a:lumMod val="85000"/>
                </a:schemeClr>
              </a:solidFill>
              <a:effectLst/>
              <a:uLnTx/>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15"/>
            <a:ext cx="8229600" cy="8574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536"/>
            <a:ext cx="4040188"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442"/>
            <a:ext cx="4040188" cy="296398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151536"/>
            <a:ext cx="4041775"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1631442"/>
            <a:ext cx="4041775" cy="296398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823"/>
            <a:ext cx="3008313" cy="87169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49" y="204824"/>
            <a:ext cx="5111750" cy="43906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076514"/>
            <a:ext cx="3008313" cy="351891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microsoft.com/office/2007/relationships/hdphoto" Target="../media/image2.wdp"/><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lum/>
            <a:extLst>
              <a:ext uri="{BEBA8EAE-BF5A-486C-A8C5-ECC9F3942E4B}">
                <a14:imgProps xmlns:a14="http://schemas.microsoft.com/office/drawing/2010/main">
                  <a14:imgLayer r:embed="rId14">
                    <a14:imgEffect>
                      <a14:brightnessContrast bright="12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15"/>
            <a:ext cx="8229600" cy="8574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361"/>
            <a:ext cx="8229600" cy="339506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8098"/>
            <a:ext cx="2133600" cy="273892"/>
          </a:xfrm>
          <a:prstGeom prst="rect">
            <a:avLst/>
          </a:prstGeom>
        </p:spPr>
        <p:txBody>
          <a:bodyPr vert="horz" lIns="91440" tIns="45720" rIns="91440" bIns="45720" rtlCol="0" anchor="ctr"/>
          <a:lstStyle>
            <a:lvl1pPr algn="l">
              <a:defRPr sz="900">
                <a:solidFill>
                  <a:schemeClr val="tx1">
                    <a:tint val="75000"/>
                  </a:schemeClr>
                </a:solidFill>
              </a:defRPr>
            </a:lvl1pPr>
          </a:lstStyle>
          <a:p>
            <a:fld id="{33EF50FB-A872-4548-BE96-D55726568788}" type="datetimeFigureOut">
              <a:rPr lang="zh-CN" altLang="en-US" smtClean="0"/>
            </a:fld>
            <a:endParaRPr lang="zh-CN" altLang="en-US"/>
          </a:p>
        </p:txBody>
      </p:sp>
      <p:sp>
        <p:nvSpPr>
          <p:cNvPr id="5" name="页脚占位符 4"/>
          <p:cNvSpPr>
            <a:spLocks noGrp="1"/>
          </p:cNvSpPr>
          <p:nvPr>
            <p:ph type="ftr" sz="quarter" idx="3"/>
          </p:nvPr>
        </p:nvSpPr>
        <p:spPr>
          <a:xfrm>
            <a:off x="3124200" y="4768098"/>
            <a:ext cx="28956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098"/>
            <a:ext cx="2133600" cy="273892"/>
          </a:xfrm>
          <a:prstGeom prst="rect">
            <a:avLst/>
          </a:prstGeom>
        </p:spPr>
        <p:txBody>
          <a:bodyPr vert="horz" lIns="91440" tIns="45720" rIns="91440" bIns="45720" rtlCol="0" anchor="ctr"/>
          <a:lstStyle>
            <a:lvl1pPr algn="r">
              <a:defRPr sz="900">
                <a:solidFill>
                  <a:schemeClr val="tx1">
                    <a:tint val="75000"/>
                  </a:schemeClr>
                </a:solidFill>
              </a:defRPr>
            </a:lvl1pPr>
          </a:lstStyle>
          <a:p>
            <a:fld id="{FD2FABEE-F649-434F-AA04-C5194DFCC830}" type="slidenum">
              <a:rPr lang="zh-CN" altLang="en-US" smtClean="0"/>
            </a:fld>
            <a:endParaRPr lang="zh-CN" altLang="en-US"/>
          </a:p>
        </p:txBody>
      </p:sp>
      <p:pic>
        <p:nvPicPr>
          <p:cNvPr id="7" name="图片 6" descr="dblogo"/>
          <p:cNvPicPr>
            <a:picLocks noChangeAspect="1"/>
          </p:cNvPicPr>
          <p:nvPr userDrawn="1"/>
        </p:nvPicPr>
        <p:blipFill>
          <a:blip r:embed="rId15"/>
          <a:stretch>
            <a:fillRect/>
          </a:stretch>
        </p:blipFill>
        <p:spPr>
          <a:xfrm>
            <a:off x="457200" y="129540"/>
            <a:ext cx="1127760" cy="39116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6540" algn="l" defTabSz="685800" rtl="0" eaLnBrk="1" latinLnBrk="0" hangingPunct="1">
        <a:spcBef>
          <a:spcPct val="15000"/>
        </a:spcBef>
        <a:buFont typeface="Arial" panose="020B0604020202020204" pitchFamily="34" charset="0"/>
        <a:buChar char="•"/>
        <a:defRPr sz="2400" kern="1200">
          <a:solidFill>
            <a:schemeClr val="tx1"/>
          </a:solidFill>
          <a:latin typeface="+mn-lt"/>
          <a:ea typeface="+mn-ea"/>
          <a:cs typeface="+mn-cs"/>
        </a:defRPr>
      </a:lvl1pPr>
      <a:lvl2pPr marL="557530" indent="-213995" algn="l" defTabSz="685800" rtl="0" eaLnBrk="1" latinLnBrk="0" hangingPunct="1">
        <a:spcBef>
          <a:spcPct val="15000"/>
        </a:spcBef>
        <a:buFont typeface="Arial" panose="020B0604020202020204" pitchFamily="34" charset="0"/>
        <a:buChar char="–"/>
        <a:defRPr sz="2100" kern="1200">
          <a:solidFill>
            <a:schemeClr val="tx1"/>
          </a:solidFill>
          <a:latin typeface="+mn-lt"/>
          <a:ea typeface="+mn-ea"/>
          <a:cs typeface="+mn-cs"/>
        </a:defRPr>
      </a:lvl2pPr>
      <a:lvl3pPr marL="857250" indent="-170815" algn="l" defTabSz="685800" rtl="0" eaLnBrk="1" latinLnBrk="0" hangingPunct="1">
        <a:spcBef>
          <a:spcPct val="15000"/>
        </a:spcBef>
        <a:buFont typeface="Arial" panose="020B0604020202020204" pitchFamily="34" charset="0"/>
        <a:buChar char="•"/>
        <a:defRPr sz="1800" kern="1200">
          <a:solidFill>
            <a:schemeClr val="tx1"/>
          </a:solidFill>
          <a:latin typeface="+mn-lt"/>
          <a:ea typeface="+mn-ea"/>
          <a:cs typeface="+mn-cs"/>
        </a:defRPr>
      </a:lvl3pPr>
      <a:lvl4pPr marL="1200150"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4pPr>
      <a:lvl5pPr marL="1543050"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5pPr>
      <a:lvl6pPr marL="18865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6pPr>
      <a:lvl7pPr marL="22294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7pPr>
      <a:lvl8pPr marL="25723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8pPr>
      <a:lvl9pPr marL="29152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8.xml"/><Relationship Id="rId2" Type="http://schemas.openxmlformats.org/officeDocument/2006/relationships/image" Target="../media/image13.png"/><Relationship Id="rId1" Type="http://schemas.openxmlformats.org/officeDocument/2006/relationships/image" Target="../media/image12.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8.xml"/><Relationship Id="rId3" Type="http://schemas.openxmlformats.org/officeDocument/2006/relationships/image" Target="../media/image7.png"/><Relationship Id="rId2" Type="http://schemas.microsoft.com/office/2007/relationships/hdphoto" Target="../media/image6.wdp"/><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8.xml"/><Relationship Id="rId4" Type="http://schemas.openxmlformats.org/officeDocument/2006/relationships/image" Target="../media/image11.jpeg"/><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5"/>
          <p:cNvSpPr/>
          <p:nvPr/>
        </p:nvSpPr>
        <p:spPr bwMode="auto">
          <a:xfrm flipH="1">
            <a:off x="306636" y="662105"/>
            <a:ext cx="1211205" cy="1398008"/>
          </a:xfrm>
          <a:custGeom>
            <a:avLst/>
            <a:gdLst>
              <a:gd name="T0" fmla="*/ 2010 w 2010"/>
              <a:gd name="T1" fmla="*/ 1740 h 2320"/>
              <a:gd name="T2" fmla="*/ 1005 w 2010"/>
              <a:gd name="T3" fmla="*/ 2320 h 2320"/>
              <a:gd name="T4" fmla="*/ 0 w 2010"/>
              <a:gd name="T5" fmla="*/ 1740 h 2320"/>
              <a:gd name="T6" fmla="*/ 0 w 2010"/>
              <a:gd name="T7" fmla="*/ 581 h 2320"/>
              <a:gd name="T8" fmla="*/ 1005 w 2010"/>
              <a:gd name="T9" fmla="*/ 0 h 2320"/>
              <a:gd name="T10" fmla="*/ 2010 w 2010"/>
              <a:gd name="T11" fmla="*/ 581 h 2320"/>
              <a:gd name="T12" fmla="*/ 2010 w 2010"/>
              <a:gd name="T13" fmla="*/ 1740 h 2320"/>
            </a:gdLst>
            <a:ahLst/>
            <a:cxnLst>
              <a:cxn ang="0">
                <a:pos x="T0" y="T1"/>
              </a:cxn>
              <a:cxn ang="0">
                <a:pos x="T2" y="T3"/>
              </a:cxn>
              <a:cxn ang="0">
                <a:pos x="T4" y="T5"/>
              </a:cxn>
              <a:cxn ang="0">
                <a:pos x="T6" y="T7"/>
              </a:cxn>
              <a:cxn ang="0">
                <a:pos x="T8" y="T9"/>
              </a:cxn>
              <a:cxn ang="0">
                <a:pos x="T10" y="T11"/>
              </a:cxn>
              <a:cxn ang="0">
                <a:pos x="T12" y="T13"/>
              </a:cxn>
            </a:cxnLst>
            <a:rect l="0" t="0" r="r" b="b"/>
            <a:pathLst>
              <a:path w="2010" h="2320">
                <a:moveTo>
                  <a:pt x="2010" y="1740"/>
                </a:moveTo>
                <a:lnTo>
                  <a:pt x="1005" y="2320"/>
                </a:lnTo>
                <a:lnTo>
                  <a:pt x="0" y="1740"/>
                </a:lnTo>
                <a:lnTo>
                  <a:pt x="0" y="581"/>
                </a:lnTo>
                <a:lnTo>
                  <a:pt x="1005" y="0"/>
                </a:lnTo>
                <a:lnTo>
                  <a:pt x="2010" y="581"/>
                </a:lnTo>
                <a:lnTo>
                  <a:pt x="2010" y="1740"/>
                </a:lnTo>
                <a:close/>
              </a:path>
            </a:pathLst>
          </a:custGeom>
          <a:solidFill>
            <a:srgbClr val="E0E0E0"/>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schemeClr val="bg1"/>
              </a:solidFill>
              <a:effectLst>
                <a:outerShdw blurRad="38100" dist="38100" dir="2700000" algn="tl">
                  <a:srgbClr val="000000">
                    <a:alpha val="43137"/>
                  </a:srgbClr>
                </a:outerShdw>
              </a:effectLst>
              <a:latin typeface="DIN-BoldItalic" pitchFamily="50" charset="0"/>
            </a:endParaRPr>
          </a:p>
        </p:txBody>
      </p:sp>
      <p:sp>
        <p:nvSpPr>
          <p:cNvPr id="36" name="Freeform 5"/>
          <p:cNvSpPr/>
          <p:nvPr/>
        </p:nvSpPr>
        <p:spPr bwMode="auto">
          <a:xfrm rot="1709469">
            <a:off x="622097" y="691534"/>
            <a:ext cx="1509454" cy="133781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100000">
                <a:srgbClr val="FDFDFD"/>
              </a:gs>
              <a:gs pos="0">
                <a:srgbClr val="E4E4E4"/>
              </a:gs>
            </a:gsLst>
            <a:lin ang="2700000" scaled="1"/>
          </a:gradFill>
          <a:ln w="19050">
            <a:gradFill flip="none" rotWithShape="1">
              <a:gsLst>
                <a:gs pos="0">
                  <a:schemeClr val="bg1"/>
                </a:gs>
                <a:gs pos="100000">
                  <a:schemeClr val="bg1">
                    <a:lumMod val="85000"/>
                  </a:schemeClr>
                </a:gs>
              </a:gsLst>
              <a:lin ang="2700000" scaled="1"/>
              <a:tileRect/>
            </a:gradFill>
          </a:ln>
          <a:effectLst>
            <a:outerShdw blurRad="317500" dist="127000" dir="2700000" algn="tl" rotWithShape="0">
              <a:prstClr val="black">
                <a:alpha val="30000"/>
              </a:prstClr>
            </a:outerShdw>
          </a:effectLst>
        </p:spPr>
        <p:txBody>
          <a:bodyPr vert="horz" wrap="square" lIns="68562" tIns="34281" rIns="68562" bIns="34281" numCol="1" anchor="t" anchorCtr="0" compatLnSpc="1"/>
          <a:lstStyle/>
          <a:p>
            <a:endParaRPr lang="zh-CN" altLang="en-US" sz="135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7" name="组合 36"/>
          <p:cNvGrpSpPr/>
          <p:nvPr/>
        </p:nvGrpSpPr>
        <p:grpSpPr>
          <a:xfrm>
            <a:off x="944409" y="768876"/>
            <a:ext cx="866382" cy="1106502"/>
            <a:chOff x="5499100" y="2711450"/>
            <a:chExt cx="1193801" cy="1524666"/>
          </a:xfrm>
          <a:gradFill>
            <a:gsLst>
              <a:gs pos="0">
                <a:srgbClr val="0070C0"/>
              </a:gs>
              <a:gs pos="100000">
                <a:srgbClr val="00B0F0"/>
              </a:gs>
            </a:gsLst>
            <a:lin ang="5400000" scaled="1"/>
          </a:gradFill>
        </p:grpSpPr>
        <p:sp>
          <p:nvSpPr>
            <p:cNvPr id="38" name="Freeform 17"/>
            <p:cNvSpPr/>
            <p:nvPr/>
          </p:nvSpPr>
          <p:spPr bwMode="auto">
            <a:xfrm>
              <a:off x="5892800" y="2711450"/>
              <a:ext cx="401638" cy="439738"/>
            </a:xfrm>
            <a:custGeom>
              <a:avLst/>
              <a:gdLst>
                <a:gd name="T0" fmla="*/ 12 w 106"/>
                <a:gd name="T1" fmla="*/ 75 h 116"/>
                <a:gd name="T2" fmla="*/ 54 w 106"/>
                <a:gd name="T3" fmla="*/ 116 h 116"/>
                <a:gd name="T4" fmla="*/ 96 w 106"/>
                <a:gd name="T5" fmla="*/ 74 h 116"/>
                <a:gd name="T6" fmla="*/ 106 w 106"/>
                <a:gd name="T7" fmla="*/ 56 h 116"/>
                <a:gd name="T8" fmla="*/ 99 w 106"/>
                <a:gd name="T9" fmla="*/ 48 h 116"/>
                <a:gd name="T10" fmla="*/ 54 w 106"/>
                <a:gd name="T11" fmla="*/ 0 h 116"/>
                <a:gd name="T12" fmla="*/ 9 w 106"/>
                <a:gd name="T13" fmla="*/ 47 h 116"/>
                <a:gd name="T14" fmla="*/ 1 w 106"/>
                <a:gd name="T15" fmla="*/ 56 h 116"/>
                <a:gd name="T16" fmla="*/ 12 w 106"/>
                <a:gd name="T17" fmla="*/ 7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6">
                  <a:moveTo>
                    <a:pt x="12" y="75"/>
                  </a:moveTo>
                  <a:cubicBezTo>
                    <a:pt x="18" y="96"/>
                    <a:pt x="31" y="116"/>
                    <a:pt x="54" y="116"/>
                  </a:cubicBezTo>
                  <a:cubicBezTo>
                    <a:pt x="76" y="116"/>
                    <a:pt x="90" y="96"/>
                    <a:pt x="96" y="74"/>
                  </a:cubicBezTo>
                  <a:cubicBezTo>
                    <a:pt x="102" y="72"/>
                    <a:pt x="106" y="63"/>
                    <a:pt x="106" y="56"/>
                  </a:cubicBezTo>
                  <a:cubicBezTo>
                    <a:pt x="105" y="51"/>
                    <a:pt x="103" y="49"/>
                    <a:pt x="99" y="48"/>
                  </a:cubicBezTo>
                  <a:cubicBezTo>
                    <a:pt x="98" y="21"/>
                    <a:pt x="80" y="0"/>
                    <a:pt x="54" y="0"/>
                  </a:cubicBezTo>
                  <a:cubicBezTo>
                    <a:pt x="28" y="0"/>
                    <a:pt x="10" y="21"/>
                    <a:pt x="9" y="47"/>
                  </a:cubicBezTo>
                  <a:cubicBezTo>
                    <a:pt x="4" y="48"/>
                    <a:pt x="2" y="51"/>
                    <a:pt x="1" y="56"/>
                  </a:cubicBezTo>
                  <a:cubicBezTo>
                    <a:pt x="0" y="63"/>
                    <a:pt x="5" y="73"/>
                    <a:pt x="12"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2" name="Freeform 18"/>
            <p:cNvSpPr/>
            <p:nvPr/>
          </p:nvSpPr>
          <p:spPr bwMode="auto">
            <a:xfrm>
              <a:off x="5499100" y="3695700"/>
              <a:ext cx="1190625" cy="298450"/>
            </a:xfrm>
            <a:custGeom>
              <a:avLst/>
              <a:gdLst>
                <a:gd name="T0" fmla="*/ 0 w 750"/>
                <a:gd name="T1" fmla="*/ 0 h 188"/>
                <a:gd name="T2" fmla="*/ 79 w 750"/>
                <a:gd name="T3" fmla="*/ 188 h 188"/>
                <a:gd name="T4" fmla="*/ 122 w 750"/>
                <a:gd name="T5" fmla="*/ 188 h 188"/>
                <a:gd name="T6" fmla="*/ 119 w 750"/>
                <a:gd name="T7" fmla="*/ 72 h 188"/>
                <a:gd name="T8" fmla="*/ 633 w 750"/>
                <a:gd name="T9" fmla="*/ 72 h 188"/>
                <a:gd name="T10" fmla="*/ 630 w 750"/>
                <a:gd name="T11" fmla="*/ 188 h 188"/>
                <a:gd name="T12" fmla="*/ 673 w 750"/>
                <a:gd name="T13" fmla="*/ 188 h 188"/>
                <a:gd name="T14" fmla="*/ 750 w 750"/>
                <a:gd name="T15" fmla="*/ 0 h 188"/>
                <a:gd name="T16" fmla="*/ 0 w 750"/>
                <a:gd name="T17"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0" h="188">
                  <a:moveTo>
                    <a:pt x="0" y="0"/>
                  </a:moveTo>
                  <a:lnTo>
                    <a:pt x="79" y="188"/>
                  </a:lnTo>
                  <a:lnTo>
                    <a:pt x="122" y="188"/>
                  </a:lnTo>
                  <a:lnTo>
                    <a:pt x="119" y="72"/>
                  </a:lnTo>
                  <a:lnTo>
                    <a:pt x="633" y="72"/>
                  </a:lnTo>
                  <a:lnTo>
                    <a:pt x="630" y="188"/>
                  </a:lnTo>
                  <a:lnTo>
                    <a:pt x="673" y="188"/>
                  </a:lnTo>
                  <a:lnTo>
                    <a:pt x="75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3" name="Freeform 19"/>
            <p:cNvSpPr/>
            <p:nvPr/>
          </p:nvSpPr>
          <p:spPr bwMode="auto">
            <a:xfrm>
              <a:off x="5722938" y="3846513"/>
              <a:ext cx="746125" cy="389603"/>
            </a:xfrm>
            <a:custGeom>
              <a:avLst/>
              <a:gdLst>
                <a:gd name="T0" fmla="*/ 2 w 470"/>
                <a:gd name="T1" fmla="*/ 193 h 193"/>
                <a:gd name="T2" fmla="*/ 465 w 470"/>
                <a:gd name="T3" fmla="*/ 193 h 193"/>
                <a:gd name="T4" fmla="*/ 470 w 470"/>
                <a:gd name="T5" fmla="*/ 0 h 193"/>
                <a:gd name="T6" fmla="*/ 0 w 470"/>
                <a:gd name="T7" fmla="*/ 0 h 193"/>
                <a:gd name="T8" fmla="*/ 2 w 470"/>
                <a:gd name="T9" fmla="*/ 193 h 193"/>
                <a:gd name="connsiteX0" fmla="*/ 43 w 10000"/>
                <a:gd name="connsiteY0" fmla="*/ 10000 h 11093"/>
                <a:gd name="connsiteX1" fmla="*/ 9894 w 10000"/>
                <a:gd name="connsiteY1" fmla="*/ 10000 h 11093"/>
                <a:gd name="connsiteX2" fmla="*/ 10000 w 10000"/>
                <a:gd name="connsiteY2" fmla="*/ 0 h 11093"/>
                <a:gd name="connsiteX3" fmla="*/ 0 w 10000"/>
                <a:gd name="connsiteY3" fmla="*/ 0 h 11093"/>
                <a:gd name="connsiteX4" fmla="*/ 43 w 10000"/>
                <a:gd name="connsiteY4" fmla="*/ 10000 h 11093"/>
                <a:gd name="connsiteX0-1" fmla="*/ 43 w 10000"/>
                <a:gd name="connsiteY0-2" fmla="*/ 10000 h 11815"/>
                <a:gd name="connsiteX1-3" fmla="*/ 9894 w 10000"/>
                <a:gd name="connsiteY1-4" fmla="*/ 10000 h 11815"/>
                <a:gd name="connsiteX2-5" fmla="*/ 10000 w 10000"/>
                <a:gd name="connsiteY2-6" fmla="*/ 0 h 11815"/>
                <a:gd name="connsiteX3-7" fmla="*/ 0 w 10000"/>
                <a:gd name="connsiteY3-8" fmla="*/ 0 h 11815"/>
                <a:gd name="connsiteX4-9" fmla="*/ 43 w 10000"/>
                <a:gd name="connsiteY4-10" fmla="*/ 10000 h 11815"/>
                <a:gd name="connsiteX0-11" fmla="*/ 43 w 10000"/>
                <a:gd name="connsiteY0-12" fmla="*/ 10000 h 11784"/>
                <a:gd name="connsiteX1-13" fmla="*/ 9894 w 10000"/>
                <a:gd name="connsiteY1-14" fmla="*/ 10000 h 11784"/>
                <a:gd name="connsiteX2-15" fmla="*/ 10000 w 10000"/>
                <a:gd name="connsiteY2-16" fmla="*/ 0 h 11784"/>
                <a:gd name="connsiteX3-17" fmla="*/ 0 w 10000"/>
                <a:gd name="connsiteY3-18" fmla="*/ 0 h 11784"/>
                <a:gd name="connsiteX4-19" fmla="*/ 43 w 10000"/>
                <a:gd name="connsiteY4-20" fmla="*/ 10000 h 11784"/>
                <a:gd name="connsiteX0-21" fmla="*/ 43 w 10000"/>
                <a:gd name="connsiteY0-22" fmla="*/ 10000 h 11753"/>
                <a:gd name="connsiteX1-23" fmla="*/ 9894 w 10000"/>
                <a:gd name="connsiteY1-24" fmla="*/ 10000 h 11753"/>
                <a:gd name="connsiteX2-25" fmla="*/ 10000 w 10000"/>
                <a:gd name="connsiteY2-26" fmla="*/ 0 h 11753"/>
                <a:gd name="connsiteX3-27" fmla="*/ 0 w 10000"/>
                <a:gd name="connsiteY3-28" fmla="*/ 0 h 11753"/>
                <a:gd name="connsiteX4-29" fmla="*/ 43 w 10000"/>
                <a:gd name="connsiteY4-30" fmla="*/ 10000 h 11753"/>
                <a:gd name="connsiteX0-31" fmla="*/ 43 w 10000"/>
                <a:gd name="connsiteY0-32" fmla="*/ 10000 h 12074"/>
                <a:gd name="connsiteX1-33" fmla="*/ 9894 w 10000"/>
                <a:gd name="connsiteY1-34" fmla="*/ 10000 h 12074"/>
                <a:gd name="connsiteX2-35" fmla="*/ 10000 w 10000"/>
                <a:gd name="connsiteY2-36" fmla="*/ 0 h 12074"/>
                <a:gd name="connsiteX3-37" fmla="*/ 0 w 10000"/>
                <a:gd name="connsiteY3-38" fmla="*/ 0 h 12074"/>
                <a:gd name="connsiteX4-39" fmla="*/ 43 w 10000"/>
                <a:gd name="connsiteY4-40" fmla="*/ 10000 h 12074"/>
                <a:gd name="connsiteX0-41" fmla="*/ 43 w 10000"/>
                <a:gd name="connsiteY0-42" fmla="*/ 10000 h 12813"/>
                <a:gd name="connsiteX1-43" fmla="*/ 9894 w 10000"/>
                <a:gd name="connsiteY1-44" fmla="*/ 10000 h 12813"/>
                <a:gd name="connsiteX2-45" fmla="*/ 10000 w 10000"/>
                <a:gd name="connsiteY2-46" fmla="*/ 0 h 12813"/>
                <a:gd name="connsiteX3-47" fmla="*/ 0 w 10000"/>
                <a:gd name="connsiteY3-48" fmla="*/ 0 h 12813"/>
                <a:gd name="connsiteX4-49" fmla="*/ 43 w 10000"/>
                <a:gd name="connsiteY4-50" fmla="*/ 10000 h 12813"/>
                <a:gd name="connsiteX0-51" fmla="*/ 43 w 10000"/>
                <a:gd name="connsiteY0-52" fmla="*/ 10000 h 12716"/>
                <a:gd name="connsiteX1-53" fmla="*/ 9963 w 10000"/>
                <a:gd name="connsiteY1-54" fmla="*/ 9777 h 12716"/>
                <a:gd name="connsiteX2-55" fmla="*/ 10000 w 10000"/>
                <a:gd name="connsiteY2-56" fmla="*/ 0 h 12716"/>
                <a:gd name="connsiteX3-57" fmla="*/ 0 w 10000"/>
                <a:gd name="connsiteY3-58" fmla="*/ 0 h 12716"/>
                <a:gd name="connsiteX4-59" fmla="*/ 43 w 10000"/>
                <a:gd name="connsiteY4-60" fmla="*/ 10000 h 1271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2716">
                  <a:moveTo>
                    <a:pt x="43" y="10000"/>
                  </a:moveTo>
                  <a:cubicBezTo>
                    <a:pt x="3260" y="14266"/>
                    <a:pt x="7554" y="12976"/>
                    <a:pt x="9963" y="9777"/>
                  </a:cubicBezTo>
                  <a:cubicBezTo>
                    <a:pt x="9998" y="6444"/>
                    <a:pt x="9965" y="3333"/>
                    <a:pt x="10000" y="0"/>
                  </a:cubicBezTo>
                  <a:lnTo>
                    <a:pt x="0" y="0"/>
                  </a:lnTo>
                  <a:cubicBezTo>
                    <a:pt x="14" y="3333"/>
                    <a:pt x="29" y="6667"/>
                    <a:pt x="43" y="100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6" name="Freeform 20"/>
            <p:cNvSpPr/>
            <p:nvPr/>
          </p:nvSpPr>
          <p:spPr bwMode="auto">
            <a:xfrm>
              <a:off x="6488113" y="360045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7" name="Freeform 21"/>
            <p:cNvSpPr/>
            <p:nvPr/>
          </p:nvSpPr>
          <p:spPr bwMode="auto">
            <a:xfrm>
              <a:off x="5684838" y="3173413"/>
              <a:ext cx="1008063" cy="450850"/>
            </a:xfrm>
            <a:custGeom>
              <a:avLst/>
              <a:gdLst>
                <a:gd name="T0" fmla="*/ 49 w 266"/>
                <a:gd name="T1" fmla="*/ 64 h 119"/>
                <a:gd name="T2" fmla="*/ 49 w 266"/>
                <a:gd name="T3" fmla="*/ 64 h 119"/>
                <a:gd name="T4" fmla="*/ 49 w 266"/>
                <a:gd name="T5" fmla="*/ 119 h 119"/>
                <a:gd name="T6" fmla="*/ 105 w 266"/>
                <a:gd name="T7" fmla="*/ 119 h 119"/>
                <a:gd name="T8" fmla="*/ 102 w 266"/>
                <a:gd name="T9" fmla="*/ 83 h 119"/>
                <a:gd name="T10" fmla="*/ 108 w 266"/>
                <a:gd name="T11" fmla="*/ 74 h 119"/>
                <a:gd name="T12" fmla="*/ 115 w 266"/>
                <a:gd name="T13" fmla="*/ 83 h 119"/>
                <a:gd name="T14" fmla="*/ 112 w 266"/>
                <a:gd name="T15" fmla="*/ 119 h 119"/>
                <a:gd name="T16" fmla="*/ 167 w 266"/>
                <a:gd name="T17" fmla="*/ 119 h 119"/>
                <a:gd name="T18" fmla="*/ 167 w 266"/>
                <a:gd name="T19" fmla="*/ 76 h 119"/>
                <a:gd name="T20" fmla="*/ 179 w 266"/>
                <a:gd name="T21" fmla="*/ 95 h 119"/>
                <a:gd name="T22" fmla="*/ 187 w 266"/>
                <a:gd name="T23" fmla="*/ 105 h 119"/>
                <a:gd name="T24" fmla="*/ 192 w 266"/>
                <a:gd name="T25" fmla="*/ 110 h 119"/>
                <a:gd name="T26" fmla="*/ 197 w 266"/>
                <a:gd name="T27" fmla="*/ 112 h 119"/>
                <a:gd name="T28" fmla="*/ 205 w 266"/>
                <a:gd name="T29" fmla="*/ 114 h 119"/>
                <a:gd name="T30" fmla="*/ 212 w 266"/>
                <a:gd name="T31" fmla="*/ 113 h 119"/>
                <a:gd name="T32" fmla="*/ 216 w 266"/>
                <a:gd name="T33" fmla="*/ 111 h 119"/>
                <a:gd name="T34" fmla="*/ 220 w 266"/>
                <a:gd name="T35" fmla="*/ 108 h 119"/>
                <a:gd name="T36" fmla="*/ 226 w 266"/>
                <a:gd name="T37" fmla="*/ 103 h 119"/>
                <a:gd name="T38" fmla="*/ 236 w 266"/>
                <a:gd name="T39" fmla="*/ 92 h 119"/>
                <a:gd name="T40" fmla="*/ 259 w 266"/>
                <a:gd name="T41" fmla="*/ 67 h 119"/>
                <a:gd name="T42" fmla="*/ 257 w 266"/>
                <a:gd name="T43" fmla="*/ 39 h 119"/>
                <a:gd name="T44" fmla="*/ 254 w 266"/>
                <a:gd name="T45" fmla="*/ 37 h 119"/>
                <a:gd name="T46" fmla="*/ 262 w 266"/>
                <a:gd name="T47" fmla="*/ 29 h 119"/>
                <a:gd name="T48" fmla="*/ 262 w 266"/>
                <a:gd name="T49" fmla="*/ 18 h 119"/>
                <a:gd name="T50" fmla="*/ 251 w 266"/>
                <a:gd name="T51" fmla="*/ 18 h 119"/>
                <a:gd name="T52" fmla="*/ 233 w 266"/>
                <a:gd name="T53" fmla="*/ 38 h 119"/>
                <a:gd name="T54" fmla="*/ 229 w 266"/>
                <a:gd name="T55" fmla="*/ 41 h 119"/>
                <a:gd name="T56" fmla="*/ 229 w 266"/>
                <a:gd name="T57" fmla="*/ 41 h 119"/>
                <a:gd name="T58" fmla="*/ 211 w 266"/>
                <a:gd name="T59" fmla="*/ 62 h 119"/>
                <a:gd name="T60" fmla="*/ 207 w 266"/>
                <a:gd name="T61" fmla="*/ 66 h 119"/>
                <a:gd name="T62" fmla="*/ 204 w 266"/>
                <a:gd name="T63" fmla="*/ 60 h 119"/>
                <a:gd name="T64" fmla="*/ 190 w 266"/>
                <a:gd name="T65" fmla="*/ 35 h 119"/>
                <a:gd name="T66" fmla="*/ 186 w 266"/>
                <a:gd name="T67" fmla="*/ 26 h 119"/>
                <a:gd name="T68" fmla="*/ 184 w 266"/>
                <a:gd name="T69" fmla="*/ 23 h 119"/>
                <a:gd name="T70" fmla="*/ 184 w 266"/>
                <a:gd name="T71" fmla="*/ 22 h 119"/>
                <a:gd name="T72" fmla="*/ 184 w 266"/>
                <a:gd name="T73" fmla="*/ 22 h 119"/>
                <a:gd name="T74" fmla="*/ 179 w 266"/>
                <a:gd name="T75" fmla="*/ 16 h 119"/>
                <a:gd name="T76" fmla="*/ 152 w 266"/>
                <a:gd name="T77" fmla="*/ 4 h 119"/>
                <a:gd name="T78" fmla="*/ 138 w 266"/>
                <a:gd name="T79" fmla="*/ 0 h 119"/>
                <a:gd name="T80" fmla="*/ 138 w 266"/>
                <a:gd name="T81" fmla="*/ 0 h 119"/>
                <a:gd name="T82" fmla="*/ 138 w 266"/>
                <a:gd name="T83" fmla="*/ 0 h 119"/>
                <a:gd name="T84" fmla="*/ 120 w 266"/>
                <a:gd name="T85" fmla="*/ 62 h 119"/>
                <a:gd name="T86" fmla="*/ 114 w 266"/>
                <a:gd name="T87" fmla="*/ 24 h 119"/>
                <a:gd name="T88" fmla="*/ 119 w 266"/>
                <a:gd name="T89" fmla="*/ 12 h 119"/>
                <a:gd name="T90" fmla="*/ 111 w 266"/>
                <a:gd name="T91" fmla="*/ 5 h 119"/>
                <a:gd name="T92" fmla="*/ 105 w 266"/>
                <a:gd name="T93" fmla="*/ 5 h 119"/>
                <a:gd name="T94" fmla="*/ 97 w 266"/>
                <a:gd name="T95" fmla="*/ 12 h 119"/>
                <a:gd name="T96" fmla="*/ 102 w 266"/>
                <a:gd name="T97" fmla="*/ 24 h 119"/>
                <a:gd name="T98" fmla="*/ 96 w 266"/>
                <a:gd name="T99" fmla="*/ 62 h 119"/>
                <a:gd name="T100" fmla="*/ 78 w 266"/>
                <a:gd name="T101" fmla="*/ 0 h 119"/>
                <a:gd name="T102" fmla="*/ 78 w 266"/>
                <a:gd name="T103" fmla="*/ 0 h 119"/>
                <a:gd name="T104" fmla="*/ 78 w 266"/>
                <a:gd name="T105" fmla="*/ 0 h 119"/>
                <a:gd name="T106" fmla="*/ 67 w 266"/>
                <a:gd name="T107" fmla="*/ 4 h 119"/>
                <a:gd name="T108" fmla="*/ 28 w 266"/>
                <a:gd name="T109" fmla="*/ 20 h 119"/>
                <a:gd name="T110" fmla="*/ 0 w 266"/>
                <a:gd name="T111" fmla="*/ 119 h 119"/>
                <a:gd name="T112" fmla="*/ 38 w 266"/>
                <a:gd name="T113" fmla="*/ 119 h 119"/>
                <a:gd name="T114" fmla="*/ 49 w 266"/>
                <a:gd name="T115" fmla="*/ 6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6" h="119">
                  <a:moveTo>
                    <a:pt x="49" y="64"/>
                  </a:moveTo>
                  <a:cubicBezTo>
                    <a:pt x="49" y="64"/>
                    <a:pt x="49" y="64"/>
                    <a:pt x="49" y="64"/>
                  </a:cubicBezTo>
                  <a:cubicBezTo>
                    <a:pt x="49" y="119"/>
                    <a:pt x="49" y="119"/>
                    <a:pt x="49" y="119"/>
                  </a:cubicBezTo>
                  <a:cubicBezTo>
                    <a:pt x="105" y="119"/>
                    <a:pt x="105" y="119"/>
                    <a:pt x="105" y="119"/>
                  </a:cubicBezTo>
                  <a:cubicBezTo>
                    <a:pt x="102" y="83"/>
                    <a:pt x="102" y="83"/>
                    <a:pt x="102" y="83"/>
                  </a:cubicBezTo>
                  <a:cubicBezTo>
                    <a:pt x="102" y="78"/>
                    <a:pt x="105" y="74"/>
                    <a:pt x="108" y="74"/>
                  </a:cubicBezTo>
                  <a:cubicBezTo>
                    <a:pt x="112" y="74"/>
                    <a:pt x="115" y="78"/>
                    <a:pt x="115" y="83"/>
                  </a:cubicBezTo>
                  <a:cubicBezTo>
                    <a:pt x="112" y="119"/>
                    <a:pt x="112" y="119"/>
                    <a:pt x="112" y="119"/>
                  </a:cubicBezTo>
                  <a:cubicBezTo>
                    <a:pt x="167" y="119"/>
                    <a:pt x="167" y="119"/>
                    <a:pt x="167" y="119"/>
                  </a:cubicBezTo>
                  <a:cubicBezTo>
                    <a:pt x="167" y="76"/>
                    <a:pt x="167" y="76"/>
                    <a:pt x="167" y="76"/>
                  </a:cubicBezTo>
                  <a:cubicBezTo>
                    <a:pt x="171" y="83"/>
                    <a:pt x="175" y="89"/>
                    <a:pt x="179" y="95"/>
                  </a:cubicBezTo>
                  <a:cubicBezTo>
                    <a:pt x="182" y="99"/>
                    <a:pt x="184" y="102"/>
                    <a:pt x="187" y="105"/>
                  </a:cubicBezTo>
                  <a:cubicBezTo>
                    <a:pt x="188" y="106"/>
                    <a:pt x="190" y="108"/>
                    <a:pt x="192" y="110"/>
                  </a:cubicBezTo>
                  <a:cubicBezTo>
                    <a:pt x="193" y="111"/>
                    <a:pt x="195" y="111"/>
                    <a:pt x="197" y="112"/>
                  </a:cubicBezTo>
                  <a:cubicBezTo>
                    <a:pt x="199" y="113"/>
                    <a:pt x="202" y="114"/>
                    <a:pt x="205" y="114"/>
                  </a:cubicBezTo>
                  <a:cubicBezTo>
                    <a:pt x="207" y="114"/>
                    <a:pt x="209" y="114"/>
                    <a:pt x="212" y="113"/>
                  </a:cubicBezTo>
                  <a:cubicBezTo>
                    <a:pt x="214" y="112"/>
                    <a:pt x="215" y="112"/>
                    <a:pt x="216" y="111"/>
                  </a:cubicBezTo>
                  <a:cubicBezTo>
                    <a:pt x="218" y="110"/>
                    <a:pt x="219" y="109"/>
                    <a:pt x="220" y="108"/>
                  </a:cubicBezTo>
                  <a:cubicBezTo>
                    <a:pt x="222" y="107"/>
                    <a:pt x="224" y="105"/>
                    <a:pt x="226" y="103"/>
                  </a:cubicBezTo>
                  <a:cubicBezTo>
                    <a:pt x="229" y="100"/>
                    <a:pt x="233" y="96"/>
                    <a:pt x="236" y="92"/>
                  </a:cubicBezTo>
                  <a:cubicBezTo>
                    <a:pt x="247" y="80"/>
                    <a:pt x="259" y="67"/>
                    <a:pt x="259" y="67"/>
                  </a:cubicBezTo>
                  <a:cubicBezTo>
                    <a:pt x="266" y="58"/>
                    <a:pt x="265" y="46"/>
                    <a:pt x="257" y="39"/>
                  </a:cubicBezTo>
                  <a:cubicBezTo>
                    <a:pt x="256" y="38"/>
                    <a:pt x="255" y="38"/>
                    <a:pt x="254" y="37"/>
                  </a:cubicBezTo>
                  <a:cubicBezTo>
                    <a:pt x="262" y="29"/>
                    <a:pt x="262" y="29"/>
                    <a:pt x="262" y="29"/>
                  </a:cubicBezTo>
                  <a:cubicBezTo>
                    <a:pt x="265" y="26"/>
                    <a:pt x="265" y="21"/>
                    <a:pt x="262" y="18"/>
                  </a:cubicBezTo>
                  <a:cubicBezTo>
                    <a:pt x="259" y="15"/>
                    <a:pt x="254" y="15"/>
                    <a:pt x="251" y="18"/>
                  </a:cubicBezTo>
                  <a:cubicBezTo>
                    <a:pt x="233" y="38"/>
                    <a:pt x="233" y="38"/>
                    <a:pt x="233" y="38"/>
                  </a:cubicBezTo>
                  <a:cubicBezTo>
                    <a:pt x="231" y="39"/>
                    <a:pt x="230" y="40"/>
                    <a:pt x="229" y="41"/>
                  </a:cubicBezTo>
                  <a:cubicBezTo>
                    <a:pt x="229" y="41"/>
                    <a:pt x="229" y="41"/>
                    <a:pt x="229" y="41"/>
                  </a:cubicBezTo>
                  <a:cubicBezTo>
                    <a:pt x="227" y="43"/>
                    <a:pt x="219" y="53"/>
                    <a:pt x="211" y="62"/>
                  </a:cubicBezTo>
                  <a:cubicBezTo>
                    <a:pt x="209" y="63"/>
                    <a:pt x="208" y="64"/>
                    <a:pt x="207" y="66"/>
                  </a:cubicBezTo>
                  <a:cubicBezTo>
                    <a:pt x="206" y="64"/>
                    <a:pt x="205" y="62"/>
                    <a:pt x="204" y="60"/>
                  </a:cubicBezTo>
                  <a:cubicBezTo>
                    <a:pt x="199" y="52"/>
                    <a:pt x="194" y="42"/>
                    <a:pt x="190" y="35"/>
                  </a:cubicBezTo>
                  <a:cubicBezTo>
                    <a:pt x="188" y="31"/>
                    <a:pt x="187" y="28"/>
                    <a:pt x="186" y="26"/>
                  </a:cubicBezTo>
                  <a:cubicBezTo>
                    <a:pt x="185" y="24"/>
                    <a:pt x="185" y="24"/>
                    <a:pt x="184" y="23"/>
                  </a:cubicBezTo>
                  <a:cubicBezTo>
                    <a:pt x="184" y="22"/>
                    <a:pt x="184" y="22"/>
                    <a:pt x="184" y="22"/>
                  </a:cubicBezTo>
                  <a:cubicBezTo>
                    <a:pt x="184" y="22"/>
                    <a:pt x="184" y="22"/>
                    <a:pt x="184" y="22"/>
                  </a:cubicBezTo>
                  <a:cubicBezTo>
                    <a:pt x="183" y="20"/>
                    <a:pt x="181" y="18"/>
                    <a:pt x="179" y="16"/>
                  </a:cubicBezTo>
                  <a:cubicBezTo>
                    <a:pt x="177" y="13"/>
                    <a:pt x="171" y="9"/>
                    <a:pt x="152" y="4"/>
                  </a:cubicBezTo>
                  <a:cubicBezTo>
                    <a:pt x="147" y="2"/>
                    <a:pt x="142" y="1"/>
                    <a:pt x="138" y="0"/>
                  </a:cubicBezTo>
                  <a:cubicBezTo>
                    <a:pt x="138" y="0"/>
                    <a:pt x="138" y="0"/>
                    <a:pt x="138" y="0"/>
                  </a:cubicBezTo>
                  <a:cubicBezTo>
                    <a:pt x="138" y="0"/>
                    <a:pt x="138" y="0"/>
                    <a:pt x="138" y="0"/>
                  </a:cubicBezTo>
                  <a:cubicBezTo>
                    <a:pt x="137" y="10"/>
                    <a:pt x="134" y="33"/>
                    <a:pt x="120" y="62"/>
                  </a:cubicBezTo>
                  <a:cubicBezTo>
                    <a:pt x="118" y="43"/>
                    <a:pt x="115" y="26"/>
                    <a:pt x="114" y="24"/>
                  </a:cubicBezTo>
                  <a:cubicBezTo>
                    <a:pt x="119" y="12"/>
                    <a:pt x="119" y="12"/>
                    <a:pt x="119" y="12"/>
                  </a:cubicBezTo>
                  <a:cubicBezTo>
                    <a:pt x="111" y="5"/>
                    <a:pt x="111" y="5"/>
                    <a:pt x="111" y="5"/>
                  </a:cubicBezTo>
                  <a:cubicBezTo>
                    <a:pt x="105" y="5"/>
                    <a:pt x="105" y="5"/>
                    <a:pt x="105" y="5"/>
                  </a:cubicBezTo>
                  <a:cubicBezTo>
                    <a:pt x="97" y="12"/>
                    <a:pt x="97" y="12"/>
                    <a:pt x="97" y="12"/>
                  </a:cubicBezTo>
                  <a:cubicBezTo>
                    <a:pt x="102" y="24"/>
                    <a:pt x="102" y="24"/>
                    <a:pt x="102" y="24"/>
                  </a:cubicBezTo>
                  <a:cubicBezTo>
                    <a:pt x="102" y="26"/>
                    <a:pt x="99" y="43"/>
                    <a:pt x="96" y="62"/>
                  </a:cubicBezTo>
                  <a:cubicBezTo>
                    <a:pt x="83" y="33"/>
                    <a:pt x="79" y="10"/>
                    <a:pt x="78" y="0"/>
                  </a:cubicBezTo>
                  <a:cubicBezTo>
                    <a:pt x="78" y="0"/>
                    <a:pt x="78" y="0"/>
                    <a:pt x="78" y="0"/>
                  </a:cubicBezTo>
                  <a:cubicBezTo>
                    <a:pt x="78" y="0"/>
                    <a:pt x="78" y="0"/>
                    <a:pt x="78" y="0"/>
                  </a:cubicBezTo>
                  <a:cubicBezTo>
                    <a:pt x="74" y="1"/>
                    <a:pt x="70" y="2"/>
                    <a:pt x="67" y="4"/>
                  </a:cubicBezTo>
                  <a:cubicBezTo>
                    <a:pt x="55" y="8"/>
                    <a:pt x="38" y="14"/>
                    <a:pt x="28" y="20"/>
                  </a:cubicBezTo>
                  <a:cubicBezTo>
                    <a:pt x="23" y="25"/>
                    <a:pt x="7" y="47"/>
                    <a:pt x="0" y="119"/>
                  </a:cubicBezTo>
                  <a:cubicBezTo>
                    <a:pt x="38" y="119"/>
                    <a:pt x="38" y="119"/>
                    <a:pt x="38" y="119"/>
                  </a:cubicBezTo>
                  <a:cubicBezTo>
                    <a:pt x="40" y="95"/>
                    <a:pt x="46" y="65"/>
                    <a:pt x="49"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cxnSp>
        <p:nvCxnSpPr>
          <p:cNvPr id="48" name="直接连接符 47"/>
          <p:cNvCxnSpPr/>
          <p:nvPr/>
        </p:nvCxnSpPr>
        <p:spPr>
          <a:xfrm>
            <a:off x="2250440" y="736600"/>
            <a:ext cx="17145" cy="1547495"/>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327910" y="662305"/>
            <a:ext cx="5172075" cy="58356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sym typeface="+mn-ea"/>
              </a:rPr>
              <a:t>深蓝软件</a:t>
            </a:r>
            <a:endParaRPr lang="zh-CN" altLang="en-US" sz="3200" b="1" dirty="0">
              <a:solidFill>
                <a:srgbClr val="0070C0"/>
              </a:solidFill>
              <a:latin typeface="微软雅黑" panose="020B0503020204020204" pitchFamily="34" charset="-122"/>
              <a:ea typeface="微软雅黑" panose="020B0503020204020204" pitchFamily="34" charset="-122"/>
              <a:sym typeface="+mn-ea"/>
            </a:endParaRPr>
          </a:p>
        </p:txBody>
      </p:sp>
      <p:cxnSp>
        <p:nvCxnSpPr>
          <p:cNvPr id="50" name="直接连接符 49"/>
          <p:cNvCxnSpPr/>
          <p:nvPr/>
        </p:nvCxnSpPr>
        <p:spPr>
          <a:xfrm>
            <a:off x="2366645" y="1330325"/>
            <a:ext cx="4690110" cy="0"/>
          </a:xfrm>
          <a:prstGeom prst="line">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51" name="标题 4"/>
          <p:cNvSpPr txBox="1"/>
          <p:nvPr/>
        </p:nvSpPr>
        <p:spPr>
          <a:xfrm>
            <a:off x="2304338" y="1453362"/>
            <a:ext cx="3171906" cy="276517"/>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350" b="1"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350" b="1" dirty="0" smtClean="0">
                <a:solidFill>
                  <a:schemeClr val="tx1">
                    <a:lumMod val="50000"/>
                    <a:lumOff val="50000"/>
                  </a:schemeClr>
                </a:solidFill>
                <a:latin typeface="微软雅黑" panose="020B0503020204020204" pitchFamily="34" charset="-122"/>
                <a:ea typeface="微软雅黑" panose="020B0503020204020204" pitchFamily="34" charset="-122"/>
              </a:rPr>
              <a:t>努力成为中国软件的翘楚 </a:t>
            </a:r>
            <a:endParaRPr lang="en-US" altLang="zh-CN" sz="1350" b="1"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4" name="圆角矩形 53"/>
          <p:cNvSpPr/>
          <p:nvPr/>
        </p:nvSpPr>
        <p:spPr>
          <a:xfrm>
            <a:off x="2422574" y="1833767"/>
            <a:ext cx="2905313" cy="279776"/>
          </a:xfrm>
          <a:prstGeom prst="roundRect">
            <a:avLst>
              <a:gd name="adj" fmla="val 50000"/>
            </a:avLst>
          </a:prstGeom>
          <a:solidFill>
            <a:schemeClr val="bg1">
              <a:lumMod val="95000"/>
            </a:schemeClr>
          </a:solidFill>
          <a:ln w="57150">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5" name="TextBox 7"/>
          <p:cNvSpPr>
            <a:spLocks noChangeArrowheads="1"/>
          </p:cNvSpPr>
          <p:nvPr/>
        </p:nvSpPr>
        <p:spPr bwMode="auto">
          <a:xfrm>
            <a:off x="2707261" y="1883852"/>
            <a:ext cx="2242682" cy="161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1050" b="1" dirty="0" smtClean="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制作人</a:t>
            </a:r>
            <a:r>
              <a:rPr lang="zh-CN" altLang="en-US" sz="1050" dirty="0" smtClean="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：深蓝学霸</a:t>
            </a:r>
            <a:endParaRPr lang="zh-CN" altLang="en-US" sz="1050" dirty="0">
              <a:solidFill>
                <a:srgbClr val="0070C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6" name="组合 55"/>
          <p:cNvGrpSpPr/>
          <p:nvPr/>
        </p:nvGrpSpPr>
        <p:grpSpPr>
          <a:xfrm>
            <a:off x="2304338" y="1743413"/>
            <a:ext cx="468297" cy="468297"/>
            <a:chOff x="4333987" y="2362200"/>
            <a:chExt cx="2905011" cy="2905012"/>
          </a:xfrm>
          <a:gradFill>
            <a:gsLst>
              <a:gs pos="62000">
                <a:srgbClr val="C69135"/>
              </a:gs>
              <a:gs pos="34200">
                <a:srgbClr val="E6D38F"/>
              </a:gs>
              <a:gs pos="0">
                <a:srgbClr val="FCD860"/>
              </a:gs>
              <a:gs pos="100000">
                <a:srgbClr val="F1DF97"/>
              </a:gs>
            </a:gsLst>
            <a:lin ang="12000000" scaled="0"/>
          </a:gradFill>
          <a:effectLst>
            <a:outerShdw blurRad="177800" dist="88900" dir="2700000" algn="tl" rotWithShape="0">
              <a:prstClr val="black">
                <a:alpha val="30000"/>
              </a:prstClr>
            </a:outerShdw>
          </a:effectLst>
        </p:grpSpPr>
        <p:sp>
          <p:nvSpPr>
            <p:cNvPr id="57" name="任意多边形 56"/>
            <p:cNvSpPr/>
            <p:nvPr/>
          </p:nvSpPr>
          <p:spPr>
            <a:xfrm>
              <a:off x="4333987" y="2362200"/>
              <a:ext cx="2905011" cy="2905012"/>
            </a:xfrm>
            <a:custGeom>
              <a:avLst/>
              <a:gdLst>
                <a:gd name="connsiteX0" fmla="*/ 1452506 w 2905012"/>
                <a:gd name="connsiteY0" fmla="*/ 376181 h 2905012"/>
                <a:gd name="connsiteX1" fmla="*/ 376181 w 2905012"/>
                <a:gd name="connsiteY1" fmla="*/ 1452506 h 2905012"/>
                <a:gd name="connsiteX2" fmla="*/ 1452506 w 2905012"/>
                <a:gd name="connsiteY2" fmla="*/ 2528831 h 2905012"/>
                <a:gd name="connsiteX3" fmla="*/ 2528831 w 2905012"/>
                <a:gd name="connsiteY3" fmla="*/ 1452506 h 2905012"/>
                <a:gd name="connsiteX4" fmla="*/ 1452506 w 2905012"/>
                <a:gd name="connsiteY4" fmla="*/ 376181 h 2905012"/>
                <a:gd name="connsiteX5" fmla="*/ 1452506 w 2905012"/>
                <a:gd name="connsiteY5" fmla="*/ 0 h 2905012"/>
                <a:gd name="connsiteX6" fmla="*/ 1601017 w 2905012"/>
                <a:gd name="connsiteY6" fmla="*/ 7499 h 2905012"/>
                <a:gd name="connsiteX7" fmla="*/ 1643977 w 2905012"/>
                <a:gd name="connsiteY7" fmla="*/ 14056 h 2905012"/>
                <a:gd name="connsiteX8" fmla="*/ 1695533 w 2905012"/>
                <a:gd name="connsiteY8" fmla="*/ 284571 h 2905012"/>
                <a:gd name="connsiteX9" fmla="*/ 1769616 w 2905012"/>
                <a:gd name="connsiteY9" fmla="*/ 301003 h 2905012"/>
                <a:gd name="connsiteX10" fmla="*/ 1825934 w 2905012"/>
                <a:gd name="connsiteY10" fmla="*/ 319615 h 2905012"/>
                <a:gd name="connsiteX11" fmla="*/ 2006748 w 2905012"/>
                <a:gd name="connsiteY11" fmla="*/ 110068 h 2905012"/>
                <a:gd name="connsiteX12" fmla="*/ 2017887 w 2905012"/>
                <a:gd name="connsiteY12" fmla="*/ 114145 h 2905012"/>
                <a:gd name="connsiteX13" fmla="*/ 2264616 w 2905012"/>
                <a:gd name="connsiteY13" fmla="*/ 248065 h 2905012"/>
                <a:gd name="connsiteX14" fmla="*/ 2337523 w 2905012"/>
                <a:gd name="connsiteY14" fmla="*/ 302584 h 2905012"/>
                <a:gd name="connsiteX15" fmla="*/ 2247066 w 2905012"/>
                <a:gd name="connsiteY15" fmla="*/ 562199 h 2905012"/>
                <a:gd name="connsiteX16" fmla="*/ 2280217 w 2905012"/>
                <a:gd name="connsiteY16" fmla="*/ 591137 h 2905012"/>
                <a:gd name="connsiteX17" fmla="*/ 2343125 w 2905012"/>
                <a:gd name="connsiteY17" fmla="*/ 657838 h 2905012"/>
                <a:gd name="connsiteX18" fmla="*/ 2602428 w 2905012"/>
                <a:gd name="connsiteY18" fmla="*/ 567489 h 2905012"/>
                <a:gd name="connsiteX19" fmla="*/ 2656947 w 2905012"/>
                <a:gd name="connsiteY19" fmla="*/ 640396 h 2905012"/>
                <a:gd name="connsiteX20" fmla="*/ 2790867 w 2905012"/>
                <a:gd name="connsiteY20" fmla="*/ 887125 h 2905012"/>
                <a:gd name="connsiteX21" fmla="*/ 2794944 w 2905012"/>
                <a:gd name="connsiteY21" fmla="*/ 898265 h 2905012"/>
                <a:gd name="connsiteX22" fmla="*/ 2586495 w 2905012"/>
                <a:gd name="connsiteY22" fmla="*/ 1078131 h 2905012"/>
                <a:gd name="connsiteX23" fmla="*/ 2616181 w 2905012"/>
                <a:gd name="connsiteY23" fmla="*/ 1182468 h 2905012"/>
                <a:gd name="connsiteX24" fmla="*/ 2621126 w 2905012"/>
                <a:gd name="connsiteY24" fmla="*/ 1209611 h 2905012"/>
                <a:gd name="connsiteX25" fmla="*/ 2890957 w 2905012"/>
                <a:gd name="connsiteY25" fmla="*/ 1261036 h 2905012"/>
                <a:gd name="connsiteX26" fmla="*/ 2897513 w 2905012"/>
                <a:gd name="connsiteY26" fmla="*/ 1303996 h 2905012"/>
                <a:gd name="connsiteX27" fmla="*/ 2905012 w 2905012"/>
                <a:gd name="connsiteY27" fmla="*/ 1452506 h 2905012"/>
                <a:gd name="connsiteX28" fmla="*/ 2897513 w 2905012"/>
                <a:gd name="connsiteY28" fmla="*/ 1601016 h 2905012"/>
                <a:gd name="connsiteX29" fmla="*/ 2890957 w 2905012"/>
                <a:gd name="connsiteY29" fmla="*/ 1643977 h 2905012"/>
                <a:gd name="connsiteX30" fmla="*/ 2620440 w 2905012"/>
                <a:gd name="connsiteY30" fmla="*/ 1695533 h 2905012"/>
                <a:gd name="connsiteX31" fmla="*/ 2604008 w 2905012"/>
                <a:gd name="connsiteY31" fmla="*/ 1769614 h 2905012"/>
                <a:gd name="connsiteX32" fmla="*/ 2585396 w 2905012"/>
                <a:gd name="connsiteY32" fmla="*/ 1825933 h 2905012"/>
                <a:gd name="connsiteX33" fmla="*/ 2794944 w 2905012"/>
                <a:gd name="connsiteY33" fmla="*/ 2006748 h 2905012"/>
                <a:gd name="connsiteX34" fmla="*/ 2790867 w 2905012"/>
                <a:gd name="connsiteY34" fmla="*/ 2017887 h 2905012"/>
                <a:gd name="connsiteX35" fmla="*/ 2656947 w 2905012"/>
                <a:gd name="connsiteY35" fmla="*/ 2264616 h 2905012"/>
                <a:gd name="connsiteX36" fmla="*/ 2602428 w 2905012"/>
                <a:gd name="connsiteY36" fmla="*/ 2337523 h 2905012"/>
                <a:gd name="connsiteX37" fmla="*/ 2342811 w 2905012"/>
                <a:gd name="connsiteY37" fmla="*/ 2247065 h 2905012"/>
                <a:gd name="connsiteX38" fmla="*/ 2313875 w 2905012"/>
                <a:gd name="connsiteY38" fmla="*/ 2280215 h 2905012"/>
                <a:gd name="connsiteX39" fmla="*/ 2247174 w 2905012"/>
                <a:gd name="connsiteY39" fmla="*/ 2343123 h 2905012"/>
                <a:gd name="connsiteX40" fmla="*/ 2337523 w 2905012"/>
                <a:gd name="connsiteY40" fmla="*/ 2602428 h 2905012"/>
                <a:gd name="connsiteX41" fmla="*/ 2264616 w 2905012"/>
                <a:gd name="connsiteY41" fmla="*/ 2656947 h 2905012"/>
                <a:gd name="connsiteX42" fmla="*/ 2017887 w 2905012"/>
                <a:gd name="connsiteY42" fmla="*/ 2790867 h 2905012"/>
                <a:gd name="connsiteX43" fmla="*/ 2006748 w 2905012"/>
                <a:gd name="connsiteY43" fmla="*/ 2794944 h 2905012"/>
                <a:gd name="connsiteX44" fmla="*/ 1826880 w 2905012"/>
                <a:gd name="connsiteY44" fmla="*/ 2586493 h 2905012"/>
                <a:gd name="connsiteX45" fmla="*/ 1722544 w 2905012"/>
                <a:gd name="connsiteY45" fmla="*/ 2616179 h 2905012"/>
                <a:gd name="connsiteX46" fmla="*/ 1695403 w 2905012"/>
                <a:gd name="connsiteY46" fmla="*/ 2621123 h 2905012"/>
                <a:gd name="connsiteX47" fmla="*/ 1643977 w 2905012"/>
                <a:gd name="connsiteY47" fmla="*/ 2890957 h 2905012"/>
                <a:gd name="connsiteX48" fmla="*/ 1601017 w 2905012"/>
                <a:gd name="connsiteY48" fmla="*/ 2897513 h 2905012"/>
                <a:gd name="connsiteX49" fmla="*/ 1452506 w 2905012"/>
                <a:gd name="connsiteY49" fmla="*/ 2905012 h 2905012"/>
                <a:gd name="connsiteX50" fmla="*/ 1303996 w 2905012"/>
                <a:gd name="connsiteY50" fmla="*/ 2897513 h 2905012"/>
                <a:gd name="connsiteX51" fmla="*/ 1261036 w 2905012"/>
                <a:gd name="connsiteY51" fmla="*/ 2890957 h 2905012"/>
                <a:gd name="connsiteX52" fmla="*/ 1209479 w 2905012"/>
                <a:gd name="connsiteY52" fmla="*/ 2620437 h 2905012"/>
                <a:gd name="connsiteX53" fmla="*/ 1135396 w 2905012"/>
                <a:gd name="connsiteY53" fmla="*/ 2604005 h 2905012"/>
                <a:gd name="connsiteX54" fmla="*/ 1079081 w 2905012"/>
                <a:gd name="connsiteY54" fmla="*/ 2585394 h 2905012"/>
                <a:gd name="connsiteX55" fmla="*/ 898265 w 2905012"/>
                <a:gd name="connsiteY55" fmla="*/ 2794944 h 2905012"/>
                <a:gd name="connsiteX56" fmla="*/ 887125 w 2905012"/>
                <a:gd name="connsiteY56" fmla="*/ 2790867 h 2905012"/>
                <a:gd name="connsiteX57" fmla="*/ 640396 w 2905012"/>
                <a:gd name="connsiteY57" fmla="*/ 2656947 h 2905012"/>
                <a:gd name="connsiteX58" fmla="*/ 567489 w 2905012"/>
                <a:gd name="connsiteY58" fmla="*/ 2602428 h 2905012"/>
                <a:gd name="connsiteX59" fmla="*/ 657947 w 2905012"/>
                <a:gd name="connsiteY59" fmla="*/ 2342810 h 2905012"/>
                <a:gd name="connsiteX60" fmla="*/ 624796 w 2905012"/>
                <a:gd name="connsiteY60" fmla="*/ 2313872 h 2905012"/>
                <a:gd name="connsiteX61" fmla="*/ 561890 w 2905012"/>
                <a:gd name="connsiteY61" fmla="*/ 2247174 h 2905012"/>
                <a:gd name="connsiteX62" fmla="*/ 302584 w 2905012"/>
                <a:gd name="connsiteY62" fmla="*/ 2337523 h 2905012"/>
                <a:gd name="connsiteX63" fmla="*/ 248066 w 2905012"/>
                <a:gd name="connsiteY63" fmla="*/ 2264616 h 2905012"/>
                <a:gd name="connsiteX64" fmla="*/ 114145 w 2905012"/>
                <a:gd name="connsiteY64" fmla="*/ 2017887 h 2905012"/>
                <a:gd name="connsiteX65" fmla="*/ 110068 w 2905012"/>
                <a:gd name="connsiteY65" fmla="*/ 2006748 h 2905012"/>
                <a:gd name="connsiteX66" fmla="*/ 318519 w 2905012"/>
                <a:gd name="connsiteY66" fmla="*/ 1826880 h 2905012"/>
                <a:gd name="connsiteX67" fmla="*/ 288831 w 2905012"/>
                <a:gd name="connsiteY67" fmla="*/ 1722541 h 2905012"/>
                <a:gd name="connsiteX68" fmla="*/ 283887 w 2905012"/>
                <a:gd name="connsiteY68" fmla="*/ 1695402 h 2905012"/>
                <a:gd name="connsiteX69" fmla="*/ 14056 w 2905012"/>
                <a:gd name="connsiteY69" fmla="*/ 1643977 h 2905012"/>
                <a:gd name="connsiteX70" fmla="*/ 7499 w 2905012"/>
                <a:gd name="connsiteY70" fmla="*/ 1601016 h 2905012"/>
                <a:gd name="connsiteX71" fmla="*/ 0 w 2905012"/>
                <a:gd name="connsiteY71" fmla="*/ 1452506 h 2905012"/>
                <a:gd name="connsiteX72" fmla="*/ 7499 w 2905012"/>
                <a:gd name="connsiteY72" fmla="*/ 1303996 h 2905012"/>
                <a:gd name="connsiteX73" fmla="*/ 14056 w 2905012"/>
                <a:gd name="connsiteY73" fmla="*/ 1261036 h 2905012"/>
                <a:gd name="connsiteX74" fmla="*/ 284572 w 2905012"/>
                <a:gd name="connsiteY74" fmla="*/ 1209480 h 2905012"/>
                <a:gd name="connsiteX75" fmla="*/ 301005 w 2905012"/>
                <a:gd name="connsiteY75" fmla="*/ 1135394 h 2905012"/>
                <a:gd name="connsiteX76" fmla="*/ 319616 w 2905012"/>
                <a:gd name="connsiteY76" fmla="*/ 1079079 h 2905012"/>
                <a:gd name="connsiteX77" fmla="*/ 110068 w 2905012"/>
                <a:gd name="connsiteY77" fmla="*/ 898264 h 2905012"/>
                <a:gd name="connsiteX78" fmla="*/ 114145 w 2905012"/>
                <a:gd name="connsiteY78" fmla="*/ 887125 h 2905012"/>
                <a:gd name="connsiteX79" fmla="*/ 248066 w 2905012"/>
                <a:gd name="connsiteY79" fmla="*/ 640396 h 2905012"/>
                <a:gd name="connsiteX80" fmla="*/ 302584 w 2905012"/>
                <a:gd name="connsiteY80" fmla="*/ 567489 h 2905012"/>
                <a:gd name="connsiteX81" fmla="*/ 562199 w 2905012"/>
                <a:gd name="connsiteY81" fmla="*/ 657946 h 2905012"/>
                <a:gd name="connsiteX82" fmla="*/ 591138 w 2905012"/>
                <a:gd name="connsiteY82" fmla="*/ 624794 h 2905012"/>
                <a:gd name="connsiteX83" fmla="*/ 657838 w 2905012"/>
                <a:gd name="connsiteY83" fmla="*/ 561888 h 2905012"/>
                <a:gd name="connsiteX84" fmla="*/ 567489 w 2905012"/>
                <a:gd name="connsiteY84" fmla="*/ 302584 h 2905012"/>
                <a:gd name="connsiteX85" fmla="*/ 640396 w 2905012"/>
                <a:gd name="connsiteY85" fmla="*/ 248065 h 2905012"/>
                <a:gd name="connsiteX86" fmla="*/ 887125 w 2905012"/>
                <a:gd name="connsiteY86" fmla="*/ 114145 h 2905012"/>
                <a:gd name="connsiteX87" fmla="*/ 898265 w 2905012"/>
                <a:gd name="connsiteY87" fmla="*/ 110068 h 2905012"/>
                <a:gd name="connsiteX88" fmla="*/ 1078131 w 2905012"/>
                <a:gd name="connsiteY88" fmla="*/ 318516 h 2905012"/>
                <a:gd name="connsiteX89" fmla="*/ 1182469 w 2905012"/>
                <a:gd name="connsiteY89" fmla="*/ 288830 h 2905012"/>
                <a:gd name="connsiteX90" fmla="*/ 1209611 w 2905012"/>
                <a:gd name="connsiteY90" fmla="*/ 283886 h 2905012"/>
                <a:gd name="connsiteX91" fmla="*/ 1261036 w 2905012"/>
                <a:gd name="connsiteY91" fmla="*/ 14056 h 2905012"/>
                <a:gd name="connsiteX92" fmla="*/ 1303996 w 2905012"/>
                <a:gd name="connsiteY92" fmla="*/ 7499 h 2905012"/>
                <a:gd name="connsiteX93" fmla="*/ 1452506 w 2905012"/>
                <a:gd name="connsiteY93" fmla="*/ 0 h 2905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905012" h="2905012">
                  <a:moveTo>
                    <a:pt x="1452506" y="376181"/>
                  </a:moveTo>
                  <a:cubicBezTo>
                    <a:pt x="858068" y="376181"/>
                    <a:pt x="376181" y="858068"/>
                    <a:pt x="376181" y="1452506"/>
                  </a:cubicBezTo>
                  <a:cubicBezTo>
                    <a:pt x="376181" y="2046944"/>
                    <a:pt x="858068" y="2528831"/>
                    <a:pt x="1452506" y="2528831"/>
                  </a:cubicBezTo>
                  <a:cubicBezTo>
                    <a:pt x="2046944" y="2528831"/>
                    <a:pt x="2528831" y="2046944"/>
                    <a:pt x="2528831" y="1452506"/>
                  </a:cubicBezTo>
                  <a:cubicBezTo>
                    <a:pt x="2528831" y="858068"/>
                    <a:pt x="2046944" y="376181"/>
                    <a:pt x="1452506" y="376181"/>
                  </a:cubicBezTo>
                  <a:close/>
                  <a:moveTo>
                    <a:pt x="1452506" y="0"/>
                  </a:moveTo>
                  <a:cubicBezTo>
                    <a:pt x="1502644" y="0"/>
                    <a:pt x="1552188" y="2540"/>
                    <a:pt x="1601017" y="7499"/>
                  </a:cubicBezTo>
                  <a:lnTo>
                    <a:pt x="1643977" y="14056"/>
                  </a:lnTo>
                  <a:lnTo>
                    <a:pt x="1695533" y="284571"/>
                  </a:lnTo>
                  <a:lnTo>
                    <a:pt x="1769616" y="301003"/>
                  </a:lnTo>
                  <a:lnTo>
                    <a:pt x="1825934" y="319615"/>
                  </a:lnTo>
                  <a:lnTo>
                    <a:pt x="2006748" y="110068"/>
                  </a:lnTo>
                  <a:lnTo>
                    <a:pt x="2017887" y="114145"/>
                  </a:lnTo>
                  <a:cubicBezTo>
                    <a:pt x="2104775" y="150896"/>
                    <a:pt x="2187342" y="195860"/>
                    <a:pt x="2264616" y="248065"/>
                  </a:cubicBezTo>
                  <a:lnTo>
                    <a:pt x="2337523" y="302584"/>
                  </a:lnTo>
                  <a:lnTo>
                    <a:pt x="2247066" y="562199"/>
                  </a:lnTo>
                  <a:lnTo>
                    <a:pt x="2280217" y="591137"/>
                  </a:lnTo>
                  <a:lnTo>
                    <a:pt x="2343125" y="657838"/>
                  </a:lnTo>
                  <a:lnTo>
                    <a:pt x="2602428" y="567489"/>
                  </a:lnTo>
                  <a:lnTo>
                    <a:pt x="2656947" y="640396"/>
                  </a:lnTo>
                  <a:cubicBezTo>
                    <a:pt x="2709152" y="717670"/>
                    <a:pt x="2754117" y="800238"/>
                    <a:pt x="2790867" y="887125"/>
                  </a:cubicBezTo>
                  <a:lnTo>
                    <a:pt x="2794944" y="898265"/>
                  </a:lnTo>
                  <a:lnTo>
                    <a:pt x="2586495" y="1078131"/>
                  </a:lnTo>
                  <a:lnTo>
                    <a:pt x="2616181" y="1182468"/>
                  </a:lnTo>
                  <a:lnTo>
                    <a:pt x="2621126" y="1209611"/>
                  </a:lnTo>
                  <a:lnTo>
                    <a:pt x="2890957" y="1261036"/>
                  </a:lnTo>
                  <a:lnTo>
                    <a:pt x="2897513" y="1303996"/>
                  </a:lnTo>
                  <a:cubicBezTo>
                    <a:pt x="2902472" y="1352825"/>
                    <a:pt x="2905012" y="1402369"/>
                    <a:pt x="2905012" y="1452506"/>
                  </a:cubicBezTo>
                  <a:cubicBezTo>
                    <a:pt x="2905012" y="1502643"/>
                    <a:pt x="2902472" y="1552187"/>
                    <a:pt x="2897513" y="1601016"/>
                  </a:cubicBezTo>
                  <a:lnTo>
                    <a:pt x="2890957" y="1643977"/>
                  </a:lnTo>
                  <a:lnTo>
                    <a:pt x="2620440" y="1695533"/>
                  </a:lnTo>
                  <a:lnTo>
                    <a:pt x="2604008" y="1769614"/>
                  </a:lnTo>
                  <a:lnTo>
                    <a:pt x="2585396" y="1825933"/>
                  </a:lnTo>
                  <a:lnTo>
                    <a:pt x="2794944" y="2006748"/>
                  </a:lnTo>
                  <a:lnTo>
                    <a:pt x="2790867" y="2017887"/>
                  </a:lnTo>
                  <a:cubicBezTo>
                    <a:pt x="2754117" y="2104775"/>
                    <a:pt x="2709152" y="2187342"/>
                    <a:pt x="2656947" y="2264616"/>
                  </a:cubicBezTo>
                  <a:lnTo>
                    <a:pt x="2602428" y="2337523"/>
                  </a:lnTo>
                  <a:lnTo>
                    <a:pt x="2342811" y="2247065"/>
                  </a:lnTo>
                  <a:lnTo>
                    <a:pt x="2313875" y="2280215"/>
                  </a:lnTo>
                  <a:lnTo>
                    <a:pt x="2247174" y="2343123"/>
                  </a:lnTo>
                  <a:lnTo>
                    <a:pt x="2337523" y="2602428"/>
                  </a:lnTo>
                  <a:lnTo>
                    <a:pt x="2264616" y="2656947"/>
                  </a:lnTo>
                  <a:cubicBezTo>
                    <a:pt x="2187342" y="2709152"/>
                    <a:pt x="2104775" y="2754117"/>
                    <a:pt x="2017887" y="2790867"/>
                  </a:cubicBezTo>
                  <a:lnTo>
                    <a:pt x="2006748" y="2794944"/>
                  </a:lnTo>
                  <a:lnTo>
                    <a:pt x="1826880" y="2586493"/>
                  </a:lnTo>
                  <a:lnTo>
                    <a:pt x="1722544" y="2616179"/>
                  </a:lnTo>
                  <a:lnTo>
                    <a:pt x="1695403" y="2621123"/>
                  </a:lnTo>
                  <a:lnTo>
                    <a:pt x="1643977" y="2890957"/>
                  </a:lnTo>
                  <a:lnTo>
                    <a:pt x="1601017" y="2897513"/>
                  </a:lnTo>
                  <a:cubicBezTo>
                    <a:pt x="1552188" y="2902472"/>
                    <a:pt x="1502644" y="2905012"/>
                    <a:pt x="1452506" y="2905012"/>
                  </a:cubicBezTo>
                  <a:cubicBezTo>
                    <a:pt x="1402369" y="2905012"/>
                    <a:pt x="1352825" y="2902472"/>
                    <a:pt x="1303996" y="2897513"/>
                  </a:cubicBezTo>
                  <a:lnTo>
                    <a:pt x="1261036" y="2890957"/>
                  </a:lnTo>
                  <a:lnTo>
                    <a:pt x="1209479" y="2620437"/>
                  </a:lnTo>
                  <a:lnTo>
                    <a:pt x="1135396" y="2604005"/>
                  </a:lnTo>
                  <a:lnTo>
                    <a:pt x="1079081" y="2585394"/>
                  </a:lnTo>
                  <a:lnTo>
                    <a:pt x="898265" y="2794944"/>
                  </a:lnTo>
                  <a:lnTo>
                    <a:pt x="887125" y="2790867"/>
                  </a:lnTo>
                  <a:cubicBezTo>
                    <a:pt x="800238" y="2754117"/>
                    <a:pt x="717670" y="2709152"/>
                    <a:pt x="640396" y="2656947"/>
                  </a:cubicBezTo>
                  <a:lnTo>
                    <a:pt x="567489" y="2602428"/>
                  </a:lnTo>
                  <a:lnTo>
                    <a:pt x="657947" y="2342810"/>
                  </a:lnTo>
                  <a:lnTo>
                    <a:pt x="624796" y="2313872"/>
                  </a:lnTo>
                  <a:lnTo>
                    <a:pt x="561890" y="2247174"/>
                  </a:lnTo>
                  <a:lnTo>
                    <a:pt x="302584" y="2337523"/>
                  </a:lnTo>
                  <a:lnTo>
                    <a:pt x="248066" y="2264616"/>
                  </a:lnTo>
                  <a:cubicBezTo>
                    <a:pt x="195860" y="2187342"/>
                    <a:pt x="150896" y="2104775"/>
                    <a:pt x="114145" y="2017887"/>
                  </a:cubicBezTo>
                  <a:lnTo>
                    <a:pt x="110068" y="2006748"/>
                  </a:lnTo>
                  <a:lnTo>
                    <a:pt x="318519" y="1826880"/>
                  </a:lnTo>
                  <a:lnTo>
                    <a:pt x="288831" y="1722541"/>
                  </a:lnTo>
                  <a:lnTo>
                    <a:pt x="283887" y="1695402"/>
                  </a:lnTo>
                  <a:lnTo>
                    <a:pt x="14056" y="1643977"/>
                  </a:lnTo>
                  <a:lnTo>
                    <a:pt x="7499" y="1601016"/>
                  </a:lnTo>
                  <a:cubicBezTo>
                    <a:pt x="2541" y="1552187"/>
                    <a:pt x="0" y="1502643"/>
                    <a:pt x="0" y="1452506"/>
                  </a:cubicBezTo>
                  <a:cubicBezTo>
                    <a:pt x="0" y="1402369"/>
                    <a:pt x="2541" y="1352825"/>
                    <a:pt x="7499" y="1303996"/>
                  </a:cubicBezTo>
                  <a:lnTo>
                    <a:pt x="14056" y="1261036"/>
                  </a:lnTo>
                  <a:lnTo>
                    <a:pt x="284572" y="1209480"/>
                  </a:lnTo>
                  <a:lnTo>
                    <a:pt x="301005" y="1135394"/>
                  </a:lnTo>
                  <a:lnTo>
                    <a:pt x="319616" y="1079079"/>
                  </a:lnTo>
                  <a:lnTo>
                    <a:pt x="110068" y="898264"/>
                  </a:lnTo>
                  <a:lnTo>
                    <a:pt x="114145" y="887125"/>
                  </a:lnTo>
                  <a:cubicBezTo>
                    <a:pt x="150896" y="800238"/>
                    <a:pt x="195860" y="717670"/>
                    <a:pt x="248066" y="640396"/>
                  </a:cubicBezTo>
                  <a:lnTo>
                    <a:pt x="302584" y="567489"/>
                  </a:lnTo>
                  <a:lnTo>
                    <a:pt x="562199" y="657946"/>
                  </a:lnTo>
                  <a:lnTo>
                    <a:pt x="591138" y="624794"/>
                  </a:lnTo>
                  <a:lnTo>
                    <a:pt x="657838" y="561888"/>
                  </a:lnTo>
                  <a:lnTo>
                    <a:pt x="567489" y="302584"/>
                  </a:lnTo>
                  <a:lnTo>
                    <a:pt x="640396" y="248065"/>
                  </a:lnTo>
                  <a:cubicBezTo>
                    <a:pt x="717670" y="195860"/>
                    <a:pt x="800238" y="150896"/>
                    <a:pt x="887125" y="114145"/>
                  </a:cubicBezTo>
                  <a:lnTo>
                    <a:pt x="898265" y="110068"/>
                  </a:lnTo>
                  <a:lnTo>
                    <a:pt x="1078131" y="318516"/>
                  </a:lnTo>
                  <a:lnTo>
                    <a:pt x="1182469" y="288830"/>
                  </a:lnTo>
                  <a:lnTo>
                    <a:pt x="1209611" y="283886"/>
                  </a:lnTo>
                  <a:lnTo>
                    <a:pt x="1261036" y="14056"/>
                  </a:lnTo>
                  <a:lnTo>
                    <a:pt x="1303996" y="7499"/>
                  </a:lnTo>
                  <a:cubicBezTo>
                    <a:pt x="1352825" y="2540"/>
                    <a:pt x="1402369" y="0"/>
                    <a:pt x="1452506" y="0"/>
                  </a:cubicBezTo>
                  <a:close/>
                </a:path>
              </a:pathLst>
            </a:custGeom>
            <a:gradFill>
              <a:gsLst>
                <a:gs pos="0">
                  <a:srgbClr val="0070C0"/>
                </a:gs>
                <a:gs pos="100000">
                  <a:srgbClr val="00B0F0"/>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8" name="椭圆 57"/>
            <p:cNvSpPr/>
            <p:nvPr/>
          </p:nvSpPr>
          <p:spPr>
            <a:xfrm>
              <a:off x="4710168" y="2738381"/>
              <a:ext cx="2152649" cy="2152650"/>
            </a:xfrm>
            <a:prstGeom prst="ellipse">
              <a:avLst/>
            </a:prstGeom>
            <a:grpFill/>
            <a:ln w="19050">
              <a:gradFill>
                <a:gsLst>
                  <a:gs pos="100000">
                    <a:schemeClr val="accent1">
                      <a:lumMod val="5000"/>
                      <a:lumOff val="95000"/>
                    </a:schemeClr>
                  </a:gs>
                  <a:gs pos="0">
                    <a:srgbClr val="EEEEE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9" name="椭圆 58"/>
            <p:cNvSpPr/>
            <p:nvPr/>
          </p:nvSpPr>
          <p:spPr>
            <a:xfrm>
              <a:off x="4710169" y="2738382"/>
              <a:ext cx="2152650" cy="2152648"/>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grpSp>
      <p:sp>
        <p:nvSpPr>
          <p:cNvPr id="60" name="矩形 90"/>
          <p:cNvSpPr/>
          <p:nvPr/>
        </p:nvSpPr>
        <p:spPr>
          <a:xfrm>
            <a:off x="-27507" y="3034330"/>
            <a:ext cx="9188822" cy="2129483"/>
          </a:xfrm>
          <a:custGeom>
            <a:avLst/>
            <a:gdLst>
              <a:gd name="connsiteX0" fmla="*/ 0 w 12254953"/>
              <a:gd name="connsiteY0" fmla="*/ 0 h 2183753"/>
              <a:gd name="connsiteX1" fmla="*/ 12254953 w 12254953"/>
              <a:gd name="connsiteY1" fmla="*/ 0 h 2183753"/>
              <a:gd name="connsiteX2" fmla="*/ 12254953 w 12254953"/>
              <a:gd name="connsiteY2" fmla="*/ 2183753 h 2183753"/>
              <a:gd name="connsiteX3" fmla="*/ 0 w 12254953"/>
              <a:gd name="connsiteY3" fmla="*/ 2183753 h 2183753"/>
              <a:gd name="connsiteX4" fmla="*/ 0 w 12254953"/>
              <a:gd name="connsiteY4" fmla="*/ 0 h 2183753"/>
              <a:gd name="connsiteX0-1" fmla="*/ 0 w 12254953"/>
              <a:gd name="connsiteY0-2" fmla="*/ 0 h 2183753"/>
              <a:gd name="connsiteX1-3" fmla="*/ 5904086 w 12254953"/>
              <a:gd name="connsiteY1-4" fmla="*/ 998 h 2183753"/>
              <a:gd name="connsiteX2-5" fmla="*/ 12254953 w 12254953"/>
              <a:gd name="connsiteY2-6" fmla="*/ 0 h 2183753"/>
              <a:gd name="connsiteX3-7" fmla="*/ 12254953 w 12254953"/>
              <a:gd name="connsiteY3-8" fmla="*/ 2183753 h 2183753"/>
              <a:gd name="connsiteX4-9" fmla="*/ 0 w 12254953"/>
              <a:gd name="connsiteY4-10" fmla="*/ 2183753 h 2183753"/>
              <a:gd name="connsiteX5" fmla="*/ 0 w 12254953"/>
              <a:gd name="connsiteY5" fmla="*/ 0 h 2183753"/>
              <a:gd name="connsiteX0-11" fmla="*/ 0 w 12254953"/>
              <a:gd name="connsiteY0-12" fmla="*/ 2631 h 2186384"/>
              <a:gd name="connsiteX1-13" fmla="*/ 5904086 w 12254953"/>
              <a:gd name="connsiteY1-14" fmla="*/ 3629 h 2186384"/>
              <a:gd name="connsiteX2-15" fmla="*/ 6346772 w 12254953"/>
              <a:gd name="connsiteY2-16" fmla="*/ 0 h 2186384"/>
              <a:gd name="connsiteX3-17" fmla="*/ 12254953 w 12254953"/>
              <a:gd name="connsiteY3-18" fmla="*/ 2631 h 2186384"/>
              <a:gd name="connsiteX4-19" fmla="*/ 12254953 w 12254953"/>
              <a:gd name="connsiteY4-20" fmla="*/ 2186384 h 2186384"/>
              <a:gd name="connsiteX5-21" fmla="*/ 0 w 12254953"/>
              <a:gd name="connsiteY5-22" fmla="*/ 2186384 h 2186384"/>
              <a:gd name="connsiteX6" fmla="*/ 0 w 12254953"/>
              <a:gd name="connsiteY6" fmla="*/ 2631 h 2186384"/>
              <a:gd name="connsiteX0-23" fmla="*/ 0 w 12254953"/>
              <a:gd name="connsiteY0-24" fmla="*/ 2631 h 2186384"/>
              <a:gd name="connsiteX1-25" fmla="*/ 5904086 w 12254953"/>
              <a:gd name="connsiteY1-26" fmla="*/ 3629 h 2186384"/>
              <a:gd name="connsiteX2-27" fmla="*/ 6118172 w 12254953"/>
              <a:gd name="connsiteY2-28" fmla="*/ 0 h 2186384"/>
              <a:gd name="connsiteX3-29" fmla="*/ 6346772 w 12254953"/>
              <a:gd name="connsiteY3-30" fmla="*/ 0 h 2186384"/>
              <a:gd name="connsiteX4-31" fmla="*/ 12254953 w 12254953"/>
              <a:gd name="connsiteY4-32" fmla="*/ 2631 h 2186384"/>
              <a:gd name="connsiteX5-33" fmla="*/ 12254953 w 12254953"/>
              <a:gd name="connsiteY5-34" fmla="*/ 2186384 h 2186384"/>
              <a:gd name="connsiteX6-35" fmla="*/ 0 w 12254953"/>
              <a:gd name="connsiteY6-36" fmla="*/ 2186384 h 2186384"/>
              <a:gd name="connsiteX7" fmla="*/ 0 w 12254953"/>
              <a:gd name="connsiteY7" fmla="*/ 2631 h 2186384"/>
              <a:gd name="connsiteX0-37" fmla="*/ 0 w 12254953"/>
              <a:gd name="connsiteY0-38" fmla="*/ 2631 h 2186384"/>
              <a:gd name="connsiteX1-39" fmla="*/ 5904086 w 12254953"/>
              <a:gd name="connsiteY1-40" fmla="*/ 3629 h 2186384"/>
              <a:gd name="connsiteX2-41" fmla="*/ 6132686 w 12254953"/>
              <a:gd name="connsiteY2-42" fmla="*/ 399143 h 2186384"/>
              <a:gd name="connsiteX3-43" fmla="*/ 6346772 w 12254953"/>
              <a:gd name="connsiteY3-44" fmla="*/ 0 h 2186384"/>
              <a:gd name="connsiteX4-45" fmla="*/ 12254953 w 12254953"/>
              <a:gd name="connsiteY4-46" fmla="*/ 2631 h 2186384"/>
              <a:gd name="connsiteX5-47" fmla="*/ 12254953 w 12254953"/>
              <a:gd name="connsiteY5-48" fmla="*/ 2186384 h 2186384"/>
              <a:gd name="connsiteX6-49" fmla="*/ 0 w 12254953"/>
              <a:gd name="connsiteY6-50" fmla="*/ 2186384 h 2186384"/>
              <a:gd name="connsiteX7-51" fmla="*/ 0 w 12254953"/>
              <a:gd name="connsiteY7-52" fmla="*/ 2631 h 2186384"/>
              <a:gd name="connsiteX0-53" fmla="*/ 0 w 12254953"/>
              <a:gd name="connsiteY0-54" fmla="*/ 2631 h 2186384"/>
              <a:gd name="connsiteX1-55" fmla="*/ 5904086 w 12254953"/>
              <a:gd name="connsiteY1-56" fmla="*/ 3629 h 2186384"/>
              <a:gd name="connsiteX2-57" fmla="*/ 6119807 w 12254953"/>
              <a:gd name="connsiteY2-58" fmla="*/ 250422 h 2186384"/>
              <a:gd name="connsiteX3-59" fmla="*/ 6346772 w 12254953"/>
              <a:gd name="connsiteY3-60" fmla="*/ 0 h 2186384"/>
              <a:gd name="connsiteX4-61" fmla="*/ 12254953 w 12254953"/>
              <a:gd name="connsiteY4-62" fmla="*/ 2631 h 2186384"/>
              <a:gd name="connsiteX5-63" fmla="*/ 12254953 w 12254953"/>
              <a:gd name="connsiteY5-64" fmla="*/ 2186384 h 2186384"/>
              <a:gd name="connsiteX6-65" fmla="*/ 0 w 12254953"/>
              <a:gd name="connsiteY6-66" fmla="*/ 2186384 h 2186384"/>
              <a:gd name="connsiteX7-67" fmla="*/ 0 w 12254953"/>
              <a:gd name="connsiteY7-68" fmla="*/ 2631 h 21863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12254953" h="2186384">
                <a:moveTo>
                  <a:pt x="0" y="2631"/>
                </a:moveTo>
                <a:lnTo>
                  <a:pt x="5904086" y="3629"/>
                </a:lnTo>
                <a:lnTo>
                  <a:pt x="6119807" y="250422"/>
                </a:lnTo>
                <a:lnTo>
                  <a:pt x="6346772" y="0"/>
                </a:lnTo>
                <a:lnTo>
                  <a:pt x="12254953" y="2631"/>
                </a:lnTo>
                <a:lnTo>
                  <a:pt x="12254953" y="2186384"/>
                </a:lnTo>
                <a:lnTo>
                  <a:pt x="0" y="2186384"/>
                </a:lnTo>
                <a:lnTo>
                  <a:pt x="0" y="2631"/>
                </a:lnTo>
                <a:close/>
              </a:path>
            </a:pathLst>
          </a:custGeom>
          <a:gradFill>
            <a:gsLst>
              <a:gs pos="0">
                <a:srgbClr val="0070C0"/>
              </a:gs>
              <a:gs pos="100000">
                <a:srgbClr val="00B0F0"/>
              </a:gs>
            </a:gsLst>
            <a:lin ang="4200000" scaled="0"/>
          </a:gradFill>
          <a:ln>
            <a:noFill/>
          </a:ln>
          <a:effectLst>
            <a:outerShdw blurRad="1143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052" name="图片 2051" descr="卡通遨游太空汇报模板"/>
          <p:cNvPicPr>
            <a:picLocks noChangeAspect="1"/>
          </p:cNvPicPr>
          <p:nvPr/>
        </p:nvPicPr>
        <p:blipFill>
          <a:blip r:embed="rId1" cstate="screen"/>
          <a:stretch>
            <a:fillRect/>
          </a:stretch>
        </p:blipFill>
        <p:spPr>
          <a:xfrm>
            <a:off x="5221605" y="1504950"/>
            <a:ext cx="3817620" cy="3211830"/>
          </a:xfrm>
          <a:prstGeom prst="rect">
            <a:avLst/>
          </a:prstGeom>
          <a:noFill/>
          <a:ln w="9525">
            <a:noFill/>
          </a:ln>
        </p:spPr>
      </p:pic>
      <p:cxnSp>
        <p:nvCxnSpPr>
          <p:cNvPr id="34" name="直接连接符 33"/>
          <p:cNvCxnSpPr/>
          <p:nvPr/>
        </p:nvCxnSpPr>
        <p:spPr>
          <a:xfrm>
            <a:off x="2327786" y="1568972"/>
            <a:ext cx="383782" cy="0"/>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cxnSp>
        <p:nvCxnSpPr>
          <p:cNvPr id="2" name="直接连接符 1"/>
          <p:cNvCxnSpPr/>
          <p:nvPr/>
        </p:nvCxnSpPr>
        <p:spPr>
          <a:xfrm>
            <a:off x="4722371" y="1568972"/>
            <a:ext cx="383782" cy="0"/>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500" fill="hold"/>
                                        <p:tgtEl>
                                          <p:spTgt spid="36"/>
                                        </p:tgtEl>
                                        <p:attrNameLst>
                                          <p:attrName>ppt_w</p:attrName>
                                        </p:attrNameLst>
                                      </p:cBhvr>
                                      <p:tavLst>
                                        <p:tav tm="0">
                                          <p:val>
                                            <p:fltVal val="0"/>
                                          </p:val>
                                        </p:tav>
                                        <p:tav tm="100000">
                                          <p:val>
                                            <p:strVal val="#ppt_w"/>
                                          </p:val>
                                        </p:tav>
                                      </p:tavLst>
                                    </p:anim>
                                    <p:anim calcmode="lin" valueType="num">
                                      <p:cBhvr>
                                        <p:cTn id="14" dur="500" fill="hold"/>
                                        <p:tgtEl>
                                          <p:spTgt spid="36"/>
                                        </p:tgtEl>
                                        <p:attrNameLst>
                                          <p:attrName>ppt_h</p:attrName>
                                        </p:attrNameLst>
                                      </p:cBhvr>
                                      <p:tavLst>
                                        <p:tav tm="0">
                                          <p:val>
                                            <p:fltVal val="0"/>
                                          </p:val>
                                        </p:tav>
                                        <p:tav tm="100000">
                                          <p:val>
                                            <p:strVal val="#ppt_h"/>
                                          </p:val>
                                        </p:tav>
                                      </p:tavLst>
                                    </p:anim>
                                    <p:animEffect transition="in" filter="fade">
                                      <p:cBhvr>
                                        <p:cTn id="15" dur="500"/>
                                        <p:tgtEl>
                                          <p:spTgt spid="36"/>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down)">
                                      <p:cBhvr>
                                        <p:cTn id="23" dur="500"/>
                                        <p:tgtEl>
                                          <p:spTgt spid="48"/>
                                        </p:tgtEl>
                                      </p:cBhvr>
                                    </p:animEffect>
                                  </p:childTnLst>
                                </p:cTn>
                              </p:par>
                            </p:childTnLst>
                          </p:cTn>
                        </p:par>
                        <p:par>
                          <p:cTn id="24" fill="hold">
                            <p:stCondLst>
                              <p:cond delay="20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49"/>
                                        </p:tgtEl>
                                        <p:attrNameLst>
                                          <p:attrName>style.visibility</p:attrName>
                                        </p:attrNameLst>
                                      </p:cBhvr>
                                      <p:to>
                                        <p:strVal val="visible"/>
                                      </p:to>
                                    </p:set>
                                    <p:anim calcmode="lin" valueType="num">
                                      <p:cBhvr>
                                        <p:cTn id="27" dur="500" fill="hold"/>
                                        <p:tgtEl>
                                          <p:spTgt spid="49"/>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49"/>
                                        </p:tgtEl>
                                        <p:attrNameLst>
                                          <p:attrName>ppt_y</p:attrName>
                                        </p:attrNameLst>
                                      </p:cBhvr>
                                      <p:tavLst>
                                        <p:tav tm="0">
                                          <p:val>
                                            <p:strVal val="#ppt_y"/>
                                          </p:val>
                                        </p:tav>
                                        <p:tav tm="100000">
                                          <p:val>
                                            <p:strVal val="#ppt_y"/>
                                          </p:val>
                                        </p:tav>
                                      </p:tavLst>
                                    </p:anim>
                                    <p:anim calcmode="lin" valueType="num">
                                      <p:cBhvr>
                                        <p:cTn id="29" dur="500" fill="hold"/>
                                        <p:tgtEl>
                                          <p:spTgt spid="49"/>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49"/>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49"/>
                                        </p:tgtEl>
                                      </p:cBhvr>
                                    </p:animEffect>
                                  </p:childTnLst>
                                </p:cTn>
                              </p:par>
                              <p:par>
                                <p:cTn id="32" presetID="22" presetClass="entr" presetSubtype="8" fill="hold" nodeType="withEffect">
                                  <p:stCondLst>
                                    <p:cond delay="1000"/>
                                  </p:stCondLst>
                                  <p:childTnLst>
                                    <p:set>
                                      <p:cBhvr>
                                        <p:cTn id="33" dur="1" fill="hold">
                                          <p:stCondLst>
                                            <p:cond delay="0"/>
                                          </p:stCondLst>
                                        </p:cTn>
                                        <p:tgtEl>
                                          <p:spTgt spid="50"/>
                                        </p:tgtEl>
                                        <p:attrNameLst>
                                          <p:attrName>style.visibility</p:attrName>
                                        </p:attrNameLst>
                                      </p:cBhvr>
                                      <p:to>
                                        <p:strVal val="visible"/>
                                      </p:to>
                                    </p:set>
                                    <p:animEffect transition="in" filter="wipe(left)">
                                      <p:cBhvr>
                                        <p:cTn id="34" dur="500"/>
                                        <p:tgtEl>
                                          <p:spTgt spid="50"/>
                                        </p:tgtEl>
                                      </p:cBhvr>
                                    </p:animEffect>
                                  </p:childTnLst>
                                </p:cTn>
                              </p:par>
                            </p:childTnLst>
                          </p:cTn>
                        </p:par>
                        <p:par>
                          <p:cTn id="35" fill="hold">
                            <p:stCondLst>
                              <p:cond delay="3500"/>
                            </p:stCondLst>
                            <p:childTnLst>
                              <p:par>
                                <p:cTn id="36" presetID="42" presetClass="entr" presetSubtype="0" fill="hold" grpId="0" nodeType="after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fade">
                                      <p:cBhvr>
                                        <p:cTn id="38" dur="1000"/>
                                        <p:tgtEl>
                                          <p:spTgt spid="51"/>
                                        </p:tgtEl>
                                      </p:cBhvr>
                                    </p:animEffect>
                                    <p:anim calcmode="lin" valueType="num">
                                      <p:cBhvr>
                                        <p:cTn id="39" dur="1000" fill="hold"/>
                                        <p:tgtEl>
                                          <p:spTgt spid="51"/>
                                        </p:tgtEl>
                                        <p:attrNameLst>
                                          <p:attrName>ppt_x</p:attrName>
                                        </p:attrNameLst>
                                      </p:cBhvr>
                                      <p:tavLst>
                                        <p:tav tm="0">
                                          <p:val>
                                            <p:strVal val="#ppt_x"/>
                                          </p:val>
                                        </p:tav>
                                        <p:tav tm="100000">
                                          <p:val>
                                            <p:strVal val="#ppt_x"/>
                                          </p:val>
                                        </p:tav>
                                      </p:tavLst>
                                    </p:anim>
                                    <p:anim calcmode="lin" valueType="num">
                                      <p:cBhvr>
                                        <p:cTn id="40" dur="1000" fill="hold"/>
                                        <p:tgtEl>
                                          <p:spTgt spid="51"/>
                                        </p:tgtEl>
                                        <p:attrNameLst>
                                          <p:attrName>ppt_y</p:attrName>
                                        </p:attrNameLst>
                                      </p:cBhvr>
                                      <p:tavLst>
                                        <p:tav tm="0">
                                          <p:val>
                                            <p:strVal val="#ppt_y+.1"/>
                                          </p:val>
                                        </p:tav>
                                        <p:tav tm="100000">
                                          <p:val>
                                            <p:strVal val="#ppt_y"/>
                                          </p:val>
                                        </p:tav>
                                      </p:tavLst>
                                    </p:anim>
                                  </p:childTnLst>
                                </p:cTn>
                              </p:par>
                            </p:childTnLst>
                          </p:cTn>
                        </p:par>
                        <p:par>
                          <p:cTn id="41" fill="hold">
                            <p:stCondLst>
                              <p:cond delay="4500"/>
                            </p:stCondLst>
                            <p:childTnLst>
                              <p:par>
                                <p:cTn id="42" presetID="42" presetClass="entr" presetSubtype="0" fill="hold" grpId="0" nodeType="after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fade">
                                      <p:cBhvr>
                                        <p:cTn id="44" dur="1000"/>
                                        <p:tgtEl>
                                          <p:spTgt spid="54"/>
                                        </p:tgtEl>
                                      </p:cBhvr>
                                    </p:animEffect>
                                    <p:anim calcmode="lin" valueType="num">
                                      <p:cBhvr>
                                        <p:cTn id="45" dur="1000" fill="hold"/>
                                        <p:tgtEl>
                                          <p:spTgt spid="54"/>
                                        </p:tgtEl>
                                        <p:attrNameLst>
                                          <p:attrName>ppt_x</p:attrName>
                                        </p:attrNameLst>
                                      </p:cBhvr>
                                      <p:tavLst>
                                        <p:tav tm="0">
                                          <p:val>
                                            <p:strVal val="#ppt_x"/>
                                          </p:val>
                                        </p:tav>
                                        <p:tav tm="100000">
                                          <p:val>
                                            <p:strVal val="#ppt_x"/>
                                          </p:val>
                                        </p:tav>
                                      </p:tavLst>
                                    </p:anim>
                                    <p:anim calcmode="lin" valueType="num">
                                      <p:cBhvr>
                                        <p:cTn id="46" dur="1000" fill="hold"/>
                                        <p:tgtEl>
                                          <p:spTgt spid="54"/>
                                        </p:tgtEl>
                                        <p:attrNameLst>
                                          <p:attrName>ppt_y</p:attrName>
                                        </p:attrNameLst>
                                      </p:cBhvr>
                                      <p:tavLst>
                                        <p:tav tm="0">
                                          <p:val>
                                            <p:strVal val="#ppt_y+.1"/>
                                          </p:val>
                                        </p:tav>
                                        <p:tav tm="100000">
                                          <p:val>
                                            <p:strVal val="#ppt_y"/>
                                          </p:val>
                                        </p:tav>
                                      </p:tavLst>
                                    </p:anim>
                                  </p:childTnLst>
                                </p:cTn>
                              </p:par>
                            </p:childTnLst>
                          </p:cTn>
                        </p:par>
                        <p:par>
                          <p:cTn id="47" fill="hold">
                            <p:stCondLst>
                              <p:cond delay="5500"/>
                            </p:stCondLst>
                            <p:childTnLst>
                              <p:par>
                                <p:cTn id="48" presetID="53" presetClass="entr" presetSubtype="16" fill="hold" nodeType="afterEffect">
                                  <p:stCondLst>
                                    <p:cond delay="0"/>
                                  </p:stCondLst>
                                  <p:childTnLst>
                                    <p:set>
                                      <p:cBhvr>
                                        <p:cTn id="49" dur="1" fill="hold">
                                          <p:stCondLst>
                                            <p:cond delay="0"/>
                                          </p:stCondLst>
                                        </p:cTn>
                                        <p:tgtEl>
                                          <p:spTgt spid="56"/>
                                        </p:tgtEl>
                                        <p:attrNameLst>
                                          <p:attrName>style.visibility</p:attrName>
                                        </p:attrNameLst>
                                      </p:cBhvr>
                                      <p:to>
                                        <p:strVal val="visible"/>
                                      </p:to>
                                    </p:set>
                                    <p:anim calcmode="lin" valueType="num">
                                      <p:cBhvr>
                                        <p:cTn id="50" dur="500" fill="hold"/>
                                        <p:tgtEl>
                                          <p:spTgt spid="56"/>
                                        </p:tgtEl>
                                        <p:attrNameLst>
                                          <p:attrName>ppt_w</p:attrName>
                                        </p:attrNameLst>
                                      </p:cBhvr>
                                      <p:tavLst>
                                        <p:tav tm="0">
                                          <p:val>
                                            <p:fltVal val="0"/>
                                          </p:val>
                                        </p:tav>
                                        <p:tav tm="100000">
                                          <p:val>
                                            <p:strVal val="#ppt_w"/>
                                          </p:val>
                                        </p:tav>
                                      </p:tavLst>
                                    </p:anim>
                                    <p:anim calcmode="lin" valueType="num">
                                      <p:cBhvr>
                                        <p:cTn id="51" dur="500" fill="hold"/>
                                        <p:tgtEl>
                                          <p:spTgt spid="56"/>
                                        </p:tgtEl>
                                        <p:attrNameLst>
                                          <p:attrName>ppt_h</p:attrName>
                                        </p:attrNameLst>
                                      </p:cBhvr>
                                      <p:tavLst>
                                        <p:tav tm="0">
                                          <p:val>
                                            <p:fltVal val="0"/>
                                          </p:val>
                                        </p:tav>
                                        <p:tav tm="100000">
                                          <p:val>
                                            <p:strVal val="#ppt_h"/>
                                          </p:val>
                                        </p:tav>
                                      </p:tavLst>
                                    </p:anim>
                                    <p:animEffect transition="in" filter="fade">
                                      <p:cBhvr>
                                        <p:cTn id="5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6" grpId="0" bldLvl="0" animBg="1"/>
      <p:bldP spid="49" grpId="0"/>
      <p:bldP spid="51" grpId="0"/>
      <p:bldP spid="54"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197610" y="1806575"/>
            <a:ext cx="6184265" cy="1753235"/>
          </a:xfrm>
          <a:prstGeom prst="rect">
            <a:avLst/>
          </a:prstGeom>
          <a:noFill/>
        </p:spPr>
        <p:txBody>
          <a:bodyPr wrap="square" rtlCol="0">
            <a:spAutoFit/>
          </a:bodyPr>
          <a:p>
            <a:pPr algn="l"/>
            <a:r>
              <a:rPr lang="en-US">
                <a:solidFill>
                  <a:srgbClr val="FF0000"/>
                </a:solidFill>
              </a:rPr>
              <a:t>7</a:t>
            </a:r>
            <a:r>
              <a:rPr lang="zh-CN">
                <a:solidFill>
                  <a:srgbClr val="FF0000"/>
                </a:solidFill>
              </a:rPr>
              <a:t>、</a:t>
            </a:r>
            <a:r>
              <a:rPr>
                <a:solidFill>
                  <a:srgbClr val="FF0000"/>
                </a:solidFill>
              </a:rPr>
              <a:t>行内块元素</a:t>
            </a:r>
            <a:endParaRPr>
              <a:solidFill>
                <a:srgbClr val="FF0000"/>
              </a:solidFill>
            </a:endParaRPr>
          </a:p>
          <a:p>
            <a:pPr algn="l"/>
            <a:endParaRPr>
              <a:solidFill>
                <a:srgbClr val="FF0000"/>
              </a:solidFill>
            </a:endParaRPr>
          </a:p>
          <a:p>
            <a:pPr algn="l"/>
            <a:r>
              <a:rPr>
                <a:solidFill>
                  <a:schemeClr val="tx1"/>
                </a:solidFill>
              </a:rPr>
              <a:t>和相邻行内</a:t>
            </a:r>
            <a:r>
              <a:rPr lang="zh-CN">
                <a:solidFill>
                  <a:schemeClr val="tx1"/>
                </a:solidFill>
              </a:rPr>
              <a:t>块</a:t>
            </a:r>
            <a:r>
              <a:rPr>
                <a:solidFill>
                  <a:schemeClr val="tx1"/>
                </a:solidFill>
              </a:rPr>
              <a:t>元素在同一行，但是之间会有空白缝隙。</a:t>
            </a:r>
            <a:endParaRPr>
              <a:solidFill>
                <a:schemeClr val="tx1"/>
              </a:solidFill>
            </a:endParaRPr>
          </a:p>
          <a:p>
            <a:pPr algn="l"/>
            <a:r>
              <a:rPr>
                <a:solidFill>
                  <a:schemeClr val="tx1"/>
                </a:solidFill>
              </a:rPr>
              <a:t>默认宽度是他本身内容的宽度。</a:t>
            </a:r>
            <a:endParaRPr>
              <a:solidFill>
                <a:schemeClr val="tx1"/>
              </a:solidFill>
            </a:endParaRPr>
          </a:p>
          <a:p>
            <a:pPr algn="l"/>
            <a:r>
              <a:rPr>
                <a:solidFill>
                  <a:schemeClr val="tx1"/>
                </a:solidFill>
              </a:rPr>
              <a:t>宽度、高度、行高、外边距以及内边距都可以手动设置。</a:t>
            </a:r>
            <a:endParaRPr>
              <a:solidFill>
                <a:schemeClr val="tx1"/>
              </a:solidFill>
            </a:endParaRPr>
          </a:p>
          <a:p>
            <a:pPr algn="l"/>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911860" y="904875"/>
            <a:ext cx="7537450" cy="3253105"/>
          </a:xfrm>
          <a:prstGeom prst="rect">
            <a:avLst/>
          </a:prstGeom>
          <a:noFill/>
        </p:spPr>
        <p:txBody>
          <a:bodyPr wrap="square" rtlCol="0">
            <a:spAutoFit/>
          </a:bodyPr>
          <a:p>
            <a:pPr algn="l"/>
            <a:r>
              <a:rPr lang="en-US" sz="2000">
                <a:solidFill>
                  <a:srgbClr val="FF0000"/>
                </a:solidFill>
              </a:rPr>
              <a:t>8</a:t>
            </a:r>
            <a:r>
              <a:rPr lang="zh-CN" altLang="en-US" sz="2000">
                <a:solidFill>
                  <a:srgbClr val="FF0000"/>
                </a:solidFill>
              </a:rPr>
              <a:t>、</a:t>
            </a:r>
            <a:r>
              <a:rPr sz="2000">
                <a:solidFill>
                  <a:srgbClr val="FF0000"/>
                </a:solidFill>
              </a:rPr>
              <a:t>display</a:t>
            </a:r>
            <a:endParaRPr>
              <a:solidFill>
                <a:srgbClr val="FF0000"/>
              </a:solidFill>
            </a:endParaRPr>
          </a:p>
          <a:p>
            <a:pPr algn="l"/>
            <a:r>
              <a:rPr>
                <a:solidFill>
                  <a:srgbClr val="FF0000"/>
                </a:solidFill>
              </a:rPr>
              <a:t>作用：该属性设置或检索对象元素应该生成的盒模型的类型。</a:t>
            </a:r>
            <a:endParaRPr>
              <a:solidFill>
                <a:srgbClr val="FF0000"/>
              </a:solidFill>
            </a:endParaRPr>
          </a:p>
          <a:p>
            <a:pPr algn="l"/>
            <a:r>
              <a:rPr lang="zh-CN" altLang="en-US" dirty="0">
                <a:solidFill>
                  <a:srgbClr val="FF0000"/>
                </a:solidFill>
                <a:latin typeface="Calibri" panose="020F0502020204030204" charset="0"/>
                <a:ea typeface="宋体" panose="02010600030101010101" pitchFamily="2" charset="-122"/>
                <a:sym typeface="宋体" panose="02010600030101010101" pitchFamily="2" charset="-122"/>
              </a:rPr>
              <a:t>属性值：block/inline/inline-block/none/list-item/table-header-group/table-footer-group</a:t>
            </a:r>
            <a:r>
              <a:rPr lang="en-US" altLang="zh-CN" dirty="0">
                <a:solidFill>
                  <a:srgbClr val="FF0000"/>
                </a:solidFill>
                <a:latin typeface="Calibri" panose="020F0502020204030204" charset="0"/>
                <a:ea typeface="宋体" panose="02010600030101010101" pitchFamily="2" charset="-122"/>
                <a:sym typeface="宋体" panose="02010600030101010101" pitchFamily="2" charset="-122"/>
              </a:rPr>
              <a:t>...</a:t>
            </a:r>
            <a:endParaRPr lang="en-US" altLang="zh-CN" dirty="0">
              <a:latin typeface="Calibri" panose="020F0502020204030204" charset="0"/>
              <a:ea typeface="宋体" panose="02010600030101010101" pitchFamily="2" charset="-122"/>
              <a:sym typeface="宋体" panose="02010600030101010101" pitchFamily="2" charset="-122"/>
            </a:endParaRPr>
          </a:p>
          <a:p>
            <a:pPr algn="l"/>
            <a:endParaRPr>
              <a:solidFill>
                <a:schemeClr val="tx1"/>
              </a:solidFill>
            </a:endParaRPr>
          </a:p>
          <a:p>
            <a:pPr algn="l"/>
            <a:r>
              <a:rPr lang="zh-CN" altLang="en-US" sz="1600" dirty="0">
                <a:latin typeface="Calibri" panose="020F0502020204030204" charset="0"/>
                <a:ea typeface="宋体" panose="02010600030101010101" pitchFamily="2" charset="-122"/>
                <a:sym typeface="宋体" panose="02010600030101010101" pitchFamily="2" charset="-122"/>
              </a:rPr>
              <a:t>1)Block块状显示：类似在元素后面添加换行符，也就是说其他元素不能在其后面并列显示。</a:t>
            </a:r>
            <a:endParaRPr lang="zh-CN" altLang="en-US" sz="1600" dirty="0">
              <a:latin typeface="Calibri" panose="020F0502020204030204" charset="0"/>
              <a:ea typeface="宋体" panose="02010600030101010101" pitchFamily="2" charset="-122"/>
              <a:sym typeface="宋体" panose="02010600030101010101" pitchFamily="2" charset="-122"/>
            </a:endParaRPr>
          </a:p>
          <a:p>
            <a:pPr algn="l"/>
            <a:r>
              <a:rPr lang="zh-CN" altLang="en-US" sz="1600" dirty="0">
                <a:latin typeface="Calibri" panose="020F0502020204030204" charset="0"/>
                <a:ea typeface="宋体" panose="02010600030101010101" pitchFamily="2" charset="-122"/>
                <a:sym typeface="宋体" panose="02010600030101010101" pitchFamily="2" charset="-122"/>
              </a:rPr>
              <a:t>2)inline内联显示：在元素后面删除换行符，多个元素可以在一行内并列显示。</a:t>
            </a:r>
            <a:endParaRPr lang="zh-CN" altLang="en-US" sz="1600" dirty="0">
              <a:latin typeface="Calibri" panose="020F0502020204030204" charset="0"/>
              <a:ea typeface="宋体" panose="02010600030101010101" pitchFamily="2" charset="-122"/>
              <a:sym typeface="宋体" panose="02010600030101010101" pitchFamily="2" charset="-122"/>
            </a:endParaRPr>
          </a:p>
          <a:p>
            <a:pPr algn="l"/>
            <a:r>
              <a:rPr lang="zh-CN" altLang="en-US" sz="1600" dirty="0">
                <a:latin typeface="Calibri" panose="020F0502020204030204" charset="0"/>
                <a:ea typeface="宋体" panose="02010600030101010101" pitchFamily="2" charset="-122"/>
                <a:sym typeface="宋体" panose="02010600030101010101" pitchFamily="2" charset="-122"/>
              </a:rPr>
              <a:t>3)当元素设置了float属性后，就相当于给该元素加了display:block;属性；</a:t>
            </a:r>
            <a:endParaRPr lang="zh-CN" altLang="en-US" sz="1600"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sz="1600" dirty="0">
                <a:latin typeface="Calibri" panose="020F0502020204030204" charset="0"/>
                <a:ea typeface="宋体" panose="02010600030101010101" pitchFamily="2" charset="-122"/>
                <a:sym typeface="宋体" panose="02010600030101010101" pitchFamily="2" charset="-122"/>
              </a:rPr>
              <a:t>4)Inline-block行内块元素显示：元素的内容以块状显示，行内的其他元素显示在同一行。</a:t>
            </a:r>
            <a:endParaRPr lang="zh-CN" altLang="en-US" sz="1600"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sz="1600" dirty="0">
                <a:latin typeface="Calibri" panose="020F0502020204030204" charset="0"/>
                <a:ea typeface="宋体" panose="02010600030101010101" pitchFamily="2" charset="-122"/>
                <a:sym typeface="宋体" panose="02010600030101010101" pitchFamily="2" charset="-122"/>
              </a:rPr>
              <a:t>5)none 此元素不会被显示。</a:t>
            </a:r>
            <a:endParaRPr sz="16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904875"/>
            <a:ext cx="6174105" cy="3969385"/>
          </a:xfrm>
          <a:prstGeom prst="rect">
            <a:avLst/>
          </a:prstGeom>
          <a:noFill/>
        </p:spPr>
        <p:txBody>
          <a:bodyPr wrap="square" rtlCol="0">
            <a:spAutoFit/>
          </a:bodyPr>
          <a:p>
            <a:pPr eaLnBrk="0" hangingPunct="0"/>
            <a:r>
              <a:rPr lang="en-US" altLang="zh-CN">
                <a:solidFill>
                  <a:srgbClr val="FF0000"/>
                </a:solidFill>
                <a:latin typeface="微软雅黑" panose="020B0503020204020204" pitchFamily="34" charset="-122"/>
                <a:ea typeface="微软雅黑" panose="020B0503020204020204" pitchFamily="34" charset="-122"/>
                <a:sym typeface="+mn-ea"/>
              </a:rPr>
              <a:t>9.</a:t>
            </a:r>
            <a:r>
              <a:rPr lang="zh-CN" altLang="en-US">
                <a:solidFill>
                  <a:srgbClr val="FF0000"/>
                </a:solidFill>
                <a:latin typeface="微软雅黑" panose="020B0503020204020204" pitchFamily="34" charset="-122"/>
                <a:ea typeface="微软雅黑" panose="020B0503020204020204" pitchFamily="34" charset="-122"/>
                <a:sym typeface="+mn-ea"/>
              </a:rPr>
              <a:t>常见的</a:t>
            </a:r>
            <a:r>
              <a:rPr lang="zh-CN" altLang="en-US">
                <a:solidFill>
                  <a:srgbClr val="FF0000"/>
                </a:solidFill>
                <a:latin typeface="微软雅黑" panose="020B0503020204020204" pitchFamily="34" charset="-122"/>
                <a:ea typeface="微软雅黑" panose="020B0503020204020204" pitchFamily="34" charset="-122"/>
                <a:sym typeface="+mn-ea"/>
              </a:rPr>
              <a:t>块级元素(block element)</a:t>
            </a:r>
            <a:endParaRPr lang="zh-CN" altLang="en-US">
              <a:solidFill>
                <a:srgbClr val="FF0000"/>
              </a:solidFill>
              <a:latin typeface="微软雅黑" panose="020B0503020204020204" pitchFamily="34" charset="-122"/>
              <a:ea typeface="微软雅黑" panose="020B0503020204020204" pitchFamily="34" charset="-122"/>
            </a:endParaRPr>
          </a:p>
          <a:p>
            <a:pPr eaLnBrk="0" hangingPunct="0"/>
            <a:endParaRPr>
              <a:solidFill>
                <a:schemeClr val="tx1"/>
              </a:solidFill>
            </a:endParaRPr>
          </a:p>
          <a:p>
            <a:pPr algn="l"/>
            <a:r>
              <a:rPr>
                <a:solidFill>
                  <a:schemeClr val="tx1"/>
                </a:solidFill>
              </a:rPr>
              <a:t>div -最常用的块级元素</a:t>
            </a:r>
            <a:endParaRPr>
              <a:solidFill>
                <a:schemeClr val="tx1"/>
              </a:solidFill>
            </a:endParaRPr>
          </a:p>
          <a:p>
            <a:pPr algn="l"/>
            <a:r>
              <a:rPr>
                <a:solidFill>
                  <a:schemeClr val="tx1"/>
                </a:solidFill>
              </a:rPr>
              <a:t>dl - 和dt-dd 搭配使用的块级元素</a:t>
            </a:r>
            <a:endParaRPr>
              <a:solidFill>
                <a:schemeClr val="tx1"/>
              </a:solidFill>
            </a:endParaRPr>
          </a:p>
          <a:p>
            <a:pPr algn="l"/>
            <a:r>
              <a:rPr>
                <a:solidFill>
                  <a:schemeClr val="tx1"/>
                </a:solidFill>
              </a:rPr>
              <a:t>form - 交互表单</a:t>
            </a:r>
            <a:endParaRPr>
              <a:solidFill>
                <a:schemeClr val="tx1"/>
              </a:solidFill>
            </a:endParaRPr>
          </a:p>
          <a:p>
            <a:pPr algn="l"/>
            <a:r>
              <a:rPr>
                <a:solidFill>
                  <a:schemeClr val="tx1"/>
                </a:solidFill>
              </a:rPr>
              <a:t>h1 -h6- 大标题</a:t>
            </a:r>
            <a:endParaRPr>
              <a:solidFill>
                <a:schemeClr val="tx1"/>
              </a:solidFill>
            </a:endParaRPr>
          </a:p>
          <a:p>
            <a:pPr algn="l"/>
            <a:r>
              <a:rPr>
                <a:solidFill>
                  <a:schemeClr val="tx1"/>
                </a:solidFill>
              </a:rPr>
              <a:t>hr - 水平分隔线</a:t>
            </a:r>
            <a:endParaRPr>
              <a:solidFill>
                <a:schemeClr val="tx1"/>
              </a:solidFill>
            </a:endParaRPr>
          </a:p>
          <a:p>
            <a:pPr algn="l"/>
            <a:r>
              <a:rPr>
                <a:solidFill>
                  <a:schemeClr val="tx1"/>
                </a:solidFill>
              </a:rPr>
              <a:t>ol - 有序列表</a:t>
            </a:r>
            <a:endParaRPr>
              <a:solidFill>
                <a:schemeClr val="tx1"/>
              </a:solidFill>
            </a:endParaRPr>
          </a:p>
          <a:p>
            <a:pPr algn="l"/>
            <a:r>
              <a:rPr>
                <a:solidFill>
                  <a:schemeClr val="tx1"/>
                </a:solidFill>
              </a:rPr>
              <a:t>p - 段落</a:t>
            </a:r>
            <a:endParaRPr>
              <a:solidFill>
                <a:schemeClr val="tx1"/>
              </a:solidFill>
            </a:endParaRPr>
          </a:p>
          <a:p>
            <a:pPr algn="l"/>
            <a:r>
              <a:rPr>
                <a:solidFill>
                  <a:schemeClr val="tx1"/>
                </a:solidFill>
              </a:rPr>
              <a:t>ul - 非排序列表</a:t>
            </a:r>
            <a:endParaRPr>
              <a:solidFill>
                <a:schemeClr val="tx1"/>
              </a:solidFill>
            </a:endParaRPr>
          </a:p>
          <a:p>
            <a:pPr algn="l"/>
            <a:r>
              <a:rPr>
                <a:solidFill>
                  <a:schemeClr val="tx1"/>
                </a:solidFill>
              </a:rPr>
              <a:t>fieldset - 表单字段集</a:t>
            </a:r>
            <a:endParaRPr>
              <a:solidFill>
                <a:schemeClr val="tx1"/>
              </a:solidFill>
            </a:endParaRPr>
          </a:p>
          <a:p>
            <a:pPr algn="l"/>
            <a:r>
              <a:rPr>
                <a:solidFill>
                  <a:schemeClr val="tx1"/>
                </a:solidFill>
              </a:rPr>
              <a:t>colgroup-col - 表单列分组元素</a:t>
            </a:r>
            <a:endParaRPr>
              <a:solidFill>
                <a:schemeClr val="tx1"/>
              </a:solidFill>
            </a:endParaRPr>
          </a:p>
          <a:p>
            <a:pPr algn="l"/>
            <a:r>
              <a:rPr>
                <a:solidFill>
                  <a:schemeClr val="tx1"/>
                </a:solidFill>
              </a:rPr>
              <a:t>table-tr-td  表格及行-单元格</a:t>
            </a:r>
            <a:endParaRPr>
              <a:solidFill>
                <a:schemeClr val="tx1"/>
              </a:solidFill>
            </a:endParaRPr>
          </a:p>
          <a:p>
            <a:pPr algn="l"/>
            <a:r>
              <a:rPr>
                <a:solidFill>
                  <a:schemeClr val="tx1"/>
                </a:solidFill>
              </a:rPr>
              <a:t>pre - 格式化文本  </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904875"/>
            <a:ext cx="6174105" cy="2861310"/>
          </a:xfrm>
          <a:prstGeom prst="rect">
            <a:avLst/>
          </a:prstGeom>
          <a:noFill/>
        </p:spPr>
        <p:txBody>
          <a:bodyPr wrap="square" rtlCol="0">
            <a:spAutoFit/>
          </a:bodyPr>
          <a:p>
            <a:pPr eaLnBrk="0" hangingPunct="0"/>
            <a:r>
              <a:rPr lang="en-US" altLang="zh-CN">
                <a:solidFill>
                  <a:srgbClr val="FF0000"/>
                </a:solidFill>
                <a:latin typeface="微软雅黑" panose="020B0503020204020204" pitchFamily="34" charset="-122"/>
                <a:ea typeface="微软雅黑" panose="020B0503020204020204" pitchFamily="34" charset="-122"/>
                <a:sym typeface="+mn-ea"/>
              </a:rPr>
              <a:t>10</a:t>
            </a:r>
            <a:r>
              <a:rPr lang="zh-CN" altLang="en-US">
                <a:solidFill>
                  <a:srgbClr val="FF0000"/>
                </a:solidFill>
                <a:latin typeface="微软雅黑" panose="020B0503020204020204" pitchFamily="34" charset="-122"/>
                <a:ea typeface="微软雅黑" panose="020B0503020204020204" pitchFamily="34" charset="-122"/>
                <a:sym typeface="+mn-ea"/>
              </a:rPr>
              <a:t>、常见的</a:t>
            </a:r>
            <a:r>
              <a:rPr lang="zh-CN" altLang="en-US">
                <a:solidFill>
                  <a:srgbClr val="FF0000"/>
                </a:solidFill>
                <a:latin typeface="微软雅黑" panose="020B0503020204020204" pitchFamily="34" charset="-122"/>
                <a:ea typeface="微软雅黑" panose="020B0503020204020204" pitchFamily="34" charset="-122"/>
                <a:sym typeface="+mn-ea"/>
              </a:rPr>
              <a:t>内联元素(inline element)</a:t>
            </a:r>
            <a:endParaRPr lang="zh-CN" altLang="en-US">
              <a:solidFill>
                <a:srgbClr val="FF0000"/>
              </a:solidFill>
              <a:latin typeface="微软雅黑" panose="020B0503020204020204" pitchFamily="34" charset="-122"/>
              <a:ea typeface="微软雅黑" panose="020B0503020204020204" pitchFamily="34" charset="-122"/>
              <a:sym typeface="+mn-ea"/>
            </a:endParaRPr>
          </a:p>
          <a:p>
            <a:pPr eaLnBrk="0" hangingPunct="0"/>
            <a:endParaRPr lang="zh-CN" altLang="en-US">
              <a:solidFill>
                <a:srgbClr val="FF0000"/>
              </a:solidFill>
              <a:latin typeface="微软雅黑" panose="020B0503020204020204" pitchFamily="34" charset="-122"/>
              <a:ea typeface="微软雅黑" panose="020B0503020204020204" pitchFamily="34" charset="-122"/>
              <a:sym typeface="+mn-ea"/>
            </a:endParaRPr>
          </a:p>
          <a:p>
            <a:pPr eaLnBrk="0" hangingPunct="0"/>
            <a:r>
              <a:rPr lang="zh-CN" altLang="en-US">
                <a:solidFill>
                  <a:schemeClr val="tx1"/>
                </a:solidFill>
                <a:latin typeface="微软雅黑" panose="020B0503020204020204" pitchFamily="34" charset="-122"/>
                <a:ea typeface="微软雅黑" panose="020B0503020204020204" pitchFamily="34" charset="-122"/>
                <a:sym typeface="+mn-ea"/>
              </a:rPr>
              <a:t>a - 锚点                              b - 粗体(不推荐)                            </a:t>
            </a:r>
            <a:endParaRPr lang="zh-CN" altLang="en-US">
              <a:solidFill>
                <a:schemeClr val="tx1"/>
              </a:solidFill>
              <a:latin typeface="微软雅黑" panose="020B0503020204020204" pitchFamily="34" charset="-122"/>
              <a:ea typeface="微软雅黑" panose="020B0503020204020204" pitchFamily="34" charset="-122"/>
              <a:sym typeface="+mn-ea"/>
            </a:endParaRPr>
          </a:p>
          <a:p>
            <a:pPr eaLnBrk="0" hangingPunct="0"/>
            <a:r>
              <a:rPr lang="zh-CN" altLang="en-US">
                <a:solidFill>
                  <a:schemeClr val="tx1"/>
                </a:solidFill>
                <a:latin typeface="微软雅黑" panose="020B0503020204020204" pitchFamily="34" charset="-122"/>
                <a:ea typeface="微软雅黑" panose="020B0503020204020204" pitchFamily="34" charset="-122"/>
                <a:sym typeface="+mn-ea"/>
              </a:rPr>
              <a:t>br - 换行                             i - 斜体</a:t>
            </a:r>
            <a:endParaRPr lang="zh-CN" altLang="en-US">
              <a:solidFill>
                <a:schemeClr val="tx1"/>
              </a:solidFill>
              <a:latin typeface="微软雅黑" panose="020B0503020204020204" pitchFamily="34" charset="-122"/>
              <a:ea typeface="微软雅黑" panose="020B0503020204020204" pitchFamily="34" charset="-122"/>
              <a:sym typeface="+mn-ea"/>
            </a:endParaRPr>
          </a:p>
          <a:p>
            <a:pPr eaLnBrk="0" hangingPunct="0"/>
            <a:r>
              <a:rPr lang="zh-CN" altLang="en-US">
                <a:solidFill>
                  <a:schemeClr val="tx1"/>
                </a:solidFill>
                <a:latin typeface="微软雅黑" panose="020B0503020204020204" pitchFamily="34" charset="-122"/>
                <a:ea typeface="微软雅黑" panose="020B0503020204020204" pitchFamily="34" charset="-122"/>
                <a:sym typeface="+mn-ea"/>
              </a:rPr>
              <a:t>em - </a:t>
            </a:r>
            <a:r>
              <a:rPr lang="zh-CN" altLang="en-US">
                <a:latin typeface="微软雅黑" panose="020B0503020204020204" pitchFamily="34" charset="-122"/>
                <a:ea typeface="微软雅黑" panose="020B0503020204020204" pitchFamily="34" charset="-122"/>
                <a:sym typeface="+mn-ea"/>
              </a:rPr>
              <a:t>斜体</a:t>
            </a:r>
            <a:r>
              <a:rPr lang="zh-CN" altLang="en-US">
                <a:solidFill>
                  <a:schemeClr val="tx1"/>
                </a:solidFill>
                <a:latin typeface="微软雅黑" panose="020B0503020204020204" pitchFamily="34" charset="-122"/>
                <a:ea typeface="微软雅黑" panose="020B0503020204020204" pitchFamily="34" charset="-122"/>
                <a:sym typeface="+mn-ea"/>
              </a:rPr>
              <a:t>                          font - 字体设定(不推荐)                           </a:t>
            </a:r>
            <a:endParaRPr lang="zh-CN" altLang="en-US">
              <a:solidFill>
                <a:schemeClr val="tx1"/>
              </a:solidFill>
              <a:latin typeface="微软雅黑" panose="020B0503020204020204" pitchFamily="34" charset="-122"/>
              <a:ea typeface="微软雅黑" panose="020B0503020204020204" pitchFamily="34" charset="-122"/>
              <a:sym typeface="+mn-ea"/>
            </a:endParaRPr>
          </a:p>
          <a:p>
            <a:pPr eaLnBrk="0" hangingPunct="0"/>
            <a:r>
              <a:rPr lang="zh-CN" altLang="en-US">
                <a:solidFill>
                  <a:schemeClr val="tx1"/>
                </a:solidFill>
                <a:latin typeface="微软雅黑" panose="020B0503020204020204" pitchFamily="34" charset="-122"/>
                <a:ea typeface="微软雅黑" panose="020B0503020204020204" pitchFamily="34" charset="-122"/>
                <a:sym typeface="+mn-ea"/>
              </a:rPr>
              <a:t>span - 常用内联容器，定义文本内区块</a:t>
            </a:r>
            <a:endParaRPr lang="zh-CN" altLang="en-US">
              <a:solidFill>
                <a:schemeClr val="tx1"/>
              </a:solidFill>
              <a:latin typeface="微软雅黑" panose="020B0503020204020204" pitchFamily="34" charset="-122"/>
              <a:ea typeface="微软雅黑" panose="020B0503020204020204" pitchFamily="34" charset="-122"/>
              <a:sym typeface="+mn-ea"/>
            </a:endParaRPr>
          </a:p>
          <a:p>
            <a:pPr eaLnBrk="0" hangingPunct="0"/>
            <a:r>
              <a:rPr lang="zh-CN" altLang="en-US">
                <a:solidFill>
                  <a:schemeClr val="tx1"/>
                </a:solidFill>
                <a:latin typeface="微软雅黑" panose="020B0503020204020204" pitchFamily="34" charset="-122"/>
                <a:ea typeface="微软雅黑" panose="020B0503020204020204" pitchFamily="34" charset="-122"/>
                <a:sym typeface="+mn-ea"/>
              </a:rPr>
              <a:t>strong - 粗体强调</a:t>
            </a:r>
            <a:endParaRPr lang="zh-CN" altLang="en-US">
              <a:solidFill>
                <a:schemeClr val="tx1"/>
              </a:solidFill>
              <a:latin typeface="微软雅黑" panose="020B0503020204020204" pitchFamily="34" charset="-122"/>
              <a:ea typeface="微软雅黑" panose="020B0503020204020204" pitchFamily="34" charset="-122"/>
              <a:sym typeface="+mn-ea"/>
            </a:endParaRPr>
          </a:p>
          <a:p>
            <a:pPr eaLnBrk="0" hangingPunct="0"/>
            <a:r>
              <a:rPr lang="zh-CN" altLang="en-US">
                <a:solidFill>
                  <a:schemeClr val="tx1"/>
                </a:solidFill>
                <a:latin typeface="微软雅黑" panose="020B0503020204020204" pitchFamily="34" charset="-122"/>
                <a:ea typeface="微软雅黑" panose="020B0503020204020204" pitchFamily="34" charset="-122"/>
                <a:sym typeface="+mn-ea"/>
              </a:rPr>
              <a:t>sub - 下标   </a:t>
            </a:r>
            <a:endParaRPr lang="zh-CN" altLang="en-US">
              <a:solidFill>
                <a:schemeClr val="tx1"/>
              </a:solidFill>
              <a:latin typeface="微软雅黑" panose="020B0503020204020204" pitchFamily="34" charset="-122"/>
              <a:ea typeface="微软雅黑" panose="020B0503020204020204" pitchFamily="34" charset="-122"/>
              <a:sym typeface="+mn-ea"/>
            </a:endParaRPr>
          </a:p>
          <a:p>
            <a:pPr eaLnBrk="0" hangingPunct="0"/>
            <a:r>
              <a:rPr lang="zh-CN" altLang="en-US">
                <a:solidFill>
                  <a:schemeClr val="tx1"/>
                </a:solidFill>
                <a:latin typeface="微软雅黑" panose="020B0503020204020204" pitchFamily="34" charset="-122"/>
                <a:ea typeface="微软雅黑" panose="020B0503020204020204" pitchFamily="34" charset="-122"/>
                <a:sym typeface="+mn-ea"/>
              </a:rPr>
              <a:t>sup - 上标</a:t>
            </a:r>
            <a:endParaRPr lang="zh-CN" altLang="en-US">
              <a:solidFill>
                <a:schemeClr val="tx1"/>
              </a:solidFill>
              <a:latin typeface="微软雅黑" panose="020B0503020204020204" pitchFamily="34" charset="-122"/>
              <a:ea typeface="微软雅黑" panose="020B0503020204020204" pitchFamily="34" charset="-122"/>
              <a:sym typeface="+mn-ea"/>
            </a:endParaRPr>
          </a:p>
          <a:p>
            <a:pPr eaLnBrk="0" hangingPunct="0"/>
            <a:r>
              <a:rPr lang="zh-CN" altLang="en-US">
                <a:solidFill>
                  <a:schemeClr val="tx1"/>
                </a:solidFill>
                <a:latin typeface="微软雅黑" panose="020B0503020204020204" pitchFamily="34" charset="-122"/>
                <a:ea typeface="微软雅黑" panose="020B0503020204020204" pitchFamily="34" charset="-122"/>
                <a:sym typeface="+mn-ea"/>
              </a:rPr>
              <a:t> u - 下划线</a:t>
            </a:r>
            <a:endParaRPr lang="zh-CN" altLang="en-US">
              <a:solidFill>
                <a:schemeClr val="tx1"/>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1279525"/>
            <a:ext cx="6174105" cy="2584450"/>
          </a:xfrm>
          <a:prstGeom prst="rect">
            <a:avLst/>
          </a:prstGeom>
          <a:noFill/>
        </p:spPr>
        <p:txBody>
          <a:bodyPr wrap="square" rtlCol="0">
            <a:spAutoFit/>
          </a:bodyPr>
          <a:p>
            <a:pPr algn="l"/>
            <a:r>
              <a:rPr lang="en-US">
                <a:solidFill>
                  <a:srgbClr val="FF0000"/>
                </a:solidFill>
              </a:rPr>
              <a:t>11</a:t>
            </a:r>
            <a:r>
              <a:rPr lang="zh-CN" altLang="en-US">
                <a:solidFill>
                  <a:srgbClr val="FF0000"/>
                </a:solidFill>
              </a:rPr>
              <a:t>、</a:t>
            </a:r>
            <a:r>
              <a:rPr lang="zh-CN" altLang="en-US">
                <a:solidFill>
                  <a:srgbClr val="FF0000"/>
                </a:solidFill>
                <a:sym typeface="+mn-ea"/>
              </a:rPr>
              <a:t>锚点</a:t>
            </a:r>
            <a:endParaRPr lang="zh-CN" altLang="en-US">
              <a:solidFill>
                <a:srgbClr val="FF0000"/>
              </a:solidFill>
              <a:sym typeface="+mn-ea"/>
            </a:endParaRPr>
          </a:p>
          <a:p>
            <a:pPr algn="l"/>
            <a:endParaRPr lang="zh-CN" altLang="en-US">
              <a:solidFill>
                <a:srgbClr val="FF0000"/>
              </a:solidFill>
            </a:endParaRPr>
          </a:p>
          <a:p>
            <a:pPr algn="l"/>
            <a:r>
              <a:rPr lang="zh-CN" altLang="en-US">
                <a:solidFill>
                  <a:schemeClr val="tx1"/>
                </a:solidFill>
              </a:rPr>
              <a:t>作用：在同一页面内的不同位置进行跳转。</a:t>
            </a:r>
            <a:endParaRPr lang="zh-CN" altLang="en-US">
              <a:solidFill>
                <a:srgbClr val="FF0000"/>
              </a:solidFill>
            </a:endParaRPr>
          </a:p>
          <a:p>
            <a:pPr algn="l"/>
            <a:r>
              <a:rPr>
                <a:solidFill>
                  <a:schemeClr val="tx1"/>
                </a:solidFill>
              </a:rPr>
              <a:t>作用：该属性设置或检索对象元素应该生成的盒模型的类型。</a:t>
            </a:r>
            <a:endParaRPr>
              <a:solidFill>
                <a:schemeClr val="tx1"/>
              </a:solidFill>
            </a:endParaRPr>
          </a:p>
          <a:p>
            <a:pPr algn="l"/>
            <a:endParaRPr>
              <a:solidFill>
                <a:schemeClr val="tx1"/>
              </a:solidFill>
            </a:endParaRPr>
          </a:p>
          <a:p>
            <a:pPr algn="l"/>
            <a:r>
              <a:rPr>
                <a:solidFill>
                  <a:schemeClr val="tx1"/>
                </a:solidFill>
              </a:rPr>
              <a:t>&lt;p id=“miaodian”&gt;顶部&lt;/p&gt;</a:t>
            </a:r>
            <a:endParaRPr>
              <a:solidFill>
                <a:schemeClr val="tx1"/>
              </a:solidFill>
            </a:endParaRPr>
          </a:p>
          <a:p>
            <a:pPr algn="l"/>
            <a:endParaRPr>
              <a:solidFill>
                <a:schemeClr val="tx1"/>
              </a:solidFill>
            </a:endParaRPr>
          </a:p>
          <a:p>
            <a:pPr algn="l"/>
            <a:r>
              <a:rPr>
                <a:solidFill>
                  <a:schemeClr val="tx1"/>
                </a:solidFill>
              </a:rPr>
              <a:t>&lt;a href=”#miaodian”&gt;回到顶部&lt;/a&gt;</a:t>
            </a:r>
            <a:endParaRPr>
              <a:solidFill>
                <a:schemeClr val="tx1"/>
              </a:solidFill>
            </a:endParaRPr>
          </a:p>
          <a:p>
            <a:pPr algn="l"/>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rPr>
              <a:t>浏览器种类</a:t>
            </a:r>
            <a:endParaRPr lang="zh-CN" b="1" dirty="0" smtClean="0">
              <a:solidFill>
                <a:srgbClr val="0070C0"/>
              </a:solidFill>
              <a:latin typeface="微软雅黑" panose="020B0503020204020204" pitchFamily="34" charset="-122"/>
              <a:ea typeface="微软雅黑" panose="020B0503020204020204" pitchFamily="34" charset="-122"/>
            </a:endParaRPr>
          </a:p>
        </p:txBody>
      </p:sp>
      <p:pic>
        <p:nvPicPr>
          <p:cNvPr id="19462" name="图片 1" descr="浏览器图标"/>
          <p:cNvPicPr>
            <a:picLocks noChangeAspect="1"/>
          </p:cNvPicPr>
          <p:nvPr/>
        </p:nvPicPr>
        <p:blipFill>
          <a:blip r:embed="rId1"/>
          <a:stretch>
            <a:fillRect/>
          </a:stretch>
        </p:blipFill>
        <p:spPr>
          <a:xfrm>
            <a:off x="610235" y="954405"/>
            <a:ext cx="3529965" cy="3599180"/>
          </a:xfrm>
          <a:prstGeom prst="rect">
            <a:avLst/>
          </a:prstGeom>
          <a:noFill/>
          <a:ln w="9525">
            <a:noFill/>
          </a:ln>
        </p:spPr>
      </p:pic>
      <p:pic>
        <p:nvPicPr>
          <p:cNvPr id="19463" name="图片 2" descr="174861954"/>
          <p:cNvPicPr>
            <a:picLocks noChangeAspect="1"/>
          </p:cNvPicPr>
          <p:nvPr/>
        </p:nvPicPr>
        <p:blipFill>
          <a:blip r:embed="rId2"/>
          <a:stretch>
            <a:fillRect/>
          </a:stretch>
        </p:blipFill>
        <p:spPr>
          <a:xfrm>
            <a:off x="4450080" y="1397000"/>
            <a:ext cx="4082415" cy="21336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sym typeface="+mn-ea"/>
              </a:rPr>
              <a:t>浏览器种类</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1208405"/>
            <a:ext cx="6174105" cy="2584450"/>
          </a:xfrm>
          <a:prstGeom prst="rect">
            <a:avLst/>
          </a:prstGeom>
          <a:noFill/>
        </p:spPr>
        <p:txBody>
          <a:bodyPr wrap="square" rtlCol="0">
            <a:spAutoFit/>
          </a:bodyPr>
          <a:p>
            <a:pPr algn="l"/>
            <a:r>
              <a:rPr lang="en-US">
                <a:solidFill>
                  <a:srgbClr val="FF0000"/>
                </a:solidFill>
              </a:rPr>
              <a:t>1</a:t>
            </a:r>
            <a:r>
              <a:rPr>
                <a:solidFill>
                  <a:srgbClr val="FF0000"/>
                </a:solidFill>
              </a:rPr>
              <a:t>、常用的浏览器</a:t>
            </a:r>
            <a:endParaRPr>
              <a:solidFill>
                <a:srgbClr val="FF0000"/>
              </a:solidFill>
            </a:endParaRPr>
          </a:p>
          <a:p>
            <a:pPr algn="l"/>
            <a:endParaRPr>
              <a:solidFill>
                <a:srgbClr val="FF0000"/>
              </a:solidFill>
            </a:endParaRPr>
          </a:p>
          <a:p>
            <a:pPr algn="l"/>
            <a:r>
              <a:rPr>
                <a:solidFill>
                  <a:schemeClr val="tx1"/>
                </a:solidFill>
              </a:rPr>
              <a:t>1）主流浏览器</a:t>
            </a:r>
            <a:endParaRPr>
              <a:solidFill>
                <a:schemeClr val="tx1"/>
              </a:solidFill>
            </a:endParaRPr>
          </a:p>
          <a:p>
            <a:pPr algn="l"/>
            <a:r>
              <a:rPr>
                <a:solidFill>
                  <a:schemeClr val="tx1"/>
                </a:solidFill>
              </a:rPr>
              <a:t>Internet Explorer、 Safari、Mozilla Firefox、 Google Chrome、Opera、百度、360、搜狗、傲游  </a:t>
            </a:r>
            <a:endParaRPr>
              <a:solidFill>
                <a:schemeClr val="tx1"/>
              </a:solidFill>
            </a:endParaRPr>
          </a:p>
          <a:p>
            <a:pPr algn="l"/>
            <a:endParaRPr>
              <a:solidFill>
                <a:schemeClr val="tx1"/>
              </a:solidFill>
            </a:endParaRPr>
          </a:p>
          <a:p>
            <a:pPr algn="l"/>
            <a:r>
              <a:rPr>
                <a:solidFill>
                  <a:schemeClr val="tx1"/>
                </a:solidFill>
              </a:rPr>
              <a:t>2）最早的浏览器 : Mosaic  /  Netscape Navigator(网景领航者)（1994-2008）简称NN</a:t>
            </a:r>
            <a:endParaRPr>
              <a:solidFill>
                <a:srgbClr val="FF0000"/>
              </a:solidFill>
            </a:endParaRPr>
          </a:p>
          <a:p>
            <a:pPr algn="l"/>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rPr>
              <a:t>浏览器内核</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4630" y="1348105"/>
            <a:ext cx="6174105" cy="2861310"/>
          </a:xfrm>
          <a:prstGeom prst="rect">
            <a:avLst/>
          </a:prstGeom>
          <a:noFill/>
        </p:spPr>
        <p:txBody>
          <a:bodyPr wrap="square" rtlCol="0">
            <a:spAutoFit/>
          </a:bodyPr>
          <a:p>
            <a:pPr algn="l"/>
            <a:r>
              <a:rPr lang="en-US">
                <a:solidFill>
                  <a:srgbClr val="FF0000"/>
                </a:solidFill>
              </a:rPr>
              <a:t>2</a:t>
            </a:r>
            <a:r>
              <a:rPr>
                <a:solidFill>
                  <a:srgbClr val="FF0000"/>
                </a:solidFill>
              </a:rPr>
              <a:t>、五大浏览器内核</a:t>
            </a:r>
            <a:endParaRPr>
              <a:solidFill>
                <a:srgbClr val="FF0000"/>
              </a:solidFill>
            </a:endParaRPr>
          </a:p>
          <a:p>
            <a:pPr algn="l"/>
            <a:endParaRPr>
              <a:solidFill>
                <a:srgbClr val="FF0000"/>
              </a:solidFill>
            </a:endParaRPr>
          </a:p>
          <a:p>
            <a:pPr algn="l"/>
            <a:r>
              <a:rPr sz="1600">
                <a:solidFill>
                  <a:schemeClr val="tx1"/>
                </a:solidFill>
              </a:rPr>
              <a:t>•Trident   （MSHTML）     </a:t>
            </a:r>
            <a:endParaRPr sz="1600">
              <a:solidFill>
                <a:schemeClr val="tx1"/>
              </a:solidFill>
            </a:endParaRPr>
          </a:p>
          <a:p>
            <a:pPr algn="l"/>
            <a:endParaRPr sz="1600">
              <a:solidFill>
                <a:schemeClr val="tx1"/>
              </a:solidFill>
            </a:endParaRPr>
          </a:p>
          <a:p>
            <a:pPr algn="l"/>
            <a:r>
              <a:rPr sz="1600">
                <a:solidFill>
                  <a:schemeClr val="tx1"/>
                </a:solidFill>
              </a:rPr>
              <a:t>•Gecko      </a:t>
            </a:r>
            <a:endParaRPr sz="1600">
              <a:solidFill>
                <a:schemeClr val="tx1"/>
              </a:solidFill>
            </a:endParaRPr>
          </a:p>
          <a:p>
            <a:pPr algn="l"/>
            <a:endParaRPr sz="1600">
              <a:solidFill>
                <a:schemeClr val="tx1"/>
              </a:solidFill>
            </a:endParaRPr>
          </a:p>
          <a:p>
            <a:pPr algn="l"/>
            <a:r>
              <a:rPr sz="1600">
                <a:solidFill>
                  <a:schemeClr val="tx1"/>
                </a:solidFill>
              </a:rPr>
              <a:t>•Presto      </a:t>
            </a:r>
            <a:endParaRPr sz="1600">
              <a:solidFill>
                <a:schemeClr val="tx1"/>
              </a:solidFill>
            </a:endParaRPr>
          </a:p>
          <a:p>
            <a:pPr algn="l"/>
            <a:endParaRPr sz="1600">
              <a:solidFill>
                <a:schemeClr val="tx1"/>
              </a:solidFill>
            </a:endParaRPr>
          </a:p>
          <a:p>
            <a:pPr algn="l"/>
            <a:r>
              <a:rPr sz="1600">
                <a:solidFill>
                  <a:schemeClr val="tx1"/>
                </a:solidFill>
              </a:rPr>
              <a:t>•Webkit    </a:t>
            </a:r>
            <a:endParaRPr sz="1600">
              <a:solidFill>
                <a:schemeClr val="tx1"/>
              </a:solidFill>
            </a:endParaRPr>
          </a:p>
          <a:p>
            <a:pPr algn="l"/>
            <a:endParaRPr sz="1600">
              <a:solidFill>
                <a:schemeClr val="tx1"/>
              </a:solidFill>
            </a:endParaRPr>
          </a:p>
          <a:p>
            <a:pPr algn="l"/>
            <a:r>
              <a:rPr sz="1600">
                <a:solidFill>
                  <a:schemeClr val="tx1"/>
                </a:solidFill>
              </a:rPr>
              <a:t>•Blink        </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sym typeface="+mn-ea"/>
              </a:rPr>
              <a:t>浏览器内核</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1424305"/>
            <a:ext cx="6174105" cy="2584450"/>
          </a:xfrm>
          <a:prstGeom prst="rect">
            <a:avLst/>
          </a:prstGeom>
          <a:noFill/>
        </p:spPr>
        <p:txBody>
          <a:bodyPr wrap="square" rtlCol="0">
            <a:spAutoFit/>
          </a:bodyPr>
          <a:p>
            <a:pPr algn="l"/>
            <a:r>
              <a:rPr>
                <a:solidFill>
                  <a:schemeClr val="tx1"/>
                </a:solidFill>
              </a:rPr>
              <a:t>（1）五大浏览器内核代表作品</a:t>
            </a:r>
            <a:endParaRPr>
              <a:solidFill>
                <a:schemeClr val="tx1"/>
              </a:solidFill>
            </a:endParaRPr>
          </a:p>
          <a:p>
            <a:pPr algn="l"/>
            <a:endParaRPr>
              <a:solidFill>
                <a:schemeClr val="tx1"/>
              </a:solidFill>
            </a:endParaRPr>
          </a:p>
          <a:p>
            <a:pPr algn="l"/>
            <a:r>
              <a:rPr>
                <a:solidFill>
                  <a:schemeClr val="tx1"/>
                </a:solidFill>
              </a:rPr>
              <a:t>*Trident:         IE、Maxthon(遨游)、腾讯 、Theworld世界之窗、360浏览器</a:t>
            </a:r>
            <a:endParaRPr>
              <a:solidFill>
                <a:schemeClr val="tx1"/>
              </a:solidFill>
            </a:endParaRPr>
          </a:p>
          <a:p>
            <a:pPr algn="l"/>
            <a:endParaRPr>
              <a:solidFill>
                <a:schemeClr val="tx1"/>
              </a:solidFill>
            </a:endParaRPr>
          </a:p>
          <a:p>
            <a:pPr algn="l"/>
            <a:r>
              <a:rPr>
                <a:solidFill>
                  <a:schemeClr val="tx1"/>
                </a:solidFill>
              </a:rPr>
              <a:t>代表作品IE,因为IE捆绑在Windows中，所以占有极高的市场份额，又称IE内核或是MSHTML，此内核只能应用于windows平台，且是不开源的。</a:t>
            </a:r>
            <a:endParaRPr>
              <a:solidFill>
                <a:schemeClr val="tx1"/>
              </a:solidFill>
            </a:endParaRPr>
          </a:p>
          <a:p>
            <a:pPr algn="l"/>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sym typeface="+mn-ea"/>
              </a:rPr>
              <a:t>浏览器内核</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1424305"/>
            <a:ext cx="6174105" cy="1753235"/>
          </a:xfrm>
          <a:prstGeom prst="rect">
            <a:avLst/>
          </a:prstGeom>
          <a:noFill/>
        </p:spPr>
        <p:txBody>
          <a:bodyPr wrap="square" rtlCol="0">
            <a:spAutoFit/>
          </a:bodyPr>
          <a:p>
            <a:pPr algn="l"/>
            <a:r>
              <a:rPr>
                <a:solidFill>
                  <a:schemeClr val="tx1"/>
                </a:solidFill>
              </a:rPr>
              <a:t>*Gecko：代表作品Mozilla Firefox 是开源的,它的最大优势是跨平台，能在Microsoft Windows、Linux和MacOS X等主要操作系统上运行。</a:t>
            </a:r>
            <a:endParaRPr>
              <a:solidFill>
                <a:schemeClr val="tx1"/>
              </a:solidFill>
            </a:endParaRPr>
          </a:p>
          <a:p>
            <a:pPr algn="l"/>
            <a:endParaRPr>
              <a:solidFill>
                <a:schemeClr val="tx1"/>
              </a:solidFill>
            </a:endParaRPr>
          </a:p>
          <a:p>
            <a:pPr algn="l"/>
            <a:r>
              <a:rPr>
                <a:solidFill>
                  <a:schemeClr val="tx1"/>
                </a:solidFill>
              </a:rPr>
              <a:t>*Webkit : 代表作品、Chrome,Safari ， 是一个开源项目。</a:t>
            </a:r>
            <a:endParaRPr>
              <a:solidFill>
                <a:schemeClr val="tx1"/>
              </a:solidFill>
            </a:endParaRPr>
          </a:p>
          <a:p>
            <a:pPr algn="l"/>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sp>
        <p:nvSpPr>
          <p:cNvPr id="3" name="文本框 9"/>
          <p:cNvSpPr txBox="1"/>
          <p:nvPr/>
        </p:nvSpPr>
        <p:spPr>
          <a:xfrm>
            <a:off x="3767201" y="173845"/>
            <a:ext cx="1576869" cy="327660"/>
          </a:xfrm>
          <a:prstGeom prst="rect">
            <a:avLst/>
          </a:prstGeom>
          <a:noFill/>
        </p:spPr>
        <p:txBody>
          <a:bodyPr wrap="square" lIns="51421" tIns="25710" rIns="51421" bIns="25710" rtlCol="0">
            <a:spAutoFit/>
          </a:bodyPr>
          <a:lstStyle/>
          <a:p>
            <a:pPr marL="0" lvl="1" algn="ctr"/>
            <a:r>
              <a:rPr lang="en-US" altLang="zh-CN" b="1" dirty="0" smtClean="0">
                <a:solidFill>
                  <a:srgbClr val="0070C0"/>
                </a:solidFill>
                <a:latin typeface="微软雅黑" panose="020B0503020204020204" pitchFamily="34" charset="-122"/>
                <a:ea typeface="微软雅黑" panose="020B0503020204020204" pitchFamily="34" charset="-122"/>
              </a:rPr>
              <a:t>CSS</a:t>
            </a:r>
            <a:r>
              <a:rPr lang="zh-CN" altLang="en-US" b="1" dirty="0" smtClean="0">
                <a:solidFill>
                  <a:srgbClr val="0070C0"/>
                </a:solidFill>
                <a:latin typeface="微软雅黑" panose="020B0503020204020204" pitchFamily="34" charset="-122"/>
                <a:ea typeface="微软雅黑" panose="020B0503020204020204" pitchFamily="34" charset="-122"/>
              </a:rPr>
              <a:t>基础</a:t>
            </a:r>
            <a:endParaRPr lang="zh-CN" altLang="en-US" b="1" dirty="0" smtClean="0">
              <a:solidFill>
                <a:srgbClr val="0070C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5921798" y="256915"/>
            <a:ext cx="453150" cy="161976"/>
            <a:chOff x="264939" y="188640"/>
            <a:chExt cx="604358" cy="216024"/>
          </a:xfrm>
        </p:grpSpPr>
        <p:sp>
          <p:nvSpPr>
            <p:cNvPr id="5" name="燕尾形 4"/>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燕尾形 6"/>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8" name="组合 7"/>
          <p:cNvGrpSpPr/>
          <p:nvPr/>
        </p:nvGrpSpPr>
        <p:grpSpPr>
          <a:xfrm rot="10800000">
            <a:off x="2790266" y="256915"/>
            <a:ext cx="453150" cy="161976"/>
            <a:chOff x="264939" y="188640"/>
            <a:chExt cx="604358" cy="216024"/>
          </a:xfrm>
        </p:grpSpPr>
        <p:sp>
          <p:nvSpPr>
            <p:cNvPr id="9" name="燕尾形 8"/>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1" name="燕尾形 10"/>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15" name="组合 14"/>
          <p:cNvGrpSpPr/>
          <p:nvPr/>
        </p:nvGrpSpPr>
        <p:grpSpPr>
          <a:xfrm>
            <a:off x="5936074" y="3343896"/>
            <a:ext cx="3225240" cy="1706947"/>
            <a:chOff x="5917425" y="3435846"/>
            <a:chExt cx="3226575" cy="1707654"/>
          </a:xfrm>
        </p:grpSpPr>
        <p:pic>
          <p:nvPicPr>
            <p:cNvPr id="16" name="Picture 2"/>
            <p:cNvPicPr>
              <a:picLocks noChangeAspect="1" noChangeArrowheads="1"/>
            </p:cNvPicPr>
            <p:nvPr/>
          </p:nvPicPr>
          <p:blipFill rotWithShape="1">
            <a:blip r:embed="rId1" cstate="screen">
              <a:extLst>
                <a:ext uri="{BEBA8EAE-BF5A-486C-A8C5-ECC9F3942E4B}">
                  <a14:imgProps xmlns:a14="http://schemas.microsoft.com/office/drawing/2010/main">
                    <a14:imgLayer r:embed="rId2">
                      <a14:imgEffect>
                        <a14:brightnessContrast bright="-40000" contrast="-40000"/>
                      </a14:imgEffect>
                    </a14:imgLayer>
                  </a14:imgProps>
                </a:ext>
              </a:extLst>
            </a:blip>
            <a:srcRect/>
            <a:stretch>
              <a:fillRect/>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rotWithShape="1">
            <a:blip r:embed="rId1" cstate="screen">
              <a:extLst>
                <a:ext uri="{BEBA8EAE-BF5A-486C-A8C5-ECC9F3942E4B}">
                  <a14:imgProps xmlns:a14="http://schemas.microsoft.com/office/drawing/2010/main">
                    <a14:imgLayer r:embed="rId2">
                      <a14:imgEffect>
                        <a14:brightnessContrast bright="-40000" contrast="-40000"/>
                      </a14:imgEffect>
                    </a14:imgLayer>
                  </a14:imgProps>
                </a:ext>
              </a:extLst>
            </a:blip>
            <a:srcRect/>
            <a:stretch>
              <a:fillRect/>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组合 17"/>
          <p:cNvGrpSpPr/>
          <p:nvPr/>
        </p:nvGrpSpPr>
        <p:grpSpPr>
          <a:xfrm>
            <a:off x="1439832" y="917998"/>
            <a:ext cx="6231894" cy="3759253"/>
            <a:chOff x="2034703" y="1151662"/>
            <a:chExt cx="7807300" cy="5013642"/>
          </a:xfrm>
        </p:grpSpPr>
        <p:sp>
          <p:nvSpPr>
            <p:cNvPr id="19" name="圆角矩形 18"/>
            <p:cNvSpPr/>
            <p:nvPr/>
          </p:nvSpPr>
          <p:spPr>
            <a:xfrm>
              <a:off x="2034703" y="1151664"/>
              <a:ext cx="7807300" cy="5013640"/>
            </a:xfrm>
            <a:prstGeom prst="roundRect">
              <a:avLst>
                <a:gd name="adj" fmla="val 1621"/>
              </a:avLst>
            </a:prstGeom>
            <a:solidFill>
              <a:schemeClr val="bg1">
                <a:lumMod val="65000"/>
              </a:schemeClr>
            </a:solidFill>
            <a:ln>
              <a:noFill/>
            </a:ln>
            <a:effectLst>
              <a:outerShdw blurRad="381000" dist="127000" dir="2700000" algn="tl" rotWithShape="0">
                <a:prstClr val="black">
                  <a:alpha val="40000"/>
                </a:prstClr>
              </a:outerShdw>
            </a:effectLst>
            <a:scene3d>
              <a:camera prst="orthographicFront"/>
              <a:lightRig rig="threePt" dir="t">
                <a:rot lat="0" lon="0" rev="0"/>
              </a:lightRig>
            </a:scene3d>
            <a:sp3d prstMaterial="softEdge">
              <a:bevelT w="254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梯形 19"/>
            <p:cNvSpPr/>
            <p:nvPr/>
          </p:nvSpPr>
          <p:spPr>
            <a:xfrm rot="16200000">
              <a:off x="-264305" y="3595509"/>
              <a:ext cx="5013640" cy="125950"/>
            </a:xfrm>
            <a:prstGeom prst="trapezoid">
              <a:avLst>
                <a:gd name="adj" fmla="val 37500"/>
              </a:avLst>
            </a:prstGeom>
            <a:gradFill>
              <a:gsLst>
                <a:gs pos="50000">
                  <a:srgbClr val="F3F3F3"/>
                </a:gs>
                <a:gs pos="26000">
                  <a:schemeClr val="bg1"/>
                </a:gs>
                <a:gs pos="0">
                  <a:srgbClr val="EEEEEE"/>
                </a:gs>
                <a:gs pos="75000">
                  <a:srgbClr val="E2E2E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梯形 20"/>
            <p:cNvSpPr/>
            <p:nvPr/>
          </p:nvSpPr>
          <p:spPr>
            <a:xfrm rot="5400000" flipH="1">
              <a:off x="7129387" y="3595509"/>
              <a:ext cx="5013640" cy="125950"/>
            </a:xfrm>
            <a:prstGeom prst="trapezoid">
              <a:avLst>
                <a:gd name="adj" fmla="val 37500"/>
              </a:avLst>
            </a:prstGeom>
            <a:gradFill>
              <a:gsLst>
                <a:gs pos="50000">
                  <a:srgbClr val="F3F3F3"/>
                </a:gs>
                <a:gs pos="26000">
                  <a:schemeClr val="bg1"/>
                </a:gs>
                <a:gs pos="0">
                  <a:srgbClr val="EEEEEE"/>
                </a:gs>
                <a:gs pos="75000">
                  <a:srgbClr val="E2E2E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 name="矩形 21"/>
            <p:cNvSpPr/>
            <p:nvPr/>
          </p:nvSpPr>
          <p:spPr>
            <a:xfrm>
              <a:off x="3900276" y="1151662"/>
              <a:ext cx="1331495" cy="5013642"/>
            </a:xfrm>
            <a:prstGeom prst="rect">
              <a:avLst/>
            </a:prstGeom>
            <a:gradFill>
              <a:gsLst>
                <a:gs pos="0">
                  <a:srgbClr val="F7F7F7">
                    <a:alpha val="0"/>
                  </a:srgbClr>
                </a:gs>
                <a:gs pos="63000">
                  <a:schemeClr val="bg1">
                    <a:alpha val="33000"/>
                  </a:schemeClr>
                </a:gs>
                <a:gs pos="100000">
                  <a:srgbClr val="F7F7F7">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矩形 22"/>
            <p:cNvSpPr/>
            <p:nvPr/>
          </p:nvSpPr>
          <p:spPr>
            <a:xfrm>
              <a:off x="2303475" y="1151664"/>
              <a:ext cx="7269757" cy="5013640"/>
            </a:xfrm>
            <a:prstGeom prst="rect">
              <a:avLst/>
            </a:prstGeom>
            <a:gradFill>
              <a:gsLst>
                <a:gs pos="89000">
                  <a:srgbClr val="F7F7F7"/>
                </a:gs>
                <a:gs pos="74000">
                  <a:srgbClr val="EEEEEE"/>
                </a:gs>
                <a:gs pos="57000">
                  <a:srgbClr val="FBFBFB"/>
                </a:gs>
                <a:gs pos="47000">
                  <a:srgbClr val="EAEAEA"/>
                </a:gs>
                <a:gs pos="29000">
                  <a:srgbClr val="FBFBFB"/>
                </a:gs>
                <a:gs pos="15000">
                  <a:srgbClr val="F7F7F7"/>
                </a:gs>
                <a:gs pos="0">
                  <a:srgbClr val="F7F7F7"/>
                </a:gs>
                <a:gs pos="100000">
                  <a:srgbClr val="F5F5F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矩形 23"/>
            <p:cNvSpPr/>
            <p:nvPr/>
          </p:nvSpPr>
          <p:spPr>
            <a:xfrm>
              <a:off x="5979406" y="1151662"/>
              <a:ext cx="308198" cy="5013642"/>
            </a:xfrm>
            <a:prstGeom prst="rect">
              <a:avLst/>
            </a:prstGeom>
            <a:gradFill>
              <a:gsLst>
                <a:gs pos="100000">
                  <a:srgbClr val="F7F7F7">
                    <a:alpha val="0"/>
                  </a:srgbClr>
                </a:gs>
                <a:gs pos="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任意多边形 24"/>
            <p:cNvSpPr/>
            <p:nvPr/>
          </p:nvSpPr>
          <p:spPr>
            <a:xfrm rot="5400000" flipH="1">
              <a:off x="7080192" y="3643031"/>
              <a:ext cx="5013640" cy="30906"/>
            </a:xfrm>
            <a:custGeom>
              <a:avLst/>
              <a:gdLst>
                <a:gd name="connsiteX0" fmla="*/ 5013640 w 5013640"/>
                <a:gd name="connsiteY0" fmla="*/ 54754 h 54754"/>
                <a:gd name="connsiteX1" fmla="*/ 4993107 w 5013640"/>
                <a:gd name="connsiteY1" fmla="*/ 0 h 54754"/>
                <a:gd name="connsiteX2" fmla="*/ 20533 w 5013640"/>
                <a:gd name="connsiteY2" fmla="*/ 0 h 54754"/>
                <a:gd name="connsiteX3" fmla="*/ 0 w 5013640"/>
                <a:gd name="connsiteY3" fmla="*/ 54754 h 54754"/>
              </a:gdLst>
              <a:ahLst/>
              <a:cxnLst>
                <a:cxn ang="0">
                  <a:pos x="connsiteX0" y="connsiteY0"/>
                </a:cxn>
                <a:cxn ang="0">
                  <a:pos x="connsiteX1" y="connsiteY1"/>
                </a:cxn>
                <a:cxn ang="0">
                  <a:pos x="connsiteX2" y="connsiteY2"/>
                </a:cxn>
                <a:cxn ang="0">
                  <a:pos x="connsiteX3" y="connsiteY3"/>
                </a:cxn>
              </a:cxnLst>
              <a:rect l="l" t="t" r="r" b="b"/>
              <a:pathLst>
                <a:path w="5013640" h="54754">
                  <a:moveTo>
                    <a:pt x="5013640" y="54754"/>
                  </a:moveTo>
                  <a:lnTo>
                    <a:pt x="4993107" y="0"/>
                  </a:lnTo>
                  <a:lnTo>
                    <a:pt x="20533" y="0"/>
                  </a:lnTo>
                  <a:lnTo>
                    <a:pt x="0" y="54754"/>
                  </a:lnTo>
                  <a:close/>
                </a:path>
              </a:pathLst>
            </a:cu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6" name="椭圆 25"/>
          <p:cNvSpPr/>
          <p:nvPr/>
        </p:nvSpPr>
        <p:spPr>
          <a:xfrm rot="1860000">
            <a:off x="3109326" y="2465030"/>
            <a:ext cx="19271" cy="1927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a:off x="4761314" y="1105596"/>
            <a:ext cx="2614529" cy="1636395"/>
          </a:xfrm>
          <a:prstGeom prst="rect">
            <a:avLst/>
          </a:prstGeom>
        </p:spPr>
        <p:txBody>
          <a:bodyPr wrap="square" lIns="68556" tIns="34278" rIns="68556" bIns="34278">
            <a:spAutoFit/>
          </a:bodyPr>
          <a:lstStyle/>
          <a:p>
            <a:pPr algn="ctr">
              <a:lnSpc>
                <a:spcPct val="150000"/>
              </a:lnSpc>
              <a:defRPr/>
            </a:pPr>
            <a:r>
              <a:rPr lang="zh-CN" sz="4000" dirty="0">
                <a:latin typeface="微软雅黑" panose="020B0503020204020204" pitchFamily="34" charset="-122"/>
                <a:ea typeface="微软雅黑" panose="020B0503020204020204" pitchFamily="34" charset="-122"/>
              </a:rPr>
              <a:t>第二章</a:t>
            </a:r>
            <a:endParaRPr lang="zh-CN" sz="1400" dirty="0">
              <a:latin typeface="微软雅黑" panose="020B0503020204020204" pitchFamily="34" charset="-122"/>
              <a:ea typeface="微软雅黑" panose="020B0503020204020204" pitchFamily="34" charset="-122"/>
            </a:endParaRPr>
          </a:p>
          <a:p>
            <a:pPr algn="ctr">
              <a:lnSpc>
                <a:spcPct val="150000"/>
              </a:lnSpc>
              <a:defRPr/>
            </a:pPr>
            <a:r>
              <a:rPr lang="en-US" altLang="zh-CN" sz="2800" dirty="0">
                <a:latin typeface="微软雅黑" panose="020B0503020204020204" pitchFamily="34" charset="-122"/>
                <a:ea typeface="微软雅黑" panose="020B0503020204020204" pitchFamily="34" charset="-122"/>
              </a:rPr>
              <a:t>CSS</a:t>
            </a:r>
            <a:r>
              <a:rPr lang="zh-CN" altLang="en-US" sz="2800" dirty="0">
                <a:latin typeface="微软雅黑" panose="020B0503020204020204" pitchFamily="34" charset="-122"/>
                <a:ea typeface="微软雅黑" panose="020B0503020204020204" pitchFamily="34" charset="-122"/>
              </a:rPr>
              <a:t>属性</a:t>
            </a:r>
            <a:endParaRPr lang="zh-CN" altLang="en-US" sz="2800" dirty="0">
              <a:latin typeface="微软雅黑" panose="020B0503020204020204" pitchFamily="34" charset="-122"/>
              <a:ea typeface="微软雅黑" panose="020B0503020204020204" pitchFamily="34" charset="-122"/>
            </a:endParaRPr>
          </a:p>
        </p:txBody>
      </p:sp>
      <p:pic>
        <p:nvPicPr>
          <p:cNvPr id="13" name="图片 12" descr="u=2190213352,1898608478&amp;fm=72"/>
          <p:cNvPicPr>
            <a:picLocks noChangeAspect="1"/>
          </p:cNvPicPr>
          <p:nvPr/>
        </p:nvPicPr>
        <p:blipFill>
          <a:blip r:embed="rId3"/>
          <a:stretch>
            <a:fillRect/>
          </a:stretch>
        </p:blipFill>
        <p:spPr>
          <a:xfrm>
            <a:off x="1993900" y="1673225"/>
            <a:ext cx="2249805" cy="22498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9000">
        <p14:prism dir="d" isInverted="1"/>
      </p:transition>
    </mc:Choice>
    <mc:Fallback>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anim calcmode="lin" valueType="num">
                                      <p:cBhvr>
                                        <p:cTn id="27" dur="1000" fill="hold"/>
                                        <p:tgtEl>
                                          <p:spTgt spid="18"/>
                                        </p:tgtEl>
                                        <p:attrNameLst>
                                          <p:attrName>ppt_x</p:attrName>
                                        </p:attrNameLst>
                                      </p:cBhvr>
                                      <p:tavLst>
                                        <p:tav tm="0">
                                          <p:val>
                                            <p:strVal val="#ppt_x"/>
                                          </p:val>
                                        </p:tav>
                                        <p:tav tm="100000">
                                          <p:val>
                                            <p:strVal val="#ppt_x"/>
                                          </p:val>
                                        </p:tav>
                                      </p:tavLst>
                                    </p:anim>
                                    <p:anim calcmode="lin" valueType="num">
                                      <p:cBhvr>
                                        <p:cTn id="28" dur="1000" fill="hold"/>
                                        <p:tgtEl>
                                          <p:spTgt spid="1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125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anim calcmode="lin" valueType="num">
                                      <p:cBhvr>
                                        <p:cTn id="32" dur="1000" fill="hold"/>
                                        <p:tgtEl>
                                          <p:spTgt spid="28"/>
                                        </p:tgtEl>
                                        <p:attrNameLst>
                                          <p:attrName>ppt_x</p:attrName>
                                        </p:attrNameLst>
                                      </p:cBhvr>
                                      <p:tavLst>
                                        <p:tav tm="0">
                                          <p:val>
                                            <p:strVal val="#ppt_x"/>
                                          </p:val>
                                        </p:tav>
                                        <p:tav tm="100000">
                                          <p:val>
                                            <p:strVal val="#ppt_x"/>
                                          </p:val>
                                        </p:tav>
                                      </p:tavLst>
                                    </p:anim>
                                    <p:anim calcmode="lin" valueType="num">
                                      <p:cBhvr>
                                        <p:cTn id="33"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sym typeface="+mn-ea"/>
              </a:rPr>
              <a:t>浏览器内核</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1424305"/>
            <a:ext cx="6174105" cy="1753235"/>
          </a:xfrm>
          <a:prstGeom prst="rect">
            <a:avLst/>
          </a:prstGeom>
          <a:noFill/>
        </p:spPr>
        <p:txBody>
          <a:bodyPr wrap="square" rtlCol="0">
            <a:spAutoFit/>
          </a:bodyPr>
          <a:p>
            <a:pPr algn="l"/>
            <a:r>
              <a:rPr>
                <a:solidFill>
                  <a:schemeClr val="tx1"/>
                </a:solidFill>
              </a:rPr>
              <a:t>*Presto :   代表作品Opera ，Presto是由Opera Software(欧普拉软件公司)开发的浏览器排版引擎。它也是世界上公认的渲染速度最快的引擎。</a:t>
            </a:r>
            <a:endParaRPr>
              <a:solidFill>
                <a:schemeClr val="tx1"/>
              </a:solidFill>
            </a:endParaRPr>
          </a:p>
          <a:p>
            <a:pPr algn="l"/>
            <a:endParaRPr>
              <a:solidFill>
                <a:schemeClr val="tx1"/>
              </a:solidFill>
            </a:endParaRPr>
          </a:p>
          <a:p>
            <a:pPr algn="l"/>
            <a:r>
              <a:rPr>
                <a:solidFill>
                  <a:schemeClr val="tx1"/>
                </a:solidFill>
              </a:rPr>
              <a:t>*Blink ：由Google和Opera Software开发的浏览器排版引擎，2013年4月发布。</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sym typeface="+mn-ea"/>
              </a:rPr>
              <a:t>常见兼容问题</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1424305"/>
            <a:ext cx="6174105" cy="2030095"/>
          </a:xfrm>
          <a:prstGeom prst="rect">
            <a:avLst/>
          </a:prstGeom>
          <a:noFill/>
        </p:spPr>
        <p:txBody>
          <a:bodyPr wrap="square" rtlCol="0">
            <a:spAutoFit/>
          </a:bodyPr>
          <a:p>
            <a:pPr algn="l"/>
            <a:r>
              <a:rPr lang="en-US">
                <a:solidFill>
                  <a:srgbClr val="FF0000"/>
                </a:solidFill>
              </a:rPr>
              <a:t>3</a:t>
            </a:r>
            <a:r>
              <a:rPr lang="zh-CN" altLang="en-US">
                <a:solidFill>
                  <a:srgbClr val="FF0000"/>
                </a:solidFill>
              </a:rPr>
              <a:t>、</a:t>
            </a:r>
            <a:r>
              <a:rPr>
                <a:solidFill>
                  <a:srgbClr val="FF0000"/>
                </a:solidFill>
              </a:rPr>
              <a:t>为什么会出现浏览器兼容问题？</a:t>
            </a:r>
            <a:endParaRPr>
              <a:solidFill>
                <a:schemeClr val="tx1"/>
              </a:solidFill>
            </a:endParaRPr>
          </a:p>
          <a:p>
            <a:pPr algn="l"/>
            <a:endParaRPr>
              <a:solidFill>
                <a:schemeClr val="tx1"/>
              </a:solidFill>
            </a:endParaRPr>
          </a:p>
          <a:p>
            <a:pPr algn="l"/>
            <a:r>
              <a:rPr>
                <a:solidFill>
                  <a:schemeClr val="tx1"/>
                </a:solidFill>
              </a:rPr>
              <a:t>由于各大主流浏览器由不同的厂家开发，所用的核心架构和代码也很难重和，这就为各种莫名其妙的Bug(代码错误）提供了温床。再加上各大厂商出于自身利益考虑而设置的种种技术壁垒，都让CSS应用起来比想象得要麻烦。浏览器的兼容问题是我们必须去克服的。</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sym typeface="+mn-ea"/>
              </a:rPr>
              <a:t>常见兼容问题</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387475" y="1305560"/>
            <a:ext cx="6174105" cy="3138170"/>
          </a:xfrm>
          <a:prstGeom prst="rect">
            <a:avLst/>
          </a:prstGeom>
          <a:noFill/>
        </p:spPr>
        <p:txBody>
          <a:bodyPr wrap="square" rtlCol="0">
            <a:spAutoFit/>
          </a:bodyPr>
          <a:p>
            <a:pPr algn="l"/>
            <a:r>
              <a:rPr lang="en-US" sz="2000">
                <a:solidFill>
                  <a:srgbClr val="FF0000"/>
                </a:solidFill>
              </a:rPr>
              <a:t>4</a:t>
            </a:r>
            <a:r>
              <a:rPr sz="2000">
                <a:solidFill>
                  <a:srgbClr val="FF0000"/>
                </a:solidFill>
              </a:rPr>
              <a:t>.  CSS Bug、CSS Hack和Filter</a:t>
            </a:r>
            <a:endParaRPr>
              <a:solidFill>
                <a:schemeClr val="tx1"/>
              </a:solidFill>
            </a:endParaRPr>
          </a:p>
          <a:p>
            <a:pPr algn="l"/>
            <a:endParaRPr>
              <a:solidFill>
                <a:schemeClr val="tx1"/>
              </a:solidFill>
            </a:endParaRPr>
          </a:p>
          <a:p>
            <a:pPr algn="l"/>
            <a:r>
              <a:rPr sz="1600">
                <a:solidFill>
                  <a:schemeClr val="tx1"/>
                </a:solidFill>
              </a:rPr>
              <a:t>1)  CSS Bug: CSS样式在各浏览器中解析不一致的情况，或者说CSS样式在浏览器中不能正确显示的问题称为CSS bug.</a:t>
            </a:r>
            <a:endParaRPr sz="1600">
              <a:solidFill>
                <a:schemeClr val="tx1"/>
              </a:solidFill>
            </a:endParaRPr>
          </a:p>
          <a:p>
            <a:pPr algn="l"/>
            <a:endParaRPr sz="1600">
              <a:solidFill>
                <a:schemeClr val="tx1"/>
              </a:solidFill>
            </a:endParaRPr>
          </a:p>
          <a:p>
            <a:pPr algn="l"/>
            <a:r>
              <a:rPr sz="1600">
                <a:solidFill>
                  <a:schemeClr val="tx1"/>
                </a:solidFill>
              </a:rPr>
              <a:t>2)  CSS Hack:  CSS中，Hack是指一种兼容CSS在不同浏览器中正确显示的技巧方法，因为它们都属于个人对CSS代码的非官方的修改，或非官方的补丁。有些人更喜欢使用patch(补丁)来描述这种行为。</a:t>
            </a:r>
            <a:endParaRPr sz="1600">
              <a:solidFill>
                <a:schemeClr val="tx1"/>
              </a:solidFill>
            </a:endParaRPr>
          </a:p>
          <a:p>
            <a:pPr algn="l"/>
            <a:endParaRPr sz="1600">
              <a:solidFill>
                <a:schemeClr val="tx1"/>
              </a:solidFill>
            </a:endParaRPr>
          </a:p>
          <a:p>
            <a:pPr algn="l"/>
            <a:r>
              <a:rPr sz="1600">
                <a:solidFill>
                  <a:schemeClr val="tx1"/>
                </a:solidFill>
              </a:rPr>
              <a:t>3)  Filter:表示过滤器的意思，它是一种对特定的浏览器或浏览器组显示或隐藏规则或声明的方法。本质上讲，Filter是一种用来过滤不同浏览器的Hack类型。</a:t>
            </a:r>
            <a:endParaRPr sz="16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sym typeface="+mn-ea"/>
              </a:rPr>
              <a:t>常见兼容问题</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387475" y="1489710"/>
            <a:ext cx="6174105" cy="2861310"/>
          </a:xfrm>
          <a:prstGeom prst="rect">
            <a:avLst/>
          </a:prstGeom>
          <a:noFill/>
        </p:spPr>
        <p:txBody>
          <a:bodyPr wrap="square" rtlCol="0">
            <a:spAutoFit/>
          </a:bodyPr>
          <a:p>
            <a:pPr algn="l"/>
            <a:r>
              <a:rPr lang="en-US">
                <a:solidFill>
                  <a:srgbClr val="FF0000"/>
                </a:solidFill>
              </a:rPr>
              <a:t>5</a:t>
            </a:r>
            <a:r>
              <a:rPr lang="zh-CN" altLang="en-US">
                <a:solidFill>
                  <a:srgbClr val="FF0000"/>
                </a:solidFill>
              </a:rPr>
              <a:t>、</a:t>
            </a:r>
            <a:r>
              <a:rPr>
                <a:solidFill>
                  <a:srgbClr val="FF0000"/>
                </a:solidFill>
              </a:rPr>
              <a:t>使用Hack带来的一些副作用</a:t>
            </a:r>
            <a:endParaRPr>
              <a:solidFill>
                <a:schemeClr val="tx1"/>
              </a:solidFill>
            </a:endParaRPr>
          </a:p>
          <a:p>
            <a:pPr algn="l"/>
            <a:endParaRPr>
              <a:solidFill>
                <a:schemeClr val="tx1"/>
              </a:solidFill>
            </a:endParaRPr>
          </a:p>
          <a:p>
            <a:pPr algn="l"/>
            <a:r>
              <a:rPr>
                <a:solidFill>
                  <a:schemeClr val="tx1"/>
                </a:solidFill>
              </a:rPr>
              <a:t>降低了CSS代码的可读性，增加了代码的负担。</a:t>
            </a:r>
            <a:endParaRPr>
              <a:solidFill>
                <a:schemeClr val="tx1"/>
              </a:solidFill>
            </a:endParaRPr>
          </a:p>
          <a:p>
            <a:pPr algn="l"/>
            <a:endParaRPr>
              <a:solidFill>
                <a:schemeClr val="tx1"/>
              </a:solidFill>
            </a:endParaRPr>
          </a:p>
          <a:p>
            <a:pPr algn="l"/>
            <a:r>
              <a:rPr>
                <a:solidFill>
                  <a:schemeClr val="tx1"/>
                </a:solidFill>
              </a:rPr>
              <a:t>*设计CSS Hack和 Filter通常有两种方法：</a:t>
            </a:r>
            <a:endParaRPr>
              <a:solidFill>
                <a:schemeClr val="tx1"/>
              </a:solidFill>
            </a:endParaRPr>
          </a:p>
          <a:p>
            <a:pPr algn="l"/>
            <a:endParaRPr>
              <a:solidFill>
                <a:schemeClr val="tx1"/>
              </a:solidFill>
            </a:endParaRPr>
          </a:p>
          <a:p>
            <a:pPr algn="l"/>
            <a:r>
              <a:rPr>
                <a:solidFill>
                  <a:schemeClr val="tx1"/>
                </a:solidFill>
              </a:rPr>
              <a:t>1)一种是利用浏览器自身的Bug，来隐藏或显示样式或声明；</a:t>
            </a:r>
            <a:endParaRPr>
              <a:solidFill>
                <a:schemeClr val="tx1"/>
              </a:solidFill>
            </a:endParaRPr>
          </a:p>
          <a:p>
            <a:pPr algn="l"/>
            <a:endParaRPr>
              <a:solidFill>
                <a:schemeClr val="tx1"/>
              </a:solidFill>
            </a:endParaRPr>
          </a:p>
          <a:p>
            <a:pPr algn="l"/>
            <a:r>
              <a:rPr>
                <a:solidFill>
                  <a:schemeClr val="tx1"/>
                </a:solidFill>
              </a:rPr>
              <a:t>2)另一种是利用浏览器对CSS支持的不完善，如对某些规则或语法还没有形成支持，来隐藏或显示样式。</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rPr>
              <a:t>常见兼容问题</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376680" y="1446530"/>
            <a:ext cx="6174105" cy="2584450"/>
          </a:xfrm>
          <a:prstGeom prst="rect">
            <a:avLst/>
          </a:prstGeom>
          <a:noFill/>
        </p:spPr>
        <p:txBody>
          <a:bodyPr wrap="square" rtlCol="0">
            <a:spAutoFit/>
          </a:bodyPr>
          <a:p>
            <a:pPr algn="l"/>
            <a:r>
              <a:rPr lang="en-US">
                <a:solidFill>
                  <a:srgbClr val="FF0000"/>
                </a:solidFill>
              </a:rPr>
              <a:t>6</a:t>
            </a:r>
            <a:r>
              <a:rPr>
                <a:solidFill>
                  <a:srgbClr val="FF0000"/>
                </a:solidFill>
              </a:rPr>
              <a:t>、常见CSS解析Bug及hack</a:t>
            </a:r>
            <a:endParaRPr>
              <a:solidFill>
                <a:schemeClr val="tx1"/>
              </a:solidFill>
            </a:endParaRPr>
          </a:p>
          <a:p>
            <a:pPr algn="l"/>
            <a:endParaRPr>
              <a:solidFill>
                <a:schemeClr val="tx1"/>
              </a:solidFill>
            </a:endParaRPr>
          </a:p>
          <a:p>
            <a:pPr algn="l"/>
            <a:r>
              <a:rPr>
                <a:solidFill>
                  <a:schemeClr val="tx1"/>
                </a:solidFill>
              </a:rPr>
              <a:t>1)图片间隙</a:t>
            </a:r>
            <a:endParaRPr>
              <a:solidFill>
                <a:schemeClr val="tx1"/>
              </a:solidFill>
            </a:endParaRPr>
          </a:p>
          <a:p>
            <a:pPr algn="l"/>
            <a:endParaRPr>
              <a:solidFill>
                <a:schemeClr val="tx1"/>
              </a:solidFill>
            </a:endParaRPr>
          </a:p>
          <a:p>
            <a:pPr algn="l"/>
            <a:r>
              <a:rPr>
                <a:solidFill>
                  <a:schemeClr val="tx1"/>
                </a:solidFill>
              </a:rPr>
              <a:t>A)   div中的图片间隙</a:t>
            </a:r>
            <a:endParaRPr>
              <a:solidFill>
                <a:schemeClr val="tx1"/>
              </a:solidFill>
            </a:endParaRPr>
          </a:p>
          <a:p>
            <a:pPr algn="l"/>
            <a:r>
              <a:rPr>
                <a:solidFill>
                  <a:schemeClr val="tx1"/>
                </a:solidFill>
              </a:rPr>
              <a:t>描述：在div中插入图片时，图片会将div下方撑大三像素。</a:t>
            </a:r>
            <a:endParaRPr>
              <a:solidFill>
                <a:schemeClr val="tx1"/>
              </a:solidFill>
            </a:endParaRPr>
          </a:p>
          <a:p>
            <a:pPr algn="l"/>
            <a:endParaRPr>
              <a:solidFill>
                <a:schemeClr val="tx1"/>
              </a:solidFill>
            </a:endParaRPr>
          </a:p>
          <a:p>
            <a:pPr algn="l"/>
            <a:r>
              <a:rPr>
                <a:solidFill>
                  <a:schemeClr val="tx1"/>
                </a:solidFill>
              </a:rPr>
              <a:t>hack1:将&lt;img&gt;转为块状元素，给&lt;img&gt;添加声明：display:block;</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sym typeface="+mn-ea"/>
              </a:rPr>
              <a:t>常见兼容问题</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376680" y="1619885"/>
            <a:ext cx="6174105" cy="2338070"/>
          </a:xfrm>
          <a:prstGeom prst="rect">
            <a:avLst/>
          </a:prstGeom>
          <a:noFill/>
        </p:spPr>
        <p:txBody>
          <a:bodyPr wrap="square" rtlCol="0">
            <a:spAutoFit/>
          </a:bodyPr>
          <a:p>
            <a:pPr algn="l"/>
            <a:r>
              <a:rPr lang="en-US" sz="2000">
                <a:solidFill>
                  <a:srgbClr val="FF0000"/>
                </a:solidFill>
              </a:rPr>
              <a:t>2</a:t>
            </a:r>
            <a:r>
              <a:rPr sz="2000">
                <a:solidFill>
                  <a:srgbClr val="FF0000"/>
                </a:solidFill>
              </a:rPr>
              <a:t>)按钮元素默认大小不一</a:t>
            </a:r>
            <a:endParaRPr>
              <a:solidFill>
                <a:schemeClr val="tx1"/>
              </a:solidFill>
            </a:endParaRPr>
          </a:p>
          <a:p>
            <a:pPr algn="l"/>
            <a:endParaRPr>
              <a:solidFill>
                <a:schemeClr val="tx1"/>
              </a:solidFill>
            </a:endParaRPr>
          </a:p>
          <a:p>
            <a:pPr algn="l"/>
            <a:r>
              <a:rPr>
                <a:solidFill>
                  <a:schemeClr val="tx1"/>
                </a:solidFill>
              </a:rPr>
              <a:t>描述：各浏览器中按钮元素大小不一致</a:t>
            </a:r>
            <a:endParaRPr>
              <a:solidFill>
                <a:schemeClr val="tx1"/>
              </a:solidFill>
            </a:endParaRPr>
          </a:p>
          <a:p>
            <a:pPr algn="l"/>
            <a:r>
              <a:rPr>
                <a:solidFill>
                  <a:schemeClr val="tx1"/>
                </a:solidFill>
              </a:rPr>
              <a:t>hack1： 统一大小/（用a标记模拟）</a:t>
            </a:r>
            <a:endParaRPr>
              <a:solidFill>
                <a:schemeClr val="tx1"/>
              </a:solidFill>
            </a:endParaRPr>
          </a:p>
          <a:p>
            <a:pPr algn="l"/>
            <a:r>
              <a:rPr>
                <a:solidFill>
                  <a:schemeClr val="tx1"/>
                </a:solidFill>
              </a:rPr>
              <a:t>hack2:input外边套一个标签，在这个标签里写按钮的样式，把input的边框去掉。</a:t>
            </a:r>
            <a:endParaRPr>
              <a:solidFill>
                <a:schemeClr val="tx1"/>
              </a:solidFill>
            </a:endParaRPr>
          </a:p>
          <a:p>
            <a:pPr algn="l"/>
            <a:r>
              <a:rPr>
                <a:solidFill>
                  <a:schemeClr val="tx1"/>
                </a:solidFill>
              </a:rPr>
              <a:t>hack3:如果这个按钮是一个图片，直接把图片作为按钮的背景图即可。</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sym typeface="+mn-ea"/>
              </a:rPr>
              <a:t>常见兼容问题</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398270" y="1662430"/>
            <a:ext cx="6174105" cy="2030095"/>
          </a:xfrm>
          <a:prstGeom prst="rect">
            <a:avLst/>
          </a:prstGeom>
          <a:noFill/>
        </p:spPr>
        <p:txBody>
          <a:bodyPr wrap="square" rtlCol="0">
            <a:spAutoFit/>
          </a:bodyPr>
          <a:p>
            <a:pPr algn="l"/>
            <a:r>
              <a:rPr lang="en-US">
                <a:solidFill>
                  <a:srgbClr val="FF0000"/>
                </a:solidFill>
              </a:rPr>
              <a:t>3</a:t>
            </a:r>
            <a:r>
              <a:rPr>
                <a:solidFill>
                  <a:srgbClr val="FF0000"/>
                </a:solidFill>
              </a:rPr>
              <a:t>)鼠标指针bug</a:t>
            </a:r>
            <a:endParaRPr>
              <a:solidFill>
                <a:schemeClr val="tx1"/>
              </a:solidFill>
            </a:endParaRPr>
          </a:p>
          <a:p>
            <a:pPr algn="l"/>
            <a:endParaRPr>
              <a:solidFill>
                <a:schemeClr val="tx1"/>
              </a:solidFill>
            </a:endParaRPr>
          </a:p>
          <a:p>
            <a:pPr algn="l"/>
            <a:r>
              <a:rPr>
                <a:solidFill>
                  <a:schemeClr val="tx1"/>
                </a:solidFill>
              </a:rPr>
              <a:t>描述：cursor属性的hand属性值只有IE浏览器识别，其它浏览器不识别该声明，cursor属性的pointer属性值IE6.0以上版本及其它内核浏览器都识别该声明。</a:t>
            </a:r>
            <a:endParaRPr>
              <a:solidFill>
                <a:schemeClr val="tx1"/>
              </a:solidFill>
            </a:endParaRPr>
          </a:p>
          <a:p>
            <a:pPr algn="l"/>
            <a:r>
              <a:rPr>
                <a:solidFill>
                  <a:schemeClr val="tx1"/>
                </a:solidFill>
              </a:rPr>
              <a:t>hack:如统一某元素鼠标指针形状为手型，</a:t>
            </a:r>
            <a:endParaRPr>
              <a:solidFill>
                <a:schemeClr val="tx1"/>
              </a:solidFill>
            </a:endParaRPr>
          </a:p>
          <a:p>
            <a:pPr algn="l"/>
            <a:r>
              <a:rPr>
                <a:solidFill>
                  <a:schemeClr val="tx1"/>
                </a:solidFill>
              </a:rPr>
              <a:t>应添加声明：cursor:pointer;</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sym typeface="+mn-ea"/>
              </a:rPr>
              <a:t>常见兼容问题</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376680" y="1833245"/>
            <a:ext cx="6174105" cy="1476375"/>
          </a:xfrm>
          <a:prstGeom prst="rect">
            <a:avLst/>
          </a:prstGeom>
          <a:noFill/>
        </p:spPr>
        <p:txBody>
          <a:bodyPr wrap="square" rtlCol="0">
            <a:spAutoFit/>
          </a:bodyPr>
          <a:p>
            <a:pPr algn="l"/>
            <a:r>
              <a:rPr lang="en-US">
                <a:solidFill>
                  <a:srgbClr val="FF0000"/>
                </a:solidFill>
              </a:rPr>
              <a:t>4</a:t>
            </a:r>
            <a:r>
              <a:rPr>
                <a:solidFill>
                  <a:srgbClr val="FF0000"/>
                </a:solidFill>
              </a:rPr>
              <a:t>)透明属性</a:t>
            </a:r>
            <a:endParaRPr>
              <a:solidFill>
                <a:schemeClr val="tx1"/>
              </a:solidFill>
            </a:endParaRPr>
          </a:p>
          <a:p>
            <a:pPr algn="l"/>
            <a:endParaRPr>
              <a:solidFill>
                <a:schemeClr val="tx1"/>
              </a:solidFill>
            </a:endParaRPr>
          </a:p>
          <a:p>
            <a:pPr algn="l"/>
            <a:r>
              <a:rPr>
                <a:solidFill>
                  <a:schemeClr val="tx1"/>
                </a:solidFill>
              </a:rPr>
              <a:t>IE浏览器写法：filter:alpha(opacity=value);取值范围 1-100</a:t>
            </a:r>
            <a:endParaRPr>
              <a:solidFill>
                <a:schemeClr val="tx1"/>
              </a:solidFill>
            </a:endParaRPr>
          </a:p>
          <a:p>
            <a:pPr algn="l"/>
            <a:r>
              <a:rPr>
                <a:solidFill>
                  <a:schemeClr val="tx1"/>
                </a:solidFill>
              </a:rPr>
              <a:t>兼容其他浏览器写法：opacity:.value;(value的取值范围0-1,0.1,0.2,0.3-----0.9)</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sym typeface="+mn-ea"/>
              </a:rPr>
              <a:t>常见兼容问题</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344295" y="1446530"/>
            <a:ext cx="6174105" cy="2614930"/>
          </a:xfrm>
          <a:prstGeom prst="rect">
            <a:avLst/>
          </a:prstGeom>
          <a:noFill/>
        </p:spPr>
        <p:txBody>
          <a:bodyPr wrap="square" rtlCol="0">
            <a:spAutoFit/>
          </a:bodyPr>
          <a:p>
            <a:pPr algn="l"/>
            <a:r>
              <a:rPr lang="en-US">
                <a:solidFill>
                  <a:srgbClr val="FF0000"/>
                </a:solidFill>
              </a:rPr>
              <a:t>7</a:t>
            </a:r>
            <a:r>
              <a:rPr lang="zh-CN" altLang="en-US">
                <a:solidFill>
                  <a:srgbClr val="FF0000"/>
                </a:solidFill>
              </a:rPr>
              <a:t>、</a:t>
            </a:r>
            <a:r>
              <a:rPr>
                <a:solidFill>
                  <a:srgbClr val="FF0000"/>
                </a:solidFill>
              </a:rPr>
              <a:t>.过滤器(filter)</a:t>
            </a:r>
            <a:endParaRPr>
              <a:solidFill>
                <a:schemeClr val="tx1"/>
              </a:solidFill>
            </a:endParaRPr>
          </a:p>
          <a:p>
            <a:pPr algn="l"/>
            <a:endParaRPr>
              <a:solidFill>
                <a:schemeClr val="tx1"/>
              </a:solidFill>
            </a:endParaRPr>
          </a:p>
          <a:p>
            <a:pPr algn="l"/>
            <a:r>
              <a:rPr sz="2000">
                <a:solidFill>
                  <a:srgbClr val="FF0000"/>
                </a:solidFill>
              </a:rPr>
              <a:t>1）下划线属性过滤器</a:t>
            </a:r>
            <a:endParaRPr sz="2000">
              <a:solidFill>
                <a:srgbClr val="FF0000"/>
              </a:solidFill>
            </a:endParaRPr>
          </a:p>
          <a:p>
            <a:pPr algn="l"/>
            <a:endParaRPr>
              <a:solidFill>
                <a:schemeClr val="tx1"/>
              </a:solidFill>
            </a:endParaRPr>
          </a:p>
          <a:p>
            <a:pPr algn="l"/>
            <a:r>
              <a:rPr>
                <a:solidFill>
                  <a:schemeClr val="tx1"/>
                </a:solidFill>
              </a:rPr>
              <a:t>    当在一个属性前面增加了一个下划线后，由于符合标准的浏览器不能识别带有下划线的属性而忽略了这个声明，但是在IE6及更低版本浏览器中会继续解析这个规则。</a:t>
            </a:r>
            <a:endParaRPr>
              <a:solidFill>
                <a:schemeClr val="tx1"/>
              </a:solidFill>
            </a:endParaRPr>
          </a:p>
          <a:p>
            <a:pPr algn="l"/>
            <a:endParaRPr>
              <a:solidFill>
                <a:schemeClr val="tx1"/>
              </a:solidFill>
            </a:endParaRPr>
          </a:p>
          <a:p>
            <a:pPr algn="l"/>
            <a:r>
              <a:rPr>
                <a:solidFill>
                  <a:schemeClr val="tx1"/>
                </a:solidFill>
              </a:rPr>
              <a:t>语法：选择符{ _属性：属性值；}</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sym typeface="+mn-ea"/>
              </a:rPr>
              <a:t>常见兼容问题</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344295" y="2214880"/>
            <a:ext cx="6174105" cy="1229995"/>
          </a:xfrm>
          <a:prstGeom prst="rect">
            <a:avLst/>
          </a:prstGeom>
          <a:noFill/>
        </p:spPr>
        <p:txBody>
          <a:bodyPr wrap="square" rtlCol="0">
            <a:spAutoFit/>
          </a:bodyPr>
          <a:p>
            <a:pPr algn="l"/>
            <a:r>
              <a:rPr sz="2000">
                <a:solidFill>
                  <a:srgbClr val="FF0000"/>
                </a:solidFill>
              </a:rPr>
              <a:t>2）!important关键字过滤器</a:t>
            </a:r>
            <a:endParaRPr>
              <a:solidFill>
                <a:schemeClr val="tx1"/>
              </a:solidFill>
            </a:endParaRPr>
          </a:p>
          <a:p>
            <a:pPr algn="l"/>
            <a:endParaRPr>
              <a:solidFill>
                <a:schemeClr val="tx1"/>
              </a:solidFill>
            </a:endParaRPr>
          </a:p>
          <a:p>
            <a:pPr algn="l"/>
            <a:r>
              <a:rPr>
                <a:solidFill>
                  <a:schemeClr val="tx1"/>
                </a:solidFill>
              </a:rPr>
              <a:t>它表示所附加的声明具有最高优先级的意思。</a:t>
            </a:r>
            <a:endParaRPr>
              <a:solidFill>
                <a:schemeClr val="tx1"/>
              </a:solidFill>
            </a:endParaRPr>
          </a:p>
          <a:p>
            <a:pPr algn="l"/>
            <a:r>
              <a:rPr>
                <a:solidFill>
                  <a:schemeClr val="tx1"/>
                </a:solidFill>
              </a:rPr>
              <a:t>语法：选择符{属性：属性值!important;}</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12" name="组合 11"/>
          <p:cNvGrpSpPr/>
          <p:nvPr/>
        </p:nvGrpSpPr>
        <p:grpSpPr>
          <a:xfrm>
            <a:off x="792564" y="1384378"/>
            <a:ext cx="3292857" cy="2493809"/>
            <a:chOff x="2282031" y="457200"/>
            <a:chExt cx="7631113" cy="5943600"/>
          </a:xfrm>
        </p:grpSpPr>
        <p:pic>
          <p:nvPicPr>
            <p:cNvPr id="13" name="Picture 3" descr="C:\Users\Administrator\Desktop\iMac_resource.png"/>
            <p:cNvPicPr>
              <a:picLocks noChangeAspect="1" noChangeArrowheads="1"/>
            </p:cNvPicPr>
            <p:nvPr/>
          </p:nvPicPr>
          <p:blipFill>
            <a:blip r:embed="rId1" cstate="screen"/>
            <a:srcRect/>
            <a:stretch>
              <a:fillRect/>
            </a:stretch>
          </p:blipFill>
          <p:spPr bwMode="auto">
            <a:xfrm>
              <a:off x="2282031" y="457200"/>
              <a:ext cx="7631113" cy="5943600"/>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98185" y="980728"/>
              <a:ext cx="6048672" cy="3456384"/>
            </a:xfrm>
            <a:prstGeom prst="rect">
              <a:avLst/>
            </a:prstGeom>
            <a:blipFill>
              <a:blip r:embed="rId2" cstate="screen"/>
              <a:srcRect/>
              <a:stretch>
                <a:fillRect/>
              </a:stretch>
            </a:blip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5" name="组合 14"/>
          <p:cNvGrpSpPr/>
          <p:nvPr/>
        </p:nvGrpSpPr>
        <p:grpSpPr>
          <a:xfrm>
            <a:off x="2790266" y="2483225"/>
            <a:ext cx="1457782" cy="1803876"/>
            <a:chOff x="865232" y="1286330"/>
            <a:chExt cx="4013321" cy="4966128"/>
          </a:xfrm>
        </p:grpSpPr>
        <p:pic>
          <p:nvPicPr>
            <p:cNvPr id="16" name="Picture 3"/>
            <p:cNvPicPr>
              <a:picLocks noChangeAspect="1"/>
            </p:cNvPicPr>
            <p:nvPr/>
          </p:nvPicPr>
          <p:blipFill rotWithShape="1">
            <a:blip r:embed="rId3" cstate="screen"/>
            <a:srcRect/>
            <a:stretch>
              <a:fillRect/>
            </a:stretch>
          </p:blipFill>
          <p:spPr>
            <a:xfrm>
              <a:off x="865232" y="1286330"/>
              <a:ext cx="4013321" cy="4966128"/>
            </a:xfrm>
            <a:prstGeom prst="rect">
              <a:avLst/>
            </a:prstGeom>
          </p:spPr>
        </p:pic>
        <p:sp>
          <p:nvSpPr>
            <p:cNvPr id="17" name="Rectangle 4"/>
            <p:cNvSpPr/>
            <p:nvPr/>
          </p:nvSpPr>
          <p:spPr>
            <a:xfrm>
              <a:off x="1454929" y="1875864"/>
              <a:ext cx="2838784" cy="3697941"/>
            </a:xfrm>
            <a:prstGeom prst="rect">
              <a:avLst/>
            </a:prstGeom>
            <a:blipFill>
              <a:blip r:embed="rId4"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8" name="组合 17"/>
          <p:cNvGrpSpPr/>
          <p:nvPr/>
        </p:nvGrpSpPr>
        <p:grpSpPr>
          <a:xfrm>
            <a:off x="4579067" y="1081449"/>
            <a:ext cx="620233" cy="618851"/>
            <a:chOff x="5962996" y="1700808"/>
            <a:chExt cx="827193" cy="825350"/>
          </a:xfrm>
        </p:grpSpPr>
        <p:sp>
          <p:nvSpPr>
            <p:cNvPr id="19" name="橢圓 5"/>
            <p:cNvSpPr/>
            <p:nvPr/>
          </p:nvSpPr>
          <p:spPr>
            <a:xfrm>
              <a:off x="5962996" y="1700808"/>
              <a:ext cx="827193" cy="82535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0" name="Freeform 454"/>
            <p:cNvSpPr>
              <a:spLocks noEditPoints="1"/>
            </p:cNvSpPr>
            <p:nvPr/>
          </p:nvSpPr>
          <p:spPr bwMode="auto">
            <a:xfrm flipH="1">
              <a:off x="6188219" y="1964142"/>
              <a:ext cx="376746" cy="298681"/>
            </a:xfrm>
            <a:custGeom>
              <a:avLst/>
              <a:gdLst>
                <a:gd name="T0" fmla="*/ 47 w 47"/>
                <a:gd name="T1" fmla="*/ 29 h 37"/>
                <a:gd name="T2" fmla="*/ 43 w 47"/>
                <a:gd name="T3" fmla="*/ 30 h 37"/>
                <a:gd name="T4" fmla="*/ 36 w 47"/>
                <a:gd name="T5" fmla="*/ 37 h 37"/>
                <a:gd name="T6" fmla="*/ 29 w 47"/>
                <a:gd name="T7" fmla="*/ 30 h 37"/>
                <a:gd name="T8" fmla="*/ 19 w 47"/>
                <a:gd name="T9" fmla="*/ 30 h 37"/>
                <a:gd name="T10" fmla="*/ 12 w 47"/>
                <a:gd name="T11" fmla="*/ 37 h 37"/>
                <a:gd name="T12" fmla="*/ 5 w 47"/>
                <a:gd name="T13" fmla="*/ 30 h 37"/>
                <a:gd name="T14" fmla="*/ 4 w 47"/>
                <a:gd name="T15" fmla="*/ 30 h 37"/>
                <a:gd name="T16" fmla="*/ 0 w 47"/>
                <a:gd name="T17" fmla="*/ 29 h 37"/>
                <a:gd name="T18" fmla="*/ 2 w 47"/>
                <a:gd name="T19" fmla="*/ 27 h 37"/>
                <a:gd name="T20" fmla="*/ 2 w 47"/>
                <a:gd name="T21" fmla="*/ 18 h 37"/>
                <a:gd name="T22" fmla="*/ 3 w 47"/>
                <a:gd name="T23" fmla="*/ 13 h 37"/>
                <a:gd name="T24" fmla="*/ 8 w 47"/>
                <a:gd name="T25" fmla="*/ 8 h 37"/>
                <a:gd name="T26" fmla="*/ 11 w 47"/>
                <a:gd name="T27" fmla="*/ 6 h 37"/>
                <a:gd name="T28" fmla="*/ 16 w 47"/>
                <a:gd name="T29" fmla="*/ 6 h 37"/>
                <a:gd name="T30" fmla="*/ 16 w 47"/>
                <a:gd name="T31" fmla="*/ 1 h 37"/>
                <a:gd name="T32" fmla="*/ 17 w 47"/>
                <a:gd name="T33" fmla="*/ 0 h 37"/>
                <a:gd name="T34" fmla="*/ 45 w 47"/>
                <a:gd name="T35" fmla="*/ 0 h 37"/>
                <a:gd name="T36" fmla="*/ 47 w 47"/>
                <a:gd name="T37" fmla="*/ 1 h 37"/>
                <a:gd name="T38" fmla="*/ 47 w 47"/>
                <a:gd name="T39" fmla="*/ 29 h 37"/>
                <a:gd name="T40" fmla="*/ 16 w 47"/>
                <a:gd name="T41" fmla="*/ 17 h 37"/>
                <a:gd name="T42" fmla="*/ 16 w 47"/>
                <a:gd name="T43" fmla="*/ 10 h 37"/>
                <a:gd name="T44" fmla="*/ 11 w 47"/>
                <a:gd name="T45" fmla="*/ 10 h 37"/>
                <a:gd name="T46" fmla="*/ 11 w 47"/>
                <a:gd name="T47" fmla="*/ 10 h 37"/>
                <a:gd name="T48" fmla="*/ 6 w 47"/>
                <a:gd name="T49" fmla="*/ 15 h 37"/>
                <a:gd name="T50" fmla="*/ 5 w 47"/>
                <a:gd name="T51" fmla="*/ 16 h 37"/>
                <a:gd name="T52" fmla="*/ 5 w 47"/>
                <a:gd name="T53" fmla="*/ 17 h 37"/>
                <a:gd name="T54" fmla="*/ 16 w 47"/>
                <a:gd name="T55" fmla="*/ 17 h 37"/>
                <a:gd name="T56" fmla="*/ 12 w 47"/>
                <a:gd name="T57" fmla="*/ 27 h 37"/>
                <a:gd name="T58" fmla="*/ 9 w 47"/>
                <a:gd name="T59" fmla="*/ 30 h 37"/>
                <a:gd name="T60" fmla="*/ 12 w 47"/>
                <a:gd name="T61" fmla="*/ 34 h 37"/>
                <a:gd name="T62" fmla="*/ 16 w 47"/>
                <a:gd name="T63" fmla="*/ 30 h 37"/>
                <a:gd name="T64" fmla="*/ 12 w 47"/>
                <a:gd name="T65" fmla="*/ 27 h 37"/>
                <a:gd name="T66" fmla="*/ 36 w 47"/>
                <a:gd name="T67" fmla="*/ 27 h 37"/>
                <a:gd name="T68" fmla="*/ 33 w 47"/>
                <a:gd name="T69" fmla="*/ 30 h 37"/>
                <a:gd name="T70" fmla="*/ 36 w 47"/>
                <a:gd name="T71" fmla="*/ 34 h 37"/>
                <a:gd name="T72" fmla="*/ 40 w 47"/>
                <a:gd name="T73" fmla="*/ 30 h 37"/>
                <a:gd name="T74" fmla="*/ 36 w 47"/>
                <a:gd name="T75" fmla="*/ 2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37">
                  <a:moveTo>
                    <a:pt x="47" y="29"/>
                  </a:moveTo>
                  <a:cubicBezTo>
                    <a:pt x="47" y="31"/>
                    <a:pt x="44" y="30"/>
                    <a:pt x="43" y="30"/>
                  </a:cubicBezTo>
                  <a:cubicBezTo>
                    <a:pt x="43" y="34"/>
                    <a:pt x="40" y="37"/>
                    <a:pt x="36" y="37"/>
                  </a:cubicBezTo>
                  <a:cubicBezTo>
                    <a:pt x="32" y="37"/>
                    <a:pt x="29" y="34"/>
                    <a:pt x="29" y="30"/>
                  </a:cubicBezTo>
                  <a:cubicBezTo>
                    <a:pt x="19" y="30"/>
                    <a:pt x="19" y="30"/>
                    <a:pt x="19" y="30"/>
                  </a:cubicBezTo>
                  <a:cubicBezTo>
                    <a:pt x="19" y="34"/>
                    <a:pt x="16" y="37"/>
                    <a:pt x="12" y="37"/>
                  </a:cubicBezTo>
                  <a:cubicBezTo>
                    <a:pt x="8" y="37"/>
                    <a:pt x="5" y="34"/>
                    <a:pt x="5" y="30"/>
                  </a:cubicBezTo>
                  <a:cubicBezTo>
                    <a:pt x="4" y="30"/>
                    <a:pt x="4" y="30"/>
                    <a:pt x="4" y="30"/>
                  </a:cubicBezTo>
                  <a:cubicBezTo>
                    <a:pt x="2" y="30"/>
                    <a:pt x="0" y="31"/>
                    <a:pt x="0" y="29"/>
                  </a:cubicBezTo>
                  <a:cubicBezTo>
                    <a:pt x="0" y="28"/>
                    <a:pt x="1" y="27"/>
                    <a:pt x="2" y="27"/>
                  </a:cubicBezTo>
                  <a:cubicBezTo>
                    <a:pt x="2" y="18"/>
                    <a:pt x="2" y="18"/>
                    <a:pt x="2" y="18"/>
                  </a:cubicBezTo>
                  <a:cubicBezTo>
                    <a:pt x="2" y="16"/>
                    <a:pt x="2" y="14"/>
                    <a:pt x="3" y="13"/>
                  </a:cubicBezTo>
                  <a:cubicBezTo>
                    <a:pt x="8" y="8"/>
                    <a:pt x="8" y="8"/>
                    <a:pt x="8" y="8"/>
                  </a:cubicBezTo>
                  <a:cubicBezTo>
                    <a:pt x="9" y="7"/>
                    <a:pt x="10" y="6"/>
                    <a:pt x="11" y="6"/>
                  </a:cubicBezTo>
                  <a:cubicBezTo>
                    <a:pt x="16" y="6"/>
                    <a:pt x="16" y="6"/>
                    <a:pt x="16" y="6"/>
                  </a:cubicBezTo>
                  <a:cubicBezTo>
                    <a:pt x="16" y="1"/>
                    <a:pt x="16" y="1"/>
                    <a:pt x="16" y="1"/>
                  </a:cubicBezTo>
                  <a:cubicBezTo>
                    <a:pt x="16" y="0"/>
                    <a:pt x="16" y="0"/>
                    <a:pt x="17" y="0"/>
                  </a:cubicBezTo>
                  <a:cubicBezTo>
                    <a:pt x="45" y="0"/>
                    <a:pt x="45" y="0"/>
                    <a:pt x="45" y="0"/>
                  </a:cubicBezTo>
                  <a:cubicBezTo>
                    <a:pt x="46" y="0"/>
                    <a:pt x="47" y="0"/>
                    <a:pt x="47" y="1"/>
                  </a:cubicBezTo>
                  <a:lnTo>
                    <a:pt x="47" y="29"/>
                  </a:lnTo>
                  <a:close/>
                  <a:moveTo>
                    <a:pt x="16" y="17"/>
                  </a:moveTo>
                  <a:cubicBezTo>
                    <a:pt x="16" y="10"/>
                    <a:pt x="16" y="10"/>
                    <a:pt x="16" y="10"/>
                  </a:cubicBezTo>
                  <a:cubicBezTo>
                    <a:pt x="11" y="10"/>
                    <a:pt x="11" y="10"/>
                    <a:pt x="11" y="10"/>
                  </a:cubicBezTo>
                  <a:cubicBezTo>
                    <a:pt x="11" y="10"/>
                    <a:pt x="11" y="10"/>
                    <a:pt x="11" y="10"/>
                  </a:cubicBezTo>
                  <a:cubicBezTo>
                    <a:pt x="6" y="15"/>
                    <a:pt x="6" y="15"/>
                    <a:pt x="6" y="15"/>
                  </a:cubicBezTo>
                  <a:cubicBezTo>
                    <a:pt x="6" y="15"/>
                    <a:pt x="5" y="16"/>
                    <a:pt x="5" y="16"/>
                  </a:cubicBezTo>
                  <a:cubicBezTo>
                    <a:pt x="5" y="17"/>
                    <a:pt x="5" y="17"/>
                    <a:pt x="5" y="17"/>
                  </a:cubicBezTo>
                  <a:lnTo>
                    <a:pt x="16" y="17"/>
                  </a:lnTo>
                  <a:close/>
                  <a:moveTo>
                    <a:pt x="12" y="27"/>
                  </a:moveTo>
                  <a:cubicBezTo>
                    <a:pt x="10" y="27"/>
                    <a:pt x="9" y="28"/>
                    <a:pt x="9" y="30"/>
                  </a:cubicBezTo>
                  <a:cubicBezTo>
                    <a:pt x="9" y="32"/>
                    <a:pt x="10" y="34"/>
                    <a:pt x="12" y="34"/>
                  </a:cubicBezTo>
                  <a:cubicBezTo>
                    <a:pt x="14" y="34"/>
                    <a:pt x="16" y="32"/>
                    <a:pt x="16" y="30"/>
                  </a:cubicBezTo>
                  <a:cubicBezTo>
                    <a:pt x="16" y="28"/>
                    <a:pt x="14" y="27"/>
                    <a:pt x="12" y="27"/>
                  </a:cubicBezTo>
                  <a:close/>
                  <a:moveTo>
                    <a:pt x="36" y="27"/>
                  </a:moveTo>
                  <a:cubicBezTo>
                    <a:pt x="34" y="27"/>
                    <a:pt x="33" y="28"/>
                    <a:pt x="33" y="30"/>
                  </a:cubicBezTo>
                  <a:cubicBezTo>
                    <a:pt x="33" y="32"/>
                    <a:pt x="34" y="34"/>
                    <a:pt x="36" y="34"/>
                  </a:cubicBezTo>
                  <a:cubicBezTo>
                    <a:pt x="38" y="34"/>
                    <a:pt x="40" y="32"/>
                    <a:pt x="40" y="30"/>
                  </a:cubicBezTo>
                  <a:cubicBezTo>
                    <a:pt x="40" y="28"/>
                    <a:pt x="38" y="27"/>
                    <a:pt x="36" y="2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grpSp>
        <p:nvGrpSpPr>
          <p:cNvPr id="21" name="组合 20"/>
          <p:cNvGrpSpPr/>
          <p:nvPr/>
        </p:nvGrpSpPr>
        <p:grpSpPr>
          <a:xfrm>
            <a:off x="4591243" y="1867991"/>
            <a:ext cx="618851" cy="620232"/>
            <a:chOff x="5964839" y="2742182"/>
            <a:chExt cx="825350" cy="827192"/>
          </a:xfrm>
        </p:grpSpPr>
        <p:sp>
          <p:nvSpPr>
            <p:cNvPr id="22" name="橢圓 3"/>
            <p:cNvSpPr/>
            <p:nvPr/>
          </p:nvSpPr>
          <p:spPr>
            <a:xfrm>
              <a:off x="5964839" y="2742182"/>
              <a:ext cx="825350" cy="827192"/>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3" name="Freeform 453"/>
            <p:cNvSpPr>
              <a:spLocks noEditPoints="1"/>
            </p:cNvSpPr>
            <p:nvPr/>
          </p:nvSpPr>
          <p:spPr bwMode="auto">
            <a:xfrm>
              <a:off x="6209990" y="3025613"/>
              <a:ext cx="333203" cy="308290"/>
            </a:xfrm>
            <a:custGeom>
              <a:avLst/>
              <a:gdLst>
                <a:gd name="T0" fmla="*/ 45 w 45"/>
                <a:gd name="T1" fmla="*/ 13 h 42"/>
                <a:gd name="T2" fmla="*/ 30 w 45"/>
                <a:gd name="T3" fmla="*/ 24 h 42"/>
                <a:gd name="T4" fmla="*/ 28 w 45"/>
                <a:gd name="T5" fmla="*/ 27 h 42"/>
                <a:gd name="T6" fmla="*/ 26 w 45"/>
                <a:gd name="T7" fmla="*/ 31 h 42"/>
                <a:gd name="T8" fmla="*/ 29 w 45"/>
                <a:gd name="T9" fmla="*/ 35 h 42"/>
                <a:gd name="T10" fmla="*/ 35 w 45"/>
                <a:gd name="T11" fmla="*/ 39 h 42"/>
                <a:gd name="T12" fmla="*/ 35 w 45"/>
                <a:gd name="T13" fmla="*/ 41 h 42"/>
                <a:gd name="T14" fmla="*/ 34 w 45"/>
                <a:gd name="T15" fmla="*/ 42 h 42"/>
                <a:gd name="T16" fmla="*/ 11 w 45"/>
                <a:gd name="T17" fmla="*/ 42 h 42"/>
                <a:gd name="T18" fmla="*/ 11 w 45"/>
                <a:gd name="T19" fmla="*/ 41 h 42"/>
                <a:gd name="T20" fmla="*/ 11 w 45"/>
                <a:gd name="T21" fmla="*/ 39 h 42"/>
                <a:gd name="T22" fmla="*/ 16 w 45"/>
                <a:gd name="T23" fmla="*/ 35 h 42"/>
                <a:gd name="T24" fmla="*/ 19 w 45"/>
                <a:gd name="T25" fmla="*/ 31 h 42"/>
                <a:gd name="T26" fmla="*/ 17 w 45"/>
                <a:gd name="T27" fmla="*/ 27 h 42"/>
                <a:gd name="T28" fmla="*/ 15 w 45"/>
                <a:gd name="T29" fmla="*/ 24 h 42"/>
                <a:gd name="T30" fmla="*/ 0 w 45"/>
                <a:gd name="T31" fmla="*/ 13 h 42"/>
                <a:gd name="T32" fmla="*/ 0 w 45"/>
                <a:gd name="T33" fmla="*/ 10 h 42"/>
                <a:gd name="T34" fmla="*/ 3 w 45"/>
                <a:gd name="T35" fmla="*/ 7 h 42"/>
                <a:gd name="T36" fmla="*/ 11 w 45"/>
                <a:gd name="T37" fmla="*/ 7 h 42"/>
                <a:gd name="T38" fmla="*/ 11 w 45"/>
                <a:gd name="T39" fmla="*/ 5 h 42"/>
                <a:gd name="T40" fmla="*/ 15 w 45"/>
                <a:gd name="T41" fmla="*/ 0 h 42"/>
                <a:gd name="T42" fmla="*/ 30 w 45"/>
                <a:gd name="T43" fmla="*/ 0 h 42"/>
                <a:gd name="T44" fmla="*/ 35 w 45"/>
                <a:gd name="T45" fmla="*/ 5 h 42"/>
                <a:gd name="T46" fmla="*/ 35 w 45"/>
                <a:gd name="T47" fmla="*/ 7 h 42"/>
                <a:gd name="T48" fmla="*/ 42 w 45"/>
                <a:gd name="T49" fmla="*/ 7 h 42"/>
                <a:gd name="T50" fmla="*/ 45 w 45"/>
                <a:gd name="T51" fmla="*/ 10 h 42"/>
                <a:gd name="T52" fmla="*/ 45 w 45"/>
                <a:gd name="T53" fmla="*/ 13 h 42"/>
                <a:gd name="T54" fmla="*/ 11 w 45"/>
                <a:gd name="T55" fmla="*/ 11 h 42"/>
                <a:gd name="T56" fmla="*/ 4 w 45"/>
                <a:gd name="T57" fmla="*/ 11 h 42"/>
                <a:gd name="T58" fmla="*/ 4 w 45"/>
                <a:gd name="T59" fmla="*/ 13 h 42"/>
                <a:gd name="T60" fmla="*/ 13 w 45"/>
                <a:gd name="T61" fmla="*/ 21 h 42"/>
                <a:gd name="T62" fmla="*/ 11 w 45"/>
                <a:gd name="T63" fmla="*/ 11 h 42"/>
                <a:gd name="T64" fmla="*/ 41 w 45"/>
                <a:gd name="T65" fmla="*/ 11 h 42"/>
                <a:gd name="T66" fmla="*/ 35 w 45"/>
                <a:gd name="T67" fmla="*/ 11 h 42"/>
                <a:gd name="T68" fmla="*/ 33 w 45"/>
                <a:gd name="T69" fmla="*/ 21 h 42"/>
                <a:gd name="T70" fmla="*/ 41 w 45"/>
                <a:gd name="T71" fmla="*/ 13 h 42"/>
                <a:gd name="T72" fmla="*/ 41 w 45"/>
                <a:gd name="T73"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5" h="42">
                  <a:moveTo>
                    <a:pt x="45" y="13"/>
                  </a:moveTo>
                  <a:cubicBezTo>
                    <a:pt x="45" y="18"/>
                    <a:pt x="39" y="24"/>
                    <a:pt x="30" y="24"/>
                  </a:cubicBezTo>
                  <a:cubicBezTo>
                    <a:pt x="29" y="26"/>
                    <a:pt x="28" y="27"/>
                    <a:pt x="28" y="27"/>
                  </a:cubicBezTo>
                  <a:cubicBezTo>
                    <a:pt x="26" y="28"/>
                    <a:pt x="26" y="30"/>
                    <a:pt x="26" y="31"/>
                  </a:cubicBezTo>
                  <a:cubicBezTo>
                    <a:pt x="26" y="33"/>
                    <a:pt x="27" y="35"/>
                    <a:pt x="29" y="35"/>
                  </a:cubicBezTo>
                  <a:cubicBezTo>
                    <a:pt x="32" y="35"/>
                    <a:pt x="35" y="36"/>
                    <a:pt x="35" y="39"/>
                  </a:cubicBezTo>
                  <a:cubicBezTo>
                    <a:pt x="35" y="41"/>
                    <a:pt x="35" y="41"/>
                    <a:pt x="35" y="41"/>
                  </a:cubicBezTo>
                  <a:cubicBezTo>
                    <a:pt x="35" y="41"/>
                    <a:pt x="34" y="42"/>
                    <a:pt x="34" y="42"/>
                  </a:cubicBezTo>
                  <a:cubicBezTo>
                    <a:pt x="11" y="42"/>
                    <a:pt x="11" y="42"/>
                    <a:pt x="11" y="42"/>
                  </a:cubicBezTo>
                  <a:cubicBezTo>
                    <a:pt x="11" y="42"/>
                    <a:pt x="11" y="41"/>
                    <a:pt x="11" y="41"/>
                  </a:cubicBezTo>
                  <a:cubicBezTo>
                    <a:pt x="11" y="39"/>
                    <a:pt x="11" y="39"/>
                    <a:pt x="11" y="39"/>
                  </a:cubicBezTo>
                  <a:cubicBezTo>
                    <a:pt x="11" y="36"/>
                    <a:pt x="13" y="35"/>
                    <a:pt x="16" y="35"/>
                  </a:cubicBezTo>
                  <a:cubicBezTo>
                    <a:pt x="18" y="35"/>
                    <a:pt x="19" y="33"/>
                    <a:pt x="19" y="31"/>
                  </a:cubicBezTo>
                  <a:cubicBezTo>
                    <a:pt x="19" y="30"/>
                    <a:pt x="19" y="28"/>
                    <a:pt x="17" y="27"/>
                  </a:cubicBezTo>
                  <a:cubicBezTo>
                    <a:pt x="17" y="27"/>
                    <a:pt x="16" y="26"/>
                    <a:pt x="15" y="24"/>
                  </a:cubicBezTo>
                  <a:cubicBezTo>
                    <a:pt x="6" y="24"/>
                    <a:pt x="0" y="18"/>
                    <a:pt x="0" y="13"/>
                  </a:cubicBezTo>
                  <a:cubicBezTo>
                    <a:pt x="0" y="10"/>
                    <a:pt x="0" y="10"/>
                    <a:pt x="0" y="10"/>
                  </a:cubicBezTo>
                  <a:cubicBezTo>
                    <a:pt x="0" y="8"/>
                    <a:pt x="1" y="7"/>
                    <a:pt x="3" y="7"/>
                  </a:cubicBezTo>
                  <a:cubicBezTo>
                    <a:pt x="11" y="7"/>
                    <a:pt x="11" y="7"/>
                    <a:pt x="11" y="7"/>
                  </a:cubicBezTo>
                  <a:cubicBezTo>
                    <a:pt x="11" y="5"/>
                    <a:pt x="11" y="5"/>
                    <a:pt x="11" y="5"/>
                  </a:cubicBezTo>
                  <a:cubicBezTo>
                    <a:pt x="11" y="2"/>
                    <a:pt x="12" y="0"/>
                    <a:pt x="15" y="0"/>
                  </a:cubicBezTo>
                  <a:cubicBezTo>
                    <a:pt x="30" y="0"/>
                    <a:pt x="30" y="0"/>
                    <a:pt x="30" y="0"/>
                  </a:cubicBezTo>
                  <a:cubicBezTo>
                    <a:pt x="33" y="0"/>
                    <a:pt x="35" y="2"/>
                    <a:pt x="35" y="5"/>
                  </a:cubicBezTo>
                  <a:cubicBezTo>
                    <a:pt x="35" y="7"/>
                    <a:pt x="35" y="7"/>
                    <a:pt x="35" y="7"/>
                  </a:cubicBezTo>
                  <a:cubicBezTo>
                    <a:pt x="42" y="7"/>
                    <a:pt x="42" y="7"/>
                    <a:pt x="42" y="7"/>
                  </a:cubicBezTo>
                  <a:cubicBezTo>
                    <a:pt x="44" y="7"/>
                    <a:pt x="45" y="8"/>
                    <a:pt x="45" y="10"/>
                  </a:cubicBezTo>
                  <a:lnTo>
                    <a:pt x="45" y="13"/>
                  </a:lnTo>
                  <a:close/>
                  <a:moveTo>
                    <a:pt x="11" y="11"/>
                  </a:moveTo>
                  <a:cubicBezTo>
                    <a:pt x="4" y="11"/>
                    <a:pt x="4" y="11"/>
                    <a:pt x="4" y="11"/>
                  </a:cubicBezTo>
                  <a:cubicBezTo>
                    <a:pt x="4" y="13"/>
                    <a:pt x="4" y="13"/>
                    <a:pt x="4" y="13"/>
                  </a:cubicBezTo>
                  <a:cubicBezTo>
                    <a:pt x="4" y="16"/>
                    <a:pt x="7" y="20"/>
                    <a:pt x="13" y="21"/>
                  </a:cubicBezTo>
                  <a:cubicBezTo>
                    <a:pt x="11" y="18"/>
                    <a:pt x="11" y="15"/>
                    <a:pt x="11" y="11"/>
                  </a:cubicBezTo>
                  <a:close/>
                  <a:moveTo>
                    <a:pt x="41" y="11"/>
                  </a:moveTo>
                  <a:cubicBezTo>
                    <a:pt x="35" y="11"/>
                    <a:pt x="35" y="11"/>
                    <a:pt x="35" y="11"/>
                  </a:cubicBezTo>
                  <a:cubicBezTo>
                    <a:pt x="35" y="15"/>
                    <a:pt x="34" y="18"/>
                    <a:pt x="33" y="21"/>
                  </a:cubicBezTo>
                  <a:cubicBezTo>
                    <a:pt x="38" y="20"/>
                    <a:pt x="41" y="16"/>
                    <a:pt x="41" y="13"/>
                  </a:cubicBezTo>
                  <a:lnTo>
                    <a:pt x="41" y="1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grpSp>
        <p:nvGrpSpPr>
          <p:cNvPr id="24" name="组合 23"/>
          <p:cNvGrpSpPr/>
          <p:nvPr/>
        </p:nvGrpSpPr>
        <p:grpSpPr>
          <a:xfrm>
            <a:off x="4586687" y="2698650"/>
            <a:ext cx="620233" cy="618851"/>
            <a:chOff x="5962996" y="3789040"/>
            <a:chExt cx="827193" cy="825350"/>
          </a:xfrm>
        </p:grpSpPr>
        <p:sp>
          <p:nvSpPr>
            <p:cNvPr id="25" name="橢圓 5"/>
            <p:cNvSpPr/>
            <p:nvPr/>
          </p:nvSpPr>
          <p:spPr>
            <a:xfrm>
              <a:off x="5962996" y="3789040"/>
              <a:ext cx="827193" cy="82535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6" name="Freeform 336"/>
            <p:cNvSpPr>
              <a:spLocks noEditPoints="1"/>
            </p:cNvSpPr>
            <p:nvPr/>
          </p:nvSpPr>
          <p:spPr bwMode="auto">
            <a:xfrm>
              <a:off x="6224530" y="4048744"/>
              <a:ext cx="314081" cy="314081"/>
            </a:xfrm>
            <a:custGeom>
              <a:avLst/>
              <a:gdLst>
                <a:gd name="T0" fmla="*/ 0 w 90"/>
                <a:gd name="T1" fmla="*/ 40 h 90"/>
                <a:gd name="T2" fmla="*/ 40 w 90"/>
                <a:gd name="T3" fmla="*/ 0 h 90"/>
                <a:gd name="T4" fmla="*/ 40 w 90"/>
                <a:gd name="T5" fmla="*/ 90 h 90"/>
                <a:gd name="T6" fmla="*/ 0 w 90"/>
                <a:gd name="T7" fmla="*/ 50 h 90"/>
                <a:gd name="T8" fmla="*/ 40 w 90"/>
                <a:gd name="T9" fmla="*/ 90 h 90"/>
                <a:gd name="T10" fmla="*/ 33 w 90"/>
                <a:gd name="T11" fmla="*/ 10 h 90"/>
                <a:gd name="T12" fmla="*/ 9 w 90"/>
                <a:gd name="T13" fmla="*/ 33 h 90"/>
                <a:gd name="T14" fmla="*/ 33 w 90"/>
                <a:gd name="T15" fmla="*/ 83 h 90"/>
                <a:gd name="T16" fmla="*/ 9 w 90"/>
                <a:gd name="T17" fmla="*/ 57 h 90"/>
                <a:gd name="T18" fmla="*/ 33 w 90"/>
                <a:gd name="T19" fmla="*/ 83 h 90"/>
                <a:gd name="T20" fmla="*/ 16 w 90"/>
                <a:gd name="T21" fmla="*/ 26 h 90"/>
                <a:gd name="T22" fmla="*/ 26 w 90"/>
                <a:gd name="T23" fmla="*/ 17 h 90"/>
                <a:gd name="T24" fmla="*/ 26 w 90"/>
                <a:gd name="T25" fmla="*/ 74 h 90"/>
                <a:gd name="T26" fmla="*/ 16 w 90"/>
                <a:gd name="T27" fmla="*/ 67 h 90"/>
                <a:gd name="T28" fmla="*/ 26 w 90"/>
                <a:gd name="T29" fmla="*/ 74 h 90"/>
                <a:gd name="T30" fmla="*/ 49 w 90"/>
                <a:gd name="T31" fmla="*/ 40 h 90"/>
                <a:gd name="T32" fmla="*/ 90 w 90"/>
                <a:gd name="T33" fmla="*/ 0 h 90"/>
                <a:gd name="T34" fmla="*/ 90 w 90"/>
                <a:gd name="T35" fmla="*/ 74 h 90"/>
                <a:gd name="T36" fmla="*/ 66 w 90"/>
                <a:gd name="T37" fmla="*/ 67 h 90"/>
                <a:gd name="T38" fmla="*/ 57 w 90"/>
                <a:gd name="T39" fmla="*/ 90 h 90"/>
                <a:gd name="T40" fmla="*/ 49 w 90"/>
                <a:gd name="T41" fmla="*/ 50 h 90"/>
                <a:gd name="T42" fmla="*/ 73 w 90"/>
                <a:gd name="T43" fmla="*/ 57 h 90"/>
                <a:gd name="T44" fmla="*/ 83 w 90"/>
                <a:gd name="T45" fmla="*/ 50 h 90"/>
                <a:gd name="T46" fmla="*/ 90 w 90"/>
                <a:gd name="T47" fmla="*/ 74 h 90"/>
                <a:gd name="T48" fmla="*/ 83 w 90"/>
                <a:gd name="T49" fmla="*/ 10 h 90"/>
                <a:gd name="T50" fmla="*/ 57 w 90"/>
                <a:gd name="T51" fmla="*/ 33 h 90"/>
                <a:gd name="T52" fmla="*/ 73 w 90"/>
                <a:gd name="T53" fmla="*/ 26 h 90"/>
                <a:gd name="T54" fmla="*/ 66 w 90"/>
                <a:gd name="T55" fmla="*/ 17 h 90"/>
                <a:gd name="T56" fmla="*/ 73 w 90"/>
                <a:gd name="T57" fmla="*/ 26 h 90"/>
                <a:gd name="T58" fmla="*/ 66 w 90"/>
                <a:gd name="T59" fmla="*/ 90 h 90"/>
                <a:gd name="T60" fmla="*/ 73 w 90"/>
                <a:gd name="T61" fmla="*/ 83 h 90"/>
                <a:gd name="T62" fmla="*/ 90 w 90"/>
                <a:gd name="T63" fmla="*/ 90 h 90"/>
                <a:gd name="T64" fmla="*/ 83 w 90"/>
                <a:gd name="T65" fmla="*/ 83 h 90"/>
                <a:gd name="T66" fmla="*/ 90 w 90"/>
                <a:gd name="T6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 h="90">
                  <a:moveTo>
                    <a:pt x="40" y="40"/>
                  </a:moveTo>
                  <a:lnTo>
                    <a:pt x="0" y="40"/>
                  </a:lnTo>
                  <a:lnTo>
                    <a:pt x="0" y="0"/>
                  </a:lnTo>
                  <a:lnTo>
                    <a:pt x="40" y="0"/>
                  </a:lnTo>
                  <a:lnTo>
                    <a:pt x="40" y="40"/>
                  </a:lnTo>
                  <a:close/>
                  <a:moveTo>
                    <a:pt x="40" y="90"/>
                  </a:moveTo>
                  <a:lnTo>
                    <a:pt x="0" y="90"/>
                  </a:lnTo>
                  <a:lnTo>
                    <a:pt x="0" y="50"/>
                  </a:lnTo>
                  <a:lnTo>
                    <a:pt x="40" y="50"/>
                  </a:lnTo>
                  <a:lnTo>
                    <a:pt x="40" y="90"/>
                  </a:lnTo>
                  <a:close/>
                  <a:moveTo>
                    <a:pt x="33" y="33"/>
                  </a:moveTo>
                  <a:lnTo>
                    <a:pt x="33" y="10"/>
                  </a:lnTo>
                  <a:lnTo>
                    <a:pt x="9" y="10"/>
                  </a:lnTo>
                  <a:lnTo>
                    <a:pt x="9" y="33"/>
                  </a:lnTo>
                  <a:lnTo>
                    <a:pt x="33" y="33"/>
                  </a:lnTo>
                  <a:close/>
                  <a:moveTo>
                    <a:pt x="33" y="83"/>
                  </a:moveTo>
                  <a:lnTo>
                    <a:pt x="33" y="57"/>
                  </a:lnTo>
                  <a:lnTo>
                    <a:pt x="9" y="57"/>
                  </a:lnTo>
                  <a:lnTo>
                    <a:pt x="9" y="83"/>
                  </a:lnTo>
                  <a:lnTo>
                    <a:pt x="33" y="83"/>
                  </a:lnTo>
                  <a:close/>
                  <a:moveTo>
                    <a:pt x="26" y="26"/>
                  </a:moveTo>
                  <a:lnTo>
                    <a:pt x="16" y="26"/>
                  </a:lnTo>
                  <a:lnTo>
                    <a:pt x="16" y="17"/>
                  </a:lnTo>
                  <a:lnTo>
                    <a:pt x="26" y="17"/>
                  </a:lnTo>
                  <a:lnTo>
                    <a:pt x="26" y="26"/>
                  </a:lnTo>
                  <a:close/>
                  <a:moveTo>
                    <a:pt x="26" y="74"/>
                  </a:moveTo>
                  <a:lnTo>
                    <a:pt x="16" y="74"/>
                  </a:lnTo>
                  <a:lnTo>
                    <a:pt x="16" y="67"/>
                  </a:lnTo>
                  <a:lnTo>
                    <a:pt x="26" y="67"/>
                  </a:lnTo>
                  <a:lnTo>
                    <a:pt x="26" y="74"/>
                  </a:lnTo>
                  <a:close/>
                  <a:moveTo>
                    <a:pt x="90" y="40"/>
                  </a:moveTo>
                  <a:lnTo>
                    <a:pt x="49" y="40"/>
                  </a:lnTo>
                  <a:lnTo>
                    <a:pt x="49" y="0"/>
                  </a:lnTo>
                  <a:lnTo>
                    <a:pt x="90" y="0"/>
                  </a:lnTo>
                  <a:lnTo>
                    <a:pt x="90" y="40"/>
                  </a:lnTo>
                  <a:close/>
                  <a:moveTo>
                    <a:pt x="90" y="74"/>
                  </a:moveTo>
                  <a:lnTo>
                    <a:pt x="66" y="74"/>
                  </a:lnTo>
                  <a:lnTo>
                    <a:pt x="66" y="67"/>
                  </a:lnTo>
                  <a:lnTo>
                    <a:pt x="57" y="67"/>
                  </a:lnTo>
                  <a:lnTo>
                    <a:pt x="57" y="90"/>
                  </a:lnTo>
                  <a:lnTo>
                    <a:pt x="49" y="90"/>
                  </a:lnTo>
                  <a:lnTo>
                    <a:pt x="49" y="50"/>
                  </a:lnTo>
                  <a:lnTo>
                    <a:pt x="73" y="50"/>
                  </a:lnTo>
                  <a:lnTo>
                    <a:pt x="73" y="57"/>
                  </a:lnTo>
                  <a:lnTo>
                    <a:pt x="83" y="57"/>
                  </a:lnTo>
                  <a:lnTo>
                    <a:pt x="83" y="50"/>
                  </a:lnTo>
                  <a:lnTo>
                    <a:pt x="90" y="50"/>
                  </a:lnTo>
                  <a:lnTo>
                    <a:pt x="90" y="74"/>
                  </a:lnTo>
                  <a:close/>
                  <a:moveTo>
                    <a:pt x="83" y="33"/>
                  </a:moveTo>
                  <a:lnTo>
                    <a:pt x="83" y="10"/>
                  </a:lnTo>
                  <a:lnTo>
                    <a:pt x="57" y="10"/>
                  </a:lnTo>
                  <a:lnTo>
                    <a:pt x="57" y="33"/>
                  </a:lnTo>
                  <a:lnTo>
                    <a:pt x="83" y="33"/>
                  </a:lnTo>
                  <a:close/>
                  <a:moveTo>
                    <a:pt x="73" y="26"/>
                  </a:moveTo>
                  <a:lnTo>
                    <a:pt x="66" y="26"/>
                  </a:lnTo>
                  <a:lnTo>
                    <a:pt x="66" y="17"/>
                  </a:lnTo>
                  <a:lnTo>
                    <a:pt x="73" y="17"/>
                  </a:lnTo>
                  <a:lnTo>
                    <a:pt x="73" y="26"/>
                  </a:lnTo>
                  <a:close/>
                  <a:moveTo>
                    <a:pt x="73" y="90"/>
                  </a:moveTo>
                  <a:lnTo>
                    <a:pt x="66" y="90"/>
                  </a:lnTo>
                  <a:lnTo>
                    <a:pt x="66" y="83"/>
                  </a:lnTo>
                  <a:lnTo>
                    <a:pt x="73" y="83"/>
                  </a:lnTo>
                  <a:lnTo>
                    <a:pt x="73" y="90"/>
                  </a:lnTo>
                  <a:close/>
                  <a:moveTo>
                    <a:pt x="90" y="90"/>
                  </a:moveTo>
                  <a:lnTo>
                    <a:pt x="83" y="90"/>
                  </a:lnTo>
                  <a:lnTo>
                    <a:pt x="83" y="83"/>
                  </a:lnTo>
                  <a:lnTo>
                    <a:pt x="90" y="83"/>
                  </a:lnTo>
                  <a:lnTo>
                    <a:pt x="90"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sp>
        <p:nvSpPr>
          <p:cNvPr id="31" name="矩形 30"/>
          <p:cNvSpPr/>
          <p:nvPr/>
        </p:nvSpPr>
        <p:spPr>
          <a:xfrm>
            <a:off x="5331460" y="1165860"/>
            <a:ext cx="995680" cy="337185"/>
          </a:xfrm>
          <a:prstGeom prst="rect">
            <a:avLst/>
          </a:prstGeom>
        </p:spPr>
        <p:txBody>
          <a:bodyPr wrap="none">
            <a:spAutoFit/>
          </a:bodyPr>
          <a:lstStyle/>
          <a:p>
            <a:pPr algn="l"/>
            <a:r>
              <a:rPr lang="zh-CN" altLang="en-US" sz="1600" b="1" dirty="0">
                <a:solidFill>
                  <a:srgbClr val="0070C0"/>
                </a:solidFill>
                <a:latin typeface="微软雅黑" panose="020B0503020204020204" pitchFamily="34" charset="-122"/>
                <a:ea typeface="微软雅黑" panose="020B0503020204020204" pitchFamily="34" charset="-122"/>
              </a:rPr>
              <a:t>溢出属性</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
        <p:nvSpPr>
          <p:cNvPr id="37" name="矩形 36"/>
          <p:cNvSpPr/>
          <p:nvPr/>
        </p:nvSpPr>
        <p:spPr>
          <a:xfrm>
            <a:off x="5331460" y="2839720"/>
            <a:ext cx="995680" cy="337185"/>
          </a:xfrm>
          <a:prstGeom prst="rect">
            <a:avLst/>
          </a:prstGeom>
        </p:spPr>
        <p:txBody>
          <a:bodyPr wrap="none">
            <a:spAutoFit/>
          </a:bodyPr>
          <a:lstStyle/>
          <a:p>
            <a:pPr algn="l"/>
            <a:r>
              <a:rPr lang="zh-CN" sz="1600" b="1" dirty="0" smtClean="0">
                <a:solidFill>
                  <a:srgbClr val="0070C0"/>
                </a:solidFill>
                <a:latin typeface="微软雅黑" panose="020B0503020204020204" pitchFamily="34" charset="-122"/>
                <a:ea typeface="微软雅黑" panose="020B0503020204020204" pitchFamily="34" charset="-122"/>
              </a:rPr>
              <a:t>文本溢出</a:t>
            </a:r>
            <a:endParaRPr lang="zh-CN" sz="1600" b="1" dirty="0" smtClean="0">
              <a:solidFill>
                <a:srgbClr val="0070C0"/>
              </a:solidFill>
              <a:latin typeface="微软雅黑" panose="020B0503020204020204" pitchFamily="34" charset="-122"/>
              <a:ea typeface="微软雅黑" panose="020B0503020204020204" pitchFamily="34" charset="-122"/>
            </a:endParaRPr>
          </a:p>
        </p:txBody>
      </p:sp>
      <p:sp>
        <p:nvSpPr>
          <p:cNvPr id="42" name="文本框 9"/>
          <p:cNvSpPr txBox="1"/>
          <p:nvPr/>
        </p:nvSpPr>
        <p:spPr>
          <a:xfrm>
            <a:off x="3754501" y="174480"/>
            <a:ext cx="1576869"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知识点</a:t>
            </a:r>
            <a:endParaRPr lang="zh-CN" altLang="zh-CN" b="1" dirty="0" smtClean="0">
              <a:solidFill>
                <a:srgbClr val="0070C0"/>
              </a:solidFill>
              <a:latin typeface="Impact MT Std" pitchFamily="34" charset="0"/>
              <a:ea typeface="微软雅黑" panose="020B0503020204020204" pitchFamily="34" charset="-122"/>
            </a:endParaRPr>
          </a:p>
        </p:txBody>
      </p:sp>
      <p:grpSp>
        <p:nvGrpSpPr>
          <p:cNvPr id="11" name="组合 10"/>
          <p:cNvGrpSpPr/>
          <p:nvPr/>
        </p:nvGrpSpPr>
        <p:grpSpPr>
          <a:xfrm>
            <a:off x="4579067" y="3562250"/>
            <a:ext cx="620233" cy="618851"/>
            <a:chOff x="5962996" y="3789040"/>
            <a:chExt cx="827193" cy="825350"/>
          </a:xfrm>
        </p:grpSpPr>
        <p:sp>
          <p:nvSpPr>
            <p:cNvPr id="27" name="橢圓 5"/>
            <p:cNvSpPr/>
            <p:nvPr/>
          </p:nvSpPr>
          <p:spPr>
            <a:xfrm>
              <a:off x="5962996" y="3789040"/>
              <a:ext cx="827193" cy="82535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8" name="Freeform 336"/>
            <p:cNvSpPr>
              <a:spLocks noEditPoints="1"/>
            </p:cNvSpPr>
            <p:nvPr/>
          </p:nvSpPr>
          <p:spPr bwMode="auto">
            <a:xfrm>
              <a:off x="6224530" y="4048744"/>
              <a:ext cx="314081" cy="314081"/>
            </a:xfrm>
            <a:custGeom>
              <a:avLst/>
              <a:gdLst>
                <a:gd name="T0" fmla="*/ 0 w 90"/>
                <a:gd name="T1" fmla="*/ 40 h 90"/>
                <a:gd name="T2" fmla="*/ 40 w 90"/>
                <a:gd name="T3" fmla="*/ 0 h 90"/>
                <a:gd name="T4" fmla="*/ 40 w 90"/>
                <a:gd name="T5" fmla="*/ 90 h 90"/>
                <a:gd name="T6" fmla="*/ 0 w 90"/>
                <a:gd name="T7" fmla="*/ 50 h 90"/>
                <a:gd name="T8" fmla="*/ 40 w 90"/>
                <a:gd name="T9" fmla="*/ 90 h 90"/>
                <a:gd name="T10" fmla="*/ 33 w 90"/>
                <a:gd name="T11" fmla="*/ 10 h 90"/>
                <a:gd name="T12" fmla="*/ 9 w 90"/>
                <a:gd name="T13" fmla="*/ 33 h 90"/>
                <a:gd name="T14" fmla="*/ 33 w 90"/>
                <a:gd name="T15" fmla="*/ 83 h 90"/>
                <a:gd name="T16" fmla="*/ 9 w 90"/>
                <a:gd name="T17" fmla="*/ 57 h 90"/>
                <a:gd name="T18" fmla="*/ 33 w 90"/>
                <a:gd name="T19" fmla="*/ 83 h 90"/>
                <a:gd name="T20" fmla="*/ 16 w 90"/>
                <a:gd name="T21" fmla="*/ 26 h 90"/>
                <a:gd name="T22" fmla="*/ 26 w 90"/>
                <a:gd name="T23" fmla="*/ 17 h 90"/>
                <a:gd name="T24" fmla="*/ 26 w 90"/>
                <a:gd name="T25" fmla="*/ 74 h 90"/>
                <a:gd name="T26" fmla="*/ 16 w 90"/>
                <a:gd name="T27" fmla="*/ 67 h 90"/>
                <a:gd name="T28" fmla="*/ 26 w 90"/>
                <a:gd name="T29" fmla="*/ 74 h 90"/>
                <a:gd name="T30" fmla="*/ 49 w 90"/>
                <a:gd name="T31" fmla="*/ 40 h 90"/>
                <a:gd name="T32" fmla="*/ 90 w 90"/>
                <a:gd name="T33" fmla="*/ 0 h 90"/>
                <a:gd name="T34" fmla="*/ 90 w 90"/>
                <a:gd name="T35" fmla="*/ 74 h 90"/>
                <a:gd name="T36" fmla="*/ 66 w 90"/>
                <a:gd name="T37" fmla="*/ 67 h 90"/>
                <a:gd name="T38" fmla="*/ 57 w 90"/>
                <a:gd name="T39" fmla="*/ 90 h 90"/>
                <a:gd name="T40" fmla="*/ 49 w 90"/>
                <a:gd name="T41" fmla="*/ 50 h 90"/>
                <a:gd name="T42" fmla="*/ 73 w 90"/>
                <a:gd name="T43" fmla="*/ 57 h 90"/>
                <a:gd name="T44" fmla="*/ 83 w 90"/>
                <a:gd name="T45" fmla="*/ 50 h 90"/>
                <a:gd name="T46" fmla="*/ 90 w 90"/>
                <a:gd name="T47" fmla="*/ 74 h 90"/>
                <a:gd name="T48" fmla="*/ 83 w 90"/>
                <a:gd name="T49" fmla="*/ 10 h 90"/>
                <a:gd name="T50" fmla="*/ 57 w 90"/>
                <a:gd name="T51" fmla="*/ 33 h 90"/>
                <a:gd name="T52" fmla="*/ 73 w 90"/>
                <a:gd name="T53" fmla="*/ 26 h 90"/>
                <a:gd name="T54" fmla="*/ 66 w 90"/>
                <a:gd name="T55" fmla="*/ 17 h 90"/>
                <a:gd name="T56" fmla="*/ 73 w 90"/>
                <a:gd name="T57" fmla="*/ 26 h 90"/>
                <a:gd name="T58" fmla="*/ 66 w 90"/>
                <a:gd name="T59" fmla="*/ 90 h 90"/>
                <a:gd name="T60" fmla="*/ 73 w 90"/>
                <a:gd name="T61" fmla="*/ 83 h 90"/>
                <a:gd name="T62" fmla="*/ 90 w 90"/>
                <a:gd name="T63" fmla="*/ 90 h 90"/>
                <a:gd name="T64" fmla="*/ 83 w 90"/>
                <a:gd name="T65" fmla="*/ 83 h 90"/>
                <a:gd name="T66" fmla="*/ 90 w 90"/>
                <a:gd name="T6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 h="90">
                  <a:moveTo>
                    <a:pt x="40" y="40"/>
                  </a:moveTo>
                  <a:lnTo>
                    <a:pt x="0" y="40"/>
                  </a:lnTo>
                  <a:lnTo>
                    <a:pt x="0" y="0"/>
                  </a:lnTo>
                  <a:lnTo>
                    <a:pt x="40" y="0"/>
                  </a:lnTo>
                  <a:lnTo>
                    <a:pt x="40" y="40"/>
                  </a:lnTo>
                  <a:close/>
                  <a:moveTo>
                    <a:pt x="40" y="90"/>
                  </a:moveTo>
                  <a:lnTo>
                    <a:pt x="0" y="90"/>
                  </a:lnTo>
                  <a:lnTo>
                    <a:pt x="0" y="50"/>
                  </a:lnTo>
                  <a:lnTo>
                    <a:pt x="40" y="50"/>
                  </a:lnTo>
                  <a:lnTo>
                    <a:pt x="40" y="90"/>
                  </a:lnTo>
                  <a:close/>
                  <a:moveTo>
                    <a:pt x="33" y="33"/>
                  </a:moveTo>
                  <a:lnTo>
                    <a:pt x="33" y="10"/>
                  </a:lnTo>
                  <a:lnTo>
                    <a:pt x="9" y="10"/>
                  </a:lnTo>
                  <a:lnTo>
                    <a:pt x="9" y="33"/>
                  </a:lnTo>
                  <a:lnTo>
                    <a:pt x="33" y="33"/>
                  </a:lnTo>
                  <a:close/>
                  <a:moveTo>
                    <a:pt x="33" y="83"/>
                  </a:moveTo>
                  <a:lnTo>
                    <a:pt x="33" y="57"/>
                  </a:lnTo>
                  <a:lnTo>
                    <a:pt x="9" y="57"/>
                  </a:lnTo>
                  <a:lnTo>
                    <a:pt x="9" y="83"/>
                  </a:lnTo>
                  <a:lnTo>
                    <a:pt x="33" y="83"/>
                  </a:lnTo>
                  <a:close/>
                  <a:moveTo>
                    <a:pt x="26" y="26"/>
                  </a:moveTo>
                  <a:lnTo>
                    <a:pt x="16" y="26"/>
                  </a:lnTo>
                  <a:lnTo>
                    <a:pt x="16" y="17"/>
                  </a:lnTo>
                  <a:lnTo>
                    <a:pt x="26" y="17"/>
                  </a:lnTo>
                  <a:lnTo>
                    <a:pt x="26" y="26"/>
                  </a:lnTo>
                  <a:close/>
                  <a:moveTo>
                    <a:pt x="26" y="74"/>
                  </a:moveTo>
                  <a:lnTo>
                    <a:pt x="16" y="74"/>
                  </a:lnTo>
                  <a:lnTo>
                    <a:pt x="16" y="67"/>
                  </a:lnTo>
                  <a:lnTo>
                    <a:pt x="26" y="67"/>
                  </a:lnTo>
                  <a:lnTo>
                    <a:pt x="26" y="74"/>
                  </a:lnTo>
                  <a:close/>
                  <a:moveTo>
                    <a:pt x="90" y="40"/>
                  </a:moveTo>
                  <a:lnTo>
                    <a:pt x="49" y="40"/>
                  </a:lnTo>
                  <a:lnTo>
                    <a:pt x="49" y="0"/>
                  </a:lnTo>
                  <a:lnTo>
                    <a:pt x="90" y="0"/>
                  </a:lnTo>
                  <a:lnTo>
                    <a:pt x="90" y="40"/>
                  </a:lnTo>
                  <a:close/>
                  <a:moveTo>
                    <a:pt x="90" y="74"/>
                  </a:moveTo>
                  <a:lnTo>
                    <a:pt x="66" y="74"/>
                  </a:lnTo>
                  <a:lnTo>
                    <a:pt x="66" y="67"/>
                  </a:lnTo>
                  <a:lnTo>
                    <a:pt x="57" y="67"/>
                  </a:lnTo>
                  <a:lnTo>
                    <a:pt x="57" y="90"/>
                  </a:lnTo>
                  <a:lnTo>
                    <a:pt x="49" y="90"/>
                  </a:lnTo>
                  <a:lnTo>
                    <a:pt x="49" y="50"/>
                  </a:lnTo>
                  <a:lnTo>
                    <a:pt x="73" y="50"/>
                  </a:lnTo>
                  <a:lnTo>
                    <a:pt x="73" y="57"/>
                  </a:lnTo>
                  <a:lnTo>
                    <a:pt x="83" y="57"/>
                  </a:lnTo>
                  <a:lnTo>
                    <a:pt x="83" y="50"/>
                  </a:lnTo>
                  <a:lnTo>
                    <a:pt x="90" y="50"/>
                  </a:lnTo>
                  <a:lnTo>
                    <a:pt x="90" y="74"/>
                  </a:lnTo>
                  <a:close/>
                  <a:moveTo>
                    <a:pt x="83" y="33"/>
                  </a:moveTo>
                  <a:lnTo>
                    <a:pt x="83" y="10"/>
                  </a:lnTo>
                  <a:lnTo>
                    <a:pt x="57" y="10"/>
                  </a:lnTo>
                  <a:lnTo>
                    <a:pt x="57" y="33"/>
                  </a:lnTo>
                  <a:lnTo>
                    <a:pt x="83" y="33"/>
                  </a:lnTo>
                  <a:close/>
                  <a:moveTo>
                    <a:pt x="73" y="26"/>
                  </a:moveTo>
                  <a:lnTo>
                    <a:pt x="66" y="26"/>
                  </a:lnTo>
                  <a:lnTo>
                    <a:pt x="66" y="17"/>
                  </a:lnTo>
                  <a:lnTo>
                    <a:pt x="73" y="17"/>
                  </a:lnTo>
                  <a:lnTo>
                    <a:pt x="73" y="26"/>
                  </a:lnTo>
                  <a:close/>
                  <a:moveTo>
                    <a:pt x="73" y="90"/>
                  </a:moveTo>
                  <a:lnTo>
                    <a:pt x="66" y="90"/>
                  </a:lnTo>
                  <a:lnTo>
                    <a:pt x="66" y="83"/>
                  </a:lnTo>
                  <a:lnTo>
                    <a:pt x="73" y="83"/>
                  </a:lnTo>
                  <a:lnTo>
                    <a:pt x="73" y="90"/>
                  </a:lnTo>
                  <a:close/>
                  <a:moveTo>
                    <a:pt x="90" y="90"/>
                  </a:moveTo>
                  <a:lnTo>
                    <a:pt x="83" y="90"/>
                  </a:lnTo>
                  <a:lnTo>
                    <a:pt x="83" y="83"/>
                  </a:lnTo>
                  <a:lnTo>
                    <a:pt x="90" y="83"/>
                  </a:lnTo>
                  <a:lnTo>
                    <a:pt x="90"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p>
              <a:endParaRPr lang="id-ID" sz="1350"/>
            </a:p>
          </p:txBody>
        </p:sp>
      </p:grpSp>
      <p:sp>
        <p:nvSpPr>
          <p:cNvPr id="29" name="矩形 28"/>
          <p:cNvSpPr/>
          <p:nvPr/>
        </p:nvSpPr>
        <p:spPr>
          <a:xfrm>
            <a:off x="5379085" y="1974215"/>
            <a:ext cx="995680" cy="337185"/>
          </a:xfrm>
          <a:prstGeom prst="rect">
            <a:avLst/>
          </a:prstGeom>
        </p:spPr>
        <p:txBody>
          <a:bodyPr wrap="none">
            <a:spAutoFit/>
          </a:bodyPr>
          <a:p>
            <a:pPr algn="l"/>
            <a:r>
              <a:rPr lang="zh-CN" sz="1600" b="1" dirty="0" smtClean="0">
                <a:solidFill>
                  <a:srgbClr val="0070C0"/>
                </a:solidFill>
                <a:latin typeface="微软雅黑" panose="020B0503020204020204" pitchFamily="34" charset="-122"/>
                <a:ea typeface="微软雅黑" panose="020B0503020204020204" pitchFamily="34" charset="-122"/>
              </a:rPr>
              <a:t>空白空间</a:t>
            </a:r>
            <a:endParaRPr lang="zh-CN" sz="1600" b="1" dirty="0" smtClean="0">
              <a:solidFill>
                <a:srgbClr val="0070C0"/>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4579067" y="4401085"/>
            <a:ext cx="620233" cy="618851"/>
            <a:chOff x="5962996" y="3789040"/>
            <a:chExt cx="827193" cy="825350"/>
          </a:xfrm>
        </p:grpSpPr>
        <p:sp>
          <p:nvSpPr>
            <p:cNvPr id="32" name="橢圓 5"/>
            <p:cNvSpPr/>
            <p:nvPr/>
          </p:nvSpPr>
          <p:spPr>
            <a:xfrm>
              <a:off x="5962996" y="3789040"/>
              <a:ext cx="827193" cy="82535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33" name="Freeform 336"/>
            <p:cNvSpPr>
              <a:spLocks noEditPoints="1"/>
            </p:cNvSpPr>
            <p:nvPr/>
          </p:nvSpPr>
          <p:spPr bwMode="auto">
            <a:xfrm>
              <a:off x="6224530" y="4048744"/>
              <a:ext cx="314081" cy="314081"/>
            </a:xfrm>
            <a:custGeom>
              <a:avLst/>
              <a:gdLst>
                <a:gd name="T0" fmla="*/ 0 w 90"/>
                <a:gd name="T1" fmla="*/ 40 h 90"/>
                <a:gd name="T2" fmla="*/ 40 w 90"/>
                <a:gd name="T3" fmla="*/ 0 h 90"/>
                <a:gd name="T4" fmla="*/ 40 w 90"/>
                <a:gd name="T5" fmla="*/ 90 h 90"/>
                <a:gd name="T6" fmla="*/ 0 w 90"/>
                <a:gd name="T7" fmla="*/ 50 h 90"/>
                <a:gd name="T8" fmla="*/ 40 w 90"/>
                <a:gd name="T9" fmla="*/ 90 h 90"/>
                <a:gd name="T10" fmla="*/ 33 w 90"/>
                <a:gd name="T11" fmla="*/ 10 h 90"/>
                <a:gd name="T12" fmla="*/ 9 w 90"/>
                <a:gd name="T13" fmla="*/ 33 h 90"/>
                <a:gd name="T14" fmla="*/ 33 w 90"/>
                <a:gd name="T15" fmla="*/ 83 h 90"/>
                <a:gd name="T16" fmla="*/ 9 w 90"/>
                <a:gd name="T17" fmla="*/ 57 h 90"/>
                <a:gd name="T18" fmla="*/ 33 w 90"/>
                <a:gd name="T19" fmla="*/ 83 h 90"/>
                <a:gd name="T20" fmla="*/ 16 w 90"/>
                <a:gd name="T21" fmla="*/ 26 h 90"/>
                <a:gd name="T22" fmla="*/ 26 w 90"/>
                <a:gd name="T23" fmla="*/ 17 h 90"/>
                <a:gd name="T24" fmla="*/ 26 w 90"/>
                <a:gd name="T25" fmla="*/ 74 h 90"/>
                <a:gd name="T26" fmla="*/ 16 w 90"/>
                <a:gd name="T27" fmla="*/ 67 h 90"/>
                <a:gd name="T28" fmla="*/ 26 w 90"/>
                <a:gd name="T29" fmla="*/ 74 h 90"/>
                <a:gd name="T30" fmla="*/ 49 w 90"/>
                <a:gd name="T31" fmla="*/ 40 h 90"/>
                <a:gd name="T32" fmla="*/ 90 w 90"/>
                <a:gd name="T33" fmla="*/ 0 h 90"/>
                <a:gd name="T34" fmla="*/ 90 w 90"/>
                <a:gd name="T35" fmla="*/ 74 h 90"/>
                <a:gd name="T36" fmla="*/ 66 w 90"/>
                <a:gd name="T37" fmla="*/ 67 h 90"/>
                <a:gd name="T38" fmla="*/ 57 w 90"/>
                <a:gd name="T39" fmla="*/ 90 h 90"/>
                <a:gd name="T40" fmla="*/ 49 w 90"/>
                <a:gd name="T41" fmla="*/ 50 h 90"/>
                <a:gd name="T42" fmla="*/ 73 w 90"/>
                <a:gd name="T43" fmla="*/ 57 h 90"/>
                <a:gd name="T44" fmla="*/ 83 w 90"/>
                <a:gd name="T45" fmla="*/ 50 h 90"/>
                <a:gd name="T46" fmla="*/ 90 w 90"/>
                <a:gd name="T47" fmla="*/ 74 h 90"/>
                <a:gd name="T48" fmla="*/ 83 w 90"/>
                <a:gd name="T49" fmla="*/ 10 h 90"/>
                <a:gd name="T50" fmla="*/ 57 w 90"/>
                <a:gd name="T51" fmla="*/ 33 h 90"/>
                <a:gd name="T52" fmla="*/ 73 w 90"/>
                <a:gd name="T53" fmla="*/ 26 h 90"/>
                <a:gd name="T54" fmla="*/ 66 w 90"/>
                <a:gd name="T55" fmla="*/ 17 h 90"/>
                <a:gd name="T56" fmla="*/ 73 w 90"/>
                <a:gd name="T57" fmla="*/ 26 h 90"/>
                <a:gd name="T58" fmla="*/ 66 w 90"/>
                <a:gd name="T59" fmla="*/ 90 h 90"/>
                <a:gd name="T60" fmla="*/ 73 w 90"/>
                <a:gd name="T61" fmla="*/ 83 h 90"/>
                <a:gd name="T62" fmla="*/ 90 w 90"/>
                <a:gd name="T63" fmla="*/ 90 h 90"/>
                <a:gd name="T64" fmla="*/ 83 w 90"/>
                <a:gd name="T65" fmla="*/ 83 h 90"/>
                <a:gd name="T66" fmla="*/ 90 w 90"/>
                <a:gd name="T6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 h="90">
                  <a:moveTo>
                    <a:pt x="40" y="40"/>
                  </a:moveTo>
                  <a:lnTo>
                    <a:pt x="0" y="40"/>
                  </a:lnTo>
                  <a:lnTo>
                    <a:pt x="0" y="0"/>
                  </a:lnTo>
                  <a:lnTo>
                    <a:pt x="40" y="0"/>
                  </a:lnTo>
                  <a:lnTo>
                    <a:pt x="40" y="40"/>
                  </a:lnTo>
                  <a:close/>
                  <a:moveTo>
                    <a:pt x="40" y="90"/>
                  </a:moveTo>
                  <a:lnTo>
                    <a:pt x="0" y="90"/>
                  </a:lnTo>
                  <a:lnTo>
                    <a:pt x="0" y="50"/>
                  </a:lnTo>
                  <a:lnTo>
                    <a:pt x="40" y="50"/>
                  </a:lnTo>
                  <a:lnTo>
                    <a:pt x="40" y="90"/>
                  </a:lnTo>
                  <a:close/>
                  <a:moveTo>
                    <a:pt x="33" y="33"/>
                  </a:moveTo>
                  <a:lnTo>
                    <a:pt x="33" y="10"/>
                  </a:lnTo>
                  <a:lnTo>
                    <a:pt x="9" y="10"/>
                  </a:lnTo>
                  <a:lnTo>
                    <a:pt x="9" y="33"/>
                  </a:lnTo>
                  <a:lnTo>
                    <a:pt x="33" y="33"/>
                  </a:lnTo>
                  <a:close/>
                  <a:moveTo>
                    <a:pt x="33" y="83"/>
                  </a:moveTo>
                  <a:lnTo>
                    <a:pt x="33" y="57"/>
                  </a:lnTo>
                  <a:lnTo>
                    <a:pt x="9" y="57"/>
                  </a:lnTo>
                  <a:lnTo>
                    <a:pt x="9" y="83"/>
                  </a:lnTo>
                  <a:lnTo>
                    <a:pt x="33" y="83"/>
                  </a:lnTo>
                  <a:close/>
                  <a:moveTo>
                    <a:pt x="26" y="26"/>
                  </a:moveTo>
                  <a:lnTo>
                    <a:pt x="16" y="26"/>
                  </a:lnTo>
                  <a:lnTo>
                    <a:pt x="16" y="17"/>
                  </a:lnTo>
                  <a:lnTo>
                    <a:pt x="26" y="17"/>
                  </a:lnTo>
                  <a:lnTo>
                    <a:pt x="26" y="26"/>
                  </a:lnTo>
                  <a:close/>
                  <a:moveTo>
                    <a:pt x="26" y="74"/>
                  </a:moveTo>
                  <a:lnTo>
                    <a:pt x="16" y="74"/>
                  </a:lnTo>
                  <a:lnTo>
                    <a:pt x="16" y="67"/>
                  </a:lnTo>
                  <a:lnTo>
                    <a:pt x="26" y="67"/>
                  </a:lnTo>
                  <a:lnTo>
                    <a:pt x="26" y="74"/>
                  </a:lnTo>
                  <a:close/>
                  <a:moveTo>
                    <a:pt x="90" y="40"/>
                  </a:moveTo>
                  <a:lnTo>
                    <a:pt x="49" y="40"/>
                  </a:lnTo>
                  <a:lnTo>
                    <a:pt x="49" y="0"/>
                  </a:lnTo>
                  <a:lnTo>
                    <a:pt x="90" y="0"/>
                  </a:lnTo>
                  <a:lnTo>
                    <a:pt x="90" y="40"/>
                  </a:lnTo>
                  <a:close/>
                  <a:moveTo>
                    <a:pt x="90" y="74"/>
                  </a:moveTo>
                  <a:lnTo>
                    <a:pt x="66" y="74"/>
                  </a:lnTo>
                  <a:lnTo>
                    <a:pt x="66" y="67"/>
                  </a:lnTo>
                  <a:lnTo>
                    <a:pt x="57" y="67"/>
                  </a:lnTo>
                  <a:lnTo>
                    <a:pt x="57" y="90"/>
                  </a:lnTo>
                  <a:lnTo>
                    <a:pt x="49" y="90"/>
                  </a:lnTo>
                  <a:lnTo>
                    <a:pt x="49" y="50"/>
                  </a:lnTo>
                  <a:lnTo>
                    <a:pt x="73" y="50"/>
                  </a:lnTo>
                  <a:lnTo>
                    <a:pt x="73" y="57"/>
                  </a:lnTo>
                  <a:lnTo>
                    <a:pt x="83" y="57"/>
                  </a:lnTo>
                  <a:lnTo>
                    <a:pt x="83" y="50"/>
                  </a:lnTo>
                  <a:lnTo>
                    <a:pt x="90" y="50"/>
                  </a:lnTo>
                  <a:lnTo>
                    <a:pt x="90" y="74"/>
                  </a:lnTo>
                  <a:close/>
                  <a:moveTo>
                    <a:pt x="83" y="33"/>
                  </a:moveTo>
                  <a:lnTo>
                    <a:pt x="83" y="10"/>
                  </a:lnTo>
                  <a:lnTo>
                    <a:pt x="57" y="10"/>
                  </a:lnTo>
                  <a:lnTo>
                    <a:pt x="57" y="33"/>
                  </a:lnTo>
                  <a:lnTo>
                    <a:pt x="83" y="33"/>
                  </a:lnTo>
                  <a:close/>
                  <a:moveTo>
                    <a:pt x="73" y="26"/>
                  </a:moveTo>
                  <a:lnTo>
                    <a:pt x="66" y="26"/>
                  </a:lnTo>
                  <a:lnTo>
                    <a:pt x="66" y="17"/>
                  </a:lnTo>
                  <a:lnTo>
                    <a:pt x="73" y="17"/>
                  </a:lnTo>
                  <a:lnTo>
                    <a:pt x="73" y="26"/>
                  </a:lnTo>
                  <a:close/>
                  <a:moveTo>
                    <a:pt x="73" y="90"/>
                  </a:moveTo>
                  <a:lnTo>
                    <a:pt x="66" y="90"/>
                  </a:lnTo>
                  <a:lnTo>
                    <a:pt x="66" y="83"/>
                  </a:lnTo>
                  <a:lnTo>
                    <a:pt x="73" y="83"/>
                  </a:lnTo>
                  <a:lnTo>
                    <a:pt x="73" y="90"/>
                  </a:lnTo>
                  <a:close/>
                  <a:moveTo>
                    <a:pt x="90" y="90"/>
                  </a:moveTo>
                  <a:lnTo>
                    <a:pt x="83" y="90"/>
                  </a:lnTo>
                  <a:lnTo>
                    <a:pt x="83" y="83"/>
                  </a:lnTo>
                  <a:lnTo>
                    <a:pt x="90" y="83"/>
                  </a:lnTo>
                  <a:lnTo>
                    <a:pt x="90"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p>
              <a:endParaRPr lang="id-ID" sz="1350"/>
            </a:p>
          </p:txBody>
        </p:sp>
      </p:grpSp>
      <p:sp>
        <p:nvSpPr>
          <p:cNvPr id="35" name="矩形 34"/>
          <p:cNvSpPr/>
          <p:nvPr/>
        </p:nvSpPr>
        <p:spPr>
          <a:xfrm>
            <a:off x="5331460" y="3703320"/>
            <a:ext cx="1605280" cy="337185"/>
          </a:xfrm>
          <a:prstGeom prst="rect">
            <a:avLst/>
          </a:prstGeom>
        </p:spPr>
        <p:txBody>
          <a:bodyPr wrap="none">
            <a:spAutoFit/>
          </a:bodyPr>
          <a:p>
            <a:pPr algn="l"/>
            <a:r>
              <a:rPr lang="zh-CN" sz="1600" b="1" dirty="0" smtClean="0">
                <a:solidFill>
                  <a:srgbClr val="0070C0"/>
                </a:solidFill>
                <a:latin typeface="微软雅黑" panose="020B0503020204020204" pitchFamily="34" charset="-122"/>
                <a:ea typeface="微软雅黑" panose="020B0503020204020204" pitchFamily="34" charset="-122"/>
              </a:rPr>
              <a:t>元素分类、锚点</a:t>
            </a:r>
            <a:endParaRPr lang="zh-CN" sz="1600" b="1" dirty="0" smtClean="0">
              <a:solidFill>
                <a:srgbClr val="0070C0"/>
              </a:solidFill>
              <a:latin typeface="微软雅黑" panose="020B0503020204020204" pitchFamily="34" charset="-122"/>
              <a:ea typeface="微软雅黑" panose="020B0503020204020204" pitchFamily="34" charset="-122"/>
            </a:endParaRPr>
          </a:p>
        </p:txBody>
      </p:sp>
      <p:sp>
        <p:nvSpPr>
          <p:cNvPr id="36" name="矩形 35"/>
          <p:cNvSpPr/>
          <p:nvPr/>
        </p:nvSpPr>
        <p:spPr>
          <a:xfrm>
            <a:off x="5379085" y="4544695"/>
            <a:ext cx="1198880" cy="337185"/>
          </a:xfrm>
          <a:prstGeom prst="rect">
            <a:avLst/>
          </a:prstGeom>
        </p:spPr>
        <p:txBody>
          <a:bodyPr wrap="none">
            <a:spAutoFit/>
          </a:bodyPr>
          <a:p>
            <a:pPr algn="l"/>
            <a:r>
              <a:rPr lang="zh-CN" sz="1600" b="1" dirty="0" smtClean="0">
                <a:solidFill>
                  <a:srgbClr val="0070C0"/>
                </a:solidFill>
                <a:latin typeface="微软雅黑" panose="020B0503020204020204" pitchFamily="34" charset="-122"/>
                <a:ea typeface="微软雅黑" panose="020B0503020204020204" pitchFamily="34" charset="-122"/>
              </a:rPr>
              <a:t>浏览器兼容</a:t>
            </a:r>
            <a:endParaRPr lang="zh-CN" sz="1600" b="1" dirty="0" smtClean="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2" presetClass="entr" presetSubtype="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par>
                                <p:cTn id="29" presetID="2" presetClass="entr" presetSubtype="8" fill="hold" nodeType="withEffect">
                                  <p:stCondLst>
                                    <p:cond delay="50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100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0-#ppt_w/2"/>
                                          </p:val>
                                        </p:tav>
                                        <p:tav tm="100000">
                                          <p:val>
                                            <p:strVal val="#ppt_x"/>
                                          </p:val>
                                        </p:tav>
                                      </p:tavLst>
                                    </p:anim>
                                    <p:anim calcmode="lin" valueType="num">
                                      <p:cBhvr additive="base">
                                        <p:cTn id="36" dur="500" fill="hold"/>
                                        <p:tgtEl>
                                          <p:spTgt spid="21"/>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150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0-#ppt_w/2"/>
                                          </p:val>
                                        </p:tav>
                                        <p:tav tm="100000">
                                          <p:val>
                                            <p:strVal val="#ppt_x"/>
                                          </p:val>
                                        </p:tav>
                                      </p:tavLst>
                                    </p:anim>
                                    <p:anim calcmode="lin" valueType="num">
                                      <p:cBhvr additive="base">
                                        <p:cTn id="40" dur="500" fill="hold"/>
                                        <p:tgtEl>
                                          <p:spTgt spid="24"/>
                                        </p:tgtEl>
                                        <p:attrNameLst>
                                          <p:attrName>ppt_y</p:attrName>
                                        </p:attrNameLst>
                                      </p:cBhvr>
                                      <p:tavLst>
                                        <p:tav tm="0">
                                          <p:val>
                                            <p:strVal val="#ppt_y"/>
                                          </p:val>
                                        </p:tav>
                                        <p:tav tm="100000">
                                          <p:val>
                                            <p:strVal val="#ppt_y"/>
                                          </p:val>
                                        </p:tav>
                                      </p:tavLst>
                                    </p:anim>
                                  </p:childTnLst>
                                </p:cTn>
                              </p:par>
                            </p:childTnLst>
                          </p:cTn>
                        </p:par>
                        <p:par>
                          <p:cTn id="41" fill="hold">
                            <p:stCondLst>
                              <p:cond delay="2500"/>
                            </p:stCondLst>
                            <p:childTnLst>
                              <p:par>
                                <p:cTn id="42" presetID="53" presetClass="entr" presetSubtype="16" fill="hold" grpId="0" nodeType="afterEffect">
                                  <p:stCondLst>
                                    <p:cond delay="0"/>
                                  </p:stCondLst>
                                  <p:childTnLst>
                                    <p:set>
                                      <p:cBhvr>
                                        <p:cTn id="43" dur="1" fill="hold">
                                          <p:stCondLst>
                                            <p:cond delay="0"/>
                                          </p:stCondLst>
                                        </p:cTn>
                                        <p:tgtEl>
                                          <p:spTgt spid="42"/>
                                        </p:tgtEl>
                                        <p:attrNameLst>
                                          <p:attrName>style.visibility</p:attrName>
                                        </p:attrNameLst>
                                      </p:cBhvr>
                                      <p:to>
                                        <p:strVal val="visible"/>
                                      </p:to>
                                    </p:set>
                                    <p:anim calcmode="lin" valueType="num">
                                      <p:cBhvr>
                                        <p:cTn id="44" dur="500" fill="hold"/>
                                        <p:tgtEl>
                                          <p:spTgt spid="42"/>
                                        </p:tgtEl>
                                        <p:attrNameLst>
                                          <p:attrName>ppt_w</p:attrName>
                                        </p:attrNameLst>
                                      </p:cBhvr>
                                      <p:tavLst>
                                        <p:tav tm="0">
                                          <p:val>
                                            <p:fltVal val="0"/>
                                          </p:val>
                                        </p:tav>
                                        <p:tav tm="100000">
                                          <p:val>
                                            <p:strVal val="#ppt_w"/>
                                          </p:val>
                                        </p:tav>
                                      </p:tavLst>
                                    </p:anim>
                                    <p:anim calcmode="lin" valueType="num">
                                      <p:cBhvr>
                                        <p:cTn id="45" dur="500" fill="hold"/>
                                        <p:tgtEl>
                                          <p:spTgt spid="42"/>
                                        </p:tgtEl>
                                        <p:attrNameLst>
                                          <p:attrName>ppt_h</p:attrName>
                                        </p:attrNameLst>
                                      </p:cBhvr>
                                      <p:tavLst>
                                        <p:tav tm="0">
                                          <p:val>
                                            <p:fltVal val="0"/>
                                          </p:val>
                                        </p:tav>
                                        <p:tav tm="100000">
                                          <p:val>
                                            <p:strVal val="#ppt_h"/>
                                          </p:val>
                                        </p:tav>
                                      </p:tavLst>
                                    </p:anim>
                                    <p:animEffect transition="in" filter="fade">
                                      <p:cBhvr>
                                        <p:cTn id="46" dur="500"/>
                                        <p:tgtEl>
                                          <p:spTgt spid="42"/>
                                        </p:tgtEl>
                                      </p:cBhvr>
                                    </p:animEffect>
                                  </p:childTnLst>
                                </p:cTn>
                              </p:par>
                              <p:par>
                                <p:cTn id="47" presetID="2" presetClass="entr" presetSubtype="8" fill="hold" nodeType="withEffect">
                                  <p:stCondLst>
                                    <p:cond delay="150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0-#ppt_w/2"/>
                                          </p:val>
                                        </p:tav>
                                        <p:tav tm="100000">
                                          <p:val>
                                            <p:strVal val="#ppt_x"/>
                                          </p:val>
                                        </p:tav>
                                      </p:tavLst>
                                    </p:anim>
                                    <p:anim calcmode="lin" valueType="num">
                                      <p:cBhvr additive="base">
                                        <p:cTn id="50" dur="500" fill="hold"/>
                                        <p:tgtEl>
                                          <p:spTgt spid="11"/>
                                        </p:tgtEl>
                                        <p:attrNameLst>
                                          <p:attrName>ppt_y</p:attrName>
                                        </p:attrNameLst>
                                      </p:cBhvr>
                                      <p:tavLst>
                                        <p:tav tm="0">
                                          <p:val>
                                            <p:strVal val="#ppt_y"/>
                                          </p:val>
                                        </p:tav>
                                        <p:tav tm="100000">
                                          <p:val>
                                            <p:strVal val="#ppt_y"/>
                                          </p:val>
                                        </p:tav>
                                      </p:tavLst>
                                    </p:anim>
                                  </p:childTnLst>
                                </p:cTn>
                              </p:par>
                              <p:par>
                                <p:cTn id="51" presetID="2" presetClass="entr" presetSubtype="8" fill="hold" nodeType="withEffect">
                                  <p:stCondLst>
                                    <p:cond delay="1500"/>
                                  </p:stCondLst>
                                  <p:childTnLst>
                                    <p:set>
                                      <p:cBhvr>
                                        <p:cTn id="52" dur="1" fill="hold">
                                          <p:stCondLst>
                                            <p:cond delay="0"/>
                                          </p:stCondLst>
                                        </p:cTn>
                                        <p:tgtEl>
                                          <p:spTgt spid="30"/>
                                        </p:tgtEl>
                                        <p:attrNameLst>
                                          <p:attrName>style.visibility</p:attrName>
                                        </p:attrNameLst>
                                      </p:cBhvr>
                                      <p:to>
                                        <p:strVal val="visible"/>
                                      </p:to>
                                    </p:set>
                                    <p:anim calcmode="lin" valueType="num">
                                      <p:cBhvr additive="base">
                                        <p:cTn id="53" dur="500" fill="hold"/>
                                        <p:tgtEl>
                                          <p:spTgt spid="30"/>
                                        </p:tgtEl>
                                        <p:attrNameLst>
                                          <p:attrName>ppt_x</p:attrName>
                                        </p:attrNameLst>
                                      </p:cBhvr>
                                      <p:tavLst>
                                        <p:tav tm="0">
                                          <p:val>
                                            <p:strVal val="0-#ppt_w/2"/>
                                          </p:val>
                                        </p:tav>
                                        <p:tav tm="100000">
                                          <p:val>
                                            <p:strVal val="#ppt_x"/>
                                          </p:val>
                                        </p:tav>
                                      </p:tavLst>
                                    </p:anim>
                                    <p:anim calcmode="lin" valueType="num">
                                      <p:cBhvr additive="base">
                                        <p:cTn id="54"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zh-CN" b="1" dirty="0" smtClean="0">
                <a:solidFill>
                  <a:srgbClr val="0070C0"/>
                </a:solidFill>
                <a:latin typeface="微软雅黑" panose="020B0503020204020204" pitchFamily="34" charset="-122"/>
                <a:ea typeface="微软雅黑" panose="020B0503020204020204" pitchFamily="34" charset="-122"/>
                <a:sym typeface="+mn-ea"/>
              </a:rPr>
              <a:t>常见兼容问题</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387475" y="1680210"/>
            <a:ext cx="6174105" cy="1783715"/>
          </a:xfrm>
          <a:prstGeom prst="rect">
            <a:avLst/>
          </a:prstGeom>
          <a:noFill/>
        </p:spPr>
        <p:txBody>
          <a:bodyPr wrap="square" rtlCol="0">
            <a:spAutoFit/>
          </a:bodyPr>
          <a:p>
            <a:pPr algn="l"/>
            <a:r>
              <a:rPr sz="2000">
                <a:solidFill>
                  <a:srgbClr val="FF0000"/>
                </a:solidFill>
              </a:rPr>
              <a:t>3）*属性过滤器</a:t>
            </a:r>
            <a:endParaRPr>
              <a:solidFill>
                <a:schemeClr val="tx1"/>
              </a:solidFill>
            </a:endParaRPr>
          </a:p>
          <a:p>
            <a:pPr algn="l"/>
            <a:endParaRPr>
              <a:solidFill>
                <a:schemeClr val="tx1"/>
              </a:solidFill>
            </a:endParaRPr>
          </a:p>
          <a:p>
            <a:pPr algn="l"/>
            <a:r>
              <a:rPr>
                <a:solidFill>
                  <a:schemeClr val="tx1"/>
                </a:solidFill>
              </a:rPr>
              <a:t>    当在一个属性前面增加了*后，该属性只能被IE7浏览器识别，其它浏览器混略该属性的作用。</a:t>
            </a:r>
            <a:endParaRPr>
              <a:solidFill>
                <a:schemeClr val="tx1"/>
              </a:solidFill>
            </a:endParaRPr>
          </a:p>
          <a:p>
            <a:pPr algn="l"/>
            <a:endParaRPr>
              <a:solidFill>
                <a:schemeClr val="tx1"/>
              </a:solidFill>
            </a:endParaRPr>
          </a:p>
          <a:p>
            <a:pPr algn="l"/>
            <a:r>
              <a:rPr>
                <a:solidFill>
                  <a:schemeClr val="tx1"/>
                </a:solidFill>
              </a:rPr>
              <a:t>语法：选择符{*属性：属性值；}</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484314" y="1525740"/>
            <a:ext cx="1046460" cy="1046460"/>
            <a:chOff x="1677608" y="2996952"/>
            <a:chExt cx="1395643" cy="1395643"/>
          </a:xfrm>
        </p:grpSpPr>
        <p:sp>
          <p:nvSpPr>
            <p:cNvPr id="13"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14"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4584766" y="1525740"/>
            <a:ext cx="1046460" cy="1046460"/>
            <a:chOff x="1677608" y="2996952"/>
            <a:chExt cx="1395643" cy="1395643"/>
          </a:xfrm>
        </p:grpSpPr>
        <p:sp>
          <p:nvSpPr>
            <p:cNvPr id="16"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17"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5685217" y="1525740"/>
            <a:ext cx="1046460" cy="1046460"/>
            <a:chOff x="1677608" y="2996952"/>
            <a:chExt cx="1395643" cy="1395643"/>
          </a:xfrm>
        </p:grpSpPr>
        <p:sp>
          <p:nvSpPr>
            <p:cNvPr id="19"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20"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2414485" y="1517738"/>
            <a:ext cx="1046460" cy="1046460"/>
            <a:chOff x="1677608" y="2996952"/>
            <a:chExt cx="1395643" cy="1395643"/>
          </a:xfrm>
        </p:grpSpPr>
        <p:sp>
          <p:nvSpPr>
            <p:cNvPr id="22"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23"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24" name="TextBox 23"/>
          <p:cNvSpPr txBox="1"/>
          <p:nvPr/>
        </p:nvSpPr>
        <p:spPr>
          <a:xfrm flipH="1">
            <a:off x="2802397" y="1741708"/>
            <a:ext cx="269960" cy="598805"/>
          </a:xfrm>
          <a:prstGeom prst="rect">
            <a:avLst/>
          </a:prstGeom>
          <a:noFill/>
        </p:spPr>
        <p:txBody>
          <a:bodyPr wrap="square" rtlCol="0">
            <a:spAutoFit/>
          </a:bodyPr>
          <a:lstStyle/>
          <a:p>
            <a:pPr algn="ctr"/>
            <a:r>
              <a:rPr lang="zh-CN" altLang="en-US" sz="3300" b="1" dirty="0" smtClean="0">
                <a:solidFill>
                  <a:schemeClr val="bg1"/>
                </a:solidFill>
                <a:latin typeface="微软雅黑" panose="020B0503020204020204" pitchFamily="34" charset="-122"/>
                <a:ea typeface="微软雅黑" panose="020B0503020204020204" pitchFamily="34" charset="-122"/>
              </a:rPr>
              <a:t>本</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5" name="TextBox 24"/>
          <p:cNvSpPr txBox="1"/>
          <p:nvPr/>
        </p:nvSpPr>
        <p:spPr>
          <a:xfrm flipH="1">
            <a:off x="3872902" y="1741073"/>
            <a:ext cx="269960" cy="598805"/>
          </a:xfrm>
          <a:prstGeom prst="rect">
            <a:avLst/>
          </a:prstGeom>
          <a:noFill/>
        </p:spPr>
        <p:txBody>
          <a:bodyPr wrap="square" rtlCol="0">
            <a:spAutoFit/>
          </a:bodyPr>
          <a:lstStyle/>
          <a:p>
            <a:pPr algn="ctr"/>
            <a:r>
              <a:rPr lang="zh-CN" altLang="en-US" sz="3300" b="1" dirty="0">
                <a:solidFill>
                  <a:schemeClr val="bg1"/>
                </a:solidFill>
                <a:latin typeface="微软雅黑" panose="020B0503020204020204" pitchFamily="34" charset="-122"/>
                <a:ea typeface="微软雅黑" panose="020B0503020204020204" pitchFamily="34" charset="-122"/>
              </a:rPr>
              <a:t>章</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6" name="TextBox 25"/>
          <p:cNvSpPr txBox="1"/>
          <p:nvPr/>
        </p:nvSpPr>
        <p:spPr>
          <a:xfrm flipH="1">
            <a:off x="4972825" y="1741708"/>
            <a:ext cx="269960" cy="598805"/>
          </a:xfrm>
          <a:prstGeom prst="rect">
            <a:avLst/>
          </a:prstGeom>
          <a:noFill/>
        </p:spPr>
        <p:txBody>
          <a:bodyPr wrap="square" rtlCol="0">
            <a:spAutoFit/>
          </a:bodyPr>
          <a:lstStyle/>
          <a:p>
            <a:pPr algn="ctr"/>
            <a:r>
              <a:rPr lang="zh-CN" altLang="en-US" sz="3300" b="1" dirty="0" smtClean="0">
                <a:solidFill>
                  <a:schemeClr val="bg1"/>
                </a:solidFill>
                <a:latin typeface="微软雅黑" panose="020B0503020204020204" pitchFamily="34" charset="-122"/>
                <a:ea typeface="微软雅黑" panose="020B0503020204020204" pitchFamily="34" charset="-122"/>
              </a:rPr>
              <a:t>结</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7" name="TextBox 26"/>
          <p:cNvSpPr txBox="1"/>
          <p:nvPr/>
        </p:nvSpPr>
        <p:spPr>
          <a:xfrm flipH="1">
            <a:off x="6073028" y="1741708"/>
            <a:ext cx="269960" cy="598805"/>
          </a:xfrm>
          <a:prstGeom prst="rect">
            <a:avLst/>
          </a:prstGeom>
          <a:noFill/>
        </p:spPr>
        <p:txBody>
          <a:bodyPr wrap="square" rtlCol="0">
            <a:spAutoFit/>
          </a:bodyPr>
          <a:lstStyle/>
          <a:p>
            <a:pPr algn="ctr"/>
            <a:r>
              <a:rPr lang="zh-CN" altLang="id-ID" sz="3300" b="1" dirty="0">
                <a:solidFill>
                  <a:schemeClr val="bg1"/>
                </a:solidFill>
                <a:latin typeface="微软雅黑" panose="020B0503020204020204" pitchFamily="34" charset="-122"/>
                <a:ea typeface="微软雅黑" panose="020B0503020204020204" pitchFamily="34" charset="-122"/>
              </a:rPr>
              <a:t>束</a:t>
            </a:r>
            <a:endParaRPr lang="zh-CN" altLang="id-ID" sz="3300" b="1" dirty="0">
              <a:solidFill>
                <a:schemeClr val="bg1"/>
              </a:solidFill>
              <a:latin typeface="微软雅黑" panose="020B0503020204020204" pitchFamily="34" charset="-122"/>
              <a:ea typeface="微软雅黑" panose="020B0503020204020204" pitchFamily="34" charset="-122"/>
            </a:endParaRPr>
          </a:p>
        </p:txBody>
      </p:sp>
      <p:sp>
        <p:nvSpPr>
          <p:cNvPr id="32" name="矩形 31"/>
          <p:cNvSpPr/>
          <p:nvPr/>
        </p:nvSpPr>
        <p:spPr>
          <a:xfrm>
            <a:off x="7369175" y="698500"/>
            <a:ext cx="1560195" cy="300355"/>
          </a:xfrm>
          <a:prstGeom prst="rect">
            <a:avLst/>
          </a:prstGeom>
        </p:spPr>
        <p:txBody>
          <a:bodyPr wrap="none">
            <a:spAutoFit/>
          </a:bodyPr>
          <a:lstStyle/>
          <a:p>
            <a:r>
              <a:rPr lang="zh-CN" altLang="en-US" sz="1350" b="1" dirty="0" smtClean="0">
                <a:solidFill>
                  <a:schemeClr val="bg1"/>
                </a:solidFill>
                <a:latin typeface="微软雅黑" panose="020B0503020204020204" pitchFamily="34" charset="-122"/>
                <a:ea typeface="微软雅黑" panose="020B0503020204020204" pitchFamily="34" charset="-122"/>
              </a:rPr>
              <a:t>答辩人：第一</a:t>
            </a:r>
            <a:r>
              <a:rPr lang="en-US" altLang="zh-CN" sz="1350" b="1" dirty="0" smtClean="0">
                <a:solidFill>
                  <a:schemeClr val="bg1"/>
                </a:solidFill>
                <a:latin typeface="微软雅黑" panose="020B0503020204020204" pitchFamily="34" charset="-122"/>
                <a:ea typeface="微软雅黑" panose="020B0503020204020204" pitchFamily="34" charset="-122"/>
              </a:rPr>
              <a:t>PPT</a:t>
            </a:r>
            <a:endParaRPr lang="en-US" altLang="zh-CN" sz="1350" b="1" dirty="0" smtClean="0">
              <a:solidFill>
                <a:schemeClr val="bg1"/>
              </a:solidFill>
              <a:latin typeface="微软雅黑" panose="020B0503020204020204" pitchFamily="34" charset="-122"/>
              <a:ea typeface="微软雅黑" panose="020B0503020204020204" pitchFamily="34" charset="-122"/>
            </a:endParaRPr>
          </a:p>
        </p:txBody>
      </p:sp>
      <p:sp>
        <p:nvSpPr>
          <p:cNvPr id="2" name="Freeform 9"/>
          <p:cNvSpPr>
            <a:spLocks noEditPoints="1"/>
          </p:cNvSpPr>
          <p:nvPr/>
        </p:nvSpPr>
        <p:spPr bwMode="auto">
          <a:xfrm rot="19469485">
            <a:off x="330912" y="290925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3" name="Freeform 9"/>
          <p:cNvSpPr>
            <a:spLocks noEditPoints="1"/>
          </p:cNvSpPr>
          <p:nvPr/>
        </p:nvSpPr>
        <p:spPr bwMode="auto">
          <a:xfrm rot="19469485">
            <a:off x="2980767" y="35353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sp>
        <p:nvSpPr>
          <p:cNvPr id="8" name="Freeform 9"/>
          <p:cNvSpPr>
            <a:spLocks noEditPoints="1"/>
          </p:cNvSpPr>
          <p:nvPr/>
        </p:nvSpPr>
        <p:spPr bwMode="auto">
          <a:xfrm rot="19469485">
            <a:off x="7621982" y="3632522"/>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9" name="Freeform 9"/>
          <p:cNvSpPr>
            <a:spLocks noEditPoints="1"/>
          </p:cNvSpPr>
          <p:nvPr/>
        </p:nvSpPr>
        <p:spPr bwMode="auto">
          <a:xfrm rot="19469485">
            <a:off x="5181677" y="290925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290">
                                          <p:stCondLst>
                                            <p:cond delay="0"/>
                                          </p:stCondLst>
                                        </p:cTn>
                                        <p:tgtEl>
                                          <p:spTgt spid="21"/>
                                        </p:tgtEl>
                                      </p:cBhvr>
                                    </p:animEffect>
                                    <p:anim calcmode="lin" valueType="num">
                                      <p:cBhvr>
                                        <p:cTn id="8" dur="911"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1"/>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1"/>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1"/>
                                        </p:tgtEl>
                                        <p:attrNameLst>
                                          <p:attrName>ppt_y</p:attrName>
                                        </p:attrNameLst>
                                      </p:cBhvr>
                                      <p:tavLst>
                                        <p:tav tm="0" fmla="#ppt_y-sin(pi*$)/81">
                                          <p:val>
                                            <p:fltVal val="0"/>
                                          </p:val>
                                        </p:tav>
                                        <p:tav tm="100000">
                                          <p:val>
                                            <p:fltVal val="1"/>
                                          </p:val>
                                        </p:tav>
                                      </p:tavLst>
                                    </p:anim>
                                    <p:animScale>
                                      <p:cBhvr>
                                        <p:cTn id="13" dur="13">
                                          <p:stCondLst>
                                            <p:cond delay="325"/>
                                          </p:stCondLst>
                                        </p:cTn>
                                        <p:tgtEl>
                                          <p:spTgt spid="21"/>
                                        </p:tgtEl>
                                      </p:cBhvr>
                                      <p:to x="100000" y="60000"/>
                                    </p:animScale>
                                    <p:animScale>
                                      <p:cBhvr>
                                        <p:cTn id="14" dur="83" decel="50000">
                                          <p:stCondLst>
                                            <p:cond delay="338"/>
                                          </p:stCondLst>
                                        </p:cTn>
                                        <p:tgtEl>
                                          <p:spTgt spid="21"/>
                                        </p:tgtEl>
                                      </p:cBhvr>
                                      <p:to x="100000" y="100000"/>
                                    </p:animScale>
                                    <p:animScale>
                                      <p:cBhvr>
                                        <p:cTn id="15" dur="13">
                                          <p:stCondLst>
                                            <p:cond delay="656"/>
                                          </p:stCondLst>
                                        </p:cTn>
                                        <p:tgtEl>
                                          <p:spTgt spid="21"/>
                                        </p:tgtEl>
                                      </p:cBhvr>
                                      <p:to x="100000" y="80000"/>
                                    </p:animScale>
                                    <p:animScale>
                                      <p:cBhvr>
                                        <p:cTn id="16" dur="83" decel="50000">
                                          <p:stCondLst>
                                            <p:cond delay="669"/>
                                          </p:stCondLst>
                                        </p:cTn>
                                        <p:tgtEl>
                                          <p:spTgt spid="21"/>
                                        </p:tgtEl>
                                      </p:cBhvr>
                                      <p:to x="100000" y="100000"/>
                                    </p:animScale>
                                    <p:animScale>
                                      <p:cBhvr>
                                        <p:cTn id="17" dur="13">
                                          <p:stCondLst>
                                            <p:cond delay="821"/>
                                          </p:stCondLst>
                                        </p:cTn>
                                        <p:tgtEl>
                                          <p:spTgt spid="21"/>
                                        </p:tgtEl>
                                      </p:cBhvr>
                                      <p:to x="100000" y="90000"/>
                                    </p:animScale>
                                    <p:animScale>
                                      <p:cBhvr>
                                        <p:cTn id="18" dur="83" decel="50000">
                                          <p:stCondLst>
                                            <p:cond delay="834"/>
                                          </p:stCondLst>
                                        </p:cTn>
                                        <p:tgtEl>
                                          <p:spTgt spid="21"/>
                                        </p:tgtEl>
                                      </p:cBhvr>
                                      <p:to x="100000" y="100000"/>
                                    </p:animScale>
                                    <p:animScale>
                                      <p:cBhvr>
                                        <p:cTn id="19" dur="13">
                                          <p:stCondLst>
                                            <p:cond delay="904"/>
                                          </p:stCondLst>
                                        </p:cTn>
                                        <p:tgtEl>
                                          <p:spTgt spid="21"/>
                                        </p:tgtEl>
                                      </p:cBhvr>
                                      <p:to x="100000" y="95000"/>
                                    </p:animScale>
                                    <p:animScale>
                                      <p:cBhvr>
                                        <p:cTn id="20" dur="83" decel="50000">
                                          <p:stCondLst>
                                            <p:cond delay="917"/>
                                          </p:stCondLst>
                                        </p:cTn>
                                        <p:tgtEl>
                                          <p:spTgt spid="21"/>
                                        </p:tgtEl>
                                      </p:cBhvr>
                                      <p:to x="100000" y="100000"/>
                                    </p:animScale>
                                  </p:childTnLst>
                                </p:cTn>
                              </p:par>
                            </p:childTnLst>
                          </p:cTn>
                        </p:par>
                        <p:par>
                          <p:cTn id="21" fill="hold">
                            <p:stCondLst>
                              <p:cond delay="1000"/>
                            </p:stCondLst>
                            <p:childTnLst>
                              <p:par>
                                <p:cTn id="22" presetID="26"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290">
                                          <p:stCondLst>
                                            <p:cond delay="0"/>
                                          </p:stCondLst>
                                        </p:cTn>
                                        <p:tgtEl>
                                          <p:spTgt spid="12"/>
                                        </p:tgtEl>
                                      </p:cBhvr>
                                    </p:animEffect>
                                    <p:anim calcmode="lin" valueType="num">
                                      <p:cBhvr>
                                        <p:cTn id="25" dur="911"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6" dur="332"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7" dur="332" tmFilter="0, 0; 0.125,0.2665; 0.25,0.4; 0.375,0.465; 0.5,0.5;  0.625,0.535; 0.75,0.6; 0.875,0.7335; 1,1">
                                          <p:stCondLst>
                                            <p:cond delay="332"/>
                                          </p:stCondLst>
                                        </p:cTn>
                                        <p:tgtEl>
                                          <p:spTgt spid="12"/>
                                        </p:tgtEl>
                                        <p:attrNameLst>
                                          <p:attrName>ppt_y</p:attrName>
                                        </p:attrNameLst>
                                      </p:cBhvr>
                                      <p:tavLst>
                                        <p:tav tm="0" fmla="#ppt_y-sin(pi*$)/9">
                                          <p:val>
                                            <p:fltVal val="0"/>
                                          </p:val>
                                        </p:tav>
                                        <p:tav tm="100000">
                                          <p:val>
                                            <p:fltVal val="1"/>
                                          </p:val>
                                        </p:tav>
                                      </p:tavLst>
                                    </p:anim>
                                    <p:anim calcmode="lin" valueType="num">
                                      <p:cBhvr>
                                        <p:cTn id="28" dur="166" tmFilter="0, 0; 0.125,0.2665; 0.25,0.4; 0.375,0.465; 0.5,0.5;  0.625,0.535; 0.75,0.6; 0.875,0.7335; 1,1">
                                          <p:stCondLst>
                                            <p:cond delay="662"/>
                                          </p:stCondLst>
                                        </p:cTn>
                                        <p:tgtEl>
                                          <p:spTgt spid="12"/>
                                        </p:tgtEl>
                                        <p:attrNameLst>
                                          <p:attrName>ppt_y</p:attrName>
                                        </p:attrNameLst>
                                      </p:cBhvr>
                                      <p:tavLst>
                                        <p:tav tm="0" fmla="#ppt_y-sin(pi*$)/27">
                                          <p:val>
                                            <p:fltVal val="0"/>
                                          </p:val>
                                        </p:tav>
                                        <p:tav tm="100000">
                                          <p:val>
                                            <p:fltVal val="1"/>
                                          </p:val>
                                        </p:tav>
                                      </p:tavLst>
                                    </p:anim>
                                    <p:anim calcmode="lin" valueType="num">
                                      <p:cBhvr>
                                        <p:cTn id="29" dur="82" tmFilter="0, 0; 0.125,0.2665; 0.25,0.4; 0.375,0.465; 0.5,0.5;  0.625,0.535; 0.75,0.6; 0.875,0.7335; 1,1">
                                          <p:stCondLst>
                                            <p:cond delay="828"/>
                                          </p:stCondLst>
                                        </p:cTn>
                                        <p:tgtEl>
                                          <p:spTgt spid="12"/>
                                        </p:tgtEl>
                                        <p:attrNameLst>
                                          <p:attrName>ppt_y</p:attrName>
                                        </p:attrNameLst>
                                      </p:cBhvr>
                                      <p:tavLst>
                                        <p:tav tm="0" fmla="#ppt_y-sin(pi*$)/81">
                                          <p:val>
                                            <p:fltVal val="0"/>
                                          </p:val>
                                        </p:tav>
                                        <p:tav tm="100000">
                                          <p:val>
                                            <p:fltVal val="1"/>
                                          </p:val>
                                        </p:tav>
                                      </p:tavLst>
                                    </p:anim>
                                    <p:animScale>
                                      <p:cBhvr>
                                        <p:cTn id="30" dur="13">
                                          <p:stCondLst>
                                            <p:cond delay="325"/>
                                          </p:stCondLst>
                                        </p:cTn>
                                        <p:tgtEl>
                                          <p:spTgt spid="12"/>
                                        </p:tgtEl>
                                      </p:cBhvr>
                                      <p:to x="100000" y="60000"/>
                                    </p:animScale>
                                    <p:animScale>
                                      <p:cBhvr>
                                        <p:cTn id="31" dur="83" decel="50000">
                                          <p:stCondLst>
                                            <p:cond delay="338"/>
                                          </p:stCondLst>
                                        </p:cTn>
                                        <p:tgtEl>
                                          <p:spTgt spid="12"/>
                                        </p:tgtEl>
                                      </p:cBhvr>
                                      <p:to x="100000" y="100000"/>
                                    </p:animScale>
                                    <p:animScale>
                                      <p:cBhvr>
                                        <p:cTn id="32" dur="13">
                                          <p:stCondLst>
                                            <p:cond delay="656"/>
                                          </p:stCondLst>
                                        </p:cTn>
                                        <p:tgtEl>
                                          <p:spTgt spid="12"/>
                                        </p:tgtEl>
                                      </p:cBhvr>
                                      <p:to x="100000" y="80000"/>
                                    </p:animScale>
                                    <p:animScale>
                                      <p:cBhvr>
                                        <p:cTn id="33" dur="83" decel="50000">
                                          <p:stCondLst>
                                            <p:cond delay="669"/>
                                          </p:stCondLst>
                                        </p:cTn>
                                        <p:tgtEl>
                                          <p:spTgt spid="12"/>
                                        </p:tgtEl>
                                      </p:cBhvr>
                                      <p:to x="100000" y="100000"/>
                                    </p:animScale>
                                    <p:animScale>
                                      <p:cBhvr>
                                        <p:cTn id="34" dur="13">
                                          <p:stCondLst>
                                            <p:cond delay="821"/>
                                          </p:stCondLst>
                                        </p:cTn>
                                        <p:tgtEl>
                                          <p:spTgt spid="12"/>
                                        </p:tgtEl>
                                      </p:cBhvr>
                                      <p:to x="100000" y="90000"/>
                                    </p:animScale>
                                    <p:animScale>
                                      <p:cBhvr>
                                        <p:cTn id="35" dur="83" decel="50000">
                                          <p:stCondLst>
                                            <p:cond delay="834"/>
                                          </p:stCondLst>
                                        </p:cTn>
                                        <p:tgtEl>
                                          <p:spTgt spid="12"/>
                                        </p:tgtEl>
                                      </p:cBhvr>
                                      <p:to x="100000" y="100000"/>
                                    </p:animScale>
                                    <p:animScale>
                                      <p:cBhvr>
                                        <p:cTn id="36" dur="13">
                                          <p:stCondLst>
                                            <p:cond delay="904"/>
                                          </p:stCondLst>
                                        </p:cTn>
                                        <p:tgtEl>
                                          <p:spTgt spid="12"/>
                                        </p:tgtEl>
                                      </p:cBhvr>
                                      <p:to x="100000" y="95000"/>
                                    </p:animScale>
                                    <p:animScale>
                                      <p:cBhvr>
                                        <p:cTn id="37" dur="83" decel="50000">
                                          <p:stCondLst>
                                            <p:cond delay="917"/>
                                          </p:stCondLst>
                                        </p:cTn>
                                        <p:tgtEl>
                                          <p:spTgt spid="12"/>
                                        </p:tgtEl>
                                      </p:cBhvr>
                                      <p:to x="100000" y="100000"/>
                                    </p:animScale>
                                  </p:childTnLst>
                                </p:cTn>
                              </p:par>
                            </p:childTnLst>
                          </p:cTn>
                        </p:par>
                        <p:par>
                          <p:cTn id="38" fill="hold">
                            <p:stCondLst>
                              <p:cond delay="2000"/>
                            </p:stCondLst>
                            <p:childTnLst>
                              <p:par>
                                <p:cTn id="39" presetID="26" presetClass="entr" presetSubtype="0" fill="hold"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290">
                                          <p:stCondLst>
                                            <p:cond delay="0"/>
                                          </p:stCondLst>
                                        </p:cTn>
                                        <p:tgtEl>
                                          <p:spTgt spid="15"/>
                                        </p:tgtEl>
                                      </p:cBhvr>
                                    </p:animEffect>
                                    <p:anim calcmode="lin" valueType="num">
                                      <p:cBhvr>
                                        <p:cTn id="42" dur="911"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43" dur="332"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44" dur="332" tmFilter="0, 0; 0.125,0.2665; 0.25,0.4; 0.375,0.465; 0.5,0.5;  0.625,0.535; 0.75,0.6; 0.875,0.7335; 1,1">
                                          <p:stCondLst>
                                            <p:cond delay="332"/>
                                          </p:stCondLst>
                                        </p:cTn>
                                        <p:tgtEl>
                                          <p:spTgt spid="15"/>
                                        </p:tgtEl>
                                        <p:attrNameLst>
                                          <p:attrName>ppt_y</p:attrName>
                                        </p:attrNameLst>
                                      </p:cBhvr>
                                      <p:tavLst>
                                        <p:tav tm="0" fmla="#ppt_y-sin(pi*$)/9">
                                          <p:val>
                                            <p:fltVal val="0"/>
                                          </p:val>
                                        </p:tav>
                                        <p:tav tm="100000">
                                          <p:val>
                                            <p:fltVal val="1"/>
                                          </p:val>
                                        </p:tav>
                                      </p:tavLst>
                                    </p:anim>
                                    <p:anim calcmode="lin" valueType="num">
                                      <p:cBhvr>
                                        <p:cTn id="45" dur="166" tmFilter="0, 0; 0.125,0.2665; 0.25,0.4; 0.375,0.465; 0.5,0.5;  0.625,0.535; 0.75,0.6; 0.875,0.7335; 1,1">
                                          <p:stCondLst>
                                            <p:cond delay="662"/>
                                          </p:stCondLst>
                                        </p:cTn>
                                        <p:tgtEl>
                                          <p:spTgt spid="15"/>
                                        </p:tgtEl>
                                        <p:attrNameLst>
                                          <p:attrName>ppt_y</p:attrName>
                                        </p:attrNameLst>
                                      </p:cBhvr>
                                      <p:tavLst>
                                        <p:tav tm="0" fmla="#ppt_y-sin(pi*$)/27">
                                          <p:val>
                                            <p:fltVal val="0"/>
                                          </p:val>
                                        </p:tav>
                                        <p:tav tm="100000">
                                          <p:val>
                                            <p:fltVal val="1"/>
                                          </p:val>
                                        </p:tav>
                                      </p:tavLst>
                                    </p:anim>
                                    <p:anim calcmode="lin" valueType="num">
                                      <p:cBhvr>
                                        <p:cTn id="46" dur="82" tmFilter="0, 0; 0.125,0.2665; 0.25,0.4; 0.375,0.465; 0.5,0.5;  0.625,0.535; 0.75,0.6; 0.875,0.7335; 1,1">
                                          <p:stCondLst>
                                            <p:cond delay="828"/>
                                          </p:stCondLst>
                                        </p:cTn>
                                        <p:tgtEl>
                                          <p:spTgt spid="15"/>
                                        </p:tgtEl>
                                        <p:attrNameLst>
                                          <p:attrName>ppt_y</p:attrName>
                                        </p:attrNameLst>
                                      </p:cBhvr>
                                      <p:tavLst>
                                        <p:tav tm="0" fmla="#ppt_y-sin(pi*$)/81">
                                          <p:val>
                                            <p:fltVal val="0"/>
                                          </p:val>
                                        </p:tav>
                                        <p:tav tm="100000">
                                          <p:val>
                                            <p:fltVal val="1"/>
                                          </p:val>
                                        </p:tav>
                                      </p:tavLst>
                                    </p:anim>
                                    <p:animScale>
                                      <p:cBhvr>
                                        <p:cTn id="47" dur="13">
                                          <p:stCondLst>
                                            <p:cond delay="325"/>
                                          </p:stCondLst>
                                        </p:cTn>
                                        <p:tgtEl>
                                          <p:spTgt spid="15"/>
                                        </p:tgtEl>
                                      </p:cBhvr>
                                      <p:to x="100000" y="60000"/>
                                    </p:animScale>
                                    <p:animScale>
                                      <p:cBhvr>
                                        <p:cTn id="48" dur="83" decel="50000">
                                          <p:stCondLst>
                                            <p:cond delay="338"/>
                                          </p:stCondLst>
                                        </p:cTn>
                                        <p:tgtEl>
                                          <p:spTgt spid="15"/>
                                        </p:tgtEl>
                                      </p:cBhvr>
                                      <p:to x="100000" y="100000"/>
                                    </p:animScale>
                                    <p:animScale>
                                      <p:cBhvr>
                                        <p:cTn id="49" dur="13">
                                          <p:stCondLst>
                                            <p:cond delay="656"/>
                                          </p:stCondLst>
                                        </p:cTn>
                                        <p:tgtEl>
                                          <p:spTgt spid="15"/>
                                        </p:tgtEl>
                                      </p:cBhvr>
                                      <p:to x="100000" y="80000"/>
                                    </p:animScale>
                                    <p:animScale>
                                      <p:cBhvr>
                                        <p:cTn id="50" dur="83" decel="50000">
                                          <p:stCondLst>
                                            <p:cond delay="669"/>
                                          </p:stCondLst>
                                        </p:cTn>
                                        <p:tgtEl>
                                          <p:spTgt spid="15"/>
                                        </p:tgtEl>
                                      </p:cBhvr>
                                      <p:to x="100000" y="100000"/>
                                    </p:animScale>
                                    <p:animScale>
                                      <p:cBhvr>
                                        <p:cTn id="51" dur="13">
                                          <p:stCondLst>
                                            <p:cond delay="821"/>
                                          </p:stCondLst>
                                        </p:cTn>
                                        <p:tgtEl>
                                          <p:spTgt spid="15"/>
                                        </p:tgtEl>
                                      </p:cBhvr>
                                      <p:to x="100000" y="90000"/>
                                    </p:animScale>
                                    <p:animScale>
                                      <p:cBhvr>
                                        <p:cTn id="52" dur="83" decel="50000">
                                          <p:stCondLst>
                                            <p:cond delay="834"/>
                                          </p:stCondLst>
                                        </p:cTn>
                                        <p:tgtEl>
                                          <p:spTgt spid="15"/>
                                        </p:tgtEl>
                                      </p:cBhvr>
                                      <p:to x="100000" y="100000"/>
                                    </p:animScale>
                                    <p:animScale>
                                      <p:cBhvr>
                                        <p:cTn id="53" dur="13">
                                          <p:stCondLst>
                                            <p:cond delay="904"/>
                                          </p:stCondLst>
                                        </p:cTn>
                                        <p:tgtEl>
                                          <p:spTgt spid="15"/>
                                        </p:tgtEl>
                                      </p:cBhvr>
                                      <p:to x="100000" y="95000"/>
                                    </p:animScale>
                                    <p:animScale>
                                      <p:cBhvr>
                                        <p:cTn id="54" dur="83" decel="50000">
                                          <p:stCondLst>
                                            <p:cond delay="917"/>
                                          </p:stCondLst>
                                        </p:cTn>
                                        <p:tgtEl>
                                          <p:spTgt spid="15"/>
                                        </p:tgtEl>
                                      </p:cBhvr>
                                      <p:to x="100000" y="100000"/>
                                    </p:animScale>
                                  </p:childTnLst>
                                </p:cTn>
                              </p:par>
                            </p:childTnLst>
                          </p:cTn>
                        </p:par>
                        <p:par>
                          <p:cTn id="55" fill="hold">
                            <p:stCondLst>
                              <p:cond delay="3000"/>
                            </p:stCondLst>
                            <p:childTnLst>
                              <p:par>
                                <p:cTn id="56" presetID="26" presetClass="entr" presetSubtype="0" fill="hold"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down)">
                                      <p:cBhvr>
                                        <p:cTn id="58" dur="290">
                                          <p:stCondLst>
                                            <p:cond delay="0"/>
                                          </p:stCondLst>
                                        </p:cTn>
                                        <p:tgtEl>
                                          <p:spTgt spid="18"/>
                                        </p:tgtEl>
                                      </p:cBhvr>
                                    </p:animEffect>
                                    <p:anim calcmode="lin" valueType="num">
                                      <p:cBhvr>
                                        <p:cTn id="59" dur="911"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60" dur="332"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61" dur="332" tmFilter="0, 0; 0.125,0.2665; 0.25,0.4; 0.375,0.465; 0.5,0.5;  0.625,0.535; 0.75,0.6; 0.875,0.7335; 1,1">
                                          <p:stCondLst>
                                            <p:cond delay="332"/>
                                          </p:stCondLst>
                                        </p:cTn>
                                        <p:tgtEl>
                                          <p:spTgt spid="18"/>
                                        </p:tgtEl>
                                        <p:attrNameLst>
                                          <p:attrName>ppt_y</p:attrName>
                                        </p:attrNameLst>
                                      </p:cBhvr>
                                      <p:tavLst>
                                        <p:tav tm="0" fmla="#ppt_y-sin(pi*$)/9">
                                          <p:val>
                                            <p:fltVal val="0"/>
                                          </p:val>
                                        </p:tav>
                                        <p:tav tm="100000">
                                          <p:val>
                                            <p:fltVal val="1"/>
                                          </p:val>
                                        </p:tav>
                                      </p:tavLst>
                                    </p:anim>
                                    <p:anim calcmode="lin" valueType="num">
                                      <p:cBhvr>
                                        <p:cTn id="62" dur="166" tmFilter="0, 0; 0.125,0.2665; 0.25,0.4; 0.375,0.465; 0.5,0.5;  0.625,0.535; 0.75,0.6; 0.875,0.7335; 1,1">
                                          <p:stCondLst>
                                            <p:cond delay="662"/>
                                          </p:stCondLst>
                                        </p:cTn>
                                        <p:tgtEl>
                                          <p:spTgt spid="18"/>
                                        </p:tgtEl>
                                        <p:attrNameLst>
                                          <p:attrName>ppt_y</p:attrName>
                                        </p:attrNameLst>
                                      </p:cBhvr>
                                      <p:tavLst>
                                        <p:tav tm="0" fmla="#ppt_y-sin(pi*$)/27">
                                          <p:val>
                                            <p:fltVal val="0"/>
                                          </p:val>
                                        </p:tav>
                                        <p:tav tm="100000">
                                          <p:val>
                                            <p:fltVal val="1"/>
                                          </p:val>
                                        </p:tav>
                                      </p:tavLst>
                                    </p:anim>
                                    <p:anim calcmode="lin" valueType="num">
                                      <p:cBhvr>
                                        <p:cTn id="63" dur="82" tmFilter="0, 0; 0.125,0.2665; 0.25,0.4; 0.375,0.465; 0.5,0.5;  0.625,0.535; 0.75,0.6; 0.875,0.7335; 1,1">
                                          <p:stCondLst>
                                            <p:cond delay="828"/>
                                          </p:stCondLst>
                                        </p:cTn>
                                        <p:tgtEl>
                                          <p:spTgt spid="18"/>
                                        </p:tgtEl>
                                        <p:attrNameLst>
                                          <p:attrName>ppt_y</p:attrName>
                                        </p:attrNameLst>
                                      </p:cBhvr>
                                      <p:tavLst>
                                        <p:tav tm="0" fmla="#ppt_y-sin(pi*$)/81">
                                          <p:val>
                                            <p:fltVal val="0"/>
                                          </p:val>
                                        </p:tav>
                                        <p:tav tm="100000">
                                          <p:val>
                                            <p:fltVal val="1"/>
                                          </p:val>
                                        </p:tav>
                                      </p:tavLst>
                                    </p:anim>
                                    <p:animScale>
                                      <p:cBhvr>
                                        <p:cTn id="64" dur="13">
                                          <p:stCondLst>
                                            <p:cond delay="325"/>
                                          </p:stCondLst>
                                        </p:cTn>
                                        <p:tgtEl>
                                          <p:spTgt spid="18"/>
                                        </p:tgtEl>
                                      </p:cBhvr>
                                      <p:to x="100000" y="60000"/>
                                    </p:animScale>
                                    <p:animScale>
                                      <p:cBhvr>
                                        <p:cTn id="65" dur="83" decel="50000">
                                          <p:stCondLst>
                                            <p:cond delay="338"/>
                                          </p:stCondLst>
                                        </p:cTn>
                                        <p:tgtEl>
                                          <p:spTgt spid="18"/>
                                        </p:tgtEl>
                                      </p:cBhvr>
                                      <p:to x="100000" y="100000"/>
                                    </p:animScale>
                                    <p:animScale>
                                      <p:cBhvr>
                                        <p:cTn id="66" dur="13">
                                          <p:stCondLst>
                                            <p:cond delay="656"/>
                                          </p:stCondLst>
                                        </p:cTn>
                                        <p:tgtEl>
                                          <p:spTgt spid="18"/>
                                        </p:tgtEl>
                                      </p:cBhvr>
                                      <p:to x="100000" y="80000"/>
                                    </p:animScale>
                                    <p:animScale>
                                      <p:cBhvr>
                                        <p:cTn id="67" dur="83" decel="50000">
                                          <p:stCondLst>
                                            <p:cond delay="669"/>
                                          </p:stCondLst>
                                        </p:cTn>
                                        <p:tgtEl>
                                          <p:spTgt spid="18"/>
                                        </p:tgtEl>
                                      </p:cBhvr>
                                      <p:to x="100000" y="100000"/>
                                    </p:animScale>
                                    <p:animScale>
                                      <p:cBhvr>
                                        <p:cTn id="68" dur="13">
                                          <p:stCondLst>
                                            <p:cond delay="821"/>
                                          </p:stCondLst>
                                        </p:cTn>
                                        <p:tgtEl>
                                          <p:spTgt spid="18"/>
                                        </p:tgtEl>
                                      </p:cBhvr>
                                      <p:to x="100000" y="90000"/>
                                    </p:animScale>
                                    <p:animScale>
                                      <p:cBhvr>
                                        <p:cTn id="69" dur="83" decel="50000">
                                          <p:stCondLst>
                                            <p:cond delay="834"/>
                                          </p:stCondLst>
                                        </p:cTn>
                                        <p:tgtEl>
                                          <p:spTgt spid="18"/>
                                        </p:tgtEl>
                                      </p:cBhvr>
                                      <p:to x="100000" y="100000"/>
                                    </p:animScale>
                                    <p:animScale>
                                      <p:cBhvr>
                                        <p:cTn id="70" dur="13">
                                          <p:stCondLst>
                                            <p:cond delay="904"/>
                                          </p:stCondLst>
                                        </p:cTn>
                                        <p:tgtEl>
                                          <p:spTgt spid="18"/>
                                        </p:tgtEl>
                                      </p:cBhvr>
                                      <p:to x="100000" y="95000"/>
                                    </p:animScale>
                                    <p:animScale>
                                      <p:cBhvr>
                                        <p:cTn id="71" dur="83" decel="50000">
                                          <p:stCondLst>
                                            <p:cond delay="917"/>
                                          </p:stCondLst>
                                        </p:cTn>
                                        <p:tgtEl>
                                          <p:spTgt spid="18"/>
                                        </p:tgtEl>
                                      </p:cBhvr>
                                      <p:to x="100000" y="100000"/>
                                    </p:animScale>
                                  </p:childTnLst>
                                </p:cTn>
                              </p:par>
                              <p:par>
                                <p:cTn id="72" presetID="42" presetClass="entr" presetSubtype="0" fill="hold" grpId="0" nodeType="withEffect">
                                  <p:stCondLst>
                                    <p:cond delay="100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1000"/>
                                        <p:tgtEl>
                                          <p:spTgt spid="24"/>
                                        </p:tgtEl>
                                      </p:cBhvr>
                                    </p:animEffect>
                                    <p:anim calcmode="lin" valueType="num">
                                      <p:cBhvr>
                                        <p:cTn id="75" dur="1000" fill="hold"/>
                                        <p:tgtEl>
                                          <p:spTgt spid="24"/>
                                        </p:tgtEl>
                                        <p:attrNameLst>
                                          <p:attrName>ppt_x</p:attrName>
                                        </p:attrNameLst>
                                      </p:cBhvr>
                                      <p:tavLst>
                                        <p:tav tm="0">
                                          <p:val>
                                            <p:strVal val="#ppt_x"/>
                                          </p:val>
                                        </p:tav>
                                        <p:tav tm="100000">
                                          <p:val>
                                            <p:strVal val="#ppt_x"/>
                                          </p:val>
                                        </p:tav>
                                      </p:tavLst>
                                    </p:anim>
                                    <p:anim calcmode="lin" valueType="num">
                                      <p:cBhvr>
                                        <p:cTn id="76" dur="1000" fill="hold"/>
                                        <p:tgtEl>
                                          <p:spTgt spid="24"/>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100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1000"/>
                                        <p:tgtEl>
                                          <p:spTgt spid="25"/>
                                        </p:tgtEl>
                                      </p:cBhvr>
                                    </p:animEffect>
                                    <p:anim calcmode="lin" valueType="num">
                                      <p:cBhvr>
                                        <p:cTn id="80" dur="1000" fill="hold"/>
                                        <p:tgtEl>
                                          <p:spTgt spid="25"/>
                                        </p:tgtEl>
                                        <p:attrNameLst>
                                          <p:attrName>ppt_x</p:attrName>
                                        </p:attrNameLst>
                                      </p:cBhvr>
                                      <p:tavLst>
                                        <p:tav tm="0">
                                          <p:val>
                                            <p:strVal val="#ppt_x"/>
                                          </p:val>
                                        </p:tav>
                                        <p:tav tm="100000">
                                          <p:val>
                                            <p:strVal val="#ppt_x"/>
                                          </p:val>
                                        </p:tav>
                                      </p:tavLst>
                                    </p:anim>
                                    <p:anim calcmode="lin" valueType="num">
                                      <p:cBhvr>
                                        <p:cTn id="81" dur="1000" fill="hold"/>
                                        <p:tgtEl>
                                          <p:spTgt spid="25"/>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1000"/>
                                  </p:stCondLst>
                                  <p:childTnLst>
                                    <p:set>
                                      <p:cBhvr>
                                        <p:cTn id="83" dur="1" fill="hold">
                                          <p:stCondLst>
                                            <p:cond delay="0"/>
                                          </p:stCondLst>
                                        </p:cTn>
                                        <p:tgtEl>
                                          <p:spTgt spid="26"/>
                                        </p:tgtEl>
                                        <p:attrNameLst>
                                          <p:attrName>style.visibility</p:attrName>
                                        </p:attrNameLst>
                                      </p:cBhvr>
                                      <p:to>
                                        <p:strVal val="visible"/>
                                      </p:to>
                                    </p:set>
                                    <p:animEffect transition="in" filter="fade">
                                      <p:cBhvr>
                                        <p:cTn id="84" dur="1000"/>
                                        <p:tgtEl>
                                          <p:spTgt spid="26"/>
                                        </p:tgtEl>
                                      </p:cBhvr>
                                    </p:animEffect>
                                    <p:anim calcmode="lin" valueType="num">
                                      <p:cBhvr>
                                        <p:cTn id="85" dur="1000" fill="hold"/>
                                        <p:tgtEl>
                                          <p:spTgt spid="26"/>
                                        </p:tgtEl>
                                        <p:attrNameLst>
                                          <p:attrName>ppt_x</p:attrName>
                                        </p:attrNameLst>
                                      </p:cBhvr>
                                      <p:tavLst>
                                        <p:tav tm="0">
                                          <p:val>
                                            <p:strVal val="#ppt_x"/>
                                          </p:val>
                                        </p:tav>
                                        <p:tav tm="100000">
                                          <p:val>
                                            <p:strVal val="#ppt_x"/>
                                          </p:val>
                                        </p:tav>
                                      </p:tavLst>
                                    </p:anim>
                                    <p:anim calcmode="lin" valueType="num">
                                      <p:cBhvr>
                                        <p:cTn id="86" dur="1000" fill="hold"/>
                                        <p:tgtEl>
                                          <p:spTgt spid="26"/>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100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1000"/>
                                        <p:tgtEl>
                                          <p:spTgt spid="27"/>
                                        </p:tgtEl>
                                      </p:cBhvr>
                                    </p:animEffect>
                                    <p:anim calcmode="lin" valueType="num">
                                      <p:cBhvr>
                                        <p:cTn id="90" dur="1000" fill="hold"/>
                                        <p:tgtEl>
                                          <p:spTgt spid="27"/>
                                        </p:tgtEl>
                                        <p:attrNameLst>
                                          <p:attrName>ppt_x</p:attrName>
                                        </p:attrNameLst>
                                      </p:cBhvr>
                                      <p:tavLst>
                                        <p:tav tm="0">
                                          <p:val>
                                            <p:strVal val="#ppt_x"/>
                                          </p:val>
                                        </p:tav>
                                        <p:tav tm="100000">
                                          <p:val>
                                            <p:strVal val="#ppt_x"/>
                                          </p:val>
                                        </p:tav>
                                      </p:tavLst>
                                    </p:anim>
                                    <p:anim calcmode="lin" valueType="num">
                                      <p:cBhvr>
                                        <p:cTn id="91" dur="1000" fill="hold"/>
                                        <p:tgtEl>
                                          <p:spTgt spid="27"/>
                                        </p:tgtEl>
                                        <p:attrNameLst>
                                          <p:attrName>ppt_y</p:attrName>
                                        </p:attrNameLst>
                                      </p:cBhvr>
                                      <p:tavLst>
                                        <p:tav tm="0">
                                          <p:val>
                                            <p:strVal val="#ppt_y+.1"/>
                                          </p:val>
                                        </p:tav>
                                        <p:tav tm="100000">
                                          <p:val>
                                            <p:strVal val="#ppt_y"/>
                                          </p:val>
                                        </p:tav>
                                      </p:tavLst>
                                    </p:anim>
                                  </p:childTnLst>
                                </p:cTn>
                              </p:par>
                            </p:childTnLst>
                          </p:cTn>
                        </p:par>
                        <p:par>
                          <p:cTn id="92" fill="hold">
                            <p:stCondLst>
                              <p:cond delay="4000"/>
                            </p:stCondLst>
                            <p:childTnLst>
                              <p:par>
                                <p:cTn id="93" presetID="53" presetClass="entr" presetSubtype="16" fill="hold" grpId="0" nodeType="afterEffect">
                                  <p:stCondLst>
                                    <p:cond delay="0"/>
                                  </p:stCondLst>
                                  <p:childTnLst>
                                    <p:set>
                                      <p:cBhvr>
                                        <p:cTn id="94" dur="1" fill="hold">
                                          <p:stCondLst>
                                            <p:cond delay="0"/>
                                          </p:stCondLst>
                                        </p:cTn>
                                        <p:tgtEl>
                                          <p:spTgt spid="2"/>
                                        </p:tgtEl>
                                        <p:attrNameLst>
                                          <p:attrName>style.visibility</p:attrName>
                                        </p:attrNameLst>
                                      </p:cBhvr>
                                      <p:to>
                                        <p:strVal val="visible"/>
                                      </p:to>
                                    </p:set>
                                    <p:anim calcmode="lin" valueType="num">
                                      <p:cBhvr>
                                        <p:cTn id="95" dur="500" fill="hold"/>
                                        <p:tgtEl>
                                          <p:spTgt spid="2"/>
                                        </p:tgtEl>
                                        <p:attrNameLst>
                                          <p:attrName>ppt_w</p:attrName>
                                        </p:attrNameLst>
                                      </p:cBhvr>
                                      <p:tavLst>
                                        <p:tav tm="0">
                                          <p:val>
                                            <p:fltVal val="0"/>
                                          </p:val>
                                        </p:tav>
                                        <p:tav tm="100000">
                                          <p:val>
                                            <p:strVal val="#ppt_w"/>
                                          </p:val>
                                        </p:tav>
                                      </p:tavLst>
                                    </p:anim>
                                    <p:anim calcmode="lin" valueType="num">
                                      <p:cBhvr>
                                        <p:cTn id="96" dur="500" fill="hold"/>
                                        <p:tgtEl>
                                          <p:spTgt spid="2"/>
                                        </p:tgtEl>
                                        <p:attrNameLst>
                                          <p:attrName>ppt_h</p:attrName>
                                        </p:attrNameLst>
                                      </p:cBhvr>
                                      <p:tavLst>
                                        <p:tav tm="0">
                                          <p:val>
                                            <p:fltVal val="0"/>
                                          </p:val>
                                        </p:tav>
                                        <p:tav tm="100000">
                                          <p:val>
                                            <p:strVal val="#ppt_h"/>
                                          </p:val>
                                        </p:tav>
                                      </p:tavLst>
                                    </p:anim>
                                    <p:animEffect transition="in" filter="fade">
                                      <p:cBhvr>
                                        <p:cTn id="97" dur="500"/>
                                        <p:tgtEl>
                                          <p:spTgt spid="2"/>
                                        </p:tgtEl>
                                      </p:cBhvr>
                                    </p:animEffect>
                                  </p:childTnLst>
                                </p:cTn>
                              </p:par>
                            </p:childTnLst>
                          </p:cTn>
                        </p:par>
                        <p:par>
                          <p:cTn id="98" fill="hold">
                            <p:stCondLst>
                              <p:cond delay="4500"/>
                            </p:stCondLst>
                            <p:childTnLst>
                              <p:par>
                                <p:cTn id="99" presetID="53" presetClass="entr" presetSubtype="16" fill="hold" grpId="0" nodeType="afterEffect">
                                  <p:stCondLst>
                                    <p:cond delay="0"/>
                                  </p:stCondLst>
                                  <p:childTnLst>
                                    <p:set>
                                      <p:cBhvr>
                                        <p:cTn id="100" dur="1" fill="hold">
                                          <p:stCondLst>
                                            <p:cond delay="0"/>
                                          </p:stCondLst>
                                        </p:cTn>
                                        <p:tgtEl>
                                          <p:spTgt spid="3"/>
                                        </p:tgtEl>
                                        <p:attrNameLst>
                                          <p:attrName>style.visibility</p:attrName>
                                        </p:attrNameLst>
                                      </p:cBhvr>
                                      <p:to>
                                        <p:strVal val="visible"/>
                                      </p:to>
                                    </p:set>
                                    <p:anim calcmode="lin" valueType="num">
                                      <p:cBhvr>
                                        <p:cTn id="101" dur="500" fill="hold"/>
                                        <p:tgtEl>
                                          <p:spTgt spid="3"/>
                                        </p:tgtEl>
                                        <p:attrNameLst>
                                          <p:attrName>ppt_w</p:attrName>
                                        </p:attrNameLst>
                                      </p:cBhvr>
                                      <p:tavLst>
                                        <p:tav tm="0">
                                          <p:val>
                                            <p:fltVal val="0"/>
                                          </p:val>
                                        </p:tav>
                                        <p:tav tm="100000">
                                          <p:val>
                                            <p:strVal val="#ppt_w"/>
                                          </p:val>
                                        </p:tav>
                                      </p:tavLst>
                                    </p:anim>
                                    <p:anim calcmode="lin" valueType="num">
                                      <p:cBhvr>
                                        <p:cTn id="102" dur="500" fill="hold"/>
                                        <p:tgtEl>
                                          <p:spTgt spid="3"/>
                                        </p:tgtEl>
                                        <p:attrNameLst>
                                          <p:attrName>ppt_h</p:attrName>
                                        </p:attrNameLst>
                                      </p:cBhvr>
                                      <p:tavLst>
                                        <p:tav tm="0">
                                          <p:val>
                                            <p:fltVal val="0"/>
                                          </p:val>
                                        </p:tav>
                                        <p:tav tm="100000">
                                          <p:val>
                                            <p:strVal val="#ppt_h"/>
                                          </p:val>
                                        </p:tav>
                                      </p:tavLst>
                                    </p:anim>
                                    <p:animEffect transition="in" filter="fade">
                                      <p:cBhvr>
                                        <p:cTn id="103" dur="500"/>
                                        <p:tgtEl>
                                          <p:spTgt spid="3"/>
                                        </p:tgtEl>
                                      </p:cBhvr>
                                    </p:animEffect>
                                  </p:childTnLst>
                                </p:cTn>
                              </p:par>
                            </p:childTnLst>
                          </p:cTn>
                        </p:par>
                        <p:par>
                          <p:cTn id="104" fill="hold">
                            <p:stCondLst>
                              <p:cond delay="5000"/>
                            </p:stCondLst>
                            <p:childTnLst>
                              <p:par>
                                <p:cTn id="105" presetID="53" presetClass="entr" presetSubtype="16" fill="hold" grpId="0" nodeType="afterEffect">
                                  <p:stCondLst>
                                    <p:cond delay="0"/>
                                  </p:stCondLst>
                                  <p:childTnLst>
                                    <p:set>
                                      <p:cBhvr>
                                        <p:cTn id="106" dur="1" fill="hold">
                                          <p:stCondLst>
                                            <p:cond delay="0"/>
                                          </p:stCondLst>
                                        </p:cTn>
                                        <p:tgtEl>
                                          <p:spTgt spid="8"/>
                                        </p:tgtEl>
                                        <p:attrNameLst>
                                          <p:attrName>style.visibility</p:attrName>
                                        </p:attrNameLst>
                                      </p:cBhvr>
                                      <p:to>
                                        <p:strVal val="visible"/>
                                      </p:to>
                                    </p:set>
                                    <p:anim calcmode="lin" valueType="num">
                                      <p:cBhvr>
                                        <p:cTn id="107" dur="500" fill="hold"/>
                                        <p:tgtEl>
                                          <p:spTgt spid="8"/>
                                        </p:tgtEl>
                                        <p:attrNameLst>
                                          <p:attrName>ppt_w</p:attrName>
                                        </p:attrNameLst>
                                      </p:cBhvr>
                                      <p:tavLst>
                                        <p:tav tm="0">
                                          <p:val>
                                            <p:fltVal val="0"/>
                                          </p:val>
                                        </p:tav>
                                        <p:tav tm="100000">
                                          <p:val>
                                            <p:strVal val="#ppt_w"/>
                                          </p:val>
                                        </p:tav>
                                      </p:tavLst>
                                    </p:anim>
                                    <p:anim calcmode="lin" valueType="num">
                                      <p:cBhvr>
                                        <p:cTn id="108" dur="500" fill="hold"/>
                                        <p:tgtEl>
                                          <p:spTgt spid="8"/>
                                        </p:tgtEl>
                                        <p:attrNameLst>
                                          <p:attrName>ppt_h</p:attrName>
                                        </p:attrNameLst>
                                      </p:cBhvr>
                                      <p:tavLst>
                                        <p:tav tm="0">
                                          <p:val>
                                            <p:fltVal val="0"/>
                                          </p:val>
                                        </p:tav>
                                        <p:tav tm="100000">
                                          <p:val>
                                            <p:strVal val="#ppt_h"/>
                                          </p:val>
                                        </p:tav>
                                      </p:tavLst>
                                    </p:anim>
                                    <p:animEffect transition="in" filter="fade">
                                      <p:cBhvr>
                                        <p:cTn id="109" dur="500"/>
                                        <p:tgtEl>
                                          <p:spTgt spid="8"/>
                                        </p:tgtEl>
                                      </p:cBhvr>
                                    </p:animEffect>
                                  </p:childTnLst>
                                </p:cTn>
                              </p:par>
                            </p:childTnLst>
                          </p:cTn>
                        </p:par>
                        <p:par>
                          <p:cTn id="110" fill="hold">
                            <p:stCondLst>
                              <p:cond delay="5500"/>
                            </p:stCondLst>
                            <p:childTnLst>
                              <p:par>
                                <p:cTn id="111" presetID="53" presetClass="entr" presetSubtype="16" fill="hold" grpId="0" nodeType="after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p:cTn id="113" dur="500" fill="hold"/>
                                        <p:tgtEl>
                                          <p:spTgt spid="9"/>
                                        </p:tgtEl>
                                        <p:attrNameLst>
                                          <p:attrName>ppt_w</p:attrName>
                                        </p:attrNameLst>
                                      </p:cBhvr>
                                      <p:tavLst>
                                        <p:tav tm="0">
                                          <p:val>
                                            <p:fltVal val="0"/>
                                          </p:val>
                                        </p:tav>
                                        <p:tav tm="100000">
                                          <p:val>
                                            <p:strVal val="#ppt_w"/>
                                          </p:val>
                                        </p:tav>
                                      </p:tavLst>
                                    </p:anim>
                                    <p:anim calcmode="lin" valueType="num">
                                      <p:cBhvr>
                                        <p:cTn id="114" dur="500" fill="hold"/>
                                        <p:tgtEl>
                                          <p:spTgt spid="9"/>
                                        </p:tgtEl>
                                        <p:attrNameLst>
                                          <p:attrName>ppt_h</p:attrName>
                                        </p:attrNameLst>
                                      </p:cBhvr>
                                      <p:tavLst>
                                        <p:tav tm="0">
                                          <p:val>
                                            <p:fltVal val="0"/>
                                          </p:val>
                                        </p:tav>
                                        <p:tav tm="100000">
                                          <p:val>
                                            <p:strVal val="#ppt_h"/>
                                          </p:val>
                                        </p:tav>
                                      </p:tavLst>
                                    </p:anim>
                                    <p:animEffect transition="in" filter="fade">
                                      <p:cBhvr>
                                        <p:cTn id="1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 grpId="0" bldLvl="0" animBg="1"/>
      <p:bldP spid="3" grpId="0" bldLvl="0" animBg="1"/>
      <p:bldP spid="8" grpId="0" bldLvl="0" animBg="1"/>
      <p:bldP spid="9"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4630" y="1294765"/>
            <a:ext cx="6174105" cy="2861310"/>
          </a:xfrm>
          <a:prstGeom prst="rect">
            <a:avLst/>
          </a:prstGeom>
          <a:noFill/>
        </p:spPr>
        <p:txBody>
          <a:bodyPr wrap="square" rtlCol="0">
            <a:spAutoFit/>
          </a:bodyPr>
          <a:p>
            <a:pPr algn="l"/>
            <a:r>
              <a:rPr lang="en-US">
                <a:solidFill>
                  <a:srgbClr val="FF0000"/>
                </a:solidFill>
              </a:rPr>
              <a:t>1</a:t>
            </a:r>
            <a:r>
              <a:rPr lang="zh-CN" altLang="en-US">
                <a:solidFill>
                  <a:srgbClr val="FF0000"/>
                </a:solidFill>
              </a:rPr>
              <a:t>、</a:t>
            </a:r>
            <a:r>
              <a:rPr>
                <a:solidFill>
                  <a:srgbClr val="FF0000"/>
                </a:solidFill>
                <a:sym typeface="+mn-ea"/>
              </a:rPr>
              <a:t>overflow </a:t>
            </a:r>
            <a:r>
              <a:rPr>
                <a:solidFill>
                  <a:srgbClr val="FF0000"/>
                </a:solidFill>
              </a:rPr>
              <a:t>溢出属性</a:t>
            </a:r>
            <a:endParaRPr>
              <a:solidFill>
                <a:schemeClr val="tx1"/>
              </a:solidFill>
            </a:endParaRPr>
          </a:p>
          <a:p>
            <a:pPr algn="l"/>
            <a:r>
              <a:rPr>
                <a:solidFill>
                  <a:srgbClr val="FF0000"/>
                </a:solidFill>
              </a:rPr>
              <a:t>overflow:visible/hidden(隐藏)/scroll/auto(自动)/inherit;</a:t>
            </a:r>
            <a:endParaRPr>
              <a:solidFill>
                <a:schemeClr val="tx1"/>
              </a:solidFill>
            </a:endParaRPr>
          </a:p>
          <a:p>
            <a:pPr algn="l"/>
            <a:endParaRPr>
              <a:solidFill>
                <a:schemeClr val="tx1"/>
              </a:solidFill>
            </a:endParaRPr>
          </a:p>
          <a:p>
            <a:pPr algn="l"/>
            <a:r>
              <a:rPr>
                <a:solidFill>
                  <a:schemeClr val="tx1"/>
                </a:solidFill>
              </a:rPr>
              <a:t>visible:默认值，内容不会被修剪，会呈现在元素框之外；</a:t>
            </a:r>
            <a:endParaRPr>
              <a:solidFill>
                <a:schemeClr val="tx1"/>
              </a:solidFill>
            </a:endParaRPr>
          </a:p>
          <a:p>
            <a:pPr algn="l"/>
            <a:r>
              <a:rPr>
                <a:solidFill>
                  <a:schemeClr val="tx1"/>
                </a:solidFill>
              </a:rPr>
              <a:t>hidden：内容会被修剪，并且其余内容是不可见的；</a:t>
            </a:r>
            <a:endParaRPr>
              <a:solidFill>
                <a:schemeClr val="tx1"/>
              </a:solidFill>
            </a:endParaRPr>
          </a:p>
          <a:p>
            <a:pPr algn="l"/>
            <a:r>
              <a:rPr>
                <a:solidFill>
                  <a:schemeClr val="tx1"/>
                </a:solidFill>
              </a:rPr>
              <a:t>scroll：内容会被修剪，但是浏览器会显示滚动条，以便查看其余的内容;</a:t>
            </a:r>
            <a:endParaRPr>
              <a:solidFill>
                <a:schemeClr val="tx1"/>
              </a:solidFill>
            </a:endParaRPr>
          </a:p>
          <a:p>
            <a:pPr algn="l"/>
            <a:r>
              <a:rPr>
                <a:solidFill>
                  <a:schemeClr val="tx1"/>
                </a:solidFill>
              </a:rPr>
              <a:t>auto：如果内容被修剪，则浏览器会显示滚动条，以便查看其他的内容;</a:t>
            </a:r>
            <a:endParaRPr>
              <a:solidFill>
                <a:schemeClr val="tx1"/>
              </a:solidFill>
            </a:endParaRPr>
          </a:p>
          <a:p>
            <a:pPr algn="l"/>
            <a:r>
              <a:rPr>
                <a:solidFill>
                  <a:schemeClr val="tx1"/>
                </a:solidFill>
              </a:rPr>
              <a:t>inherit：规定应该从父元素继承overflow属性的值。</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485265" y="904875"/>
            <a:ext cx="6174105" cy="3692525"/>
          </a:xfrm>
          <a:prstGeom prst="rect">
            <a:avLst/>
          </a:prstGeom>
          <a:noFill/>
        </p:spPr>
        <p:txBody>
          <a:bodyPr wrap="square" rtlCol="0">
            <a:spAutoFit/>
          </a:bodyPr>
          <a:p>
            <a:pPr algn="l"/>
            <a:r>
              <a:rPr lang="en-US">
                <a:solidFill>
                  <a:srgbClr val="FF0000"/>
                </a:solidFill>
              </a:rPr>
              <a:t>2</a:t>
            </a:r>
            <a:r>
              <a:rPr lang="zh-CN" altLang="en-US">
                <a:solidFill>
                  <a:srgbClr val="FF0000"/>
                </a:solidFill>
              </a:rPr>
              <a:t>、</a:t>
            </a:r>
            <a:r>
              <a:rPr>
                <a:solidFill>
                  <a:srgbClr val="FF0000"/>
                </a:solidFill>
              </a:rPr>
              <a:t>空白空间</a:t>
            </a:r>
            <a:endParaRPr>
              <a:solidFill>
                <a:srgbClr val="FF0000"/>
              </a:solidFill>
            </a:endParaRPr>
          </a:p>
          <a:p>
            <a:pPr algn="l"/>
            <a:r>
              <a:rPr>
                <a:solidFill>
                  <a:srgbClr val="FF0000"/>
                </a:solidFill>
              </a:rPr>
              <a:t>white-space:normal/pre/nowrap/pre-wrap /pre-line </a:t>
            </a:r>
            <a:endParaRPr>
              <a:solidFill>
                <a:srgbClr val="FF0000"/>
              </a:solidFill>
            </a:endParaRPr>
          </a:p>
          <a:p>
            <a:pPr algn="l"/>
            <a:endParaRPr>
              <a:solidFill>
                <a:schemeClr val="tx1"/>
              </a:solidFill>
            </a:endParaRPr>
          </a:p>
          <a:p>
            <a:pPr algn="l"/>
            <a:r>
              <a:rPr>
                <a:solidFill>
                  <a:schemeClr val="tx1"/>
                </a:solidFill>
              </a:rPr>
              <a:t>该属性用来设置如何处理元素内的空白；</a:t>
            </a:r>
            <a:endParaRPr>
              <a:solidFill>
                <a:schemeClr val="tx1"/>
              </a:solidFill>
            </a:endParaRPr>
          </a:p>
          <a:p>
            <a:pPr algn="l"/>
            <a:endParaRPr>
              <a:solidFill>
                <a:schemeClr val="tx1"/>
              </a:solidFill>
            </a:endParaRPr>
          </a:p>
          <a:p>
            <a:pPr algn="l"/>
            <a:r>
              <a:rPr>
                <a:solidFill>
                  <a:schemeClr val="tx1"/>
                </a:solidFill>
              </a:rPr>
              <a:t>pre：空白会被浏览器保留，其行为方式类似HTML中的pre标签；</a:t>
            </a:r>
            <a:endParaRPr>
              <a:solidFill>
                <a:schemeClr val="tx1"/>
              </a:solidFill>
            </a:endParaRPr>
          </a:p>
          <a:p>
            <a:pPr algn="l"/>
            <a:r>
              <a:rPr>
                <a:solidFill>
                  <a:schemeClr val="tx1"/>
                </a:solidFill>
              </a:rPr>
              <a:t>nowrap:文本不会换行，文本会在同一行上继续，直到遇到&lt;br/&gt;标签为止,但是会忽略空白空间；（pre和nowrap样式一样）</a:t>
            </a:r>
            <a:endParaRPr>
              <a:solidFill>
                <a:schemeClr val="tx1"/>
              </a:solidFill>
            </a:endParaRPr>
          </a:p>
          <a:p>
            <a:pPr algn="l"/>
            <a:r>
              <a:rPr>
                <a:solidFill>
                  <a:schemeClr val="tx1"/>
                </a:solidFill>
              </a:rPr>
              <a:t>normal：默认值，空白会被浏览器忽略，</a:t>
            </a:r>
            <a:endParaRPr>
              <a:solidFill>
                <a:schemeClr val="tx1"/>
              </a:solidFill>
            </a:endParaRPr>
          </a:p>
          <a:p>
            <a:pPr algn="l"/>
            <a:r>
              <a:rPr>
                <a:solidFill>
                  <a:schemeClr val="tx1"/>
                </a:solidFill>
              </a:rPr>
              <a:t>pre-wrap：保留空白符序列，但是正常的进行换行；</a:t>
            </a:r>
            <a:endParaRPr>
              <a:solidFill>
                <a:schemeClr val="tx1"/>
              </a:solidFill>
            </a:endParaRPr>
          </a:p>
          <a:p>
            <a:pPr algn="l"/>
            <a:r>
              <a:rPr>
                <a:solidFill>
                  <a:schemeClr val="tx1"/>
                </a:solidFill>
              </a:rPr>
              <a:t>pre-line:合并空白符序列，但是保留换行符；</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349375" y="1023620"/>
            <a:ext cx="6445250" cy="3661410"/>
          </a:xfrm>
          <a:prstGeom prst="rect">
            <a:avLst/>
          </a:prstGeom>
          <a:noFill/>
        </p:spPr>
        <p:txBody>
          <a:bodyPr wrap="square" rtlCol="0">
            <a:spAutoFit/>
          </a:bodyPr>
          <a:p>
            <a:pPr algn="l"/>
            <a:r>
              <a:rPr lang="en-US">
                <a:solidFill>
                  <a:srgbClr val="FF0000"/>
                </a:solidFill>
              </a:rPr>
              <a:t>3</a:t>
            </a:r>
            <a:r>
              <a:rPr lang="zh-CN" altLang="en-US">
                <a:solidFill>
                  <a:srgbClr val="FF0000"/>
                </a:solidFill>
              </a:rPr>
              <a:t>、</a:t>
            </a:r>
            <a:r>
              <a:rPr>
                <a:solidFill>
                  <a:srgbClr val="FF0000"/>
                </a:solidFill>
              </a:rPr>
              <a:t>文本溢出:</a:t>
            </a:r>
            <a:endParaRPr>
              <a:solidFill>
                <a:srgbClr val="FF0000"/>
              </a:solidFill>
            </a:endParaRPr>
          </a:p>
          <a:p>
            <a:pPr algn="l"/>
            <a:r>
              <a:rPr>
                <a:solidFill>
                  <a:srgbClr val="FF0000"/>
                </a:solidFill>
              </a:rPr>
              <a:t>text-overflow: clip  /  ellipsis</a:t>
            </a:r>
            <a:endParaRPr>
              <a:solidFill>
                <a:srgbClr val="FF0000"/>
              </a:solidFill>
            </a:endParaRPr>
          </a:p>
          <a:p>
            <a:pPr algn="l"/>
            <a:endParaRPr>
              <a:solidFill>
                <a:schemeClr val="tx1"/>
              </a:solidFill>
            </a:endParaRPr>
          </a:p>
          <a:p>
            <a:pPr algn="l"/>
            <a:r>
              <a:rPr>
                <a:solidFill>
                  <a:schemeClr val="tx1"/>
                </a:solidFill>
              </a:rPr>
              <a:t>取值：</a:t>
            </a:r>
            <a:endParaRPr>
              <a:solidFill>
                <a:schemeClr val="tx1"/>
              </a:solidFill>
            </a:endParaRPr>
          </a:p>
          <a:p>
            <a:pPr algn="l"/>
            <a:r>
              <a:rPr sz="1600">
                <a:solidFill>
                  <a:schemeClr val="tx1"/>
                </a:solidFill>
              </a:rPr>
              <a:t>clip：不显示省略号（...），而是简单的裁切;</a:t>
            </a:r>
            <a:endParaRPr sz="1600">
              <a:solidFill>
                <a:schemeClr val="tx1"/>
              </a:solidFill>
            </a:endParaRPr>
          </a:p>
          <a:p>
            <a:pPr algn="l"/>
            <a:r>
              <a:rPr sz="1600">
                <a:solidFill>
                  <a:schemeClr val="tx1"/>
                </a:solidFill>
              </a:rPr>
              <a:t>ellipsis：当对象内文本溢出时，显示省略标记；</a:t>
            </a:r>
            <a:endParaRPr sz="1600">
              <a:solidFill>
                <a:schemeClr val="tx1"/>
              </a:solidFill>
            </a:endParaRPr>
          </a:p>
          <a:p>
            <a:pPr algn="l"/>
            <a:r>
              <a:rPr sz="1600">
                <a:solidFill>
                  <a:schemeClr val="tx1"/>
                </a:solidFill>
              </a:rPr>
              <a:t>说明：</a:t>
            </a:r>
            <a:endParaRPr sz="1600">
              <a:solidFill>
                <a:schemeClr val="tx1"/>
              </a:solidFill>
            </a:endParaRPr>
          </a:p>
          <a:p>
            <a:pPr algn="l"/>
            <a:r>
              <a:rPr sz="1600">
                <a:solidFill>
                  <a:schemeClr val="tx1"/>
                </a:solidFill>
              </a:rPr>
              <a:t>text-overflow属性仅是：当文本溢出时是否显示省略标记，并不具备其它的样式属性定义，要实现溢出时产生省略号的效果还需定义：</a:t>
            </a:r>
            <a:endParaRPr sz="1600">
              <a:solidFill>
                <a:schemeClr val="tx1"/>
              </a:solidFill>
            </a:endParaRPr>
          </a:p>
          <a:p>
            <a:pPr algn="l"/>
            <a:r>
              <a:rPr sz="1600">
                <a:solidFill>
                  <a:schemeClr val="tx1"/>
                </a:solidFill>
              </a:rPr>
              <a:t>1、容器宽度：width：value；（px、%，都可以）</a:t>
            </a:r>
            <a:endParaRPr sz="1600">
              <a:solidFill>
                <a:schemeClr val="tx1"/>
              </a:solidFill>
            </a:endParaRPr>
          </a:p>
          <a:p>
            <a:pPr algn="l"/>
            <a:r>
              <a:rPr sz="1600">
                <a:solidFill>
                  <a:schemeClr val="tx1"/>
                </a:solidFill>
              </a:rPr>
              <a:t>2、强制文本在一行内显示:white-space：nowrap,pre;</a:t>
            </a:r>
            <a:endParaRPr sz="1600">
              <a:solidFill>
                <a:schemeClr val="tx1"/>
              </a:solidFill>
            </a:endParaRPr>
          </a:p>
          <a:p>
            <a:pPr algn="l"/>
            <a:r>
              <a:rPr sz="1600">
                <a:solidFill>
                  <a:schemeClr val="tx1"/>
                </a:solidFill>
              </a:rPr>
              <a:t>3、溢出内容为隐藏：overflow：hidden；</a:t>
            </a:r>
            <a:endParaRPr sz="1600">
              <a:solidFill>
                <a:schemeClr val="tx1"/>
              </a:solidFill>
            </a:endParaRPr>
          </a:p>
          <a:p>
            <a:pPr algn="l"/>
            <a:r>
              <a:rPr sz="1600">
                <a:solidFill>
                  <a:schemeClr val="tx1"/>
                </a:solidFill>
              </a:rPr>
              <a:t>4、溢出文本显示省略号：</a:t>
            </a:r>
            <a:endParaRPr sz="1600">
              <a:solidFill>
                <a:schemeClr val="tx1"/>
              </a:solidFill>
            </a:endParaRPr>
          </a:p>
          <a:p>
            <a:pPr algn="l"/>
            <a:r>
              <a:rPr sz="1600">
                <a:solidFill>
                  <a:schemeClr val="tx1"/>
                </a:solidFill>
              </a:rPr>
              <a:t>     text-overflow：ellipsis;</a:t>
            </a:r>
            <a:endParaRPr sz="16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690370" y="1775460"/>
            <a:ext cx="6120130" cy="1198880"/>
          </a:xfrm>
          <a:prstGeom prst="rect">
            <a:avLst/>
          </a:prstGeom>
          <a:noFill/>
        </p:spPr>
        <p:txBody>
          <a:bodyPr wrap="square" rtlCol="0">
            <a:spAutoFit/>
          </a:bodyPr>
          <a:p>
            <a:pPr algn="l"/>
            <a:r>
              <a:rPr lang="en-US">
                <a:solidFill>
                  <a:srgbClr val="FF0000"/>
                </a:solidFill>
              </a:rPr>
              <a:t>4</a:t>
            </a:r>
            <a:r>
              <a:rPr>
                <a:solidFill>
                  <a:srgbClr val="FF0000"/>
                </a:solidFill>
              </a:rPr>
              <a:t>、元素分类</a:t>
            </a:r>
            <a:endParaRPr>
              <a:solidFill>
                <a:srgbClr val="FF0000"/>
              </a:solidFill>
            </a:endParaRPr>
          </a:p>
          <a:p>
            <a:pPr algn="l"/>
            <a:endParaRPr>
              <a:solidFill>
                <a:srgbClr val="FF0000"/>
              </a:solidFill>
            </a:endParaRPr>
          </a:p>
          <a:p>
            <a:pPr algn="l"/>
            <a:r>
              <a:rPr>
                <a:sym typeface="+mn-ea"/>
              </a:rPr>
              <a:t>根据css显示分类，html元素被分为</a:t>
            </a:r>
            <a:endParaRPr>
              <a:solidFill>
                <a:schemeClr val="tx1"/>
              </a:solidFill>
            </a:endParaRPr>
          </a:p>
          <a:p>
            <a:pPr algn="l"/>
            <a:r>
              <a:rPr>
                <a:sym typeface="+mn-ea"/>
              </a:rPr>
              <a:t>三种类型:块状元素，内联元素，行内块元素</a:t>
            </a:r>
            <a:endParaRPr>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78230" y="994410"/>
            <a:ext cx="7126605" cy="3176270"/>
          </a:xfrm>
          <a:prstGeom prst="rect">
            <a:avLst/>
          </a:prstGeom>
          <a:noFill/>
        </p:spPr>
        <p:txBody>
          <a:bodyPr wrap="square" rtlCol="0">
            <a:spAutoFit/>
          </a:bodyPr>
          <a:p>
            <a:pPr algn="l"/>
            <a:r>
              <a:rPr lang="en-US">
                <a:solidFill>
                  <a:srgbClr val="FF0000"/>
                </a:solidFill>
              </a:rPr>
              <a:t>5</a:t>
            </a:r>
            <a:r>
              <a:rPr>
                <a:solidFill>
                  <a:srgbClr val="FF0000"/>
                </a:solidFill>
              </a:rPr>
              <a:t>.块状元素（block element） </a:t>
            </a:r>
            <a:endParaRPr>
              <a:solidFill>
                <a:srgbClr val="FF0000"/>
              </a:solidFill>
            </a:endParaRPr>
          </a:p>
          <a:p>
            <a:pPr algn="l"/>
            <a:endParaRPr>
              <a:solidFill>
                <a:srgbClr val="FF0000"/>
              </a:solidFill>
            </a:endParaRPr>
          </a:p>
          <a:p>
            <a:pPr algn="l"/>
            <a:r>
              <a:rPr sz="1600">
                <a:solidFill>
                  <a:schemeClr val="tx1"/>
                </a:solidFill>
              </a:rPr>
              <a:t>   1）块状元素在网页中就是以块的形式显示，所谓块状就是元素显示为矩形区域，常用的块状元素包块div,dl,dt,dd,ol,ul,(h1-h6),p,form,hr,table,tr,td,等；</a:t>
            </a:r>
            <a:endParaRPr sz="1600">
              <a:solidFill>
                <a:schemeClr val="tx1"/>
              </a:solidFill>
            </a:endParaRPr>
          </a:p>
          <a:p>
            <a:pPr algn="l"/>
            <a:endParaRPr sz="1600">
              <a:solidFill>
                <a:schemeClr val="tx1"/>
              </a:solidFill>
            </a:endParaRPr>
          </a:p>
          <a:p>
            <a:pPr eaLnBrk="0" hangingPunct="0">
              <a:lnSpc>
                <a:spcPct val="90000"/>
              </a:lnSpc>
              <a:spcBef>
                <a:spcPct val="20000"/>
              </a:spcBef>
            </a:pPr>
            <a:r>
              <a:rPr lang="zh-CN" altLang="en-US" sz="1600" dirty="0">
                <a:latin typeface="Calibri" panose="020F0502020204030204" charset="0"/>
                <a:ea typeface="宋体" panose="02010600030101010101" pitchFamily="2" charset="-122"/>
                <a:sym typeface="宋体" panose="02010600030101010101" pitchFamily="2" charset="-122"/>
              </a:rPr>
              <a:t>2）默认情况下，块状元素都会占据一行，通俗地说，两个相邻块状元素不会出现并列显示的现象；默认情况下，块状元素会按顺序自上而下排列。</a:t>
            </a:r>
            <a:endParaRPr lang="zh-CN" altLang="en-US" sz="1600"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endParaRPr lang="zh-CN" altLang="en-US" sz="1600"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sz="1600" dirty="0">
                <a:latin typeface="Calibri" panose="020F0502020204030204" charset="0"/>
                <a:ea typeface="宋体" panose="02010600030101010101" pitchFamily="2" charset="-122"/>
                <a:sym typeface="宋体" panose="02010600030101010101" pitchFamily="2" charset="-122"/>
              </a:rPr>
              <a:t>  3）块状元素都可以定义自己的宽度和高度。 </a:t>
            </a:r>
            <a:endParaRPr lang="zh-CN" altLang="en-US" sz="1600"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endParaRPr lang="zh-CN" altLang="en-US" sz="1600"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sz="1600" dirty="0">
                <a:latin typeface="Calibri" panose="020F0502020204030204" charset="0"/>
                <a:ea typeface="宋体" panose="02010600030101010101" pitchFamily="2" charset="-122"/>
                <a:sym typeface="宋体" panose="02010600030101010101" pitchFamily="2" charset="-122"/>
              </a:rPr>
              <a:t>  4）块状元素一般都作为其他元素的容器，它可以容纳其它内联元素和块状元素。我们可以把这种容器比喻为一个盒子。</a:t>
            </a:r>
            <a:endParaRPr sz="16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4"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微软雅黑" panose="020B0503020204020204" pitchFamily="34" charset="-122"/>
                <a:ea typeface="微软雅黑" panose="020B0503020204020204" pitchFamily="34" charset="-122"/>
                <a:sym typeface="+mn-ea"/>
              </a:rPr>
              <a:t>CSS</a:t>
            </a:r>
            <a:r>
              <a:rPr lang="zh-CN" altLang="en-US" b="1" dirty="0" smtClean="0">
                <a:solidFill>
                  <a:srgbClr val="0070C0"/>
                </a:solidFill>
                <a:latin typeface="微软雅黑" panose="020B0503020204020204" pitchFamily="34" charset="-122"/>
                <a:ea typeface="微软雅黑" panose="020B0503020204020204" pitchFamily="34" charset="-122"/>
                <a:sym typeface="+mn-ea"/>
              </a:rPr>
              <a:t>属性</a:t>
            </a:r>
            <a:endParaRPr lang="zh-CN"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257935" y="1114425"/>
            <a:ext cx="7094220" cy="3545840"/>
          </a:xfrm>
          <a:prstGeom prst="rect">
            <a:avLst/>
          </a:prstGeom>
          <a:noFill/>
        </p:spPr>
        <p:txBody>
          <a:bodyPr wrap="square" rtlCol="0">
            <a:spAutoFit/>
          </a:bodyPr>
          <a:p>
            <a:pPr eaLnBrk="0" hangingPunct="0">
              <a:lnSpc>
                <a:spcPct val="90000"/>
              </a:lnSpc>
              <a:spcBef>
                <a:spcPct val="20000"/>
              </a:spcBef>
            </a:pPr>
            <a:r>
              <a:rPr lang="en-US" altLang="zh-CN" sz="2000" dirty="0">
                <a:solidFill>
                  <a:srgbClr val="FF0000"/>
                </a:solidFill>
                <a:latin typeface="Calibri" panose="020F0502020204030204" charset="0"/>
                <a:ea typeface="宋体" panose="02010600030101010101" pitchFamily="2" charset="-122"/>
                <a:sym typeface="宋体" panose="02010600030101010101" pitchFamily="2" charset="-122"/>
              </a:rPr>
              <a:t>6</a:t>
            </a:r>
            <a:r>
              <a:rPr lang="zh-CN" altLang="en-US" sz="2000" dirty="0">
                <a:solidFill>
                  <a:srgbClr val="FF0000"/>
                </a:solidFill>
                <a:latin typeface="Calibri" panose="020F0502020204030204" charset="0"/>
                <a:ea typeface="宋体" panose="02010600030101010101" pitchFamily="2" charset="-122"/>
                <a:sym typeface="宋体" panose="02010600030101010101" pitchFamily="2" charset="-122"/>
              </a:rPr>
              <a:t>.内联元素（inline element）（或是行内元素）</a:t>
            </a:r>
            <a:endParaRPr lang="zh-CN" altLang="en-US" b="1"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endParaRPr lang="zh-CN" altLang="en-US" b="1"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dirty="0">
                <a:latin typeface="Calibri" panose="020F0502020204030204" charset="0"/>
                <a:ea typeface="宋体" panose="02010600030101010101" pitchFamily="2" charset="-122"/>
                <a:sym typeface="宋体" panose="02010600030101010101" pitchFamily="2" charset="-122"/>
              </a:rPr>
              <a:t>1) 常见的内联元素如：a,span,i,em,strong,b等</a:t>
            </a:r>
            <a:endParaRPr lang="zh-CN" altLang="en-US"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endParaRPr lang="zh-CN" altLang="en-US"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dirty="0">
                <a:latin typeface="Calibri" panose="020F0502020204030204" charset="0"/>
                <a:ea typeface="宋体" panose="02010600030101010101" pitchFamily="2" charset="-122"/>
                <a:sym typeface="宋体" panose="02010600030101010101" pitchFamily="2" charset="-122"/>
              </a:rPr>
              <a:t>2) 内联元素的表现形式是始终以行内逐个进行显示；</a:t>
            </a:r>
            <a:endParaRPr lang="zh-CN" altLang="en-US"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endParaRPr lang="zh-CN" altLang="en-US"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dirty="0">
                <a:latin typeface="Calibri" panose="020F0502020204030204" charset="0"/>
                <a:ea typeface="宋体" panose="02010600030101010101" pitchFamily="2" charset="-122"/>
                <a:sym typeface="宋体" panose="02010600030101010101" pitchFamily="2" charset="-122"/>
              </a:rPr>
              <a:t>3) 内联元素没有自己的形状，不能定义它的宽和高,它显示的宽度、高度只能根据所包含内容的高度和宽度来确定，它的最小内容单元也会呈现矩形形状；</a:t>
            </a:r>
            <a:endParaRPr lang="zh-CN" altLang="en-US"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endParaRPr lang="zh-CN" altLang="en-US" dirty="0">
              <a:latin typeface="Calibri" panose="020F0502020204030204" charset="0"/>
              <a:ea typeface="宋体" panose="02010600030101010101" pitchFamily="2" charset="-122"/>
              <a:sym typeface="宋体" panose="02010600030101010101" pitchFamily="2" charset="-122"/>
            </a:endParaRPr>
          </a:p>
          <a:p>
            <a:pPr eaLnBrk="0" hangingPunct="0">
              <a:lnSpc>
                <a:spcPct val="90000"/>
              </a:lnSpc>
              <a:spcBef>
                <a:spcPct val="20000"/>
              </a:spcBef>
            </a:pPr>
            <a:r>
              <a:rPr lang="zh-CN" altLang="en-US" dirty="0">
                <a:latin typeface="Calibri" panose="020F0502020204030204" charset="0"/>
                <a:ea typeface="宋体" panose="02010600030101010101" pitchFamily="2" charset="-122"/>
                <a:sym typeface="宋体" panose="02010600030101010101" pitchFamily="2" charset="-122"/>
              </a:rPr>
              <a:t>4)内联元素也会遵循盒模型基本规则，如可以定义padding,border,margin,background等属性，但个别属性不能正确显示;</a:t>
            </a: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4416</Words>
  <Application>WPS 演示</Application>
  <PresentationFormat>全屏显示(16:9)</PresentationFormat>
  <Paragraphs>303</Paragraphs>
  <Slides>31</Slides>
  <Notes>35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Arial</vt:lpstr>
      <vt:lpstr>宋体</vt:lpstr>
      <vt:lpstr>Wingdings</vt:lpstr>
      <vt:lpstr>DIN-BoldItalic</vt:lpstr>
      <vt:lpstr>微软雅黑</vt:lpstr>
      <vt:lpstr>Impact MT Std</vt:lpstr>
      <vt:lpstr>Calibri</vt:lpstr>
      <vt:lpstr>Segoe Print</vt:lpstr>
      <vt:lpstr>Arial Unicode MS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cp:lastModifiedBy>裕</cp:lastModifiedBy>
  <cp:revision>320</cp:revision>
  <dcterms:created xsi:type="dcterms:W3CDTF">2016-01-14T08:47:00Z</dcterms:created>
  <dcterms:modified xsi:type="dcterms:W3CDTF">2019-07-17T03:04:12Z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y fmtid="{D5CDD505-2E9C-101B-9397-08002B2CF9AE}" pid="3" name="KSORubyTemplateID">
    <vt:lpwstr>8</vt:lpwstr>
  </property>
</Properties>
</file>