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667" r:id="rId8"/>
    <p:sldId id="668" r:id="rId9"/>
    <p:sldId id="669" r:id="rId10"/>
    <p:sldId id="670" r:id="rId11"/>
    <p:sldId id="671" r:id="rId12"/>
    <p:sldId id="672" r:id="rId13"/>
    <p:sldId id="673" r:id="rId14"/>
    <p:sldId id="674" r:id="rId15"/>
    <p:sldId id="675" r:id="rId16"/>
    <p:sldId id="676" r:id="rId17"/>
    <p:sldId id="677" r:id="rId18"/>
    <p:sldId id="678" r:id="rId19"/>
    <p:sldId id="679" r:id="rId20"/>
    <p:sldId id="680" r:id="rId21"/>
    <p:sldId id="681" r:id="rId22"/>
    <p:sldId id="682" r:id="rId23"/>
    <p:sldId id="683" r:id="rId24"/>
    <p:sldId id="684" r:id="rId25"/>
    <p:sldId id="685" r:id="rId26"/>
    <p:sldId id="686" r:id="rId27"/>
    <p:sldId id="687" r:id="rId28"/>
    <p:sldId id="688" r:id="rId29"/>
    <p:sldId id="689" r:id="rId30"/>
    <p:sldId id="300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函数返回值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37080" y="1716405"/>
            <a:ext cx="477075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accent1"/>
                </a:solidFill>
              </a:rPr>
              <a:t>         </a:t>
            </a:r>
            <a:r>
              <a:rPr lang="zh-CN" altLang="en-US" sz="2000">
                <a:solidFill>
                  <a:schemeClr val="accent1"/>
                </a:solidFill>
              </a:rPr>
              <a:t>如果我们要是外部获取到函数内运行的结果,可以通过return语句跟后面的要返回的值来实现返回值。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      return  返回结果；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0365" y="1279525"/>
            <a:ext cx="6177280" cy="2614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zh-CN" altLang="en-US" sz="2000" b="1">
                <a:solidFill>
                  <a:schemeClr val="accent1"/>
                </a:solidFill>
                <a:latin typeface="仿宋_GB2312"/>
                <a:ea typeface="宋体" panose="02010600030101010101" pitchFamily="2" charset="-122"/>
                <a:sym typeface="+mn-ea"/>
              </a:rPr>
              <a:t>示例</a:t>
            </a:r>
            <a:r>
              <a:rPr lang="en-US" altLang="zh-CN" sz="2000" b="1">
                <a:solidFill>
                  <a:schemeClr val="accent1"/>
                </a:solidFill>
                <a:latin typeface="仿宋_GB2312"/>
                <a:ea typeface="宋体" panose="02010600030101010101" pitchFamily="2" charset="-122"/>
                <a:sym typeface="+mn-ea"/>
              </a:rPr>
              <a:t>:</a:t>
            </a:r>
            <a:endParaRPr lang="en-US" altLang="zh-CN" b="1">
              <a:latin typeface="仿宋_GB2312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</a:pPr>
            <a:endParaRPr lang="en-US" altLang="zh-CN" b="1">
              <a:latin typeface="仿宋_GB2312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1, 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+mn-ea"/>
              </a:rPr>
              <a:t>写一个函数计算</a:t>
            </a:r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+mn-ea"/>
              </a:rPr>
              <a:t>的和</a:t>
            </a:r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+mn-ea"/>
              </a:rPr>
              <a:t>并返回结果打印出来</a:t>
            </a:r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;(n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+mn-ea"/>
              </a:rPr>
              <a:t>为函数参数</a:t>
            </a:r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)</a:t>
            </a:r>
            <a:endParaRPr lang="en-US" altLang="zh-CN">
              <a:latin typeface="仿宋_GB2312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</a:pPr>
            <a:endParaRPr lang="en-US" altLang="zh-CN">
              <a:latin typeface="仿宋_GB2312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2, 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+mn-ea"/>
              </a:rPr>
              <a:t>写一个函数计算</a:t>
            </a:r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+mn-ea"/>
              </a:rPr>
              <a:t>的阶乘</a:t>
            </a:r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+mn-ea"/>
              </a:rPr>
              <a:t>并返回结果打印出来</a:t>
            </a:r>
            <a:endParaRPr lang="zh-CN" altLang="en-US">
              <a:latin typeface="仿宋_GB2312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</a:pPr>
            <a:endParaRPr lang="zh-CN" altLang="en-US">
              <a:latin typeface="仿宋_GB2312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3, 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+mn-ea"/>
              </a:rPr>
              <a:t>写一个函数计算两个数的最小公倍数</a:t>
            </a:r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; 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+mn-ea"/>
              </a:rPr>
              <a:t>并返回结果打印出来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函数参数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28750" y="1015365"/>
            <a:ext cx="6015355" cy="3723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accent1"/>
                </a:solidFill>
              </a:rPr>
              <a:t>形参和实参：</a:t>
            </a:r>
            <a:endParaRPr lang="zh-CN" altLang="en-US" sz="2000">
              <a:solidFill>
                <a:schemeClr val="accent1"/>
              </a:solidFill>
            </a:endParaRPr>
          </a:p>
          <a:p>
            <a:endParaRPr lang="zh-CN" altLang="en-US"/>
          </a:p>
          <a:p>
            <a:r>
              <a:rPr lang="zh-CN" altLang="en-US"/>
              <a:t>函数的参数跟变量是一样使用。</a:t>
            </a:r>
            <a:endParaRPr lang="zh-CN" altLang="en-US"/>
          </a:p>
          <a:p>
            <a:r>
              <a:rPr lang="zh-CN" altLang="en-US"/>
              <a:t>形参就是在函数定义时，函数名后面的参数，</a:t>
            </a:r>
            <a:r>
              <a:rPr lang="zh-CN" altLang="en-US">
                <a:solidFill>
                  <a:srgbClr val="FF0000"/>
                </a:solidFill>
              </a:rPr>
              <a:t>不能用var修饰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实参就是调用时，函数名后面的参数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参数可以传递多个</a:t>
            </a:r>
            <a:r>
              <a:rPr lang="zh-CN" altLang="en-US"/>
              <a:t>，与函数的定义无关</a:t>
            </a:r>
            <a:endParaRPr lang="zh-CN" altLang="en-US"/>
          </a:p>
          <a:p>
            <a:r>
              <a:rPr lang="zh-CN" altLang="en-US"/>
              <a:t>如：</a:t>
            </a:r>
            <a:endParaRPr lang="zh-CN" altLang="en-US"/>
          </a:p>
          <a:p>
            <a:r>
              <a:rPr lang="zh-CN" altLang="en-US"/>
              <a:t>function test(paramX,paramY){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test("a","b","c");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函数参数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4275" y="902335"/>
            <a:ext cx="680529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javasript函数不介意传递进来多少个参数，也不在乎传进来参数是什么数据类型，在调用这个函数时也未必一定要传递两个参数，原因是 ECMAScript 中的参数在内部是用一个数组来表示的。函数接收到的始终都是这个数组，而不关心数组中包含哪些参数（如果有参数的话）。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</a:t>
            </a:r>
            <a:r>
              <a:rPr lang="zh-CN" altLang="en-US">
                <a:solidFill>
                  <a:schemeClr val="accent1"/>
                </a:solidFill>
              </a:rPr>
              <a:t>使用arguments对象可以判断参数的个数，arguments是个数组。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/>
              <a:t>     arguments</a:t>
            </a:r>
            <a:endParaRPr lang="zh-CN" altLang="en-US"/>
          </a:p>
          <a:p>
            <a:r>
              <a:rPr lang="zh-CN" altLang="en-US"/>
              <a:t>     arguments.length 参数的个数</a:t>
            </a:r>
            <a:endParaRPr lang="zh-CN" altLang="en-US"/>
          </a:p>
          <a:p>
            <a:r>
              <a:rPr lang="zh-CN" altLang="en-US"/>
              <a:t>     arguments[i]  访问第i个参数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练习：向一个函数传入不定数量的数值求和。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作用域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66925" y="1240790"/>
            <a:ext cx="555053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accent1"/>
                </a:solidFill>
              </a:rPr>
              <a:t>注意：</a:t>
            </a:r>
            <a:endParaRPr lang="zh-CN" altLang="en-US" sz="2000">
              <a:solidFill>
                <a:schemeClr val="accent1"/>
              </a:solidFill>
            </a:endParaRPr>
          </a:p>
          <a:p>
            <a:endParaRPr lang="zh-CN" altLang="en-US"/>
          </a:p>
          <a:p>
            <a:r>
              <a:rPr lang="zh-CN" altLang="en-US"/>
              <a:t>         在一般传值调用的机制中只能把实参传送给形参，而不能把形参的值反向地传送给实参。因此在函数调用过程中，形参值发生改变，而实参中的值不会变化。</a:t>
            </a:r>
            <a:endParaRPr lang="zh-CN" altLang="en-US"/>
          </a:p>
          <a:p>
            <a:r>
              <a:rPr lang="zh-CN" altLang="en-US"/>
              <a:t>	function   addNum(n){</a:t>
            </a:r>
            <a:endParaRPr lang="zh-CN" altLang="en-US"/>
          </a:p>
          <a:p>
            <a:r>
              <a:rPr lang="zh-CN" altLang="en-US"/>
              <a:t>		 n += 5 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var  a=10;</a:t>
            </a:r>
            <a:endParaRPr lang="zh-CN" altLang="en-US"/>
          </a:p>
          <a:p>
            <a:r>
              <a:rPr lang="zh-CN" altLang="en-US"/>
              <a:t>	addNum(a);           </a:t>
            </a:r>
            <a:endParaRPr lang="zh-CN" altLang="en-US"/>
          </a:p>
          <a:p>
            <a:r>
              <a:rPr lang="zh-CN" altLang="en-US"/>
              <a:t>                  alert(a);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作用域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90750" y="1557020"/>
            <a:ext cx="400177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var a = 10;</a:t>
            </a:r>
            <a:endParaRPr lang="zh-CN" altLang="en-US" sz="2000"/>
          </a:p>
          <a:p>
            <a:r>
              <a:rPr lang="zh-CN" altLang="en-US" sz="2000"/>
              <a:t>    function m1(){</a:t>
            </a:r>
            <a:endParaRPr lang="zh-CN" altLang="en-US" sz="2000"/>
          </a:p>
          <a:p>
            <a:r>
              <a:rPr lang="zh-CN" altLang="en-US" sz="2000"/>
              <a:t>	var a = 5;</a:t>
            </a:r>
            <a:endParaRPr lang="zh-CN" altLang="en-US" sz="2000"/>
          </a:p>
          <a:p>
            <a:r>
              <a:rPr lang="zh-CN" altLang="en-US" sz="2000"/>
              <a:t>        	alert(a);</a:t>
            </a:r>
            <a:endParaRPr lang="zh-CN" altLang="en-US" sz="2000"/>
          </a:p>
          <a:p>
            <a:r>
              <a:rPr lang="zh-CN" altLang="en-US" sz="2000"/>
              <a:t>    }</a:t>
            </a:r>
            <a:endParaRPr lang="zh-CN" altLang="en-US" sz="2000"/>
          </a:p>
          <a:p>
            <a:r>
              <a:rPr lang="zh-CN" altLang="en-US" sz="2000"/>
              <a:t>    m1();</a:t>
            </a:r>
            <a:endParaRPr lang="zh-CN" altLang="en-US" sz="2000"/>
          </a:p>
          <a:p>
            <a:r>
              <a:rPr lang="zh-CN" altLang="en-US" sz="2000"/>
              <a:t>    alert(a);   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作用域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48" name="矩形 6"/>
          <p:cNvSpPr/>
          <p:nvPr/>
        </p:nvSpPr>
        <p:spPr>
          <a:xfrm>
            <a:off x="612140" y="1156018"/>
            <a:ext cx="7920038" cy="34766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latin typeface="仿宋_GB2312"/>
                <a:ea typeface="宋体" panose="02010600030101010101" pitchFamily="2" charset="-122"/>
              </a:rPr>
              <a:t>作用域：就是起作用的范围。或者说有效范围。</a:t>
            </a:r>
            <a:endParaRPr lang="zh-CN" altLang="en-US" sz="2000">
              <a:latin typeface="仿宋_GB2312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zh-CN" altLang="en-US" sz="2000">
              <a:latin typeface="仿宋_GB2312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latin typeface="仿宋_GB2312"/>
                <a:ea typeface="宋体" panose="02010600030101010101" pitchFamily="2" charset="-122"/>
              </a:rPr>
              <a:t>局部变量</a:t>
            </a:r>
            <a:endParaRPr lang="zh-CN" altLang="en-US" sz="2000">
              <a:latin typeface="仿宋_GB231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latin typeface="仿宋_GB2312"/>
                <a:ea typeface="宋体" panose="02010600030101010101" pitchFamily="2" charset="-122"/>
              </a:rPr>
              <a:t>   </a:t>
            </a:r>
            <a:r>
              <a:rPr lang="zh-CN" altLang="en-US" sz="2000">
                <a:latin typeface="仿宋_GB2312"/>
                <a:ea typeface="宋体" panose="02010600030101010101" pitchFamily="2" charset="-122"/>
              </a:rPr>
              <a:t>局部变量就是定义在函数内部的变量，这个变量只能在函数内部使用，即作用域范围只是函数内部，另外，形参也是局部变量。</a:t>
            </a:r>
            <a:endParaRPr lang="zh-CN" altLang="en-US" sz="2000">
              <a:latin typeface="仿宋_GB2312"/>
              <a:ea typeface="宋体" panose="02010600030101010101" pitchFamily="2" charset="-122"/>
            </a:endParaRPr>
          </a:p>
          <a:p>
            <a:pPr eaLnBrk="0" hangingPunct="0"/>
            <a:endParaRPr lang="en-US" altLang="zh-CN" sz="2000">
              <a:latin typeface="仿宋_GB2312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latin typeface="仿宋_GB2312"/>
                <a:ea typeface="宋体" panose="02010600030101010101" pitchFamily="2" charset="-122"/>
              </a:rPr>
              <a:t>全局变量</a:t>
            </a:r>
            <a:endParaRPr lang="zh-CN" altLang="en-US" sz="2000"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/>
            <a:r>
              <a:rPr lang="en-US" altLang="zh-CN" sz="2000">
                <a:latin typeface="仿宋_GB2312"/>
                <a:ea typeface="宋体" panose="02010600030101010101" pitchFamily="2" charset="-122"/>
              </a:rPr>
              <a:t>    </a:t>
            </a:r>
            <a:r>
              <a:rPr lang="zh-CN" altLang="en-US" sz="2000">
                <a:latin typeface="仿宋_GB2312"/>
                <a:ea typeface="宋体" panose="02010600030101010101" pitchFamily="2" charset="-122"/>
              </a:rPr>
              <a:t>全局变量就是定义在函数外部的变量，这个变量在任何函数中都有效，即作用域范围是当前文件的任何地方。</a:t>
            </a:r>
            <a:endParaRPr lang="en-US" altLang="zh-CN" sz="2000"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/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注意：</a:t>
            </a:r>
            <a:r>
              <a:rPr lang="zh-CN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定义变量时省略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zh-CN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是不安全的，不过是合法的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，不写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的时候会被解释是全局变量</a:t>
            </a:r>
            <a:endParaRPr lang="zh-CN" altLang="en-US" sz="2000">
              <a:latin typeface="仿宋_GB231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作用域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379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4465" y="1313180"/>
            <a:ext cx="6892290" cy="3395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820" name="矩形 4"/>
          <p:cNvSpPr/>
          <p:nvPr/>
        </p:nvSpPr>
        <p:spPr>
          <a:xfrm>
            <a:off x="827088" y="1157605"/>
            <a:ext cx="7489825" cy="28301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457200" eaLnBrk="0" fontAlgn="base" hangingPunct="0">
              <a:buFont typeface="Wingdings" panose="05000000000000000000" pitchFamily="2" charset="2"/>
              <a:buChar char="p"/>
            </a:pPr>
            <a:r>
              <a:rPr lang="zh-CN" altLang="en-US" sz="20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写一个函数判断一个年份是不是闰年</a:t>
            </a:r>
            <a:endParaRPr lang="zh-CN" altLang="en-US" sz="200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457200" eaLnBrk="0" fontAlgn="base" hangingPunct="0">
              <a:buFont typeface="Wingdings" panose="05000000000000000000" pitchFamily="2" charset="2"/>
              <a:buChar char="p"/>
            </a:pPr>
            <a:endParaRPr lang="en-US" altLang="zh-CN" sz="200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457200" eaLnBrk="0" fontAlgn="base" hangingPunct="0">
              <a:buFont typeface="Wingdings" panose="05000000000000000000" pitchFamily="2" charset="2"/>
              <a:buChar char="p"/>
            </a:pPr>
            <a:r>
              <a:rPr lang="zh-CN" altLang="en-US" sz="20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写一个函数判断一个数是不是素数</a:t>
            </a:r>
            <a:r>
              <a:rPr lang="en-US" altLang="zh-CN" sz="20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(</a:t>
            </a:r>
            <a:r>
              <a:rPr lang="zh-CN" altLang="en-US" sz="20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又称质数</a:t>
            </a:r>
            <a:r>
              <a:rPr lang="en-US" altLang="zh-CN" sz="20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,</a:t>
            </a:r>
            <a:r>
              <a:rPr lang="zh-CN" altLang="en-US" sz="20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除了</a:t>
            </a:r>
            <a:r>
              <a:rPr lang="en-US" altLang="zh-CN" sz="20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</a:t>
            </a:r>
            <a:r>
              <a:rPr lang="zh-CN" altLang="en-US" sz="20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和本身以外不再有其他数整除</a:t>
            </a:r>
            <a:r>
              <a:rPr lang="en-US" altLang="zh-CN" sz="20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)</a:t>
            </a:r>
            <a:endParaRPr lang="en-US" altLang="zh-CN" sz="2000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 marL="0" lvl="1" indent="457200" eaLnBrk="0" fontAlgn="base" hangingPunct="0">
              <a:buFont typeface="Wingdings" panose="05000000000000000000" pitchFamily="2" charset="2"/>
              <a:buChar char="p"/>
            </a:pPr>
            <a:endParaRPr lang="en-US" altLang="zh-CN" sz="200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457200" eaLnBrk="0" fontAlgn="base" hangingPunct="0">
              <a:buFont typeface="Wingdings" panose="05000000000000000000" pitchFamily="2" charset="2"/>
              <a:buChar char="p"/>
            </a:pPr>
            <a:r>
              <a:rPr lang="zh-CN" altLang="zh-CN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年月日分别为自定义函数的参数，判断某一个日期是否为正确的日期</a:t>
            </a:r>
            <a:r>
              <a:rPr lang="en-US" altLang="zh-CN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;</a:t>
            </a:r>
            <a:endParaRPr lang="en-US" altLang="zh-CN" sz="2000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 marL="0" lvl="1" eaLnBrk="0" fontAlgn="base" hangingPunct="0">
              <a:buFont typeface="Wingdings" panose="05000000000000000000" pitchFamily="2" charset="2"/>
            </a:pPr>
            <a:r>
              <a:rPr lang="en-US" altLang="zh-CN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如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: 2016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年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12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月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33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日不是正确的日期</a:t>
            </a:r>
            <a:endParaRPr lang="zh-CN" altLang="en-US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 marL="0" lvl="1" eaLnBrk="0" fontAlgn="base" hangingPunct="0">
              <a:buFont typeface="Wingdings" panose="05000000000000000000" pitchFamily="2" charset="2"/>
            </a:pP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      2016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年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11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月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13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日是正确的日期</a:t>
            </a:r>
            <a:endParaRPr lang="zh-CN" altLang="en-US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35845" name="AutoShape 11"/>
          <p:cNvSpPr/>
          <p:nvPr/>
        </p:nvSpPr>
        <p:spPr>
          <a:xfrm>
            <a:off x="4031615" y="4018915"/>
            <a:ext cx="4490085" cy="833120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marL="0" lvl="1" indent="457200" eaLnBrk="0" hangingPunct="0"/>
            <a:r>
              <a:rPr lang="zh-CN" altLang="en-US" sz="20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把函数写在单独的</a:t>
            </a:r>
            <a:r>
              <a:rPr lang="en-US" altLang="zh-CN" sz="20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JS</a:t>
            </a:r>
            <a:r>
              <a:rPr lang="zh-CN" altLang="en-US" sz="20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的文件中，</a:t>
            </a:r>
            <a:endParaRPr lang="en-US" altLang="zh-CN" sz="2000" b="1">
              <a:solidFill>
                <a:srgbClr val="22226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457200" eaLnBrk="0" hangingPunct="0"/>
            <a:r>
              <a:rPr lang="zh-CN" altLang="en-US" sz="20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可以体现函数的优势</a:t>
            </a:r>
            <a:endParaRPr lang="en-US" altLang="zh-CN" sz="2000" b="1">
              <a:solidFill>
                <a:srgbClr val="22226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892" name="Rectangle 3"/>
          <p:cNvSpPr txBox="1"/>
          <p:nvPr/>
        </p:nvSpPr>
        <p:spPr>
          <a:xfrm>
            <a:off x="1460500" y="1323340"/>
            <a:ext cx="6223000" cy="2816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1680" lvl="1" indent="-284480" eaLnBrk="0" hangingPunct="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2000" b="1">
                <a:solidFill>
                  <a:schemeClr val="accent1"/>
                </a:solidFill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概念：</a:t>
            </a:r>
            <a:endParaRPr lang="zh-CN" altLang="en-US" sz="2000" b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spcBef>
                <a:spcPct val="20000"/>
              </a:spcBef>
              <a:buFont typeface="Wingdings" panose="05000000000000000000" pitchFamily="2" charset="2"/>
              <a:buChar char="p"/>
            </a:pPr>
            <a:endParaRPr lang="en-US" altLang="zh-CN" sz="2000" b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spcBef>
                <a:spcPct val="20000"/>
              </a:spcBef>
            </a:pP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 	</a:t>
            </a:r>
            <a:r>
              <a:rPr lang="zh-CN" altLang="en-US" sz="2000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函数内部可以再包含其他函数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en-US" altLang="zh-CN" sz="2000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spcBef>
                <a:spcPct val="20000"/>
              </a:spcBef>
            </a:pPr>
            <a:r>
              <a:rPr lang="zh-CN" altLang="zh-CN" sz="2000" b="1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zh-CN" altLang="zh-CN" sz="2000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函数之间允许相互调用，也允许向外调用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zh-CN" altLang="en-US" sz="2000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不可以调用同级函数的嵌套函数</a:t>
            </a:r>
            <a:endParaRPr lang="zh-CN" altLang="en-US" sz="2000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简单操作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40" name="矩形 7"/>
          <p:cNvSpPr/>
          <p:nvPr/>
        </p:nvSpPr>
        <p:spPr>
          <a:xfrm>
            <a:off x="115570" y="1042670"/>
            <a:ext cx="8369935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1143000" lvl="2" indent="-228600" eaLnBrk="0" hangingPunct="0">
              <a:buFont typeface="Wingdings" panose="05000000000000000000" pitchFamily="2" charset="2"/>
              <a:buChar char="p"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访问元素节点的属性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lvl="3" indent="-22860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document.getElementById(“”)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获取特定元素的节点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lvl="3" indent="-22860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value: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文本框的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value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值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lvl="3" indent="-22860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onclick: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点击事件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1" name="TextBox 5"/>
          <p:cNvSpPr txBox="1"/>
          <p:nvPr/>
        </p:nvSpPr>
        <p:spPr>
          <a:xfrm>
            <a:off x="990283" y="2952115"/>
            <a:ext cx="7397750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document.write()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在文档页面加载完后使用会覆盖页面内容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2" name="TextBox 5"/>
          <p:cNvSpPr txBox="1"/>
          <p:nvPr/>
        </p:nvSpPr>
        <p:spPr>
          <a:xfrm>
            <a:off x="792798" y="3627120"/>
            <a:ext cx="739775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 eaLnBrk="0" hangingPunct="0">
              <a:buFont typeface="Wingdings" panose="05000000000000000000" charset="0"/>
              <a:buChar char="Ø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在输入框中输入数字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点击按钮调用函数来判断奇偶性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8" name="Rectangle 3"/>
          <p:cNvSpPr txBox="1"/>
          <p:nvPr/>
        </p:nvSpPr>
        <p:spPr>
          <a:xfrm>
            <a:off x="395605" y="848995"/>
            <a:ext cx="8353425" cy="284734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1680" lvl="1" indent="-284480" eaLnBrk="0" hangingPunct="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2000" b="1">
                <a:solidFill>
                  <a:schemeClr val="accent1"/>
                </a:solidFill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事件驱动：</a:t>
            </a:r>
            <a:endParaRPr lang="en-US" altLang="zh-CN" b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zh-CN" altLang="en-US" b="1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所有的函数，没有调用不会执行，那么函数调用的源头在何处，就是事件</a:t>
            </a:r>
            <a:endParaRPr lang="zh-CN" altLang="en-US" b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en-US" altLang="zh-CN" b="1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onclick: </a:t>
            </a:r>
            <a:r>
              <a:rPr lang="zh-CN" altLang="en-US" b="1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点击事件</a:t>
            </a:r>
            <a:endParaRPr lang="zh-CN" altLang="en-US" b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spcBef>
                <a:spcPct val="20000"/>
              </a:spcBef>
            </a:pPr>
            <a:endParaRPr lang="zh-CN" altLang="en-US" b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spcBef>
                <a:spcPct val="20000"/>
              </a:spcBef>
            </a:pPr>
            <a:r>
              <a:rPr lang="en-US" altLang="zh-CN" b="1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	</a:t>
            </a:r>
            <a:r>
              <a:rPr lang="zh-CN" altLang="en-US" b="1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示例：点击搜索按钮调用函数清空文本框的内容。</a:t>
            </a:r>
            <a:endParaRPr lang="en-US" altLang="zh-CN" b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1989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905" y="2890838"/>
            <a:ext cx="3495675" cy="504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函数递归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6" name="Rectangle 3"/>
          <p:cNvSpPr txBox="1"/>
          <p:nvPr/>
        </p:nvSpPr>
        <p:spPr>
          <a:xfrm>
            <a:off x="396240" y="1153160"/>
            <a:ext cx="8351520" cy="264223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1680" lvl="1" indent="-284480" eaLnBrk="0" hangingPunct="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2000" b="1">
                <a:solidFill>
                  <a:schemeClr val="accent1"/>
                </a:solidFill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概念：</a:t>
            </a:r>
            <a:endParaRPr lang="en-US" altLang="zh-CN" b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spcBef>
                <a:spcPct val="20000"/>
              </a:spcBef>
            </a:pPr>
            <a:r>
              <a:rPr lang="en-US" altLang="zh-CN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zh-CN" altLang="zh-CN" b="1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函数还可以自己调用自己，称为递归调用</a:t>
            </a:r>
            <a:endParaRPr lang="en-US" altLang="zh-CN" b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spcBef>
                <a:spcPct val="20000"/>
              </a:spcBef>
            </a:pPr>
            <a:r>
              <a:rPr lang="zh-CN" altLang="en-US" b="1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    </a:t>
            </a:r>
            <a:endParaRPr lang="en-US" altLang="zh-CN" b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重要性</a:t>
            </a:r>
            <a:r>
              <a:rPr lang="en-US" altLang="zh-CN" sz="2000">
                <a:solidFill>
                  <a:schemeClr val="accent1"/>
                </a:solidFill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:</a:t>
            </a:r>
            <a:endParaRPr lang="en-US" altLang="zh-CN" b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spcBef>
                <a:spcPct val="20000"/>
              </a:spcBef>
            </a:pP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递归的分量，递归属于函数中比较难理解的知识，在应用开发中，虽然使用不是很频繁，但是很体现你的功底，而且，从事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行业开发，最好要会递归，如果说现在可以不要求灵活运用的话，以后到公司中一定要会，如果面试中有人问你递归，说明，他对你要求挺高。</a:t>
            </a:r>
            <a:endParaRPr lang="zh-CN" altLang="en-US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函数递归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082" name="文本框 28"/>
          <p:cNvSpPr txBox="1"/>
          <p:nvPr/>
        </p:nvSpPr>
        <p:spPr>
          <a:xfrm>
            <a:off x="693738" y="1214755"/>
            <a:ext cx="7756525" cy="29533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zh-CN" sz="20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en-US" altLang="zh-CN" sz="20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endParaRPr lang="en-US" altLang="zh-CN" sz="28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首先去找临界值，即无需计算，获得的值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一般是返回该值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找这一次和上一次的关系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一般从后往前找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假设当前函数已经可以使用，调用自身计算上一次的运行结果，再写出这次的运行结果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函数递归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132" name="Rectangle 3"/>
          <p:cNvSpPr txBox="1"/>
          <p:nvPr/>
        </p:nvSpPr>
        <p:spPr>
          <a:xfrm>
            <a:off x="395923" y="1024573"/>
            <a:ext cx="8351838" cy="13303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1680" lvl="1" indent="-284480" eaLnBrk="0" fontAlgn="base" hangingPunct="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2000" b="1" strike="noStrike" noProof="1">
                <a:solidFill>
                  <a:schemeClr val="accent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示例</a:t>
            </a:r>
            <a:r>
              <a:rPr lang="en-US" altLang="zh-CN" sz="2000" b="1" strike="noStrike" noProof="1">
                <a:solidFill>
                  <a:schemeClr val="accent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(</a:t>
            </a:r>
            <a:r>
              <a:rPr lang="zh-CN" altLang="en-US" sz="2000" b="1" strike="noStrike" noProof="1">
                <a:solidFill>
                  <a:schemeClr val="accent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阶乘</a:t>
            </a:r>
            <a:r>
              <a:rPr lang="en-US" altLang="zh-CN" sz="2000" b="1" strike="noStrike" noProof="1">
                <a:solidFill>
                  <a:schemeClr val="accent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):</a:t>
            </a:r>
            <a:endParaRPr lang="en-US" altLang="zh-CN" sz="3200" b="1" strike="noStrike" noProof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 eaLnBrk="0" fontAlgn="base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3200" b="1" strike="noStrike" noProof="1">
                <a:latin typeface="黑体" panose="02010609060101010101" pitchFamily="49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  </a:t>
            </a:r>
            <a:r>
              <a:rPr lang="en-US" altLang="zh-CN" strike="noStrike" noProof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5</a:t>
            </a:r>
            <a:r>
              <a:rPr lang="zh-CN" altLang="en-US" strike="noStrike" noProof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的阶乘是多少</a:t>
            </a:r>
            <a:r>
              <a:rPr lang="en-US" altLang="zh-CN" strike="noStrike" noProof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? </a:t>
            </a:r>
            <a:r>
              <a:rPr lang="en-US" altLang="zh-CN" sz="2400" b="1" strike="noStrike" noProof="1">
                <a:solidFill>
                  <a:srgbClr val="FF682F"/>
                </a:solidFill>
                <a:latin typeface="黑体" panose="02010609060101010101" pitchFamily="49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 </a:t>
            </a:r>
            <a:endParaRPr lang="en-US" altLang="zh-CN" sz="2400" b="1" strike="noStrike" noProof="1">
              <a:solidFill>
                <a:srgbClr val="FF682F"/>
              </a:solidFill>
              <a:latin typeface="黑体" panose="02010609060101010101" pitchFamily="49" charset="-122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marL="741680" lvl="1" indent="-284480" eaLnBrk="0" fontAlgn="base" hangingPunct="0">
              <a:spcBef>
                <a:spcPct val="20000"/>
              </a:spcBef>
            </a:pPr>
            <a:endParaRPr lang="en-US" altLang="zh-CN" sz="2400" strike="noStrike" noProof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fontAlgn="base" hangingPunct="0">
              <a:spcBef>
                <a:spcPct val="20000"/>
              </a:spcBef>
              <a:buFont typeface="Wingdings" panose="05000000000000000000" pitchFamily="2" charset="2"/>
              <a:buChar char="p"/>
            </a:pPr>
            <a:endParaRPr lang="zh-CN" altLang="en-US" sz="3200" strike="noStrike" noProof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32230" y="2030413"/>
            <a:ext cx="3375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5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的阶乘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=5 * 4 * 3 * 2 * 1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35418" y="2460943"/>
            <a:ext cx="3263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4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的阶乘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=     4 * 3 * 2 * 1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21130" y="3375343"/>
            <a:ext cx="32781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的阶乘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=                2 * 1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6360" y="3832543"/>
            <a:ext cx="33274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的阶乘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=                       1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32230" y="4312603"/>
            <a:ext cx="33274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的阶乘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=                       1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74933" y="2369503"/>
            <a:ext cx="3427412" cy="639762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临界条件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: 1! = 1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2, n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的阶乘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= 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*（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）的阶乘；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70330" y="2918143"/>
            <a:ext cx="33131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3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的阶乘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=           3 * 2 * 1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1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>
                                            <p:txEl>
                                              <p:charRg st="1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>
                                            <p:txEl>
                                              <p:charRg st="1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2" grpId="0" build="allAtOnce"/>
      <p:bldP spid="13" grpId="0" build="allAtOnce"/>
      <p:bldP spid="14" grpId="0" build="allAtOnce"/>
      <p:bldP spid="15" grpId="0" build="allAtOnce"/>
      <p:bldP spid="16" grpId="0" build="allAtOnce"/>
      <p:bldP spid="22" grpId="0" animBg="1" build="allAtOnce"/>
      <p:bldP spid="17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函数递归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56" name="矩形 3"/>
          <p:cNvSpPr/>
          <p:nvPr/>
        </p:nvSpPr>
        <p:spPr>
          <a:xfrm>
            <a:off x="1079183" y="1609408"/>
            <a:ext cx="6985000" cy="1599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eaLnBrk="0" hangingPunct="0"/>
            <a:r>
              <a:rPr lang="zh-CN" altLang="zh-CN" sz="2000">
                <a:solidFill>
                  <a:schemeClr val="accent1"/>
                </a:solidFill>
                <a:latin typeface="Calibri" panose="020F0502020204030204" charset="0"/>
                <a:ea typeface="微软雅黑" panose="020B0503020204020204" pitchFamily="34" charset="-122"/>
              </a:rPr>
              <a:t>用递归实现</a:t>
            </a:r>
            <a:r>
              <a:rPr lang="en-US" altLang="zh-CN" sz="2000">
                <a:solidFill>
                  <a:schemeClr val="accent1"/>
                </a:solidFill>
                <a:latin typeface="Calibri" panose="020F0502020204030204" charset="0"/>
                <a:ea typeface="微软雅黑" panose="020B0503020204020204" pitchFamily="34" charset="-122"/>
              </a:rPr>
              <a:t>: </a:t>
            </a:r>
            <a:endParaRPr lang="en-US" altLang="zh-CN" sz="2000">
              <a:solidFill>
                <a:schemeClr val="accent1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  <a:p>
            <a:pPr algn="just" eaLnBrk="0" hangingPunct="0"/>
            <a:endParaRPr lang="en-US" altLang="zh-CN" sz="2400">
              <a:solidFill>
                <a:srgbClr val="FF682F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  <a:p>
            <a:pPr algn="just" eaLnBrk="0" hangingPunct="0"/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rPr>
              <a:t>1, </a:t>
            </a:r>
            <a:r>
              <a:rPr lang="zh-CN" altLang="zh-CN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rPr>
              <a:t>计算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1+2+3+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Times New Roman" panose="02020603050405020304" pitchFamily="18" charset="0"/>
              </a:rPr>
              <a:t>…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+100</a:t>
            </a:r>
            <a:r>
              <a:rPr lang="zh-CN" altLang="zh-CN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rPr>
              <a:t>的和</a:t>
            </a:r>
            <a:endParaRPr lang="zh-CN" altLang="zh-CN">
              <a:solidFill>
                <a:schemeClr val="tx1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  <a:p>
            <a:pPr algn="just" eaLnBrk="0" hangingPunct="0"/>
            <a:endParaRPr lang="zh-CN" altLang="zh-CN">
              <a:solidFill>
                <a:schemeClr val="tx1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  <a:p>
            <a:pPr algn="just" eaLnBrk="0" hangingPunct="0"/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rPr>
              <a:t>2, </a:t>
            </a:r>
            <a:r>
              <a:rPr lang="zh-CN" altLang="zh-CN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rPr>
              <a:t>输入一个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n,</a:t>
            </a:r>
            <a:r>
              <a:rPr lang="zh-CN" altLang="zh-CN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rPr>
              <a:t>打印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zh-CN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rPr>
              <a:t>个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hello world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函数递归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05" name="矩形 22"/>
          <p:cNvSpPr/>
          <p:nvPr/>
        </p:nvSpPr>
        <p:spPr>
          <a:xfrm>
            <a:off x="1523365" y="1972310"/>
            <a:ext cx="594487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【注】函数的递归调用只能用于静态的数据运算，如果是动态数据，风险过高，容易崩溃。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【功用】凡是循环能做到的，递归都能做到。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300" name="文本框 1"/>
          <p:cNvSpPr txBox="1"/>
          <p:nvPr/>
        </p:nvSpPr>
        <p:spPr>
          <a:xfrm>
            <a:off x="818515" y="1319530"/>
            <a:ext cx="7368540" cy="2338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914400" lvl="1" indent="-457200" eaLnBrk="0" fontAlgn="base" hangingPunct="0"/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练习：</a:t>
            </a:r>
            <a:endParaRPr lang="zh-CN" altLang="en-US" sz="2000" b="1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2" eaLnBrk="0" fontAlgn="base" hangingPunct="0"/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1,   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写个函数计算所有传入参数相乘的结果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(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参数数量不定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)</a:t>
            </a:r>
            <a:endParaRPr lang="en-US" altLang="zh-CN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2" eaLnBrk="0" fontAlgn="base" hangingPunct="0"/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2,   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写个函数实现加减乘除运算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</a:t>
            </a:r>
            <a:endParaRPr lang="zh-CN" altLang="en-US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2" eaLnBrk="0" fontAlgn="base" hangingPunct="0"/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3,   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写个函数实现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n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的阶乘</a:t>
            </a:r>
            <a:endParaRPr lang="zh-CN" altLang="en-US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2" eaLnBrk="0" fontAlgn="base" hangingPunct="0"/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4,   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找出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0-100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之间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7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的倍数，和包含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7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的数字</a:t>
            </a:r>
            <a:endParaRPr lang="zh-CN" altLang="en-US" strike="noStrike" noProof="1">
              <a:solidFill>
                <a:schemeClr val="tx1"/>
              </a:solidFill>
              <a:sym typeface="+mn-ea"/>
            </a:endParaRPr>
          </a:p>
          <a:p>
            <a:pPr marL="457200" lvl="2" eaLnBrk="0" fontAlgn="base" hangingPunct="0"/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5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、不用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for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循环，计算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0-100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以内的数字和</a:t>
            </a:r>
            <a:endParaRPr lang="en-US" altLang="zh-CN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eaLnBrk="0" fontAlgn="base" hangingPunct="0"/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6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、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制作一个简易计算器（计算两个数的加减乘除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, 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带可手动输入数字和运算符）</a:t>
            </a:r>
            <a:endParaRPr lang="en-US" altLang="zh-CN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pic>
        <p:nvPicPr>
          <p:cNvPr id="12" name="图片 11" descr="QQ截图201908150921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085" y="3657600"/>
            <a:ext cx="7562215" cy="41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2011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函数的概念，及作用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31460" y="2839720"/>
            <a:ext cx="237363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函数的参数(实参，形参)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函数的定义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98752" y="4338855"/>
            <a:ext cx="620233" cy="618851"/>
            <a:chOff x="5962996" y="3789040"/>
            <a:chExt cx="827193" cy="825350"/>
          </a:xfrm>
        </p:grpSpPr>
        <p:sp>
          <p:nvSpPr>
            <p:cNvPr id="27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8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p>
              <a:endParaRPr lang="id-ID" sz="135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591132" y="3519070"/>
            <a:ext cx="620233" cy="618851"/>
            <a:chOff x="5962996" y="3789040"/>
            <a:chExt cx="827193" cy="825350"/>
          </a:xfrm>
        </p:grpSpPr>
        <p:sp>
          <p:nvSpPr>
            <p:cNvPr id="32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3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5" name="矩形 34"/>
          <p:cNvSpPr/>
          <p:nvPr/>
        </p:nvSpPr>
        <p:spPr>
          <a:xfrm>
            <a:off x="5331460" y="4479925"/>
            <a:ext cx="173482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DOM的简单操作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31460" y="3662680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作用域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2" name="文本框 1"/>
          <p:cNvSpPr txBox="1"/>
          <p:nvPr/>
        </p:nvSpPr>
        <p:spPr>
          <a:xfrm>
            <a:off x="611188" y="1018223"/>
            <a:ext cx="7921625" cy="32613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函数的概念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函数就是把完成特定功能的一段代码抽取出来，使之成为程序中的一个独立实体，起个名字（函数名）。可以在同一个程序或其他程序中多次重复使用（通过函数名调用）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函数是当它被调用时执行的可重复使用的代码块。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函数的作用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latin typeface="黑体" panose="02010609060101010101" pitchFamily="49" charset="-122"/>
                <a:ea typeface="宋体" panose="02010600030101010101" pitchFamily="2" charset="-122"/>
              </a:rPr>
              <a:t>使程序变得更简短而清晰 </a:t>
            </a:r>
            <a:endParaRPr lang="zh-CN" altLang="en-US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 indent="0" eaLnBrk="0" hangingPunct="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latin typeface="黑体" panose="02010609060101010101" pitchFamily="49" charset="-122"/>
                <a:ea typeface="宋体" panose="02010600030101010101" pitchFamily="2" charset="-122"/>
              </a:rPr>
              <a:t>有利于程序维护</a:t>
            </a:r>
            <a:endParaRPr lang="zh-CN" altLang="en-US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 indent="0" eaLnBrk="0" hangingPunct="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latin typeface="黑体" panose="02010609060101010101" pitchFamily="49" charset="-122"/>
                <a:ea typeface="宋体" panose="02010600030101010101" pitchFamily="2" charset="-122"/>
              </a:rPr>
              <a:t>可以提高程序开发的效率 </a:t>
            </a:r>
            <a:endParaRPr lang="zh-CN" altLang="en-US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 indent="0" eaLnBrk="0" hangingPunct="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latin typeface="黑体" panose="02010609060101010101" pitchFamily="49" charset="-122"/>
                <a:ea typeface="宋体" panose="02010600030101010101" pitchFamily="2" charset="-122"/>
              </a:rPr>
              <a:t>提高了代码的重用性</a:t>
            </a:r>
            <a:r>
              <a:rPr lang="en-US" altLang="zh-CN">
                <a:latin typeface="黑体" panose="02010609060101010101" pitchFamily="49" charset="-122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黑体" panose="02010609060101010101" pitchFamily="49" charset="-122"/>
                <a:ea typeface="宋体" panose="02010600030101010101" pitchFamily="2" charset="-122"/>
              </a:rPr>
              <a:t>复用性</a:t>
            </a:r>
            <a:r>
              <a:rPr lang="en-US" altLang="zh-CN">
                <a:latin typeface="黑体" panose="02010609060101010101" pitchFamily="49" charset="-122"/>
                <a:ea typeface="宋体" panose="02010600030101010101" pitchFamily="2" charset="-122"/>
              </a:rPr>
              <a:t>)</a:t>
            </a:r>
            <a:endParaRPr lang="zh-CN" altLang="en-US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7173" name="AutoShape 11"/>
          <p:cNvSpPr/>
          <p:nvPr/>
        </p:nvSpPr>
        <p:spPr>
          <a:xfrm>
            <a:off x="5001895" y="2487930"/>
            <a:ext cx="3026410" cy="2047875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16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不使用函数，</a:t>
            </a:r>
            <a:r>
              <a:rPr lang="en-US" altLang="zh-CN" sz="16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JS</a:t>
            </a:r>
            <a:r>
              <a:rPr lang="zh-CN" altLang="en-US" sz="16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代码必须执</a:t>
            </a:r>
            <a:endParaRPr lang="en-US" altLang="zh-CN" sz="1600" b="1">
              <a:solidFill>
                <a:srgbClr val="22226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行，且执行时间，执行哪部分</a:t>
            </a:r>
            <a:endParaRPr lang="en-US" altLang="zh-CN" sz="1600" b="1">
              <a:solidFill>
                <a:srgbClr val="22226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代码都是不可控的。</a:t>
            </a:r>
            <a:endParaRPr lang="en-US" altLang="zh-CN" sz="1600" b="1">
              <a:solidFill>
                <a:srgbClr val="22226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使用函数后，浏览器不会直</a:t>
            </a:r>
            <a:endParaRPr lang="en-US" altLang="zh-CN" sz="1600" b="1">
              <a:solidFill>
                <a:srgbClr val="22226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接执行它，只有在调用这个</a:t>
            </a:r>
            <a:endParaRPr lang="en-US" altLang="zh-CN" sz="1600" b="1">
              <a:solidFill>
                <a:srgbClr val="22226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函数时，它才会被浏览器所</a:t>
            </a:r>
            <a:endParaRPr lang="en-US" altLang="zh-CN" sz="1600" b="1">
              <a:solidFill>
                <a:srgbClr val="22226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执行。</a:t>
            </a:r>
            <a:endParaRPr lang="en-US" altLang="zh-CN" sz="1600" b="1">
              <a:solidFill>
                <a:srgbClr val="222268"/>
              </a:solidFill>
              <a:latin typeface="仿宋_GB2312"/>
              <a:ea typeface="仿宋_GB231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39545" y="1418590"/>
            <a:ext cx="5971540" cy="3199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accent1"/>
                </a:solidFill>
              </a:rPr>
              <a:t>内置函数（系统函数，官方函数）</a:t>
            </a:r>
            <a:endParaRPr lang="zh-CN" altLang="en-US" sz="2000">
              <a:solidFill>
                <a:schemeClr val="accent1"/>
              </a:solidFill>
            </a:endParaRPr>
          </a:p>
          <a:p>
            <a:endParaRPr lang="zh-CN" altLang="en-US"/>
          </a:p>
          <a:p>
            <a:r>
              <a:rPr lang="zh-CN" altLang="en-US"/>
              <a:t>  是官方提供好的函数，直接使用,</a:t>
            </a:r>
            <a:endParaRPr lang="zh-CN" altLang="en-US"/>
          </a:p>
          <a:p>
            <a:r>
              <a:rPr lang="zh-CN" altLang="en-US"/>
              <a:t> 如：alert()</a:t>
            </a:r>
            <a:endParaRPr lang="zh-CN" altLang="en-US"/>
          </a:p>
          <a:p>
            <a:r>
              <a:rPr lang="zh-CN" altLang="en-US"/>
              <a:t>  isNaN()：用于验证参数是不是NaN, 是不是非法的数字的意思。isNaN(“Hello”)  isNaN(123)</a:t>
            </a:r>
            <a:endParaRPr lang="zh-CN" altLang="en-US"/>
          </a:p>
          <a:p>
            <a:r>
              <a:rPr lang="zh-CN" altLang="en-US"/>
              <a:t>   document.write() 等;</a:t>
            </a:r>
            <a:endParaRPr lang="zh-CN" altLang="en-US"/>
          </a:p>
          <a:p>
            <a:endParaRPr lang="zh-CN" altLang="en-US"/>
          </a:p>
          <a:p>
            <a:r>
              <a:rPr lang="zh-CN" altLang="en-US" sz="2000" b="1">
                <a:solidFill>
                  <a:schemeClr val="accent1"/>
                </a:solidFill>
              </a:rPr>
              <a:t>自定义函数（用户自定义的函数）</a:t>
            </a:r>
            <a:endParaRPr lang="zh-CN" altLang="en-US"/>
          </a:p>
          <a:p>
            <a:r>
              <a:rPr lang="zh-CN" altLang="en-US"/>
              <a:t>        用户根据实际需求，需要自己封装一个函数。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33170" y="847725"/>
            <a:ext cx="6678295" cy="3874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hangingPunc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Javascript</a:t>
            </a:r>
            <a:r>
              <a:rPr lang="zh-CN" altLang="en-US" sz="2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中函数的定义</a:t>
            </a:r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  <a:buChar char="•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function    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函数名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() {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代码块</a:t>
            </a:r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}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如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: 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function printOut(){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document.write(“Hello World!”);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}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</a:t>
            </a:r>
            <a:r>
              <a:rPr lang="zh-CN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关键词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function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JavaScript 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大小写敏感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函数实现了一个特定的功能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函数可以封装任意多条语句， 而且可以在任何地方、任何时候调用执行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6" name="内容占位符 2"/>
          <p:cNvSpPr txBox="1"/>
          <p:nvPr/>
        </p:nvSpPr>
        <p:spPr>
          <a:xfrm>
            <a:off x="1610360" y="1138555"/>
            <a:ext cx="5923915" cy="31610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  <a:buChar char="•"/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Javascript</a:t>
            </a:r>
            <a:r>
              <a:rPr lang="zh-CN" altLang="en-US" sz="20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中函数的调用</a:t>
            </a:r>
            <a:endParaRPr lang="zh-CN" altLang="en-US" sz="2000" b="1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zh-CN" sz="24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调用方式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: 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函数名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()  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如以下函数的调用方式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: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printOut()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	function printOut(){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document.write(“Hello World!”);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}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en-US" altLang="zh-CN" sz="24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zh-CN" altLang="en-US" sz="24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函数参数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8040" y="904240"/>
            <a:ext cx="33801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b="1">
                <a:latin typeface="仿宋_GB2312"/>
                <a:ea typeface="宋体" panose="02010600030101010101" pitchFamily="2" charset="-122"/>
                <a:sym typeface="+mn-ea"/>
              </a:rPr>
              <a:t>function</a:t>
            </a:r>
            <a:r>
              <a:rPr lang="zh-CN" altLang="en-US" b="1">
                <a:latin typeface="仿宋_GB2312"/>
                <a:ea typeface="宋体" panose="02010600030101010101" pitchFamily="2" charset="-122"/>
                <a:sym typeface="+mn-ea"/>
              </a:rPr>
              <a:t>关键字定义一个函数</a:t>
            </a:r>
            <a:endParaRPr lang="zh-CN" altLang="en-US"/>
          </a:p>
        </p:txBody>
      </p:sp>
      <p:sp>
        <p:nvSpPr>
          <p:cNvPr id="15365" name="矩形 9"/>
          <p:cNvSpPr/>
          <p:nvPr/>
        </p:nvSpPr>
        <p:spPr>
          <a:xfrm>
            <a:off x="828040" y="1272540"/>
            <a:ext cx="7777163" cy="13220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function</a:t>
            </a:r>
            <a:r>
              <a:rPr lang="zh-CN" altLang="en-US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 函数名</a:t>
            </a:r>
            <a:r>
              <a:rPr lang="en-US" altLang="zh-CN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(</a:t>
            </a:r>
            <a:r>
              <a:rPr lang="zh-CN" altLang="en-US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参数</a:t>
            </a:r>
            <a:r>
              <a:rPr lang="en-US" altLang="zh-CN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1</a:t>
            </a:r>
            <a:r>
              <a:rPr lang="zh-CN" altLang="en-US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名字，参数</a:t>
            </a:r>
            <a:r>
              <a:rPr lang="en-US" altLang="zh-CN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2</a:t>
            </a:r>
            <a:r>
              <a:rPr lang="zh-CN" altLang="en-US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名字，</a:t>
            </a:r>
            <a:r>
              <a:rPr lang="en-US" altLang="zh-CN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……)//</a:t>
            </a:r>
            <a:r>
              <a:rPr lang="zh-CN" altLang="en-US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函数可以没有形参</a:t>
            </a:r>
            <a:endParaRPr lang="zh-CN" altLang="en-US" sz="1600" b="1">
              <a:solidFill>
                <a:srgbClr val="FF682F"/>
              </a:solidFill>
              <a:latin typeface="仿宋_GB231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{</a:t>
            </a:r>
            <a:endParaRPr lang="en-US" altLang="zh-CN" sz="1600" b="1">
              <a:solidFill>
                <a:srgbClr val="FF682F"/>
              </a:solidFill>
              <a:latin typeface="仿宋_GB231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	</a:t>
            </a:r>
            <a:r>
              <a:rPr lang="zh-CN" altLang="en-US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语句</a:t>
            </a:r>
            <a:endParaRPr lang="zh-CN" altLang="en-US" sz="1600" b="1">
              <a:solidFill>
                <a:srgbClr val="FF682F"/>
              </a:solidFill>
              <a:latin typeface="仿宋_GB231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	[return </a:t>
            </a:r>
            <a:r>
              <a:rPr lang="zh-CN" altLang="en-US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返回值</a:t>
            </a:r>
            <a:r>
              <a:rPr lang="en-US" altLang="zh-CN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;] //</a:t>
            </a:r>
            <a:r>
              <a:rPr lang="zh-CN" altLang="en-US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函数可以没有返回值</a:t>
            </a:r>
            <a:r>
              <a:rPr lang="en-US" altLang="zh-CN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(undefined)</a:t>
            </a:r>
            <a:endParaRPr lang="en-US" altLang="zh-CN" sz="1600" b="1">
              <a:solidFill>
                <a:srgbClr val="FF682F"/>
              </a:solidFill>
              <a:latin typeface="仿宋_GB231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}</a:t>
            </a:r>
            <a:endParaRPr lang="en-US" altLang="zh-CN" sz="1600" b="1">
              <a:solidFill>
                <a:srgbClr val="FF682F"/>
              </a:solidFill>
              <a:latin typeface="仿宋_GB2312"/>
              <a:ea typeface="宋体" panose="02010600030101010101" pitchFamily="2" charset="-122"/>
            </a:endParaRPr>
          </a:p>
        </p:txBody>
      </p:sp>
      <p:sp>
        <p:nvSpPr>
          <p:cNvPr id="15366" name="矩形 10"/>
          <p:cNvSpPr/>
          <p:nvPr/>
        </p:nvSpPr>
        <p:spPr>
          <a:xfrm>
            <a:off x="828040" y="2888615"/>
            <a:ext cx="7489825" cy="19996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latin typeface="仿宋_GB2312"/>
                <a:ea typeface="宋体" panose="02010600030101010101" pitchFamily="2" charset="-122"/>
              </a:rPr>
              <a:t>示例</a:t>
            </a:r>
            <a:r>
              <a:rPr lang="zh-CN" altLang="en-US" sz="2000" b="1">
                <a:latin typeface="仿宋_GB2312"/>
                <a:ea typeface="宋体" panose="02010600030101010101" pitchFamily="2" charset="-122"/>
              </a:rPr>
              <a:t>：</a:t>
            </a:r>
            <a:endParaRPr lang="en-US" altLang="zh-CN" sz="3200" b="1">
              <a:latin typeface="仿宋_GB231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3200" b="1">
                <a:latin typeface="仿宋_GB2312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function sum(one,two){</a:t>
            </a:r>
            <a:endParaRPr lang="en-US" altLang="zh-CN" sz="2400" b="1">
              <a:solidFill>
                <a:srgbClr val="FF682F"/>
              </a:solidFill>
              <a:latin typeface="仿宋_GB231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	   var s = one+two;</a:t>
            </a:r>
            <a:endParaRPr lang="en-US" altLang="zh-CN" sz="2400" b="1">
              <a:solidFill>
                <a:srgbClr val="FF682F"/>
              </a:solidFill>
              <a:latin typeface="仿宋_GB231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	   return s;</a:t>
            </a:r>
            <a:endParaRPr lang="en-US" altLang="zh-CN" sz="2400" b="1">
              <a:solidFill>
                <a:srgbClr val="FF682F"/>
              </a:solidFill>
              <a:latin typeface="仿宋_GB231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    }</a:t>
            </a:r>
            <a:endParaRPr lang="en-US" altLang="zh-CN" sz="2400" b="1">
              <a:solidFill>
                <a:srgbClr val="FF682F"/>
              </a:solidFill>
              <a:latin typeface="仿宋_GB2312"/>
              <a:ea typeface="宋体" panose="02010600030101010101" pitchFamily="2" charset="-122"/>
            </a:endParaRPr>
          </a:p>
        </p:txBody>
      </p:sp>
      <p:sp>
        <p:nvSpPr>
          <p:cNvPr id="15" name="AutoShape 33"/>
          <p:cNvSpPr/>
          <p:nvPr/>
        </p:nvSpPr>
        <p:spPr>
          <a:xfrm>
            <a:off x="3491865" y="4383405"/>
            <a:ext cx="1109663" cy="504825"/>
          </a:xfrm>
          <a:prstGeom prst="wedgeRoundRectCallout">
            <a:avLst>
              <a:gd name="adj1" fmla="val -83454"/>
              <a:gd name="adj2" fmla="val -57847"/>
              <a:gd name="adj3" fmla="val 16667"/>
            </a:avLst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eaLnBrk="0" hangingPunct="0"/>
            <a:r>
              <a:rPr lang="zh-CN" altLang="en-US" sz="1600" b="1">
                <a:solidFill>
                  <a:srgbClr val="003366"/>
                </a:solidFill>
                <a:latin typeface="Arial" panose="020B0604020202020204" pitchFamily="34" charset="0"/>
                <a:ea typeface="仿宋_GB2312"/>
              </a:rPr>
              <a:t>返回值</a:t>
            </a:r>
            <a:endParaRPr lang="zh-CN" altLang="en-US" sz="1600" b="1">
              <a:solidFill>
                <a:srgbClr val="003366"/>
              </a:solidFill>
              <a:latin typeface="Arial" panose="020B0604020202020204" pitchFamily="34" charset="0"/>
              <a:ea typeface="仿宋_GB2312"/>
            </a:endParaRPr>
          </a:p>
        </p:txBody>
      </p:sp>
      <p:sp>
        <p:nvSpPr>
          <p:cNvPr id="14" name="AutoShape 33"/>
          <p:cNvSpPr/>
          <p:nvPr/>
        </p:nvSpPr>
        <p:spPr>
          <a:xfrm>
            <a:off x="2465070" y="2461260"/>
            <a:ext cx="1109663" cy="503238"/>
          </a:xfrm>
          <a:prstGeom prst="wedgeRoundRectCallout">
            <a:avLst>
              <a:gd name="adj1" fmla="val -5037"/>
              <a:gd name="adj2" fmla="val 120634"/>
              <a:gd name="adj3" fmla="val 16667"/>
            </a:avLst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eaLnBrk="0" hangingPunct="0"/>
            <a:r>
              <a:rPr lang="zh-CN" altLang="en-US" sz="1600" b="1">
                <a:solidFill>
                  <a:srgbClr val="003366"/>
                </a:solidFill>
                <a:latin typeface="Arial" panose="020B0604020202020204" pitchFamily="34" charset="0"/>
                <a:ea typeface="仿宋_GB2312"/>
              </a:rPr>
              <a:t>函数名</a:t>
            </a:r>
            <a:endParaRPr lang="zh-CN" altLang="en-US" sz="1600" b="1">
              <a:solidFill>
                <a:srgbClr val="003366"/>
              </a:solidFill>
              <a:latin typeface="Arial" panose="020B0604020202020204" pitchFamily="34" charset="0"/>
              <a:ea typeface="仿宋_GB2312"/>
            </a:endParaRPr>
          </a:p>
        </p:txBody>
      </p:sp>
      <p:sp>
        <p:nvSpPr>
          <p:cNvPr id="16" name="AutoShape 33"/>
          <p:cNvSpPr/>
          <p:nvPr/>
        </p:nvSpPr>
        <p:spPr>
          <a:xfrm>
            <a:off x="4324985" y="2386648"/>
            <a:ext cx="1109663" cy="501650"/>
          </a:xfrm>
          <a:prstGeom prst="wedgeRoundRectCallout">
            <a:avLst>
              <a:gd name="adj1" fmla="val -48898"/>
              <a:gd name="adj2" fmla="val 144042"/>
              <a:gd name="adj3" fmla="val 16667"/>
            </a:avLst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eaLnBrk="0" hangingPunct="0"/>
            <a:r>
              <a:rPr lang="zh-CN" altLang="en-US" sz="1600" b="1">
                <a:solidFill>
                  <a:srgbClr val="003366"/>
                </a:solidFill>
                <a:latin typeface="Arial" panose="020B0604020202020204" pitchFamily="34" charset="0"/>
                <a:ea typeface="仿宋_GB2312"/>
              </a:rPr>
              <a:t>参数</a:t>
            </a:r>
            <a:endParaRPr lang="zh-CN" altLang="en-US" sz="1600" b="1">
              <a:solidFill>
                <a:srgbClr val="003366"/>
              </a:solidFill>
              <a:latin typeface="Arial" panose="020B0604020202020204" pitchFamily="34" charset="0"/>
              <a:ea typeface="仿宋_GB2312"/>
            </a:endParaRPr>
          </a:p>
        </p:txBody>
      </p:sp>
      <p:sp>
        <p:nvSpPr>
          <p:cNvPr id="15371" name="AutoShape 11"/>
          <p:cNvSpPr/>
          <p:nvPr/>
        </p:nvSpPr>
        <p:spPr>
          <a:xfrm>
            <a:off x="5683250" y="3014663"/>
            <a:ext cx="2809875" cy="1368425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zh-CN" altLang="en-US" b="1">
                <a:solidFill>
                  <a:srgbClr val="003366"/>
                </a:solidFill>
                <a:latin typeface="仿宋_GB2312"/>
                <a:ea typeface="仿宋_GB2312"/>
              </a:rPr>
              <a:t>    参数是已知条件，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zh-CN" altLang="en-US" b="1">
                <a:solidFill>
                  <a:srgbClr val="003366"/>
                </a:solidFill>
                <a:latin typeface="仿宋_GB2312"/>
                <a:ea typeface="仿宋_GB2312"/>
              </a:rPr>
              <a:t>返回值是函数的执行结果</a:t>
            </a:r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  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5" grpId="0" bldLvl="0" animBg="1"/>
      <p:bldP spid="14" grpId="0" bldLvl="0" animBg="1"/>
      <p:bldP spid="1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函数传参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25295" y="1314450"/>
            <a:ext cx="5788660" cy="2368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accent1"/>
                </a:solidFill>
              </a:rPr>
              <a:t>         </a:t>
            </a:r>
            <a:r>
              <a:rPr lang="zh-CN" altLang="en-US" sz="2000">
                <a:solidFill>
                  <a:schemeClr val="accent1"/>
                </a:solidFill>
              </a:rPr>
              <a:t>通过在程序中使用函数名称，可以执行函数中包含的语句，这称为调用函数，同时传入实参。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函数名(参数1值，参数2值，……);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示例：</a:t>
            </a:r>
            <a:endParaRPr lang="zh-CN" altLang="en-US"/>
          </a:p>
          <a:p>
            <a:r>
              <a:rPr lang="zh-CN" altLang="en-US"/>
              <a:t>   alert(“亲”); //这句话是调用内置函数</a:t>
            </a:r>
            <a:endParaRPr lang="zh-CN" altLang="en-US"/>
          </a:p>
          <a:p>
            <a:r>
              <a:rPr lang="zh-CN" altLang="en-US"/>
              <a:t>   sum(2,8);  //计算2+8的结果。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3425</Words>
  <Application>WPS 演示</Application>
  <PresentationFormat>全屏显示(16:9)</PresentationFormat>
  <Paragraphs>309</Paragraphs>
  <Slides>28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DIN-BoldItalic</vt:lpstr>
      <vt:lpstr>微软雅黑</vt:lpstr>
      <vt:lpstr>Impact MT Std</vt:lpstr>
      <vt:lpstr>黑体</vt:lpstr>
      <vt:lpstr>仿宋_GB2312</vt:lpstr>
      <vt:lpstr>仿宋</vt:lpstr>
      <vt:lpstr>Segoe Print</vt:lpstr>
      <vt:lpstr>Calibri</vt:lpstr>
      <vt:lpstr>Arial Unicode MS</vt:lpstr>
      <vt:lpstr>Wingdings</vt:lpstr>
      <vt:lpstr>Times New Roman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465</cp:revision>
  <dcterms:created xsi:type="dcterms:W3CDTF">2016-01-14T08:47:00Z</dcterms:created>
  <dcterms:modified xsi:type="dcterms:W3CDTF">2019-12-24T03:22:06Z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  <property fmtid="{D5CDD505-2E9C-101B-9397-08002B2CF9AE}" pid="3" name="KSORubyTemplateID">
    <vt:lpwstr>8</vt:lpwstr>
  </property>
</Properties>
</file>