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21" r:id="rId6"/>
    <p:sldId id="530" r:id="rId7"/>
    <p:sldId id="537" r:id="rId8"/>
    <p:sldId id="538" r:id="rId9"/>
    <p:sldId id="539" r:id="rId10"/>
    <p:sldId id="540" r:id="rId11"/>
    <p:sldId id="541" r:id="rId12"/>
    <p:sldId id="542" r:id="rId13"/>
    <p:sldId id="531" r:id="rId14"/>
    <p:sldId id="543" r:id="rId15"/>
    <p:sldId id="544" r:id="rId16"/>
    <p:sldId id="532" r:id="rId17"/>
    <p:sldId id="545" r:id="rId18"/>
    <p:sldId id="546" r:id="rId19"/>
    <p:sldId id="533"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300"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725"/>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97610" y="1806575"/>
            <a:ext cx="6184265" cy="1753235"/>
          </a:xfrm>
          <a:prstGeom prst="rect">
            <a:avLst/>
          </a:prstGeom>
          <a:noFill/>
        </p:spPr>
        <p:txBody>
          <a:bodyPr wrap="square" rtlCol="0">
            <a:spAutoFit/>
          </a:bodyPr>
          <a:p>
            <a:pPr algn="l"/>
            <a:r>
              <a:rPr lang="en-US">
                <a:solidFill>
                  <a:srgbClr val="FF0000"/>
                </a:solidFill>
              </a:rPr>
              <a:t>7</a:t>
            </a:r>
            <a:r>
              <a:rPr lang="zh-CN">
                <a:solidFill>
                  <a:srgbClr val="FF0000"/>
                </a:solidFill>
              </a:rPr>
              <a:t>、</a:t>
            </a:r>
            <a:r>
              <a:rPr>
                <a:solidFill>
                  <a:srgbClr val="FF0000"/>
                </a:solidFill>
              </a:rPr>
              <a:t>行内块元素</a:t>
            </a:r>
            <a:endParaRPr>
              <a:solidFill>
                <a:srgbClr val="FF0000"/>
              </a:solidFill>
            </a:endParaRPr>
          </a:p>
          <a:p>
            <a:pPr algn="l"/>
            <a:endParaRPr>
              <a:solidFill>
                <a:srgbClr val="FF0000"/>
              </a:solidFill>
            </a:endParaRPr>
          </a:p>
          <a:p>
            <a:pPr algn="l"/>
            <a:r>
              <a:rPr>
                <a:solidFill>
                  <a:schemeClr val="tx1"/>
                </a:solidFill>
              </a:rPr>
              <a:t>和相邻行内</a:t>
            </a:r>
            <a:r>
              <a:rPr lang="zh-CN">
                <a:solidFill>
                  <a:schemeClr val="tx1"/>
                </a:solidFill>
              </a:rPr>
              <a:t>块</a:t>
            </a:r>
            <a:r>
              <a:rPr>
                <a:solidFill>
                  <a:schemeClr val="tx1"/>
                </a:solidFill>
              </a:rPr>
              <a:t>元素在同一行，但是之间会有空白缝隙。</a:t>
            </a:r>
            <a:endParaRPr>
              <a:solidFill>
                <a:schemeClr val="tx1"/>
              </a:solidFill>
            </a:endParaRPr>
          </a:p>
          <a:p>
            <a:pPr algn="l"/>
            <a:r>
              <a:rPr>
                <a:solidFill>
                  <a:schemeClr val="tx1"/>
                </a:solidFill>
              </a:rPr>
              <a:t>默认宽度是他本身内容的宽度。</a:t>
            </a:r>
            <a:endParaRPr>
              <a:solidFill>
                <a:schemeClr val="tx1"/>
              </a:solidFill>
            </a:endParaRPr>
          </a:p>
          <a:p>
            <a:pPr algn="l"/>
            <a:r>
              <a:rPr>
                <a:solidFill>
                  <a:schemeClr val="tx1"/>
                </a:solidFill>
              </a:rPr>
              <a:t>宽度、高度、行高、外边距以及内边距都可以手动设置。</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11860" y="904875"/>
            <a:ext cx="7537450" cy="3253105"/>
          </a:xfrm>
          <a:prstGeom prst="rect">
            <a:avLst/>
          </a:prstGeom>
          <a:noFill/>
        </p:spPr>
        <p:txBody>
          <a:bodyPr wrap="square" rtlCol="0">
            <a:spAutoFit/>
          </a:bodyPr>
          <a:p>
            <a:pPr algn="l"/>
            <a:r>
              <a:rPr lang="en-US" sz="2000">
                <a:solidFill>
                  <a:srgbClr val="FF0000"/>
                </a:solidFill>
              </a:rPr>
              <a:t>8</a:t>
            </a:r>
            <a:r>
              <a:rPr lang="zh-CN" altLang="en-US" sz="2000">
                <a:solidFill>
                  <a:srgbClr val="FF0000"/>
                </a:solidFill>
              </a:rPr>
              <a:t>、</a:t>
            </a:r>
            <a:r>
              <a:rPr sz="2000">
                <a:solidFill>
                  <a:srgbClr val="FF0000"/>
                </a:solidFill>
              </a:rPr>
              <a:t>display</a:t>
            </a:r>
            <a:endParaRPr>
              <a:solidFill>
                <a:srgbClr val="FF0000"/>
              </a:solidFill>
            </a:endParaRPr>
          </a:p>
          <a:p>
            <a:pPr algn="l"/>
            <a:r>
              <a:rPr>
                <a:solidFill>
                  <a:srgbClr val="FF0000"/>
                </a:solidFill>
              </a:rPr>
              <a:t>作用：该属性设置或检索对象元素应该生成的盒模型的类型。</a:t>
            </a:r>
            <a:endParaRPr>
              <a:solidFill>
                <a:srgbClr val="FF0000"/>
              </a:solidFill>
            </a:endParaRPr>
          </a:p>
          <a:p>
            <a:pPr algn="l"/>
            <a:r>
              <a:rPr lang="zh-CN" altLang="en-US" dirty="0">
                <a:solidFill>
                  <a:srgbClr val="FF0000"/>
                </a:solidFill>
                <a:latin typeface="Calibri" panose="020F0502020204030204" charset="0"/>
                <a:ea typeface="宋体" panose="02010600030101010101" pitchFamily="2" charset="-122"/>
                <a:sym typeface="宋体" panose="02010600030101010101" pitchFamily="2" charset="-122"/>
              </a:rPr>
              <a:t>属性值：block/inline/inline-block/none/list-item/table-header-group/table-footer-group</a:t>
            </a:r>
            <a:r>
              <a:rPr lang="en-US" altLang="zh-CN" dirty="0">
                <a:solidFill>
                  <a:srgbClr val="FF0000"/>
                </a:solidFill>
                <a:latin typeface="Calibri" panose="020F0502020204030204" charset="0"/>
                <a:ea typeface="宋体" panose="02010600030101010101" pitchFamily="2" charset="-122"/>
                <a:sym typeface="宋体" panose="02010600030101010101" pitchFamily="2" charset="-122"/>
              </a:rPr>
              <a:t>...</a:t>
            </a:r>
            <a:endParaRPr lang="en-US" altLang="zh-CN" dirty="0">
              <a:latin typeface="Calibri" panose="020F0502020204030204" charset="0"/>
              <a:ea typeface="宋体" panose="02010600030101010101" pitchFamily="2" charset="-122"/>
              <a:sym typeface="宋体" panose="02010600030101010101" pitchFamily="2" charset="-122"/>
            </a:endParaRPr>
          </a:p>
          <a:p>
            <a:pPr algn="l"/>
            <a:endParaRPr>
              <a:solidFill>
                <a:schemeClr val="tx1"/>
              </a:solidFill>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1)Block块状显示：类似在元素后面添加换行符，也就是说其他元素不能在其后面并列显示。</a:t>
            </a:r>
            <a:endParaRPr lang="zh-CN" altLang="en-US" sz="1600" dirty="0">
              <a:latin typeface="Calibri" panose="020F0502020204030204" charset="0"/>
              <a:ea typeface="宋体" panose="02010600030101010101" pitchFamily="2" charset="-122"/>
              <a:sym typeface="宋体" panose="02010600030101010101" pitchFamily="2" charset="-122"/>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2)inline内联显示：在元素后面删除换行符，多个元素可以在一行内并列显示。</a:t>
            </a:r>
            <a:endParaRPr lang="zh-CN" altLang="en-US" sz="1600" dirty="0">
              <a:latin typeface="Calibri" panose="020F0502020204030204" charset="0"/>
              <a:ea typeface="宋体" panose="02010600030101010101" pitchFamily="2" charset="-122"/>
              <a:sym typeface="宋体" panose="02010600030101010101" pitchFamily="2" charset="-122"/>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3)当元素设置了float属性后，就相当于给该元素加了display:block;属性；</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4)Inline-block行内块元素显示：元素的内容以块状显示，行内的其他元素显示在同一行。</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5)none 此元素不会被显示。</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969385"/>
          </a:xfrm>
          <a:prstGeom prst="rect">
            <a:avLst/>
          </a:prstGeom>
          <a:noFill/>
        </p:spPr>
        <p:txBody>
          <a:bodyPr wrap="square" rtlCol="0">
            <a:spAutoFit/>
          </a:bodyPr>
          <a:p>
            <a:pPr eaLnBrk="0" hangingPunct="0"/>
            <a:r>
              <a:rPr lang="en-US" altLang="zh-CN">
                <a:solidFill>
                  <a:srgbClr val="FF0000"/>
                </a:solidFill>
                <a:latin typeface="微软雅黑" panose="020B0503020204020204" pitchFamily="34" charset="-122"/>
                <a:ea typeface="微软雅黑" panose="020B0503020204020204" pitchFamily="34" charset="-122"/>
                <a:sym typeface="+mn-ea"/>
              </a:rPr>
              <a:t>9.</a:t>
            </a:r>
            <a:r>
              <a:rPr lang="zh-CN" altLang="en-US">
                <a:solidFill>
                  <a:srgbClr val="FF0000"/>
                </a:solidFill>
                <a:latin typeface="微软雅黑" panose="020B0503020204020204" pitchFamily="34" charset="-122"/>
                <a:ea typeface="微软雅黑" panose="020B0503020204020204" pitchFamily="34" charset="-122"/>
                <a:sym typeface="+mn-ea"/>
              </a:rPr>
              <a:t>常见的</a:t>
            </a:r>
            <a:r>
              <a:rPr lang="zh-CN" altLang="en-US">
                <a:solidFill>
                  <a:srgbClr val="FF0000"/>
                </a:solidFill>
                <a:latin typeface="微软雅黑" panose="020B0503020204020204" pitchFamily="34" charset="-122"/>
                <a:ea typeface="微软雅黑" panose="020B0503020204020204" pitchFamily="34" charset="-122"/>
                <a:sym typeface="+mn-ea"/>
              </a:rPr>
              <a:t>块级元素(block element)</a:t>
            </a:r>
            <a:endParaRPr lang="zh-CN" altLang="en-US">
              <a:solidFill>
                <a:srgbClr val="FF0000"/>
              </a:solidFill>
              <a:latin typeface="微软雅黑" panose="020B0503020204020204" pitchFamily="34" charset="-122"/>
              <a:ea typeface="微软雅黑" panose="020B0503020204020204" pitchFamily="34" charset="-122"/>
            </a:endParaRPr>
          </a:p>
          <a:p>
            <a:pPr eaLnBrk="0" hangingPunct="0"/>
            <a:endParaRPr>
              <a:solidFill>
                <a:schemeClr val="tx1"/>
              </a:solidFill>
            </a:endParaRPr>
          </a:p>
          <a:p>
            <a:pPr algn="l"/>
            <a:r>
              <a:rPr>
                <a:solidFill>
                  <a:schemeClr val="tx1"/>
                </a:solidFill>
              </a:rPr>
              <a:t>div -最常用的块级元素</a:t>
            </a:r>
            <a:endParaRPr>
              <a:solidFill>
                <a:schemeClr val="tx1"/>
              </a:solidFill>
            </a:endParaRPr>
          </a:p>
          <a:p>
            <a:pPr algn="l"/>
            <a:r>
              <a:rPr>
                <a:solidFill>
                  <a:schemeClr val="tx1"/>
                </a:solidFill>
              </a:rPr>
              <a:t>dl - 和dt-dd 搭配使用的块级元素</a:t>
            </a:r>
            <a:endParaRPr>
              <a:solidFill>
                <a:schemeClr val="tx1"/>
              </a:solidFill>
            </a:endParaRPr>
          </a:p>
          <a:p>
            <a:pPr algn="l"/>
            <a:r>
              <a:rPr>
                <a:solidFill>
                  <a:schemeClr val="tx1"/>
                </a:solidFill>
              </a:rPr>
              <a:t>form - 交互表单</a:t>
            </a:r>
            <a:endParaRPr>
              <a:solidFill>
                <a:schemeClr val="tx1"/>
              </a:solidFill>
            </a:endParaRPr>
          </a:p>
          <a:p>
            <a:pPr algn="l"/>
            <a:r>
              <a:rPr>
                <a:solidFill>
                  <a:schemeClr val="tx1"/>
                </a:solidFill>
              </a:rPr>
              <a:t>h1 -h6- 大标题</a:t>
            </a:r>
            <a:endParaRPr>
              <a:solidFill>
                <a:schemeClr val="tx1"/>
              </a:solidFill>
            </a:endParaRPr>
          </a:p>
          <a:p>
            <a:pPr algn="l"/>
            <a:r>
              <a:rPr>
                <a:solidFill>
                  <a:schemeClr val="tx1"/>
                </a:solidFill>
              </a:rPr>
              <a:t>hr - 水平分隔线</a:t>
            </a:r>
            <a:endParaRPr>
              <a:solidFill>
                <a:schemeClr val="tx1"/>
              </a:solidFill>
            </a:endParaRPr>
          </a:p>
          <a:p>
            <a:pPr algn="l"/>
            <a:r>
              <a:rPr>
                <a:solidFill>
                  <a:schemeClr val="tx1"/>
                </a:solidFill>
              </a:rPr>
              <a:t>ol - 有序列表</a:t>
            </a:r>
            <a:endParaRPr>
              <a:solidFill>
                <a:schemeClr val="tx1"/>
              </a:solidFill>
            </a:endParaRPr>
          </a:p>
          <a:p>
            <a:pPr algn="l"/>
            <a:r>
              <a:rPr>
                <a:solidFill>
                  <a:schemeClr val="tx1"/>
                </a:solidFill>
              </a:rPr>
              <a:t>p - 段落</a:t>
            </a:r>
            <a:endParaRPr>
              <a:solidFill>
                <a:schemeClr val="tx1"/>
              </a:solidFill>
            </a:endParaRPr>
          </a:p>
          <a:p>
            <a:pPr algn="l"/>
            <a:r>
              <a:rPr>
                <a:solidFill>
                  <a:schemeClr val="tx1"/>
                </a:solidFill>
              </a:rPr>
              <a:t>ul - 非排序列表</a:t>
            </a:r>
            <a:endParaRPr>
              <a:solidFill>
                <a:schemeClr val="tx1"/>
              </a:solidFill>
            </a:endParaRPr>
          </a:p>
          <a:p>
            <a:pPr algn="l"/>
            <a:r>
              <a:rPr>
                <a:solidFill>
                  <a:schemeClr val="tx1"/>
                </a:solidFill>
              </a:rPr>
              <a:t>fieldset - 表单字段集</a:t>
            </a:r>
            <a:endParaRPr>
              <a:solidFill>
                <a:schemeClr val="tx1"/>
              </a:solidFill>
            </a:endParaRPr>
          </a:p>
          <a:p>
            <a:pPr algn="l"/>
            <a:r>
              <a:rPr>
                <a:solidFill>
                  <a:schemeClr val="tx1"/>
                </a:solidFill>
              </a:rPr>
              <a:t>colgroup-col - 表单列分组元素</a:t>
            </a:r>
            <a:endParaRPr>
              <a:solidFill>
                <a:schemeClr val="tx1"/>
              </a:solidFill>
            </a:endParaRPr>
          </a:p>
          <a:p>
            <a:pPr algn="l"/>
            <a:r>
              <a:rPr>
                <a:solidFill>
                  <a:schemeClr val="tx1"/>
                </a:solidFill>
              </a:rPr>
              <a:t>table-tr-td  表格及行-单元格</a:t>
            </a:r>
            <a:endParaRPr>
              <a:solidFill>
                <a:schemeClr val="tx1"/>
              </a:solidFill>
            </a:endParaRPr>
          </a:p>
          <a:p>
            <a:pPr algn="l"/>
            <a:r>
              <a:rPr>
                <a:solidFill>
                  <a:schemeClr val="tx1"/>
                </a:solidFill>
              </a:rPr>
              <a:t>pre - 格式化文本  </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2861310"/>
          </a:xfrm>
          <a:prstGeom prst="rect">
            <a:avLst/>
          </a:prstGeom>
          <a:noFill/>
        </p:spPr>
        <p:txBody>
          <a:bodyPr wrap="square" rtlCol="0">
            <a:spAutoFit/>
          </a:bodyPr>
          <a:p>
            <a:pPr eaLnBrk="0" hangingPunct="0"/>
            <a:r>
              <a:rPr lang="en-US" altLang="zh-CN">
                <a:solidFill>
                  <a:srgbClr val="FF0000"/>
                </a:solidFill>
                <a:latin typeface="微软雅黑" panose="020B0503020204020204" pitchFamily="34" charset="-122"/>
                <a:ea typeface="微软雅黑" panose="020B0503020204020204" pitchFamily="34" charset="-122"/>
                <a:sym typeface="+mn-ea"/>
              </a:rPr>
              <a:t>10</a:t>
            </a:r>
            <a:r>
              <a:rPr lang="zh-CN" altLang="en-US">
                <a:solidFill>
                  <a:srgbClr val="FF0000"/>
                </a:solidFill>
                <a:latin typeface="微软雅黑" panose="020B0503020204020204" pitchFamily="34" charset="-122"/>
                <a:ea typeface="微软雅黑" panose="020B0503020204020204" pitchFamily="34" charset="-122"/>
                <a:sym typeface="+mn-ea"/>
              </a:rPr>
              <a:t>、常见的</a:t>
            </a:r>
            <a:r>
              <a:rPr lang="zh-CN" altLang="en-US">
                <a:solidFill>
                  <a:srgbClr val="FF0000"/>
                </a:solidFill>
                <a:latin typeface="微软雅黑" panose="020B0503020204020204" pitchFamily="34" charset="-122"/>
                <a:ea typeface="微软雅黑" panose="020B0503020204020204" pitchFamily="34" charset="-122"/>
                <a:sym typeface="+mn-ea"/>
              </a:rPr>
              <a:t>内联元素(inline element)</a:t>
            </a:r>
            <a:endParaRPr lang="zh-CN" altLang="en-US">
              <a:solidFill>
                <a:srgbClr val="FF0000"/>
              </a:solidFill>
              <a:latin typeface="微软雅黑" panose="020B0503020204020204" pitchFamily="34" charset="-122"/>
              <a:ea typeface="微软雅黑" panose="020B0503020204020204" pitchFamily="34" charset="-122"/>
              <a:sym typeface="+mn-ea"/>
            </a:endParaRPr>
          </a:p>
          <a:p>
            <a:pPr eaLnBrk="0" hangingPunct="0"/>
            <a:endParaRPr lang="zh-CN" altLang="en-US">
              <a:solidFill>
                <a:srgbClr val="FF0000"/>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a - 锚点                              b - 粗体(不推荐)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br - 换行                             i - 斜体</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em - </a:t>
            </a:r>
            <a:r>
              <a:rPr lang="zh-CN" altLang="en-US">
                <a:latin typeface="微软雅黑" panose="020B0503020204020204" pitchFamily="34" charset="-122"/>
                <a:ea typeface="微软雅黑" panose="020B0503020204020204" pitchFamily="34" charset="-122"/>
                <a:sym typeface="+mn-ea"/>
              </a:rPr>
              <a:t>斜体</a:t>
            </a:r>
            <a:r>
              <a:rPr lang="zh-CN" altLang="en-US">
                <a:solidFill>
                  <a:schemeClr val="tx1"/>
                </a:solidFill>
                <a:latin typeface="微软雅黑" panose="020B0503020204020204" pitchFamily="34" charset="-122"/>
                <a:ea typeface="微软雅黑" panose="020B0503020204020204" pitchFamily="34" charset="-122"/>
                <a:sym typeface="+mn-ea"/>
              </a:rPr>
              <a:t>                          font - 字体设定(不推荐)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span - 常用内联容器，定义文本内区块</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strong - 粗体强调</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sub - 下标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sup - 上标</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 u - 下划线</a:t>
            </a:r>
            <a:endParaRPr lang="zh-CN" altLang="en-US">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79525"/>
            <a:ext cx="6174105" cy="2306955"/>
          </a:xfrm>
          <a:prstGeom prst="rect">
            <a:avLst/>
          </a:prstGeom>
          <a:noFill/>
        </p:spPr>
        <p:txBody>
          <a:bodyPr wrap="square" rtlCol="0">
            <a:spAutoFit/>
          </a:bodyPr>
          <a:p>
            <a:pPr algn="l"/>
            <a:r>
              <a:rPr lang="en-US">
                <a:solidFill>
                  <a:srgbClr val="FF0000"/>
                </a:solidFill>
              </a:rPr>
              <a:t>11</a:t>
            </a:r>
            <a:r>
              <a:rPr lang="zh-CN" altLang="en-US">
                <a:solidFill>
                  <a:srgbClr val="FF0000"/>
                </a:solidFill>
              </a:rPr>
              <a:t>、</a:t>
            </a:r>
            <a:r>
              <a:rPr lang="zh-CN" altLang="en-US">
                <a:solidFill>
                  <a:srgbClr val="FF0000"/>
                </a:solidFill>
                <a:sym typeface="+mn-ea"/>
              </a:rPr>
              <a:t>锚点</a:t>
            </a:r>
            <a:endParaRPr lang="zh-CN" altLang="en-US">
              <a:solidFill>
                <a:srgbClr val="FF0000"/>
              </a:solidFill>
              <a:sym typeface="+mn-ea"/>
            </a:endParaRPr>
          </a:p>
          <a:p>
            <a:pPr algn="l"/>
            <a:endParaRPr lang="zh-CN" altLang="en-US">
              <a:solidFill>
                <a:srgbClr val="FF0000"/>
              </a:solidFill>
            </a:endParaRPr>
          </a:p>
          <a:p>
            <a:pPr algn="l"/>
            <a:r>
              <a:rPr lang="zh-CN" altLang="en-US">
                <a:solidFill>
                  <a:schemeClr val="tx1"/>
                </a:solidFill>
              </a:rPr>
              <a:t>作用：在同一页面内的不同位置进行跳转。</a:t>
            </a:r>
            <a:endParaRPr>
              <a:solidFill>
                <a:schemeClr val="tx1"/>
              </a:solidFill>
            </a:endParaRPr>
          </a:p>
          <a:p>
            <a:pPr algn="l"/>
            <a:endParaRPr>
              <a:solidFill>
                <a:schemeClr val="tx1"/>
              </a:solidFill>
            </a:endParaRPr>
          </a:p>
          <a:p>
            <a:pPr algn="l"/>
            <a:r>
              <a:rPr>
                <a:solidFill>
                  <a:schemeClr val="tx1"/>
                </a:solidFill>
              </a:rPr>
              <a:t>&lt;p id=“miaodian”&gt;顶部&lt;/p&gt;</a:t>
            </a:r>
            <a:endParaRPr>
              <a:solidFill>
                <a:schemeClr val="tx1"/>
              </a:solidFill>
            </a:endParaRPr>
          </a:p>
          <a:p>
            <a:pPr algn="l"/>
            <a:endParaRPr>
              <a:solidFill>
                <a:schemeClr val="tx1"/>
              </a:solidFill>
            </a:endParaRPr>
          </a:p>
          <a:p>
            <a:pPr algn="l"/>
            <a:r>
              <a:rPr>
                <a:solidFill>
                  <a:schemeClr val="tx1"/>
                </a:solidFill>
              </a:rPr>
              <a:t>&lt;a href=”#miaodian”&gt;回到顶部&lt;/a&gt;</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浏览器种类</a:t>
            </a:r>
            <a:endParaRPr lang="zh-CN" b="1" dirty="0" smtClean="0">
              <a:solidFill>
                <a:srgbClr val="0070C0"/>
              </a:solidFill>
              <a:latin typeface="微软雅黑" panose="020B0503020204020204" pitchFamily="34" charset="-122"/>
              <a:ea typeface="微软雅黑" panose="020B0503020204020204" pitchFamily="34" charset="-122"/>
            </a:endParaRPr>
          </a:p>
        </p:txBody>
      </p:sp>
      <p:pic>
        <p:nvPicPr>
          <p:cNvPr id="19462" name="图片 1" descr="浏览器图标"/>
          <p:cNvPicPr>
            <a:picLocks noChangeAspect="1"/>
          </p:cNvPicPr>
          <p:nvPr/>
        </p:nvPicPr>
        <p:blipFill>
          <a:blip r:embed="rId1"/>
          <a:stretch>
            <a:fillRect/>
          </a:stretch>
        </p:blipFill>
        <p:spPr>
          <a:xfrm>
            <a:off x="610235" y="954405"/>
            <a:ext cx="3529965" cy="3599180"/>
          </a:xfrm>
          <a:prstGeom prst="rect">
            <a:avLst/>
          </a:prstGeom>
          <a:noFill/>
          <a:ln w="9525">
            <a:noFill/>
          </a:ln>
        </p:spPr>
      </p:pic>
      <p:pic>
        <p:nvPicPr>
          <p:cNvPr id="19463" name="图片 2" descr="174861954"/>
          <p:cNvPicPr>
            <a:picLocks noChangeAspect="1"/>
          </p:cNvPicPr>
          <p:nvPr/>
        </p:nvPicPr>
        <p:blipFill>
          <a:blip r:embed="rId2"/>
          <a:stretch>
            <a:fillRect/>
          </a:stretch>
        </p:blipFill>
        <p:spPr>
          <a:xfrm>
            <a:off x="4450080" y="1397000"/>
            <a:ext cx="4082415" cy="2133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浏览器种类</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08405"/>
            <a:ext cx="6174105" cy="2584450"/>
          </a:xfrm>
          <a:prstGeom prst="rect">
            <a:avLst/>
          </a:prstGeom>
          <a:noFill/>
        </p:spPr>
        <p:txBody>
          <a:bodyPr wrap="square" rtlCol="0">
            <a:spAutoFit/>
          </a:bodyPr>
          <a:p>
            <a:pPr algn="l"/>
            <a:r>
              <a:rPr lang="en-US">
                <a:solidFill>
                  <a:srgbClr val="FF0000"/>
                </a:solidFill>
              </a:rPr>
              <a:t>1</a:t>
            </a:r>
            <a:r>
              <a:rPr>
                <a:solidFill>
                  <a:srgbClr val="FF0000"/>
                </a:solidFill>
              </a:rPr>
              <a:t>、常用的浏览器</a:t>
            </a:r>
            <a:endParaRPr>
              <a:solidFill>
                <a:srgbClr val="FF0000"/>
              </a:solidFill>
            </a:endParaRPr>
          </a:p>
          <a:p>
            <a:pPr algn="l"/>
            <a:endParaRPr>
              <a:solidFill>
                <a:srgbClr val="FF0000"/>
              </a:solidFill>
            </a:endParaRPr>
          </a:p>
          <a:p>
            <a:pPr algn="l"/>
            <a:r>
              <a:rPr>
                <a:solidFill>
                  <a:schemeClr val="tx1"/>
                </a:solidFill>
              </a:rPr>
              <a:t>1）主流浏览器</a:t>
            </a:r>
            <a:endParaRPr>
              <a:solidFill>
                <a:schemeClr val="tx1"/>
              </a:solidFill>
            </a:endParaRPr>
          </a:p>
          <a:p>
            <a:pPr algn="l"/>
            <a:r>
              <a:rPr>
                <a:solidFill>
                  <a:schemeClr val="tx1"/>
                </a:solidFill>
              </a:rPr>
              <a:t>Internet Explorer、 Safari、Mozilla Firefox、 Google Chrome、Opera、百度、360、搜狗、傲游  </a:t>
            </a:r>
            <a:endParaRPr>
              <a:solidFill>
                <a:schemeClr val="tx1"/>
              </a:solidFill>
            </a:endParaRPr>
          </a:p>
          <a:p>
            <a:pPr algn="l"/>
            <a:endParaRPr>
              <a:solidFill>
                <a:schemeClr val="tx1"/>
              </a:solidFill>
            </a:endParaRPr>
          </a:p>
          <a:p>
            <a:pPr algn="l"/>
            <a:r>
              <a:rPr>
                <a:solidFill>
                  <a:schemeClr val="tx1"/>
                </a:solidFill>
              </a:rPr>
              <a:t>2）最早的浏览器 : Mosaic  /  Netscape Navigator(网景领航者)（1994-2008）简称NN</a:t>
            </a:r>
            <a:endParaRPr>
              <a:solidFill>
                <a:srgbClr val="FF0000"/>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348105"/>
            <a:ext cx="6174105" cy="2861310"/>
          </a:xfrm>
          <a:prstGeom prst="rect">
            <a:avLst/>
          </a:prstGeom>
          <a:noFill/>
        </p:spPr>
        <p:txBody>
          <a:bodyPr wrap="square" rtlCol="0">
            <a:spAutoFit/>
          </a:bodyPr>
          <a:p>
            <a:pPr algn="l"/>
            <a:r>
              <a:rPr lang="en-US">
                <a:solidFill>
                  <a:srgbClr val="FF0000"/>
                </a:solidFill>
              </a:rPr>
              <a:t>2</a:t>
            </a:r>
            <a:r>
              <a:rPr>
                <a:solidFill>
                  <a:srgbClr val="FF0000"/>
                </a:solidFill>
              </a:rPr>
              <a:t>、五大浏览器内核</a:t>
            </a:r>
            <a:endParaRPr>
              <a:solidFill>
                <a:srgbClr val="FF0000"/>
              </a:solidFill>
            </a:endParaRPr>
          </a:p>
          <a:p>
            <a:pPr algn="l"/>
            <a:endParaRPr>
              <a:solidFill>
                <a:srgbClr val="FF0000"/>
              </a:solidFill>
            </a:endParaRPr>
          </a:p>
          <a:p>
            <a:pPr algn="l"/>
            <a:r>
              <a:rPr sz="1600">
                <a:solidFill>
                  <a:schemeClr val="tx1"/>
                </a:solidFill>
              </a:rPr>
              <a:t>•Trident   （MSHTML）     </a:t>
            </a:r>
            <a:endParaRPr sz="1600">
              <a:solidFill>
                <a:schemeClr val="tx1"/>
              </a:solidFill>
            </a:endParaRPr>
          </a:p>
          <a:p>
            <a:pPr algn="l"/>
            <a:endParaRPr sz="1600">
              <a:solidFill>
                <a:schemeClr val="tx1"/>
              </a:solidFill>
            </a:endParaRPr>
          </a:p>
          <a:p>
            <a:pPr algn="l"/>
            <a:r>
              <a:rPr sz="1600">
                <a:solidFill>
                  <a:schemeClr val="tx1"/>
                </a:solidFill>
              </a:rPr>
              <a:t>•Gecko      </a:t>
            </a:r>
            <a:endParaRPr sz="1600">
              <a:solidFill>
                <a:schemeClr val="tx1"/>
              </a:solidFill>
            </a:endParaRPr>
          </a:p>
          <a:p>
            <a:pPr algn="l"/>
            <a:endParaRPr sz="1600">
              <a:solidFill>
                <a:schemeClr val="tx1"/>
              </a:solidFill>
            </a:endParaRPr>
          </a:p>
          <a:p>
            <a:pPr algn="l"/>
            <a:r>
              <a:rPr sz="1600">
                <a:solidFill>
                  <a:schemeClr val="tx1"/>
                </a:solidFill>
              </a:rPr>
              <a:t>•Presto      </a:t>
            </a:r>
            <a:endParaRPr sz="1600">
              <a:solidFill>
                <a:schemeClr val="tx1"/>
              </a:solidFill>
            </a:endParaRPr>
          </a:p>
          <a:p>
            <a:pPr algn="l"/>
            <a:endParaRPr sz="1600">
              <a:solidFill>
                <a:schemeClr val="tx1"/>
              </a:solidFill>
            </a:endParaRPr>
          </a:p>
          <a:p>
            <a:pPr algn="l"/>
            <a:r>
              <a:rPr sz="1600">
                <a:solidFill>
                  <a:schemeClr val="tx1"/>
                </a:solidFill>
              </a:rPr>
              <a:t>•Webkit    </a:t>
            </a:r>
            <a:endParaRPr sz="1600">
              <a:solidFill>
                <a:schemeClr val="tx1"/>
              </a:solidFill>
            </a:endParaRPr>
          </a:p>
          <a:p>
            <a:pPr algn="l"/>
            <a:endParaRPr sz="1600">
              <a:solidFill>
                <a:schemeClr val="tx1"/>
              </a:solidFill>
            </a:endParaRPr>
          </a:p>
          <a:p>
            <a:pPr algn="l"/>
            <a:r>
              <a:rPr sz="1600">
                <a:solidFill>
                  <a:schemeClr val="tx1"/>
                </a:solidFill>
              </a:rPr>
              <a:t>•Blink        </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2584450"/>
          </a:xfrm>
          <a:prstGeom prst="rect">
            <a:avLst/>
          </a:prstGeom>
          <a:noFill/>
        </p:spPr>
        <p:txBody>
          <a:bodyPr wrap="square" rtlCol="0">
            <a:spAutoFit/>
          </a:bodyPr>
          <a:p>
            <a:pPr algn="l"/>
            <a:r>
              <a:rPr>
                <a:solidFill>
                  <a:schemeClr val="tx1"/>
                </a:solidFill>
              </a:rPr>
              <a:t>（1）五大浏览器内核代表作品</a:t>
            </a:r>
            <a:endParaRPr>
              <a:solidFill>
                <a:schemeClr val="tx1"/>
              </a:solidFill>
            </a:endParaRPr>
          </a:p>
          <a:p>
            <a:pPr algn="l"/>
            <a:endParaRPr>
              <a:solidFill>
                <a:schemeClr val="tx1"/>
              </a:solidFill>
            </a:endParaRPr>
          </a:p>
          <a:p>
            <a:pPr algn="l"/>
            <a:r>
              <a:rPr>
                <a:solidFill>
                  <a:schemeClr val="tx1"/>
                </a:solidFill>
              </a:rPr>
              <a:t>*Trident:         IE、Maxthon(遨游)、腾讯 、Theworld世界之窗、360浏览器</a:t>
            </a:r>
            <a:endParaRPr>
              <a:solidFill>
                <a:schemeClr val="tx1"/>
              </a:solidFill>
            </a:endParaRPr>
          </a:p>
          <a:p>
            <a:pPr algn="l"/>
            <a:endParaRPr>
              <a:solidFill>
                <a:schemeClr val="tx1"/>
              </a:solidFill>
            </a:endParaRPr>
          </a:p>
          <a:p>
            <a:pPr algn="l"/>
            <a:r>
              <a:rPr>
                <a:solidFill>
                  <a:schemeClr val="tx1"/>
                </a:solidFill>
              </a:rPr>
              <a:t>代表作品IE,因为IE捆绑在Windows中，所以占有极高的市场份额，又称IE内核或是MSHTML，此内核只能应用于windows平台，且是不开源的。</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1753235"/>
          </a:xfrm>
          <a:prstGeom prst="rect">
            <a:avLst/>
          </a:prstGeom>
          <a:noFill/>
        </p:spPr>
        <p:txBody>
          <a:bodyPr wrap="square" rtlCol="0">
            <a:spAutoFit/>
          </a:bodyPr>
          <a:p>
            <a:pPr algn="l"/>
            <a:r>
              <a:rPr>
                <a:solidFill>
                  <a:schemeClr val="tx1"/>
                </a:solidFill>
              </a:rPr>
              <a:t>*Gecko：代表作品Mozilla Firefox 是开源的,它的最大优势是跨平台，能在Microsoft Windows、Linux和MacOS X等主要操作系统上运行。</a:t>
            </a:r>
            <a:endParaRPr>
              <a:solidFill>
                <a:schemeClr val="tx1"/>
              </a:solidFill>
            </a:endParaRPr>
          </a:p>
          <a:p>
            <a:pPr algn="l"/>
            <a:endParaRPr>
              <a:solidFill>
                <a:schemeClr val="tx1"/>
              </a:solidFill>
            </a:endParaRPr>
          </a:p>
          <a:p>
            <a:pPr algn="l"/>
            <a:r>
              <a:rPr>
                <a:solidFill>
                  <a:schemeClr val="tx1"/>
                </a:solidFill>
              </a:rPr>
              <a:t>*Webkit : 代表作品、Chrome,Safari ， 是一个开源项目。</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3983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1636395"/>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第二章</a:t>
            </a:r>
            <a:endParaRPr lang="zh-CN" sz="1400" dirty="0">
              <a:latin typeface="微软雅黑" panose="020B0503020204020204" pitchFamily="34" charset="-122"/>
              <a:ea typeface="微软雅黑" panose="020B0503020204020204" pitchFamily="34" charset="-122"/>
            </a:endParaRPr>
          </a:p>
          <a:p>
            <a:pPr algn="ctr">
              <a:lnSpc>
                <a:spcPct val="150000"/>
              </a:lnSpc>
              <a:defRPr/>
            </a:pPr>
            <a:r>
              <a:rPr lang="en-US" altLang="zh-CN" sz="2800" dirty="0">
                <a:latin typeface="微软雅黑" panose="020B0503020204020204" pitchFamily="34" charset="-122"/>
                <a:ea typeface="微软雅黑" panose="020B0503020204020204" pitchFamily="34" charset="-122"/>
              </a:rPr>
              <a:t>CSS</a:t>
            </a:r>
            <a:r>
              <a:rPr lang="zh-CN" altLang="en-US" sz="2800" dirty="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1753235"/>
          </a:xfrm>
          <a:prstGeom prst="rect">
            <a:avLst/>
          </a:prstGeom>
          <a:noFill/>
        </p:spPr>
        <p:txBody>
          <a:bodyPr wrap="square" rtlCol="0">
            <a:spAutoFit/>
          </a:bodyPr>
          <a:p>
            <a:pPr algn="l"/>
            <a:r>
              <a:rPr>
                <a:solidFill>
                  <a:schemeClr val="tx1"/>
                </a:solidFill>
              </a:rPr>
              <a:t>*Presto :   代表作品Opera ，Presto是由Opera Software(欧普拉软件公司)开发的浏览器排版引擎。它也是世界上公认的渲染速度最快的引擎。</a:t>
            </a:r>
            <a:endParaRPr>
              <a:solidFill>
                <a:schemeClr val="tx1"/>
              </a:solidFill>
            </a:endParaRPr>
          </a:p>
          <a:p>
            <a:pPr algn="l"/>
            <a:endParaRPr>
              <a:solidFill>
                <a:schemeClr val="tx1"/>
              </a:solidFill>
            </a:endParaRPr>
          </a:p>
          <a:p>
            <a:pPr algn="l"/>
            <a:r>
              <a:rPr>
                <a:solidFill>
                  <a:schemeClr val="tx1"/>
                </a:solidFill>
              </a:rPr>
              <a:t>*Blink ：由Google和Opera Software开发的浏览器排版引擎，2013年4月发布。</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2030095"/>
          </a:xfrm>
          <a:prstGeom prst="rect">
            <a:avLst/>
          </a:prstGeom>
          <a:noFill/>
        </p:spPr>
        <p:txBody>
          <a:bodyPr wrap="square" rtlCol="0">
            <a:spAutoFit/>
          </a:bodyPr>
          <a:p>
            <a:pPr algn="l"/>
            <a:r>
              <a:rPr lang="en-US">
                <a:solidFill>
                  <a:srgbClr val="FF0000"/>
                </a:solidFill>
              </a:rPr>
              <a:t>3</a:t>
            </a:r>
            <a:r>
              <a:rPr lang="zh-CN" altLang="en-US">
                <a:solidFill>
                  <a:srgbClr val="FF0000"/>
                </a:solidFill>
              </a:rPr>
              <a:t>、</a:t>
            </a:r>
            <a:r>
              <a:rPr>
                <a:solidFill>
                  <a:srgbClr val="FF0000"/>
                </a:solidFill>
              </a:rPr>
              <a:t>为什么会出现浏览器兼容问题？</a:t>
            </a:r>
            <a:endParaRPr>
              <a:solidFill>
                <a:schemeClr val="tx1"/>
              </a:solidFill>
            </a:endParaRPr>
          </a:p>
          <a:p>
            <a:pPr algn="l"/>
            <a:endParaRPr>
              <a:solidFill>
                <a:schemeClr val="tx1"/>
              </a:solidFill>
            </a:endParaRPr>
          </a:p>
          <a:p>
            <a:pPr algn="l"/>
            <a:r>
              <a:rPr>
                <a:solidFill>
                  <a:schemeClr val="tx1"/>
                </a:solidFill>
              </a:rPr>
              <a:t>由于各大主流浏览器由不同的厂家开发，所用的核心架构和代码也很难重和，这就为各种莫名其妙的Bug(代码错误）提供了温床。再加上各大厂商出于自身利益考虑而设置的种种技术壁垒，都让CSS应用起来比想象得要麻烦。浏览器的兼容问题是我们必须去克服的。</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305560"/>
            <a:ext cx="6174105" cy="3138170"/>
          </a:xfrm>
          <a:prstGeom prst="rect">
            <a:avLst/>
          </a:prstGeom>
          <a:noFill/>
        </p:spPr>
        <p:txBody>
          <a:bodyPr wrap="square" rtlCol="0">
            <a:spAutoFit/>
          </a:bodyPr>
          <a:p>
            <a:pPr algn="l"/>
            <a:r>
              <a:rPr lang="en-US" sz="2000">
                <a:solidFill>
                  <a:srgbClr val="FF0000"/>
                </a:solidFill>
              </a:rPr>
              <a:t>4</a:t>
            </a:r>
            <a:r>
              <a:rPr sz="2000">
                <a:solidFill>
                  <a:srgbClr val="FF0000"/>
                </a:solidFill>
              </a:rPr>
              <a:t>.  CSS Bug、CSS Hack和Filter</a:t>
            </a:r>
            <a:endParaRPr>
              <a:solidFill>
                <a:schemeClr val="tx1"/>
              </a:solidFill>
            </a:endParaRPr>
          </a:p>
          <a:p>
            <a:pPr algn="l"/>
            <a:endParaRPr>
              <a:solidFill>
                <a:schemeClr val="tx1"/>
              </a:solidFill>
            </a:endParaRPr>
          </a:p>
          <a:p>
            <a:pPr algn="l"/>
            <a:r>
              <a:rPr sz="1600">
                <a:solidFill>
                  <a:schemeClr val="tx1"/>
                </a:solidFill>
              </a:rPr>
              <a:t>1)  CSS Bug: CSS样式在各浏览器中解析不一致的情况，或者说CSS样式在浏览器中不能正确显示的问题称为CSS bug.</a:t>
            </a:r>
            <a:endParaRPr sz="1600">
              <a:solidFill>
                <a:schemeClr val="tx1"/>
              </a:solidFill>
            </a:endParaRPr>
          </a:p>
          <a:p>
            <a:pPr algn="l"/>
            <a:endParaRPr sz="1600">
              <a:solidFill>
                <a:schemeClr val="tx1"/>
              </a:solidFill>
            </a:endParaRPr>
          </a:p>
          <a:p>
            <a:pPr algn="l"/>
            <a:r>
              <a:rPr sz="1600">
                <a:solidFill>
                  <a:schemeClr val="tx1"/>
                </a:solidFill>
              </a:rPr>
              <a:t>2)  CSS Hack:  CSS中，Hack是指一种兼容CSS在不同浏览器中正确显示的技巧方法，因为它们都属于个人对CSS代码的非官方的修改，或非官方的补丁。有些人更喜欢使用patch(补丁)来描述这种行为。</a:t>
            </a:r>
            <a:endParaRPr sz="1600">
              <a:solidFill>
                <a:schemeClr val="tx1"/>
              </a:solidFill>
            </a:endParaRPr>
          </a:p>
          <a:p>
            <a:pPr algn="l"/>
            <a:endParaRPr sz="1600">
              <a:solidFill>
                <a:schemeClr val="tx1"/>
              </a:solidFill>
            </a:endParaRPr>
          </a:p>
          <a:p>
            <a:pPr algn="l"/>
            <a:r>
              <a:rPr sz="1600">
                <a:solidFill>
                  <a:schemeClr val="tx1"/>
                </a:solidFill>
              </a:rPr>
              <a:t>3)  Filter:表示过滤器的意思，它是一种对特定的浏览器或浏览器组显示或隐藏规则或声明的方法。本质上讲，Filter是一种用来过滤不同浏览器的Hack类型。</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489710"/>
            <a:ext cx="6174105" cy="2861310"/>
          </a:xfrm>
          <a:prstGeom prst="rect">
            <a:avLst/>
          </a:prstGeom>
          <a:noFill/>
        </p:spPr>
        <p:txBody>
          <a:bodyPr wrap="square" rtlCol="0">
            <a:spAutoFit/>
          </a:bodyPr>
          <a:p>
            <a:pPr algn="l"/>
            <a:r>
              <a:rPr lang="en-US">
                <a:solidFill>
                  <a:srgbClr val="FF0000"/>
                </a:solidFill>
              </a:rPr>
              <a:t>5</a:t>
            </a:r>
            <a:r>
              <a:rPr lang="zh-CN" altLang="en-US">
                <a:solidFill>
                  <a:srgbClr val="FF0000"/>
                </a:solidFill>
              </a:rPr>
              <a:t>、</a:t>
            </a:r>
            <a:r>
              <a:rPr>
                <a:solidFill>
                  <a:srgbClr val="FF0000"/>
                </a:solidFill>
              </a:rPr>
              <a:t>使用Hack带来的一些副作用</a:t>
            </a:r>
            <a:endParaRPr>
              <a:solidFill>
                <a:schemeClr val="tx1"/>
              </a:solidFill>
            </a:endParaRPr>
          </a:p>
          <a:p>
            <a:pPr algn="l"/>
            <a:endParaRPr>
              <a:solidFill>
                <a:schemeClr val="tx1"/>
              </a:solidFill>
            </a:endParaRPr>
          </a:p>
          <a:p>
            <a:pPr algn="l"/>
            <a:r>
              <a:rPr>
                <a:solidFill>
                  <a:schemeClr val="tx1"/>
                </a:solidFill>
              </a:rPr>
              <a:t>降低了CSS代码的可读性，增加了代码的负担。</a:t>
            </a:r>
            <a:endParaRPr>
              <a:solidFill>
                <a:schemeClr val="tx1"/>
              </a:solidFill>
            </a:endParaRPr>
          </a:p>
          <a:p>
            <a:pPr algn="l"/>
            <a:endParaRPr>
              <a:solidFill>
                <a:schemeClr val="tx1"/>
              </a:solidFill>
            </a:endParaRPr>
          </a:p>
          <a:p>
            <a:pPr algn="l"/>
            <a:r>
              <a:rPr>
                <a:solidFill>
                  <a:schemeClr val="tx1"/>
                </a:solidFill>
              </a:rPr>
              <a:t>*设计CSS Hack和 Filter通常有两种方法：</a:t>
            </a:r>
            <a:endParaRPr>
              <a:solidFill>
                <a:schemeClr val="tx1"/>
              </a:solidFill>
            </a:endParaRPr>
          </a:p>
          <a:p>
            <a:pPr algn="l"/>
            <a:endParaRPr>
              <a:solidFill>
                <a:schemeClr val="tx1"/>
              </a:solidFill>
            </a:endParaRPr>
          </a:p>
          <a:p>
            <a:pPr algn="l"/>
            <a:r>
              <a:rPr>
                <a:solidFill>
                  <a:schemeClr val="tx1"/>
                </a:solidFill>
              </a:rPr>
              <a:t>1)一种是利用浏览器自身的Bug，来隐藏或显示样式或声明；</a:t>
            </a:r>
            <a:endParaRPr>
              <a:solidFill>
                <a:schemeClr val="tx1"/>
              </a:solidFill>
            </a:endParaRPr>
          </a:p>
          <a:p>
            <a:pPr algn="l"/>
            <a:endParaRPr>
              <a:solidFill>
                <a:schemeClr val="tx1"/>
              </a:solidFill>
            </a:endParaRPr>
          </a:p>
          <a:p>
            <a:pPr algn="l"/>
            <a:r>
              <a:rPr>
                <a:solidFill>
                  <a:schemeClr val="tx1"/>
                </a:solidFill>
              </a:rPr>
              <a:t>2)另一种是利用浏览器对CSS支持的不完善，如对某些规则或语法还没有形成支持，来隐藏或显示样式。</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446530"/>
            <a:ext cx="6174105" cy="2584450"/>
          </a:xfrm>
          <a:prstGeom prst="rect">
            <a:avLst/>
          </a:prstGeom>
          <a:noFill/>
        </p:spPr>
        <p:txBody>
          <a:bodyPr wrap="square" rtlCol="0">
            <a:spAutoFit/>
          </a:bodyPr>
          <a:p>
            <a:pPr algn="l"/>
            <a:r>
              <a:rPr lang="en-US">
                <a:solidFill>
                  <a:srgbClr val="FF0000"/>
                </a:solidFill>
              </a:rPr>
              <a:t>6</a:t>
            </a:r>
            <a:r>
              <a:rPr>
                <a:solidFill>
                  <a:srgbClr val="FF0000"/>
                </a:solidFill>
              </a:rPr>
              <a:t>、常见CSS解析Bug及hack</a:t>
            </a:r>
            <a:endParaRPr>
              <a:solidFill>
                <a:schemeClr val="tx1"/>
              </a:solidFill>
            </a:endParaRPr>
          </a:p>
          <a:p>
            <a:pPr algn="l"/>
            <a:endParaRPr>
              <a:solidFill>
                <a:schemeClr val="tx1"/>
              </a:solidFill>
            </a:endParaRPr>
          </a:p>
          <a:p>
            <a:pPr algn="l"/>
            <a:r>
              <a:rPr>
                <a:solidFill>
                  <a:schemeClr val="tx1"/>
                </a:solidFill>
              </a:rPr>
              <a:t>1)图片间隙</a:t>
            </a:r>
            <a:endParaRPr>
              <a:solidFill>
                <a:schemeClr val="tx1"/>
              </a:solidFill>
            </a:endParaRPr>
          </a:p>
          <a:p>
            <a:pPr algn="l"/>
            <a:endParaRPr>
              <a:solidFill>
                <a:schemeClr val="tx1"/>
              </a:solidFill>
            </a:endParaRPr>
          </a:p>
          <a:p>
            <a:pPr algn="l"/>
            <a:r>
              <a:rPr>
                <a:solidFill>
                  <a:schemeClr val="tx1"/>
                </a:solidFill>
              </a:rPr>
              <a:t>A)  </a:t>
            </a:r>
            <a:r>
              <a:rPr lang="zh-CN">
                <a:solidFill>
                  <a:schemeClr val="tx1"/>
                </a:solidFill>
              </a:rPr>
              <a:t>容器</a:t>
            </a:r>
            <a:r>
              <a:rPr>
                <a:solidFill>
                  <a:schemeClr val="tx1"/>
                </a:solidFill>
              </a:rPr>
              <a:t>中的图片间隙</a:t>
            </a:r>
            <a:endParaRPr>
              <a:solidFill>
                <a:schemeClr val="tx1"/>
              </a:solidFill>
            </a:endParaRPr>
          </a:p>
          <a:p>
            <a:pPr algn="l"/>
            <a:r>
              <a:rPr>
                <a:solidFill>
                  <a:schemeClr val="tx1"/>
                </a:solidFill>
              </a:rPr>
              <a:t>描述：在</a:t>
            </a:r>
            <a:r>
              <a:rPr lang="zh-CN">
                <a:sym typeface="+mn-ea"/>
              </a:rPr>
              <a:t>容器</a:t>
            </a:r>
            <a:r>
              <a:rPr>
                <a:solidFill>
                  <a:schemeClr val="tx1"/>
                </a:solidFill>
              </a:rPr>
              <a:t>中插入图片时，图片会将</a:t>
            </a:r>
            <a:r>
              <a:rPr lang="zh-CN">
                <a:sym typeface="+mn-ea"/>
              </a:rPr>
              <a:t>容器</a:t>
            </a:r>
            <a:r>
              <a:rPr>
                <a:solidFill>
                  <a:schemeClr val="tx1"/>
                </a:solidFill>
              </a:rPr>
              <a:t>下方撑大三像素。</a:t>
            </a:r>
            <a:endParaRPr>
              <a:solidFill>
                <a:schemeClr val="tx1"/>
              </a:solidFill>
            </a:endParaRPr>
          </a:p>
          <a:p>
            <a:pPr algn="l"/>
            <a:endParaRPr>
              <a:solidFill>
                <a:schemeClr val="tx1"/>
              </a:solidFill>
            </a:endParaRPr>
          </a:p>
          <a:p>
            <a:pPr algn="l"/>
            <a:r>
              <a:rPr>
                <a:solidFill>
                  <a:schemeClr val="tx1"/>
                </a:solidFill>
              </a:rPr>
              <a:t>hack1:将&lt;img&gt;转为块状元素，给&lt;img&gt;添加声明：display:block;</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619885"/>
            <a:ext cx="6174105" cy="2338070"/>
          </a:xfrm>
          <a:prstGeom prst="rect">
            <a:avLst/>
          </a:prstGeom>
          <a:noFill/>
        </p:spPr>
        <p:txBody>
          <a:bodyPr wrap="square" rtlCol="0">
            <a:spAutoFit/>
          </a:bodyPr>
          <a:p>
            <a:pPr algn="l"/>
            <a:r>
              <a:rPr lang="en-US" sz="2000">
                <a:solidFill>
                  <a:srgbClr val="FF0000"/>
                </a:solidFill>
              </a:rPr>
              <a:t>2</a:t>
            </a:r>
            <a:r>
              <a:rPr sz="2000">
                <a:solidFill>
                  <a:srgbClr val="FF0000"/>
                </a:solidFill>
              </a:rPr>
              <a:t>)</a:t>
            </a:r>
            <a:r>
              <a:rPr lang="zh-CN" sz="2000">
                <a:solidFill>
                  <a:srgbClr val="FF0000"/>
                </a:solidFill>
              </a:rPr>
              <a:t>标签默认样式</a:t>
            </a:r>
            <a:r>
              <a:rPr sz="2000">
                <a:solidFill>
                  <a:srgbClr val="FF0000"/>
                </a:solidFill>
              </a:rPr>
              <a:t>不一</a:t>
            </a:r>
            <a:r>
              <a:rPr lang="zh-CN" sz="2000">
                <a:solidFill>
                  <a:srgbClr val="FF0000"/>
                </a:solidFill>
              </a:rPr>
              <a:t>样</a:t>
            </a:r>
            <a:endParaRPr>
              <a:solidFill>
                <a:schemeClr val="tx1"/>
              </a:solidFill>
            </a:endParaRPr>
          </a:p>
          <a:p>
            <a:pPr algn="l"/>
            <a:endParaRPr>
              <a:solidFill>
                <a:schemeClr val="tx1"/>
              </a:solidFill>
            </a:endParaRPr>
          </a:p>
          <a:p>
            <a:pPr algn="l"/>
            <a:r>
              <a:rPr>
                <a:solidFill>
                  <a:schemeClr val="tx1"/>
                </a:solidFill>
              </a:rPr>
              <a:t>描述：各浏览器中按钮元素大小不一致</a:t>
            </a:r>
            <a:endParaRPr>
              <a:solidFill>
                <a:schemeClr val="tx1"/>
              </a:solidFill>
            </a:endParaRPr>
          </a:p>
          <a:p>
            <a:pPr algn="l"/>
            <a:r>
              <a:rPr>
                <a:solidFill>
                  <a:schemeClr val="tx1"/>
                </a:solidFill>
              </a:rPr>
              <a:t>hack1： 统一大小/（用a标记模拟）</a:t>
            </a:r>
            <a:endParaRPr>
              <a:solidFill>
                <a:schemeClr val="tx1"/>
              </a:solidFill>
            </a:endParaRPr>
          </a:p>
          <a:p>
            <a:pPr algn="l"/>
            <a:r>
              <a:rPr>
                <a:solidFill>
                  <a:schemeClr val="tx1"/>
                </a:solidFill>
              </a:rPr>
              <a:t>hack2:input外边套一个标签，在这个标签里写按钮的样式，把input的边框去掉。</a:t>
            </a:r>
            <a:endParaRPr>
              <a:solidFill>
                <a:schemeClr val="tx1"/>
              </a:solidFill>
            </a:endParaRPr>
          </a:p>
          <a:p>
            <a:pPr algn="l"/>
            <a:r>
              <a:rPr>
                <a:solidFill>
                  <a:schemeClr val="tx1"/>
                </a:solidFill>
              </a:rPr>
              <a:t>hack3:如果这个按钮是一个图片，直接把图片作为按钮的背景图即可。</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98270" y="1662430"/>
            <a:ext cx="6174105" cy="2030095"/>
          </a:xfrm>
          <a:prstGeom prst="rect">
            <a:avLst/>
          </a:prstGeom>
          <a:noFill/>
        </p:spPr>
        <p:txBody>
          <a:bodyPr wrap="square" rtlCol="0">
            <a:spAutoFit/>
          </a:bodyPr>
          <a:p>
            <a:pPr algn="l"/>
            <a:r>
              <a:rPr lang="en-US">
                <a:solidFill>
                  <a:srgbClr val="FF0000"/>
                </a:solidFill>
              </a:rPr>
              <a:t>3</a:t>
            </a:r>
            <a:r>
              <a:rPr>
                <a:solidFill>
                  <a:srgbClr val="FF0000"/>
                </a:solidFill>
              </a:rPr>
              <a:t>)鼠标指针bug</a:t>
            </a:r>
            <a:endParaRPr>
              <a:solidFill>
                <a:schemeClr val="tx1"/>
              </a:solidFill>
            </a:endParaRPr>
          </a:p>
          <a:p>
            <a:pPr algn="l"/>
            <a:endParaRPr>
              <a:solidFill>
                <a:schemeClr val="tx1"/>
              </a:solidFill>
            </a:endParaRPr>
          </a:p>
          <a:p>
            <a:pPr algn="l"/>
            <a:r>
              <a:rPr>
                <a:solidFill>
                  <a:schemeClr val="tx1"/>
                </a:solidFill>
              </a:rPr>
              <a:t>描述：cursor属性的hand属性值只有IE浏览器识别，其它浏览器不识别该声明，cursor属性的pointer属性值IE6.0以上版本及其它内核浏览器都识别该声明。</a:t>
            </a:r>
            <a:endParaRPr>
              <a:solidFill>
                <a:schemeClr val="tx1"/>
              </a:solidFill>
            </a:endParaRPr>
          </a:p>
          <a:p>
            <a:pPr algn="l"/>
            <a:r>
              <a:rPr>
                <a:solidFill>
                  <a:schemeClr val="tx1"/>
                </a:solidFill>
              </a:rPr>
              <a:t>hack:如统一某元素鼠标指针形状为手型，</a:t>
            </a:r>
            <a:endParaRPr>
              <a:solidFill>
                <a:schemeClr val="tx1"/>
              </a:solidFill>
            </a:endParaRPr>
          </a:p>
          <a:p>
            <a:pPr algn="l"/>
            <a:r>
              <a:rPr>
                <a:solidFill>
                  <a:schemeClr val="tx1"/>
                </a:solidFill>
              </a:rPr>
              <a:t>应添加声明：cursor:pointer;</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833245"/>
            <a:ext cx="6174105" cy="1476375"/>
          </a:xfrm>
          <a:prstGeom prst="rect">
            <a:avLst/>
          </a:prstGeom>
          <a:noFill/>
        </p:spPr>
        <p:txBody>
          <a:bodyPr wrap="square" rtlCol="0">
            <a:spAutoFit/>
          </a:bodyPr>
          <a:p>
            <a:pPr algn="l"/>
            <a:r>
              <a:rPr lang="en-US">
                <a:solidFill>
                  <a:srgbClr val="FF0000"/>
                </a:solidFill>
              </a:rPr>
              <a:t>4</a:t>
            </a:r>
            <a:r>
              <a:rPr>
                <a:solidFill>
                  <a:srgbClr val="FF0000"/>
                </a:solidFill>
              </a:rPr>
              <a:t>)透明属性</a:t>
            </a:r>
            <a:endParaRPr>
              <a:solidFill>
                <a:schemeClr val="tx1"/>
              </a:solidFill>
            </a:endParaRPr>
          </a:p>
          <a:p>
            <a:pPr algn="l"/>
            <a:endParaRPr>
              <a:solidFill>
                <a:schemeClr val="tx1"/>
              </a:solidFill>
            </a:endParaRPr>
          </a:p>
          <a:p>
            <a:pPr algn="l"/>
            <a:r>
              <a:rPr>
                <a:solidFill>
                  <a:schemeClr val="tx1"/>
                </a:solidFill>
              </a:rPr>
              <a:t>IE浏览器写法：filter:alpha(opacity=value);取值范围 1-100</a:t>
            </a:r>
            <a:endParaRPr>
              <a:solidFill>
                <a:schemeClr val="tx1"/>
              </a:solidFill>
            </a:endParaRPr>
          </a:p>
          <a:p>
            <a:pPr algn="l"/>
            <a:r>
              <a:rPr>
                <a:solidFill>
                  <a:schemeClr val="tx1"/>
                </a:solidFill>
              </a:rPr>
              <a:t>兼容其他浏览器写法：opacity:.value;(value的取值范围0-1,0.1,0.2,0.3-----0.9)</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4295" y="1446530"/>
            <a:ext cx="6174105" cy="2614930"/>
          </a:xfrm>
          <a:prstGeom prst="rect">
            <a:avLst/>
          </a:prstGeom>
          <a:noFill/>
        </p:spPr>
        <p:txBody>
          <a:bodyPr wrap="square" rtlCol="0">
            <a:spAutoFit/>
          </a:bodyPr>
          <a:p>
            <a:pPr algn="l"/>
            <a:r>
              <a:rPr lang="en-US">
                <a:solidFill>
                  <a:srgbClr val="FF0000"/>
                </a:solidFill>
              </a:rPr>
              <a:t>7</a:t>
            </a:r>
            <a:r>
              <a:rPr lang="zh-CN" altLang="en-US">
                <a:solidFill>
                  <a:srgbClr val="FF0000"/>
                </a:solidFill>
              </a:rPr>
              <a:t>、</a:t>
            </a:r>
            <a:r>
              <a:rPr>
                <a:solidFill>
                  <a:srgbClr val="FF0000"/>
                </a:solidFill>
              </a:rPr>
              <a:t>.过滤器(filter)</a:t>
            </a:r>
            <a:endParaRPr>
              <a:solidFill>
                <a:schemeClr val="tx1"/>
              </a:solidFill>
            </a:endParaRPr>
          </a:p>
          <a:p>
            <a:pPr algn="l"/>
            <a:endParaRPr>
              <a:solidFill>
                <a:schemeClr val="tx1"/>
              </a:solidFill>
            </a:endParaRPr>
          </a:p>
          <a:p>
            <a:pPr algn="l"/>
            <a:r>
              <a:rPr sz="2000">
                <a:solidFill>
                  <a:srgbClr val="FF0000"/>
                </a:solidFill>
              </a:rPr>
              <a:t>1）下划线属性过滤器</a:t>
            </a:r>
            <a:endParaRPr sz="2000">
              <a:solidFill>
                <a:srgbClr val="FF0000"/>
              </a:solidFill>
            </a:endParaRPr>
          </a:p>
          <a:p>
            <a:pPr algn="l"/>
            <a:endParaRPr>
              <a:solidFill>
                <a:schemeClr val="tx1"/>
              </a:solidFill>
            </a:endParaRPr>
          </a:p>
          <a:p>
            <a:pPr algn="l"/>
            <a:r>
              <a:rPr>
                <a:solidFill>
                  <a:schemeClr val="tx1"/>
                </a:solidFill>
              </a:rPr>
              <a:t>    当在一个属性前面增加了一个下划线后，由于符合标准的浏览器不能识别带有下划线的属性而忽略了这个声明，但是在IE6及更低版本浏览器中会继续解析这个规则。</a:t>
            </a:r>
            <a:endParaRPr>
              <a:solidFill>
                <a:schemeClr val="tx1"/>
              </a:solidFill>
            </a:endParaRPr>
          </a:p>
          <a:p>
            <a:pPr algn="l"/>
            <a:endParaRPr>
              <a:solidFill>
                <a:schemeClr val="tx1"/>
              </a:solidFill>
            </a:endParaRPr>
          </a:p>
          <a:p>
            <a:pPr algn="l"/>
            <a:r>
              <a:rPr>
                <a:solidFill>
                  <a:schemeClr val="tx1"/>
                </a:solidFill>
              </a:rPr>
              <a:t>语法：选择符{ _属性：属性值；}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4295" y="2214880"/>
            <a:ext cx="6174105" cy="1229995"/>
          </a:xfrm>
          <a:prstGeom prst="rect">
            <a:avLst/>
          </a:prstGeom>
          <a:noFill/>
        </p:spPr>
        <p:txBody>
          <a:bodyPr wrap="square" rtlCol="0">
            <a:spAutoFit/>
          </a:bodyPr>
          <a:p>
            <a:pPr algn="l"/>
            <a:r>
              <a:rPr sz="2000">
                <a:solidFill>
                  <a:srgbClr val="FF0000"/>
                </a:solidFill>
              </a:rPr>
              <a:t>2）!important关键字过滤器</a:t>
            </a:r>
            <a:endParaRPr>
              <a:solidFill>
                <a:schemeClr val="tx1"/>
              </a:solidFill>
            </a:endParaRPr>
          </a:p>
          <a:p>
            <a:pPr algn="l"/>
            <a:endParaRPr>
              <a:solidFill>
                <a:schemeClr val="tx1"/>
              </a:solidFill>
            </a:endParaRPr>
          </a:p>
          <a:p>
            <a:pPr algn="l"/>
            <a:r>
              <a:rPr>
                <a:solidFill>
                  <a:schemeClr val="tx1"/>
                </a:solidFill>
              </a:rPr>
              <a:t>它表示所附加的声明具有最高优先级的意思。</a:t>
            </a:r>
            <a:endParaRPr>
              <a:solidFill>
                <a:schemeClr val="tx1"/>
              </a:solidFill>
            </a:endParaRPr>
          </a:p>
          <a:p>
            <a:pPr algn="l"/>
            <a:r>
              <a:rPr>
                <a:solidFill>
                  <a:schemeClr val="tx1"/>
                </a:solidFill>
              </a:rPr>
              <a:t>语法：选择符{属性：属性值!important;}</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081449"/>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91243" y="186799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86687" y="269865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sp>
        <p:nvSpPr>
          <p:cNvPr id="31" name="矩形 30"/>
          <p:cNvSpPr/>
          <p:nvPr/>
        </p:nvSpPr>
        <p:spPr>
          <a:xfrm>
            <a:off x="5331460" y="1165860"/>
            <a:ext cx="9956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溢出属性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a:off x="5331460" y="2839720"/>
            <a:ext cx="995680" cy="337185"/>
          </a:xfrm>
          <a:prstGeom prst="rect">
            <a:avLst/>
          </a:prstGeom>
        </p:spPr>
        <p:txBody>
          <a:bodyPr wrap="none">
            <a:spAutoFit/>
          </a:bodyPr>
          <a:lstStyle/>
          <a:p>
            <a:pPr algn="l"/>
            <a:r>
              <a:rPr lang="zh-CN" sz="1600" b="1" dirty="0" smtClean="0">
                <a:solidFill>
                  <a:srgbClr val="0070C0"/>
                </a:solidFill>
                <a:latin typeface="微软雅黑" panose="020B0503020204020204" pitchFamily="34" charset="-122"/>
                <a:ea typeface="微软雅黑" panose="020B0503020204020204" pitchFamily="34" charset="-122"/>
              </a:rPr>
              <a:t>文本溢出</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知识点</a:t>
            </a:r>
            <a:endParaRPr lang="zh-CN" altLang="zh-CN" b="1" dirty="0" smtClean="0">
              <a:solidFill>
                <a:srgbClr val="0070C0"/>
              </a:solidFill>
              <a:latin typeface="Impact MT Std" pitchFamily="34" charset="0"/>
              <a:ea typeface="微软雅黑" panose="020B0503020204020204" pitchFamily="34" charset="-122"/>
            </a:endParaRPr>
          </a:p>
        </p:txBody>
      </p:sp>
      <p:grpSp>
        <p:nvGrpSpPr>
          <p:cNvPr id="11" name="组合 10"/>
          <p:cNvGrpSpPr/>
          <p:nvPr/>
        </p:nvGrpSpPr>
        <p:grpSpPr>
          <a:xfrm>
            <a:off x="4579067" y="3562250"/>
            <a:ext cx="620233" cy="618851"/>
            <a:chOff x="5962996" y="3789040"/>
            <a:chExt cx="827193" cy="825350"/>
          </a:xfrm>
        </p:grpSpPr>
        <p:sp>
          <p:nvSpPr>
            <p:cNvPr id="27"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8"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29" name="矩形 28"/>
          <p:cNvSpPr/>
          <p:nvPr/>
        </p:nvSpPr>
        <p:spPr>
          <a:xfrm>
            <a:off x="5379085" y="1974215"/>
            <a:ext cx="9956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空白空间</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4579067" y="4401085"/>
            <a:ext cx="620233" cy="618851"/>
            <a:chOff x="5962996" y="3789040"/>
            <a:chExt cx="827193" cy="825350"/>
          </a:xfrm>
        </p:grpSpPr>
        <p:sp>
          <p:nvSpPr>
            <p:cNvPr id="32"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33"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35" name="矩形 34"/>
          <p:cNvSpPr/>
          <p:nvPr/>
        </p:nvSpPr>
        <p:spPr>
          <a:xfrm>
            <a:off x="5331460" y="3703320"/>
            <a:ext cx="16052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元素分类、锚点</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36" name="矩形 35"/>
          <p:cNvSpPr/>
          <p:nvPr/>
        </p:nvSpPr>
        <p:spPr>
          <a:xfrm>
            <a:off x="5379085" y="4544695"/>
            <a:ext cx="11988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浏览器兼容</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10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5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2" presetClass="entr" presetSubtype="8" fill="hold" nodeType="withEffect">
                                  <p:stCondLst>
                                    <p:cond delay="150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150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0-#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680210"/>
            <a:ext cx="6174105" cy="1783715"/>
          </a:xfrm>
          <a:prstGeom prst="rect">
            <a:avLst/>
          </a:prstGeom>
          <a:noFill/>
        </p:spPr>
        <p:txBody>
          <a:bodyPr wrap="square" rtlCol="0">
            <a:spAutoFit/>
          </a:bodyPr>
          <a:p>
            <a:pPr algn="l"/>
            <a:r>
              <a:rPr sz="2000">
                <a:solidFill>
                  <a:srgbClr val="FF0000"/>
                </a:solidFill>
              </a:rPr>
              <a:t>3）*属性过滤器</a:t>
            </a:r>
            <a:endParaRPr>
              <a:solidFill>
                <a:schemeClr val="tx1"/>
              </a:solidFill>
            </a:endParaRPr>
          </a:p>
          <a:p>
            <a:pPr algn="l"/>
            <a:endParaRPr>
              <a:solidFill>
                <a:schemeClr val="tx1"/>
              </a:solidFill>
            </a:endParaRPr>
          </a:p>
          <a:p>
            <a:pPr algn="l"/>
            <a:r>
              <a:rPr>
                <a:solidFill>
                  <a:schemeClr val="tx1"/>
                </a:solidFill>
              </a:rPr>
              <a:t>    当在一个属性前面增加了*后，该属性只能被IE7浏览器识别，其它浏览器混略该属性的作用。</a:t>
            </a:r>
            <a:endParaRPr>
              <a:solidFill>
                <a:schemeClr val="tx1"/>
              </a:solidFill>
            </a:endParaRPr>
          </a:p>
          <a:p>
            <a:pPr algn="l"/>
            <a:endParaRPr>
              <a:solidFill>
                <a:schemeClr val="tx1"/>
              </a:solidFill>
            </a:endParaRPr>
          </a:p>
          <a:p>
            <a:pPr algn="l"/>
            <a:r>
              <a:rPr>
                <a:solidFill>
                  <a:schemeClr val="tx1"/>
                </a:solidFill>
              </a:rPr>
              <a:t>语法：选择符{*属性：属性值；}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294765"/>
            <a:ext cx="6174105" cy="2861310"/>
          </a:xfrm>
          <a:prstGeom prst="rect">
            <a:avLst/>
          </a:prstGeom>
          <a:noFill/>
        </p:spPr>
        <p:txBody>
          <a:bodyPr wrap="square" rtlCol="0">
            <a:spAutoFit/>
          </a:bodyPr>
          <a:p>
            <a:pPr algn="l"/>
            <a:r>
              <a:rPr lang="en-US">
                <a:solidFill>
                  <a:srgbClr val="FF0000"/>
                </a:solidFill>
              </a:rPr>
              <a:t>1</a:t>
            </a:r>
            <a:r>
              <a:rPr lang="zh-CN" altLang="en-US">
                <a:solidFill>
                  <a:srgbClr val="FF0000"/>
                </a:solidFill>
              </a:rPr>
              <a:t>、</a:t>
            </a:r>
            <a:r>
              <a:rPr>
                <a:solidFill>
                  <a:srgbClr val="FF0000"/>
                </a:solidFill>
                <a:sym typeface="+mn-ea"/>
              </a:rPr>
              <a:t>overflow </a:t>
            </a:r>
            <a:r>
              <a:rPr>
                <a:solidFill>
                  <a:srgbClr val="FF0000"/>
                </a:solidFill>
              </a:rPr>
              <a:t>溢出属性</a:t>
            </a:r>
            <a:endParaRPr>
              <a:solidFill>
                <a:schemeClr val="tx1"/>
              </a:solidFill>
            </a:endParaRPr>
          </a:p>
          <a:p>
            <a:pPr algn="l"/>
            <a:r>
              <a:rPr>
                <a:solidFill>
                  <a:srgbClr val="FF0000"/>
                </a:solidFill>
              </a:rPr>
              <a:t>overflow:visible/hidden(隐藏)/scroll/auto(自动)/inherit;</a:t>
            </a:r>
            <a:endParaRPr>
              <a:solidFill>
                <a:schemeClr val="tx1"/>
              </a:solidFill>
            </a:endParaRPr>
          </a:p>
          <a:p>
            <a:pPr algn="l"/>
            <a:endParaRPr>
              <a:solidFill>
                <a:schemeClr val="tx1"/>
              </a:solidFill>
            </a:endParaRPr>
          </a:p>
          <a:p>
            <a:pPr algn="l"/>
            <a:r>
              <a:rPr>
                <a:solidFill>
                  <a:schemeClr val="tx1"/>
                </a:solidFill>
              </a:rPr>
              <a:t>visible:默认值，内容不会被修剪，会呈现在元素框之外；</a:t>
            </a:r>
            <a:endParaRPr>
              <a:solidFill>
                <a:schemeClr val="tx1"/>
              </a:solidFill>
            </a:endParaRPr>
          </a:p>
          <a:p>
            <a:pPr algn="l"/>
            <a:r>
              <a:rPr>
                <a:solidFill>
                  <a:schemeClr val="tx1"/>
                </a:solidFill>
              </a:rPr>
              <a:t>hidden：内容会被修剪，并且其余内容是不可见的；</a:t>
            </a:r>
            <a:endParaRPr>
              <a:solidFill>
                <a:schemeClr val="tx1"/>
              </a:solidFill>
            </a:endParaRPr>
          </a:p>
          <a:p>
            <a:pPr algn="l"/>
            <a:r>
              <a:rPr>
                <a:solidFill>
                  <a:schemeClr val="tx1"/>
                </a:solidFill>
              </a:rPr>
              <a:t>scroll：内容会被修剪，但是浏览器会显示滚动条，以便查看其余的内容;</a:t>
            </a:r>
            <a:endParaRPr>
              <a:solidFill>
                <a:schemeClr val="tx1"/>
              </a:solidFill>
            </a:endParaRPr>
          </a:p>
          <a:p>
            <a:pPr algn="l"/>
            <a:r>
              <a:rPr>
                <a:solidFill>
                  <a:schemeClr val="tx1"/>
                </a:solidFill>
              </a:rPr>
              <a:t>auto：如果内容被修剪，则浏览器会显示滚动条，以便查看其他的内容;</a:t>
            </a:r>
            <a:endParaRPr>
              <a:solidFill>
                <a:schemeClr val="tx1"/>
              </a:solidFill>
            </a:endParaRPr>
          </a:p>
          <a:p>
            <a:pPr algn="l"/>
            <a:r>
              <a:rPr>
                <a:solidFill>
                  <a:schemeClr val="tx1"/>
                </a:solidFill>
              </a:rPr>
              <a:t>inherit：规定应该从父元素继承overflow属性的值。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692525"/>
          </a:xfrm>
          <a:prstGeom prst="rect">
            <a:avLst/>
          </a:prstGeom>
          <a:noFill/>
        </p:spPr>
        <p:txBody>
          <a:bodyPr wrap="square" rtlCol="0">
            <a:spAutoFit/>
          </a:bodyPr>
          <a:p>
            <a:pPr algn="l"/>
            <a:r>
              <a:rPr lang="en-US">
                <a:solidFill>
                  <a:srgbClr val="FF0000"/>
                </a:solidFill>
              </a:rPr>
              <a:t>2</a:t>
            </a:r>
            <a:r>
              <a:rPr lang="zh-CN" altLang="en-US">
                <a:solidFill>
                  <a:srgbClr val="FF0000"/>
                </a:solidFill>
              </a:rPr>
              <a:t>、</a:t>
            </a:r>
            <a:r>
              <a:rPr>
                <a:solidFill>
                  <a:srgbClr val="FF0000"/>
                </a:solidFill>
              </a:rPr>
              <a:t>空白空间</a:t>
            </a:r>
            <a:endParaRPr>
              <a:solidFill>
                <a:srgbClr val="FF0000"/>
              </a:solidFill>
            </a:endParaRPr>
          </a:p>
          <a:p>
            <a:pPr algn="l"/>
            <a:r>
              <a:rPr>
                <a:solidFill>
                  <a:srgbClr val="FF0000"/>
                </a:solidFill>
              </a:rPr>
              <a:t>white-space:normal/pre/nowrap/pre-wrap /pre-line </a:t>
            </a:r>
            <a:endParaRPr>
              <a:solidFill>
                <a:srgbClr val="FF0000"/>
              </a:solidFill>
            </a:endParaRPr>
          </a:p>
          <a:p>
            <a:pPr algn="l"/>
            <a:endParaRPr>
              <a:solidFill>
                <a:schemeClr val="tx1"/>
              </a:solidFill>
            </a:endParaRPr>
          </a:p>
          <a:p>
            <a:pPr algn="l"/>
            <a:r>
              <a:rPr>
                <a:solidFill>
                  <a:schemeClr val="tx1"/>
                </a:solidFill>
              </a:rPr>
              <a:t>该属性用来设置如何处理元素内的空白；</a:t>
            </a:r>
            <a:endParaRPr>
              <a:solidFill>
                <a:schemeClr val="tx1"/>
              </a:solidFill>
            </a:endParaRPr>
          </a:p>
          <a:p>
            <a:pPr algn="l"/>
            <a:endParaRPr>
              <a:solidFill>
                <a:schemeClr val="tx1"/>
              </a:solidFill>
            </a:endParaRPr>
          </a:p>
          <a:p>
            <a:pPr algn="l"/>
            <a:r>
              <a:rPr>
                <a:solidFill>
                  <a:schemeClr val="tx1"/>
                </a:solidFill>
              </a:rPr>
              <a:t>pre：空白会被浏览器保留，其行为方式类似HTML中的pre标签；</a:t>
            </a:r>
            <a:endParaRPr>
              <a:solidFill>
                <a:schemeClr val="tx1"/>
              </a:solidFill>
            </a:endParaRPr>
          </a:p>
          <a:p>
            <a:pPr algn="l"/>
            <a:r>
              <a:rPr>
                <a:solidFill>
                  <a:schemeClr val="tx1"/>
                </a:solidFill>
              </a:rPr>
              <a:t>nowrap:文本不会换行，文本会在同一行上继续，直到遇到&lt;br/&gt;标签为止,但是会忽略空白空间；（pre和nowrap样式一样）</a:t>
            </a:r>
            <a:endParaRPr>
              <a:solidFill>
                <a:schemeClr val="tx1"/>
              </a:solidFill>
            </a:endParaRPr>
          </a:p>
          <a:p>
            <a:pPr algn="l"/>
            <a:r>
              <a:rPr>
                <a:solidFill>
                  <a:schemeClr val="tx1"/>
                </a:solidFill>
              </a:rPr>
              <a:t>normal：默认值，空白会被浏览器忽略，</a:t>
            </a:r>
            <a:endParaRPr>
              <a:solidFill>
                <a:schemeClr val="tx1"/>
              </a:solidFill>
            </a:endParaRPr>
          </a:p>
          <a:p>
            <a:pPr algn="l"/>
            <a:r>
              <a:rPr>
                <a:solidFill>
                  <a:schemeClr val="tx1"/>
                </a:solidFill>
              </a:rPr>
              <a:t>pre-wrap：保留空白符序列，但是正常的进行换行；</a:t>
            </a:r>
            <a:endParaRPr>
              <a:solidFill>
                <a:schemeClr val="tx1"/>
              </a:solidFill>
            </a:endParaRPr>
          </a:p>
          <a:p>
            <a:pPr algn="l"/>
            <a:r>
              <a:rPr>
                <a:solidFill>
                  <a:schemeClr val="tx1"/>
                </a:solidFill>
              </a:rPr>
              <a:t>pre-line:合并空白符序列，但是保留换行符；</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9375" y="1023620"/>
            <a:ext cx="6445250" cy="3661410"/>
          </a:xfrm>
          <a:prstGeom prst="rect">
            <a:avLst/>
          </a:prstGeom>
          <a:noFill/>
        </p:spPr>
        <p:txBody>
          <a:bodyPr wrap="square" rtlCol="0">
            <a:spAutoFit/>
          </a:bodyPr>
          <a:p>
            <a:pPr algn="l"/>
            <a:r>
              <a:rPr lang="en-US">
                <a:solidFill>
                  <a:srgbClr val="FF0000"/>
                </a:solidFill>
              </a:rPr>
              <a:t>3</a:t>
            </a:r>
            <a:r>
              <a:rPr lang="zh-CN" altLang="en-US">
                <a:solidFill>
                  <a:srgbClr val="FF0000"/>
                </a:solidFill>
              </a:rPr>
              <a:t>、</a:t>
            </a:r>
            <a:r>
              <a:rPr>
                <a:solidFill>
                  <a:srgbClr val="FF0000"/>
                </a:solidFill>
              </a:rPr>
              <a:t>文本溢出:</a:t>
            </a:r>
            <a:endParaRPr>
              <a:solidFill>
                <a:srgbClr val="FF0000"/>
              </a:solidFill>
            </a:endParaRPr>
          </a:p>
          <a:p>
            <a:pPr algn="l"/>
            <a:r>
              <a:rPr>
                <a:solidFill>
                  <a:srgbClr val="FF0000"/>
                </a:solidFill>
              </a:rPr>
              <a:t>text-overflow: clip  /  ellipsis</a:t>
            </a:r>
            <a:endParaRPr>
              <a:solidFill>
                <a:srgbClr val="FF0000"/>
              </a:solidFill>
            </a:endParaRPr>
          </a:p>
          <a:p>
            <a:pPr algn="l"/>
            <a:endParaRPr>
              <a:solidFill>
                <a:schemeClr val="tx1"/>
              </a:solidFill>
            </a:endParaRPr>
          </a:p>
          <a:p>
            <a:pPr algn="l"/>
            <a:r>
              <a:rPr>
                <a:solidFill>
                  <a:schemeClr val="tx1"/>
                </a:solidFill>
              </a:rPr>
              <a:t>取值：</a:t>
            </a:r>
            <a:endParaRPr>
              <a:solidFill>
                <a:schemeClr val="tx1"/>
              </a:solidFill>
            </a:endParaRPr>
          </a:p>
          <a:p>
            <a:pPr algn="l"/>
            <a:r>
              <a:rPr sz="1600">
                <a:solidFill>
                  <a:schemeClr val="tx1"/>
                </a:solidFill>
              </a:rPr>
              <a:t>clip：不显示省略号（...），而是简单的裁切;</a:t>
            </a:r>
            <a:endParaRPr sz="1600">
              <a:solidFill>
                <a:schemeClr val="tx1"/>
              </a:solidFill>
            </a:endParaRPr>
          </a:p>
          <a:p>
            <a:pPr algn="l"/>
            <a:r>
              <a:rPr sz="1600">
                <a:solidFill>
                  <a:schemeClr val="tx1"/>
                </a:solidFill>
              </a:rPr>
              <a:t>ellipsis：当对象内文本溢出时，显示省略标记；</a:t>
            </a:r>
            <a:endParaRPr sz="1600">
              <a:solidFill>
                <a:schemeClr val="tx1"/>
              </a:solidFill>
            </a:endParaRPr>
          </a:p>
          <a:p>
            <a:pPr algn="l"/>
            <a:r>
              <a:rPr sz="1600">
                <a:solidFill>
                  <a:schemeClr val="tx1"/>
                </a:solidFill>
              </a:rPr>
              <a:t>说明：</a:t>
            </a:r>
            <a:endParaRPr sz="1600">
              <a:solidFill>
                <a:schemeClr val="tx1"/>
              </a:solidFill>
            </a:endParaRPr>
          </a:p>
          <a:p>
            <a:pPr algn="l"/>
            <a:r>
              <a:rPr sz="1600">
                <a:solidFill>
                  <a:schemeClr val="tx1"/>
                </a:solidFill>
              </a:rPr>
              <a:t>text-overflow属性仅是：当文本溢出时是否显示省略标记，并不具备其它的样式属性定义，要实现溢出时产生省略号的效果还需定义：</a:t>
            </a:r>
            <a:endParaRPr sz="1600">
              <a:solidFill>
                <a:schemeClr val="tx1"/>
              </a:solidFill>
            </a:endParaRPr>
          </a:p>
          <a:p>
            <a:pPr algn="l"/>
            <a:r>
              <a:rPr sz="1600">
                <a:solidFill>
                  <a:schemeClr val="tx1"/>
                </a:solidFill>
              </a:rPr>
              <a:t>1、容器宽度：width：value；（px、%，都可以）</a:t>
            </a:r>
            <a:endParaRPr sz="1600">
              <a:solidFill>
                <a:schemeClr val="tx1"/>
              </a:solidFill>
            </a:endParaRPr>
          </a:p>
          <a:p>
            <a:pPr algn="l"/>
            <a:r>
              <a:rPr sz="1600">
                <a:solidFill>
                  <a:schemeClr val="tx1"/>
                </a:solidFill>
              </a:rPr>
              <a:t>2、强制文本在一行内显示:white-space：nowrap,pre;</a:t>
            </a:r>
            <a:endParaRPr sz="1600">
              <a:solidFill>
                <a:schemeClr val="tx1"/>
              </a:solidFill>
            </a:endParaRPr>
          </a:p>
          <a:p>
            <a:pPr algn="l"/>
            <a:r>
              <a:rPr sz="1600">
                <a:solidFill>
                  <a:schemeClr val="tx1"/>
                </a:solidFill>
              </a:rPr>
              <a:t>3、溢出内容为隐藏：overflow：hidden；</a:t>
            </a:r>
            <a:endParaRPr sz="1600">
              <a:solidFill>
                <a:schemeClr val="tx1"/>
              </a:solidFill>
            </a:endParaRPr>
          </a:p>
          <a:p>
            <a:pPr algn="l"/>
            <a:r>
              <a:rPr sz="1600">
                <a:solidFill>
                  <a:schemeClr val="tx1"/>
                </a:solidFill>
              </a:rPr>
              <a:t>4、溢出文本显示省略号：</a:t>
            </a:r>
            <a:endParaRPr sz="1600">
              <a:solidFill>
                <a:schemeClr val="tx1"/>
              </a:solidFill>
            </a:endParaRPr>
          </a:p>
          <a:p>
            <a:pPr algn="l"/>
            <a:r>
              <a:rPr sz="1600">
                <a:solidFill>
                  <a:schemeClr val="tx1"/>
                </a:solidFill>
              </a:rPr>
              <a:t>     text-overflow：ellipsis;</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90370" y="1775460"/>
            <a:ext cx="6120130" cy="1198880"/>
          </a:xfrm>
          <a:prstGeom prst="rect">
            <a:avLst/>
          </a:prstGeom>
          <a:noFill/>
        </p:spPr>
        <p:txBody>
          <a:bodyPr wrap="square" rtlCol="0">
            <a:spAutoFit/>
          </a:bodyPr>
          <a:p>
            <a:pPr algn="l"/>
            <a:r>
              <a:rPr lang="en-US">
                <a:solidFill>
                  <a:srgbClr val="FF0000"/>
                </a:solidFill>
              </a:rPr>
              <a:t>4</a:t>
            </a:r>
            <a:r>
              <a:rPr>
                <a:solidFill>
                  <a:srgbClr val="FF0000"/>
                </a:solidFill>
              </a:rPr>
              <a:t>、元素分类</a:t>
            </a:r>
            <a:endParaRPr>
              <a:solidFill>
                <a:srgbClr val="FF0000"/>
              </a:solidFill>
            </a:endParaRPr>
          </a:p>
          <a:p>
            <a:pPr algn="l"/>
            <a:endParaRPr>
              <a:solidFill>
                <a:srgbClr val="FF0000"/>
              </a:solidFill>
            </a:endParaRPr>
          </a:p>
          <a:p>
            <a:pPr algn="l"/>
            <a:r>
              <a:rPr>
                <a:sym typeface="+mn-ea"/>
              </a:rPr>
              <a:t>根据css显示分类，html元素被分为</a:t>
            </a:r>
            <a:endParaRPr>
              <a:solidFill>
                <a:schemeClr val="tx1"/>
              </a:solidFill>
            </a:endParaRPr>
          </a:p>
          <a:p>
            <a:pPr algn="l"/>
            <a:r>
              <a:rPr>
                <a:sym typeface="+mn-ea"/>
              </a:rPr>
              <a:t>三种类型:块状元素，内联元素，行内块元素</a:t>
            </a:r>
            <a:endParaRPr>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78230" y="994410"/>
            <a:ext cx="7126605" cy="3176270"/>
          </a:xfrm>
          <a:prstGeom prst="rect">
            <a:avLst/>
          </a:prstGeom>
          <a:noFill/>
        </p:spPr>
        <p:txBody>
          <a:bodyPr wrap="square" rtlCol="0">
            <a:spAutoFit/>
          </a:bodyPr>
          <a:p>
            <a:pPr algn="l"/>
            <a:r>
              <a:rPr lang="en-US">
                <a:solidFill>
                  <a:srgbClr val="FF0000"/>
                </a:solidFill>
              </a:rPr>
              <a:t>5</a:t>
            </a:r>
            <a:r>
              <a:rPr>
                <a:solidFill>
                  <a:srgbClr val="FF0000"/>
                </a:solidFill>
              </a:rPr>
              <a:t>.块状元素（block element） </a:t>
            </a:r>
            <a:endParaRPr>
              <a:solidFill>
                <a:srgbClr val="FF0000"/>
              </a:solidFill>
            </a:endParaRPr>
          </a:p>
          <a:p>
            <a:pPr algn="l"/>
            <a:endParaRPr>
              <a:solidFill>
                <a:srgbClr val="FF0000"/>
              </a:solidFill>
            </a:endParaRPr>
          </a:p>
          <a:p>
            <a:pPr algn="l"/>
            <a:r>
              <a:rPr sz="1600">
                <a:solidFill>
                  <a:schemeClr val="tx1"/>
                </a:solidFill>
              </a:rPr>
              <a:t>   1）块状元素在网页中就是以块的形式显示，所谓块状就是元素显示为矩形区域，常用的块状元素包块div,dl,dt,dd,ol,ul,(h1-h6),p,form,hr,table,tr,td,等；</a:t>
            </a:r>
            <a:endParaRPr sz="1600">
              <a:solidFill>
                <a:schemeClr val="tx1"/>
              </a:solidFill>
            </a:endParaRPr>
          </a:p>
          <a:p>
            <a:pPr algn="l"/>
            <a:endParaRPr sz="1600">
              <a:solidFill>
                <a:schemeClr val="tx1"/>
              </a:solidFill>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2）默认情况下，块状元素都会占据一行，通俗地说，两个相邻块状元素不会出现并列显示的现象；默认情况下，块状元素会按顺序自上而下排列。</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  3）块状元素都可以定义自己的宽度和高度。 </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  4）块状元素一般都作为其他元素的容器，它可以容纳其它内联元素和块状元素。我们可以把这种容器比喻为一个盒子。</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57935" y="1114425"/>
            <a:ext cx="7094220" cy="3545840"/>
          </a:xfrm>
          <a:prstGeom prst="rect">
            <a:avLst/>
          </a:prstGeom>
          <a:noFill/>
        </p:spPr>
        <p:txBody>
          <a:bodyPr wrap="square" rtlCol="0">
            <a:spAutoFit/>
          </a:bodyPr>
          <a:p>
            <a:pPr eaLnBrk="0" hangingPunct="0">
              <a:lnSpc>
                <a:spcPct val="90000"/>
              </a:lnSpc>
              <a:spcBef>
                <a:spcPct val="20000"/>
              </a:spcBef>
            </a:pPr>
            <a:r>
              <a:rPr lang="en-US" altLang="zh-CN" sz="2000" dirty="0">
                <a:solidFill>
                  <a:srgbClr val="FF0000"/>
                </a:solidFill>
                <a:latin typeface="Calibri" panose="020F0502020204030204" charset="0"/>
                <a:ea typeface="宋体" panose="02010600030101010101" pitchFamily="2" charset="-122"/>
                <a:sym typeface="宋体" panose="02010600030101010101" pitchFamily="2" charset="-122"/>
              </a:rPr>
              <a:t>6</a:t>
            </a:r>
            <a:r>
              <a:rPr lang="zh-CN" altLang="en-US" sz="2000" dirty="0">
                <a:solidFill>
                  <a:srgbClr val="FF0000"/>
                </a:solidFill>
                <a:latin typeface="Calibri" panose="020F0502020204030204" charset="0"/>
                <a:ea typeface="宋体" panose="02010600030101010101" pitchFamily="2" charset="-122"/>
                <a:sym typeface="宋体" panose="02010600030101010101" pitchFamily="2" charset="-122"/>
              </a:rPr>
              <a:t>.内联元素（inline element）（或是行内元素）</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1) 常见的内联元素如：a,span,i,em,strong,b等</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2) 内联元素的表现形式是始终以行内逐个进行显示；</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3) 内联元素没有自己的形状，不能定义它的宽和高,它显示的宽度、高度只能根据所包含内容的高度和宽度来确定，它的最小内容单元也会呈现矩形形状；</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4)内联元素也会遵循盒模型基本规则，如可以定义padding,border,margin,background等属性，但个别属性不能正确显示;</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4384</Words>
  <Application>WPS 演示</Application>
  <PresentationFormat>全屏显示(16:9)</PresentationFormat>
  <Paragraphs>302</Paragraphs>
  <Slides>31</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DIN-BoldItalic</vt:lpstr>
      <vt:lpstr>微软雅黑</vt:lpstr>
      <vt:lpstr>Impact MT Std</vt:lpstr>
      <vt:lpstr>Calibri</vt:lpstr>
      <vt:lpstr>Segoe Print</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324</cp:revision>
  <dcterms:created xsi:type="dcterms:W3CDTF">2016-01-14T08:47:00Z</dcterms:created>
  <dcterms:modified xsi:type="dcterms:W3CDTF">2019-12-16T01:56:36Z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y fmtid="{D5CDD505-2E9C-101B-9397-08002B2CF9AE}" pid="3" name="KSORubyTemplateID">
    <vt:lpwstr>8</vt:lpwstr>
  </property>
</Properties>
</file>