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2" r:id="rId3"/>
    <p:sldId id="423" r:id="rId5"/>
    <p:sldId id="478" r:id="rId6"/>
    <p:sldId id="470" r:id="rId7"/>
    <p:sldId id="479" r:id="rId8"/>
    <p:sldId id="480" r:id="rId9"/>
    <p:sldId id="481" r:id="rId10"/>
    <p:sldId id="482" r:id="rId11"/>
    <p:sldId id="483" r:id="rId12"/>
    <p:sldId id="484" r:id="rId13"/>
    <p:sldId id="487" r:id="rId14"/>
    <p:sldId id="486" r:id="rId15"/>
    <p:sldId id="488" r:id="rId16"/>
    <p:sldId id="300" r:id="rId1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77" d="100"/>
          <a:sy n="77" d="100"/>
        </p:scale>
        <p:origin x="-102" y="-1542"/>
      </p:cViewPr>
      <p:guideLst>
        <p:guide orient="horz" pos="1687"/>
        <p:guide pos="2879"/>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54A1DB-77B4-46A1-8248-376E3A82654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533" y="685800"/>
            <a:ext cx="6094933"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F4DA30-AA03-4F72-96B9-33D624FA8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9"/>
            <a:ext cx="7772400" cy="11027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375" y="206015"/>
            <a:ext cx="2743200" cy="4389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06015"/>
            <a:ext cx="8080375" cy="43894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4"/>
            <a:ext cx="7772400" cy="102173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00361"/>
            <a:ext cx="5411788"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9" y="1200361"/>
            <a:ext cx="5411787"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
        <p:nvSpPr>
          <p:cNvPr id="7" name="矩形 6"/>
          <p:cNvSpPr/>
          <p:nvPr userDrawn="1"/>
        </p:nvSpPr>
        <p:spPr>
          <a:xfrm>
            <a:off x="7550092" y="47319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模板下载：</a:t>
            </a:r>
            <a:r>
              <a:rPr kumimoji="0" lang="en-US" altLang="zh-CN" sz="100" b="0" i="0" u="none" strike="noStrike" kern="0" cap="none" spc="0" normalizeH="0" baseline="0" noProof="0" dirty="0" smtClean="0">
                <a:ln>
                  <a:noFill/>
                </a:ln>
                <a:solidFill>
                  <a:schemeClr val="bg1">
                    <a:lumMod val="85000"/>
                  </a:schemeClr>
                </a:solidFill>
                <a:effectLst/>
                <a:uLnTx/>
                <a:uFillTx/>
              </a:rPr>
              <a:t>www.1ppt.com/moban/     </a:t>
            </a:r>
            <a:r>
              <a:rPr kumimoji="0" lang="zh-CN" altLang="en-US" sz="100" b="0" i="0" u="none" strike="noStrike" kern="0" cap="none" spc="0" normalizeH="0" baseline="0" noProof="0" dirty="0" smtClean="0">
                <a:ln>
                  <a:noFill/>
                </a:ln>
                <a:solidFill>
                  <a:schemeClr val="bg1">
                    <a:lumMod val="85000"/>
                  </a:schemeClr>
                </a:solidFill>
                <a:effectLst/>
                <a:uLnTx/>
                <a:uFillTx/>
              </a:rPr>
              <a:t>行业</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www.1ppt.com/hangye/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节日</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85000"/>
                  </a:schemeClr>
                </a:solidFill>
                <a:effectLst/>
                <a:uLnTx/>
                <a:uFillTx/>
              </a:rPr>
              <a:t>素材下载：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www.1ppt.com/sucai/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背景图片：</a:t>
            </a:r>
            <a:r>
              <a:rPr kumimoji="0" lang="en-US" altLang="zh-CN" sz="100" b="0" i="0" u="none" strike="noStrike" kern="0" cap="none" spc="0" normalizeH="0" baseline="0" noProof="0" dirty="0" smtClean="0">
                <a:ln>
                  <a:noFill/>
                </a:ln>
                <a:solidFill>
                  <a:schemeClr val="bg1">
                    <a:lumMod val="8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85000"/>
                  </a:schemeClr>
                </a:solidFill>
                <a:effectLst/>
                <a:uLnTx/>
                <a:uFillTx/>
              </a:rPr>
              <a:t>图表下载：</a:t>
            </a:r>
            <a:r>
              <a:rPr kumimoji="0" lang="en-US" altLang="zh-CN" sz="100" b="0" i="0" u="none" strike="noStrike" kern="0" cap="none" spc="0" normalizeH="0" baseline="0" noProof="0" dirty="0" smtClean="0">
                <a:ln>
                  <a:noFill/>
                </a:ln>
                <a:solidFill>
                  <a:schemeClr val="bg1">
                    <a:lumMod val="85000"/>
                  </a:schemeClr>
                </a:solidFill>
                <a:effectLst/>
                <a:uLnTx/>
                <a:uFillTx/>
              </a:rPr>
              <a:t>www.1ppt.com/tubiao/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优秀</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下载：</a:t>
            </a:r>
            <a:r>
              <a:rPr kumimoji="0" lang="en-US" altLang="zh-CN" sz="100" b="0" i="0" u="none" strike="noStrike" kern="0" cap="none" spc="0" normalizeH="0" baseline="0" noProof="0" dirty="0" smtClean="0">
                <a:ln>
                  <a:noFill/>
                </a:ln>
                <a:solidFill>
                  <a:schemeClr val="bg1">
                    <a:lumMod val="8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www.1ppt.com/powerpoint/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Word</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85000"/>
                  </a:schemeClr>
                </a:solidFill>
                <a:effectLst/>
                <a:uLnTx/>
                <a:uFillTx/>
              </a:rPr>
              <a:t>教程：</a:t>
            </a:r>
            <a:r>
              <a:rPr kumimoji="0" lang="en-US" altLang="zh-CN" sz="100" b="0" i="0" u="none" strike="noStrike" kern="0" cap="none" spc="0" normalizeH="0" baseline="0" noProof="0" dirty="0" smtClean="0">
                <a:ln>
                  <a:noFill/>
                </a:ln>
                <a:solidFill>
                  <a:schemeClr val="bg1">
                    <a:lumMod val="85000"/>
                  </a:schemeClr>
                </a:solidFill>
                <a:effectLst/>
                <a:uLnTx/>
                <a:uFillTx/>
              </a:rPr>
              <a:t>www.1ppt.com/excel/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资料下载：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85000"/>
                  </a:schemeClr>
                </a:solidFill>
                <a:effectLst/>
                <a:uLnTx/>
                <a:uFillTx/>
              </a:rPr>
              <a:t>课件下载：</a:t>
            </a:r>
            <a:r>
              <a:rPr kumimoji="0" lang="en-US" altLang="zh-CN" sz="100" b="0" i="0" u="none" strike="noStrike" kern="0" cap="none" spc="0" normalizeH="0" baseline="0" noProof="0" dirty="0" smtClean="0">
                <a:ln>
                  <a:noFill/>
                </a:ln>
                <a:solidFill>
                  <a:schemeClr val="bg1">
                    <a:lumMod val="85000"/>
                  </a:schemeClr>
                </a:solidFill>
                <a:effectLst/>
                <a:uLnTx/>
                <a:uFillTx/>
              </a:rPr>
              <a:t>www.1ppt.com/kejian/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范文下载：</a:t>
            </a:r>
            <a:r>
              <a:rPr kumimoji="0" lang="en-US" altLang="zh-CN" sz="100" b="0" i="0" u="none" strike="noStrike" kern="0" cap="none" spc="0" normalizeH="0" baseline="0" noProof="0" dirty="0" smtClean="0">
                <a:ln>
                  <a:noFill/>
                </a:ln>
                <a:solidFill>
                  <a:schemeClr val="bg1">
                    <a:lumMod val="85000"/>
                  </a:schemeClr>
                </a:solidFill>
                <a:effectLst/>
                <a:uLnTx/>
                <a:uFillTx/>
              </a:rPr>
              <a:t>www.1ppt.com/fanwen/             </a:t>
            </a:r>
            <a:r>
              <a:rPr kumimoji="0" lang="zh-CN" altLang="en-US" sz="100" b="0" i="0" u="none" strike="noStrike" kern="0" cap="none" spc="0" normalizeH="0" baseline="0" noProof="0" dirty="0" smtClean="0">
                <a:ln>
                  <a:noFill/>
                </a:ln>
                <a:solidFill>
                  <a:schemeClr val="bg1">
                    <a:lumMod val="85000"/>
                  </a:schemeClr>
                </a:solidFill>
                <a:effectLst/>
                <a:uLnTx/>
                <a:uFillTx/>
              </a:rPr>
              <a:t>试卷下载：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www.1ppt.com/shiti/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教案下载：</a:t>
            </a:r>
            <a:r>
              <a:rPr kumimoji="0" lang="en-US" altLang="zh-CN" sz="100" b="0" i="0" u="none" strike="noStrike" kern="0" cap="none" spc="0" normalizeH="0" baseline="0" noProof="0" dirty="0" smtClean="0">
                <a:ln>
                  <a:noFill/>
                </a:ln>
                <a:solidFill>
                  <a:schemeClr val="bg1">
                    <a:lumMod val="85000"/>
                  </a:schemeClr>
                </a:solidFill>
                <a:effectLst/>
                <a:uLnTx/>
                <a:uFillTx/>
              </a:rPr>
              <a:t>www.1ppt.com/jiaoan/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字体下载：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www.1ppt.com/ziti/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 </a:t>
            </a:r>
            <a:endParaRPr kumimoji="0" lang="zh-CN" altLang="en-US" sz="100" b="0" i="0" u="none" strike="noStrike" kern="0" cap="none" spc="0" normalizeH="0" baseline="0" noProof="0" dirty="0" smtClean="0">
              <a:ln>
                <a:noFill/>
              </a:ln>
              <a:solidFill>
                <a:schemeClr val="bg1">
                  <a:lumMod val="85000"/>
                </a:schemeClr>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15"/>
            <a:ext cx="8229600" cy="857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442"/>
            <a:ext cx="4041775"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49"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microsoft.com/office/2007/relationships/hdphoto" Target="../media/image2.wdp"/><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BEBA8EAE-BF5A-486C-A8C5-ECC9F3942E4B}">
                <a14:imgProps xmlns:a14="http://schemas.microsoft.com/office/drawing/2010/main">
                  <a14:imgLayer r:embed="rId14">
                    <a14:imgEffect>
                      <a14:brightnessContrast bright="1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8098"/>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33EF50FB-A872-4548-BE96-D55726568788}" type="datetimeFigureOut">
              <a:rPr lang="zh-CN" altLang="en-US" smtClean="0"/>
            </a:fld>
            <a:endParaRPr lang="zh-CN" altLang="en-US"/>
          </a:p>
        </p:txBody>
      </p:sp>
      <p:sp>
        <p:nvSpPr>
          <p:cNvPr id="5" name="页脚占位符 4"/>
          <p:cNvSpPr>
            <a:spLocks noGrp="1"/>
          </p:cNvSpPr>
          <p:nvPr>
            <p:ph type="ftr" sz="quarter" idx="3"/>
          </p:nvPr>
        </p:nvSpPr>
        <p:spPr>
          <a:xfrm>
            <a:off x="3124200" y="4768098"/>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8"/>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FD2FABEE-F649-434F-AA04-C5194DFCC830}" type="slidenum">
              <a:rPr lang="zh-CN" altLang="en-US" smtClean="0"/>
            </a:fld>
            <a:endParaRPr lang="zh-CN" altLang="en-US"/>
          </a:p>
        </p:txBody>
      </p:sp>
      <p:pic>
        <p:nvPicPr>
          <p:cNvPr id="7" name="图片 6" descr="dblogo"/>
          <p:cNvPicPr>
            <a:picLocks noChangeAspect="1"/>
          </p:cNvPicPr>
          <p:nvPr userDrawn="1"/>
        </p:nvPicPr>
        <p:blipFill>
          <a:blip r:embed="rId15"/>
          <a:stretch>
            <a:fillRect/>
          </a:stretch>
        </p:blipFill>
        <p:spPr>
          <a:xfrm>
            <a:off x="457200" y="129540"/>
            <a:ext cx="1127760" cy="3911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6540"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3995"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0815"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8.xml"/><Relationship Id="rId3" Type="http://schemas.openxmlformats.org/officeDocument/2006/relationships/image" Target="../media/image7.png"/><Relationship Id="rId2" Type="http://schemas.microsoft.com/office/2007/relationships/hdphoto" Target="../media/image6.wdp"/><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image" Target="../media/image11.jpe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p:nvPr/>
        </p:nvSpPr>
        <p:spPr bwMode="auto">
          <a:xfrm flipH="1">
            <a:off x="306636" y="662105"/>
            <a:ext cx="1211205" cy="1398008"/>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E0E0E0"/>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schemeClr val="bg1"/>
              </a:solidFill>
              <a:effectLst>
                <a:outerShdw blurRad="38100" dist="38100" dir="2700000" algn="tl">
                  <a:srgbClr val="000000">
                    <a:alpha val="43137"/>
                  </a:srgbClr>
                </a:outerShdw>
              </a:effectLst>
              <a:latin typeface="DIN-BoldItalic" pitchFamily="50" charset="0"/>
            </a:endParaRPr>
          </a:p>
        </p:txBody>
      </p:sp>
      <p:sp>
        <p:nvSpPr>
          <p:cNvPr id="36" name="Freeform 5"/>
          <p:cNvSpPr/>
          <p:nvPr/>
        </p:nvSpPr>
        <p:spPr bwMode="auto">
          <a:xfrm rot="1709469">
            <a:off x="622097" y="691534"/>
            <a:ext cx="1509454" cy="133781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rgbClr val="FDFDFD"/>
              </a:gs>
              <a:gs pos="0">
                <a:srgbClr val="E4E4E4"/>
              </a:gs>
            </a:gsLst>
            <a:lin ang="2700000" scaled="1"/>
          </a:gradFill>
          <a:ln w="19050">
            <a:gradFill flip="none" rotWithShape="1">
              <a:gsLst>
                <a:gs pos="0">
                  <a:schemeClr val="bg1"/>
                </a:gs>
                <a:gs pos="100000">
                  <a:schemeClr val="bg1">
                    <a:lumMod val="85000"/>
                  </a:schemeClr>
                </a:gs>
              </a:gsLst>
              <a:lin ang="2700000" scaled="1"/>
              <a:tileRect/>
            </a:gradFill>
          </a:ln>
          <a:effectLst>
            <a:outerShdw blurRad="317500" dist="127000" dir="2700000" algn="tl" rotWithShape="0">
              <a:prstClr val="black">
                <a:alpha val="30000"/>
              </a:prstClr>
            </a:outerShdw>
          </a:effectLst>
        </p:spPr>
        <p:txBody>
          <a:bodyPr vert="horz" wrap="square" lIns="68562" tIns="34281" rIns="68562" bIns="34281" numCol="1" anchor="t" anchorCtr="0" compatLnSpc="1"/>
          <a:lstStyle/>
          <a:p>
            <a:endParaRPr lang="zh-CN" altLang="en-US" sz="135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p:nvPr/>
        </p:nvGrpSpPr>
        <p:grpSpPr>
          <a:xfrm>
            <a:off x="944409" y="768876"/>
            <a:ext cx="866382" cy="1106502"/>
            <a:chOff x="5499100" y="2711450"/>
            <a:chExt cx="1193801" cy="1524666"/>
          </a:xfrm>
          <a:gradFill>
            <a:gsLst>
              <a:gs pos="0">
                <a:srgbClr val="0070C0"/>
              </a:gs>
              <a:gs pos="100000">
                <a:srgbClr val="00B0F0"/>
              </a:gs>
            </a:gsLst>
            <a:lin ang="5400000" scaled="1"/>
          </a:gradFill>
        </p:grpSpPr>
        <p:sp>
          <p:nvSpPr>
            <p:cNvPr id="38" name="Freeform 17"/>
            <p:cNvSpPr/>
            <p:nvPr/>
          </p:nvSpPr>
          <p:spPr bwMode="auto">
            <a:xfrm>
              <a:off x="5892800" y="2711450"/>
              <a:ext cx="401638" cy="439738"/>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2" name="Freeform 18"/>
            <p:cNvSpPr/>
            <p:nvPr/>
          </p:nvSpPr>
          <p:spPr bwMode="auto">
            <a:xfrm>
              <a:off x="5499100" y="3695700"/>
              <a:ext cx="1190625" cy="298450"/>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3" name="Freeform 19"/>
            <p:cNvSpPr/>
            <p:nvPr/>
          </p:nvSpPr>
          <p:spPr bwMode="auto">
            <a:xfrm>
              <a:off x="5722938" y="3846513"/>
              <a:ext cx="746125" cy="389603"/>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 name="connsiteX0" fmla="*/ 43 w 10000"/>
                <a:gd name="connsiteY0" fmla="*/ 10000 h 11093"/>
                <a:gd name="connsiteX1" fmla="*/ 9894 w 10000"/>
                <a:gd name="connsiteY1" fmla="*/ 10000 h 11093"/>
                <a:gd name="connsiteX2" fmla="*/ 10000 w 10000"/>
                <a:gd name="connsiteY2" fmla="*/ 0 h 11093"/>
                <a:gd name="connsiteX3" fmla="*/ 0 w 10000"/>
                <a:gd name="connsiteY3" fmla="*/ 0 h 11093"/>
                <a:gd name="connsiteX4" fmla="*/ 43 w 10000"/>
                <a:gd name="connsiteY4" fmla="*/ 10000 h 11093"/>
                <a:gd name="connsiteX0-1" fmla="*/ 43 w 10000"/>
                <a:gd name="connsiteY0-2" fmla="*/ 10000 h 11815"/>
                <a:gd name="connsiteX1-3" fmla="*/ 9894 w 10000"/>
                <a:gd name="connsiteY1-4" fmla="*/ 10000 h 11815"/>
                <a:gd name="connsiteX2-5" fmla="*/ 10000 w 10000"/>
                <a:gd name="connsiteY2-6" fmla="*/ 0 h 11815"/>
                <a:gd name="connsiteX3-7" fmla="*/ 0 w 10000"/>
                <a:gd name="connsiteY3-8" fmla="*/ 0 h 11815"/>
                <a:gd name="connsiteX4-9" fmla="*/ 43 w 10000"/>
                <a:gd name="connsiteY4-10" fmla="*/ 10000 h 11815"/>
                <a:gd name="connsiteX0-11" fmla="*/ 43 w 10000"/>
                <a:gd name="connsiteY0-12" fmla="*/ 10000 h 11784"/>
                <a:gd name="connsiteX1-13" fmla="*/ 9894 w 10000"/>
                <a:gd name="connsiteY1-14" fmla="*/ 10000 h 11784"/>
                <a:gd name="connsiteX2-15" fmla="*/ 10000 w 10000"/>
                <a:gd name="connsiteY2-16" fmla="*/ 0 h 11784"/>
                <a:gd name="connsiteX3-17" fmla="*/ 0 w 10000"/>
                <a:gd name="connsiteY3-18" fmla="*/ 0 h 11784"/>
                <a:gd name="connsiteX4-19" fmla="*/ 43 w 10000"/>
                <a:gd name="connsiteY4-20" fmla="*/ 10000 h 11784"/>
                <a:gd name="connsiteX0-21" fmla="*/ 43 w 10000"/>
                <a:gd name="connsiteY0-22" fmla="*/ 10000 h 11753"/>
                <a:gd name="connsiteX1-23" fmla="*/ 9894 w 10000"/>
                <a:gd name="connsiteY1-24" fmla="*/ 10000 h 11753"/>
                <a:gd name="connsiteX2-25" fmla="*/ 10000 w 10000"/>
                <a:gd name="connsiteY2-26" fmla="*/ 0 h 11753"/>
                <a:gd name="connsiteX3-27" fmla="*/ 0 w 10000"/>
                <a:gd name="connsiteY3-28" fmla="*/ 0 h 11753"/>
                <a:gd name="connsiteX4-29" fmla="*/ 43 w 10000"/>
                <a:gd name="connsiteY4-30" fmla="*/ 10000 h 11753"/>
                <a:gd name="connsiteX0-31" fmla="*/ 43 w 10000"/>
                <a:gd name="connsiteY0-32" fmla="*/ 10000 h 12074"/>
                <a:gd name="connsiteX1-33" fmla="*/ 9894 w 10000"/>
                <a:gd name="connsiteY1-34" fmla="*/ 10000 h 12074"/>
                <a:gd name="connsiteX2-35" fmla="*/ 10000 w 10000"/>
                <a:gd name="connsiteY2-36" fmla="*/ 0 h 12074"/>
                <a:gd name="connsiteX3-37" fmla="*/ 0 w 10000"/>
                <a:gd name="connsiteY3-38" fmla="*/ 0 h 12074"/>
                <a:gd name="connsiteX4-39" fmla="*/ 43 w 10000"/>
                <a:gd name="connsiteY4-40" fmla="*/ 10000 h 12074"/>
                <a:gd name="connsiteX0-41" fmla="*/ 43 w 10000"/>
                <a:gd name="connsiteY0-42" fmla="*/ 10000 h 12813"/>
                <a:gd name="connsiteX1-43" fmla="*/ 9894 w 10000"/>
                <a:gd name="connsiteY1-44" fmla="*/ 10000 h 12813"/>
                <a:gd name="connsiteX2-45" fmla="*/ 10000 w 10000"/>
                <a:gd name="connsiteY2-46" fmla="*/ 0 h 12813"/>
                <a:gd name="connsiteX3-47" fmla="*/ 0 w 10000"/>
                <a:gd name="connsiteY3-48" fmla="*/ 0 h 12813"/>
                <a:gd name="connsiteX4-49" fmla="*/ 43 w 10000"/>
                <a:gd name="connsiteY4-50" fmla="*/ 10000 h 12813"/>
                <a:gd name="connsiteX0-51" fmla="*/ 43 w 10000"/>
                <a:gd name="connsiteY0-52" fmla="*/ 10000 h 12716"/>
                <a:gd name="connsiteX1-53" fmla="*/ 9963 w 10000"/>
                <a:gd name="connsiteY1-54" fmla="*/ 9777 h 12716"/>
                <a:gd name="connsiteX2-55" fmla="*/ 10000 w 10000"/>
                <a:gd name="connsiteY2-56" fmla="*/ 0 h 12716"/>
                <a:gd name="connsiteX3-57" fmla="*/ 0 w 10000"/>
                <a:gd name="connsiteY3-58" fmla="*/ 0 h 12716"/>
                <a:gd name="connsiteX4-59" fmla="*/ 43 w 10000"/>
                <a:gd name="connsiteY4-60" fmla="*/ 10000 h 127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2716">
                  <a:moveTo>
                    <a:pt x="43" y="10000"/>
                  </a:moveTo>
                  <a:cubicBezTo>
                    <a:pt x="3260" y="14266"/>
                    <a:pt x="7554" y="12976"/>
                    <a:pt x="9963" y="9777"/>
                  </a:cubicBezTo>
                  <a:cubicBezTo>
                    <a:pt x="9998" y="6444"/>
                    <a:pt x="9965" y="3333"/>
                    <a:pt x="10000" y="0"/>
                  </a:cubicBezTo>
                  <a:lnTo>
                    <a:pt x="0" y="0"/>
                  </a:lnTo>
                  <a:cubicBezTo>
                    <a:pt x="14" y="3333"/>
                    <a:pt x="29" y="6667"/>
                    <a:pt x="43" y="100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6" name="Freeform 20"/>
            <p:cNvSpPr/>
            <p:nvPr/>
          </p:nvSpPr>
          <p:spPr bwMode="auto">
            <a:xfrm>
              <a:off x="6488113" y="3600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7" name="Freeform 21"/>
            <p:cNvSpPr/>
            <p:nvPr/>
          </p:nvSpPr>
          <p:spPr bwMode="auto">
            <a:xfrm>
              <a:off x="5684838" y="3173413"/>
              <a:ext cx="1008063" cy="450850"/>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cxnSp>
        <p:nvCxnSpPr>
          <p:cNvPr id="48" name="直接连接符 47"/>
          <p:cNvCxnSpPr/>
          <p:nvPr/>
        </p:nvCxnSpPr>
        <p:spPr>
          <a:xfrm>
            <a:off x="2250440" y="736600"/>
            <a:ext cx="17145" cy="15474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327910" y="662305"/>
            <a:ext cx="5172075"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sym typeface="+mn-ea"/>
              </a:rPr>
              <a:t>深蓝软件</a:t>
            </a:r>
            <a:endParaRPr lang="zh-CN" altLang="en-US" sz="3200" b="1" dirty="0">
              <a:solidFill>
                <a:srgbClr val="0070C0"/>
              </a:solidFill>
              <a:latin typeface="微软雅黑" panose="020B0503020204020204" pitchFamily="34" charset="-122"/>
              <a:ea typeface="微软雅黑" panose="020B0503020204020204" pitchFamily="34" charset="-122"/>
              <a:sym typeface="+mn-ea"/>
            </a:endParaRPr>
          </a:p>
        </p:txBody>
      </p:sp>
      <p:cxnSp>
        <p:nvCxnSpPr>
          <p:cNvPr id="50" name="直接连接符 49"/>
          <p:cNvCxnSpPr/>
          <p:nvPr/>
        </p:nvCxnSpPr>
        <p:spPr>
          <a:xfrm>
            <a:off x="2366645" y="1330325"/>
            <a:ext cx="4690110"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51" name="标题 4"/>
          <p:cNvSpPr txBox="1"/>
          <p:nvPr/>
        </p:nvSpPr>
        <p:spPr>
          <a:xfrm>
            <a:off x="2304338" y="1453362"/>
            <a:ext cx="3171906" cy="27651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350" b="1" dirty="0" smtClean="0">
                <a:solidFill>
                  <a:schemeClr val="tx1">
                    <a:lumMod val="50000"/>
                    <a:lumOff val="50000"/>
                  </a:schemeClr>
                </a:solidFill>
                <a:latin typeface="微软雅黑" panose="020B0503020204020204" pitchFamily="34" charset="-122"/>
                <a:ea typeface="微软雅黑" panose="020B0503020204020204" pitchFamily="34" charset="-122"/>
              </a:rPr>
              <a:t>努力成为中国软件的翘楚 </a:t>
            </a:r>
            <a:endPar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2422574" y="1833767"/>
            <a:ext cx="2905313" cy="279776"/>
          </a:xfrm>
          <a:prstGeom prst="roundRect">
            <a:avLst>
              <a:gd name="adj" fmla="val 50000"/>
            </a:avLst>
          </a:prstGeom>
          <a:solidFill>
            <a:schemeClr val="bg1">
              <a:lumMod val="95000"/>
            </a:schemeClr>
          </a:solidFill>
          <a:ln w="571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5" name="TextBox 7"/>
          <p:cNvSpPr>
            <a:spLocks noChangeArrowheads="1"/>
          </p:cNvSpPr>
          <p:nvPr/>
        </p:nvSpPr>
        <p:spPr bwMode="auto">
          <a:xfrm>
            <a:off x="2707261" y="1883852"/>
            <a:ext cx="2242682" cy="16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05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制作人</a:t>
            </a:r>
            <a:r>
              <a:rPr lang="zh-CN" altLang="en-US" sz="1050"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：深蓝学霸</a:t>
            </a:r>
            <a:endParaRPr lang="zh-CN" altLang="en-US" sz="105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6" name="组合 55"/>
          <p:cNvGrpSpPr/>
          <p:nvPr/>
        </p:nvGrpSpPr>
        <p:grpSpPr>
          <a:xfrm>
            <a:off x="2304338" y="1743413"/>
            <a:ext cx="468297" cy="468297"/>
            <a:chOff x="4333987" y="2362200"/>
            <a:chExt cx="2905011" cy="2905012"/>
          </a:xfrm>
          <a:gradFill>
            <a:gsLst>
              <a:gs pos="62000">
                <a:srgbClr val="C69135"/>
              </a:gs>
              <a:gs pos="34200">
                <a:srgbClr val="E6D38F"/>
              </a:gs>
              <a:gs pos="0">
                <a:srgbClr val="FCD860"/>
              </a:gs>
              <a:gs pos="100000">
                <a:srgbClr val="F1DF97"/>
              </a:gs>
            </a:gsLst>
            <a:lin ang="12000000" scaled="0"/>
          </a:gradFill>
          <a:effectLst>
            <a:outerShdw blurRad="177800" dist="88900" dir="2700000" algn="tl" rotWithShape="0">
              <a:prstClr val="black">
                <a:alpha val="30000"/>
              </a:prstClr>
            </a:outerShdw>
          </a:effectLst>
        </p:grpSpPr>
        <p:sp>
          <p:nvSpPr>
            <p:cNvPr id="57" name="任意多边形 56"/>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adFill>
              <a:gsLst>
                <a:gs pos="0">
                  <a:srgbClr val="0070C0"/>
                </a:gs>
                <a:gs pos="100000">
                  <a:srgbClr val="00B0F0"/>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8" name="椭圆 57"/>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9" name="椭圆 58"/>
            <p:cNvSpPr/>
            <p:nvPr/>
          </p:nvSpPr>
          <p:spPr>
            <a:xfrm>
              <a:off x="4710169" y="2738382"/>
              <a:ext cx="2152650" cy="2152648"/>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grpSp>
      <p:sp>
        <p:nvSpPr>
          <p:cNvPr id="60" name="矩形 90"/>
          <p:cNvSpPr/>
          <p:nvPr/>
        </p:nvSpPr>
        <p:spPr>
          <a:xfrm>
            <a:off x="-27507" y="3034330"/>
            <a:ext cx="9188822" cy="2129483"/>
          </a:xfrm>
          <a:custGeom>
            <a:avLst/>
            <a:gdLst>
              <a:gd name="connsiteX0" fmla="*/ 0 w 12254953"/>
              <a:gd name="connsiteY0" fmla="*/ 0 h 2183753"/>
              <a:gd name="connsiteX1" fmla="*/ 12254953 w 12254953"/>
              <a:gd name="connsiteY1" fmla="*/ 0 h 2183753"/>
              <a:gd name="connsiteX2" fmla="*/ 12254953 w 12254953"/>
              <a:gd name="connsiteY2" fmla="*/ 2183753 h 2183753"/>
              <a:gd name="connsiteX3" fmla="*/ 0 w 12254953"/>
              <a:gd name="connsiteY3" fmla="*/ 2183753 h 2183753"/>
              <a:gd name="connsiteX4" fmla="*/ 0 w 12254953"/>
              <a:gd name="connsiteY4" fmla="*/ 0 h 2183753"/>
              <a:gd name="connsiteX0-1" fmla="*/ 0 w 12254953"/>
              <a:gd name="connsiteY0-2" fmla="*/ 0 h 2183753"/>
              <a:gd name="connsiteX1-3" fmla="*/ 5904086 w 12254953"/>
              <a:gd name="connsiteY1-4" fmla="*/ 998 h 2183753"/>
              <a:gd name="connsiteX2-5" fmla="*/ 12254953 w 12254953"/>
              <a:gd name="connsiteY2-6" fmla="*/ 0 h 2183753"/>
              <a:gd name="connsiteX3-7" fmla="*/ 12254953 w 12254953"/>
              <a:gd name="connsiteY3-8" fmla="*/ 2183753 h 2183753"/>
              <a:gd name="connsiteX4-9" fmla="*/ 0 w 12254953"/>
              <a:gd name="connsiteY4-10" fmla="*/ 2183753 h 2183753"/>
              <a:gd name="connsiteX5" fmla="*/ 0 w 12254953"/>
              <a:gd name="connsiteY5" fmla="*/ 0 h 2183753"/>
              <a:gd name="connsiteX0-11" fmla="*/ 0 w 12254953"/>
              <a:gd name="connsiteY0-12" fmla="*/ 2631 h 2186384"/>
              <a:gd name="connsiteX1-13" fmla="*/ 5904086 w 12254953"/>
              <a:gd name="connsiteY1-14" fmla="*/ 3629 h 2186384"/>
              <a:gd name="connsiteX2-15" fmla="*/ 6346772 w 12254953"/>
              <a:gd name="connsiteY2-16" fmla="*/ 0 h 2186384"/>
              <a:gd name="connsiteX3-17" fmla="*/ 12254953 w 12254953"/>
              <a:gd name="connsiteY3-18" fmla="*/ 2631 h 2186384"/>
              <a:gd name="connsiteX4-19" fmla="*/ 12254953 w 12254953"/>
              <a:gd name="connsiteY4-20" fmla="*/ 2186384 h 2186384"/>
              <a:gd name="connsiteX5-21" fmla="*/ 0 w 12254953"/>
              <a:gd name="connsiteY5-22" fmla="*/ 2186384 h 2186384"/>
              <a:gd name="connsiteX6" fmla="*/ 0 w 12254953"/>
              <a:gd name="connsiteY6" fmla="*/ 2631 h 2186384"/>
              <a:gd name="connsiteX0-23" fmla="*/ 0 w 12254953"/>
              <a:gd name="connsiteY0-24" fmla="*/ 2631 h 2186384"/>
              <a:gd name="connsiteX1-25" fmla="*/ 5904086 w 12254953"/>
              <a:gd name="connsiteY1-26" fmla="*/ 3629 h 2186384"/>
              <a:gd name="connsiteX2-27" fmla="*/ 6118172 w 12254953"/>
              <a:gd name="connsiteY2-28" fmla="*/ 0 h 2186384"/>
              <a:gd name="connsiteX3-29" fmla="*/ 6346772 w 12254953"/>
              <a:gd name="connsiteY3-30" fmla="*/ 0 h 2186384"/>
              <a:gd name="connsiteX4-31" fmla="*/ 12254953 w 12254953"/>
              <a:gd name="connsiteY4-32" fmla="*/ 2631 h 2186384"/>
              <a:gd name="connsiteX5-33" fmla="*/ 12254953 w 12254953"/>
              <a:gd name="connsiteY5-34" fmla="*/ 2186384 h 2186384"/>
              <a:gd name="connsiteX6-35" fmla="*/ 0 w 12254953"/>
              <a:gd name="connsiteY6-36" fmla="*/ 2186384 h 2186384"/>
              <a:gd name="connsiteX7" fmla="*/ 0 w 12254953"/>
              <a:gd name="connsiteY7" fmla="*/ 2631 h 2186384"/>
              <a:gd name="connsiteX0-37" fmla="*/ 0 w 12254953"/>
              <a:gd name="connsiteY0-38" fmla="*/ 2631 h 2186384"/>
              <a:gd name="connsiteX1-39" fmla="*/ 5904086 w 12254953"/>
              <a:gd name="connsiteY1-40" fmla="*/ 3629 h 2186384"/>
              <a:gd name="connsiteX2-41" fmla="*/ 6132686 w 12254953"/>
              <a:gd name="connsiteY2-42" fmla="*/ 399143 h 2186384"/>
              <a:gd name="connsiteX3-43" fmla="*/ 6346772 w 12254953"/>
              <a:gd name="connsiteY3-44" fmla="*/ 0 h 2186384"/>
              <a:gd name="connsiteX4-45" fmla="*/ 12254953 w 12254953"/>
              <a:gd name="connsiteY4-46" fmla="*/ 2631 h 2186384"/>
              <a:gd name="connsiteX5-47" fmla="*/ 12254953 w 12254953"/>
              <a:gd name="connsiteY5-48" fmla="*/ 2186384 h 2186384"/>
              <a:gd name="connsiteX6-49" fmla="*/ 0 w 12254953"/>
              <a:gd name="connsiteY6-50" fmla="*/ 2186384 h 2186384"/>
              <a:gd name="connsiteX7-51" fmla="*/ 0 w 12254953"/>
              <a:gd name="connsiteY7-52" fmla="*/ 2631 h 2186384"/>
              <a:gd name="connsiteX0-53" fmla="*/ 0 w 12254953"/>
              <a:gd name="connsiteY0-54" fmla="*/ 2631 h 2186384"/>
              <a:gd name="connsiteX1-55" fmla="*/ 5904086 w 12254953"/>
              <a:gd name="connsiteY1-56" fmla="*/ 3629 h 2186384"/>
              <a:gd name="connsiteX2-57" fmla="*/ 6119807 w 12254953"/>
              <a:gd name="connsiteY2-58" fmla="*/ 250422 h 2186384"/>
              <a:gd name="connsiteX3-59" fmla="*/ 6346772 w 12254953"/>
              <a:gd name="connsiteY3-60" fmla="*/ 0 h 2186384"/>
              <a:gd name="connsiteX4-61" fmla="*/ 12254953 w 12254953"/>
              <a:gd name="connsiteY4-62" fmla="*/ 2631 h 2186384"/>
              <a:gd name="connsiteX5-63" fmla="*/ 12254953 w 12254953"/>
              <a:gd name="connsiteY5-64" fmla="*/ 2186384 h 2186384"/>
              <a:gd name="connsiteX6-65" fmla="*/ 0 w 12254953"/>
              <a:gd name="connsiteY6-66" fmla="*/ 2186384 h 2186384"/>
              <a:gd name="connsiteX7-67" fmla="*/ 0 w 12254953"/>
              <a:gd name="connsiteY7-68" fmla="*/ 2631 h 21863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2254953" h="2186384">
                <a:moveTo>
                  <a:pt x="0" y="2631"/>
                </a:moveTo>
                <a:lnTo>
                  <a:pt x="5904086" y="3629"/>
                </a:lnTo>
                <a:lnTo>
                  <a:pt x="6119807" y="250422"/>
                </a:lnTo>
                <a:lnTo>
                  <a:pt x="6346772" y="0"/>
                </a:lnTo>
                <a:lnTo>
                  <a:pt x="12254953" y="2631"/>
                </a:lnTo>
                <a:lnTo>
                  <a:pt x="12254953" y="2186384"/>
                </a:lnTo>
                <a:lnTo>
                  <a:pt x="0" y="2186384"/>
                </a:lnTo>
                <a:lnTo>
                  <a:pt x="0" y="2631"/>
                </a:lnTo>
                <a:close/>
              </a:path>
            </a:pathLst>
          </a:custGeom>
          <a:gradFill>
            <a:gsLst>
              <a:gs pos="0">
                <a:srgbClr val="0070C0"/>
              </a:gs>
              <a:gs pos="100000">
                <a:srgbClr val="00B0F0"/>
              </a:gs>
            </a:gsLst>
            <a:lin ang="4200000" scaled="0"/>
          </a:gradFill>
          <a:ln>
            <a:noFill/>
          </a:ln>
          <a:effectLst>
            <a:outerShdw blurRad="1143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52" name="图片 2051" descr="卡通遨游太空汇报模板"/>
          <p:cNvPicPr>
            <a:picLocks noChangeAspect="1"/>
          </p:cNvPicPr>
          <p:nvPr/>
        </p:nvPicPr>
        <p:blipFill>
          <a:blip r:embed="rId1" cstate="screen"/>
          <a:stretch>
            <a:fillRect/>
          </a:stretch>
        </p:blipFill>
        <p:spPr>
          <a:xfrm>
            <a:off x="5221605" y="1504950"/>
            <a:ext cx="3817620" cy="3211830"/>
          </a:xfrm>
          <a:prstGeom prst="rect">
            <a:avLst/>
          </a:prstGeom>
          <a:noFill/>
          <a:ln w="9525">
            <a:noFill/>
          </a:ln>
        </p:spPr>
      </p:pic>
      <p:cxnSp>
        <p:nvCxnSpPr>
          <p:cNvPr id="34" name="直接连接符 33"/>
          <p:cNvCxnSpPr/>
          <p:nvPr/>
        </p:nvCxnSpPr>
        <p:spPr>
          <a:xfrm>
            <a:off x="2327786"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2" name="直接连接符 1"/>
          <p:cNvCxnSpPr/>
          <p:nvPr/>
        </p:nvCxnSpPr>
        <p:spPr>
          <a:xfrm>
            <a:off x="4722371"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0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9"/>
                                        </p:tgtEl>
                                        <p:attrNameLst>
                                          <p:attrName>ppt_y</p:attrName>
                                        </p:attrNameLst>
                                      </p:cBhvr>
                                      <p:tavLst>
                                        <p:tav tm="0">
                                          <p:val>
                                            <p:strVal val="#ppt_y"/>
                                          </p:val>
                                        </p:tav>
                                        <p:tav tm="100000">
                                          <p:val>
                                            <p:strVal val="#ppt_y"/>
                                          </p:val>
                                        </p:tav>
                                      </p:tavLst>
                                    </p:anim>
                                    <p:anim calcmode="lin" valueType="num">
                                      <p:cBhvr>
                                        <p:cTn id="2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9"/>
                                        </p:tgtEl>
                                      </p:cBhvr>
                                    </p:animEffect>
                                  </p:childTnLst>
                                </p:cTn>
                              </p:par>
                              <p:par>
                                <p:cTn id="32" presetID="22" presetClass="entr" presetSubtype="8" fill="hold" nodeType="withEffect">
                                  <p:stCondLst>
                                    <p:cond delay="100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anim calcmode="lin" valueType="num">
                                      <p:cBhvr>
                                        <p:cTn id="39" dur="1000" fill="hold"/>
                                        <p:tgtEl>
                                          <p:spTgt spid="51"/>
                                        </p:tgtEl>
                                        <p:attrNameLst>
                                          <p:attrName>ppt_x</p:attrName>
                                        </p:attrNameLst>
                                      </p:cBhvr>
                                      <p:tavLst>
                                        <p:tav tm="0">
                                          <p:val>
                                            <p:strVal val="#ppt_x"/>
                                          </p:val>
                                        </p:tav>
                                        <p:tav tm="100000">
                                          <p:val>
                                            <p:strVal val="#ppt_x"/>
                                          </p:val>
                                        </p:tav>
                                      </p:tavLst>
                                    </p:anim>
                                    <p:anim calcmode="lin" valueType="num">
                                      <p:cBhvr>
                                        <p:cTn id="40" dur="1000" fill="hold"/>
                                        <p:tgtEl>
                                          <p:spTgt spid="51"/>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childTnLst>
                          </p:cTn>
                        </p:par>
                        <p:par>
                          <p:cTn id="47" fill="hold">
                            <p:stCondLst>
                              <p:cond delay="5500"/>
                            </p:stCondLst>
                            <p:childTnLst>
                              <p:par>
                                <p:cTn id="48" presetID="53" presetClass="entr" presetSubtype="16"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p:cTn id="50" dur="500" fill="hold"/>
                                        <p:tgtEl>
                                          <p:spTgt spid="56"/>
                                        </p:tgtEl>
                                        <p:attrNameLst>
                                          <p:attrName>ppt_w</p:attrName>
                                        </p:attrNameLst>
                                      </p:cBhvr>
                                      <p:tavLst>
                                        <p:tav tm="0">
                                          <p:val>
                                            <p:fltVal val="0"/>
                                          </p:val>
                                        </p:tav>
                                        <p:tav tm="100000">
                                          <p:val>
                                            <p:strVal val="#ppt_w"/>
                                          </p:val>
                                        </p:tav>
                                      </p:tavLst>
                                    </p:anim>
                                    <p:anim calcmode="lin" valueType="num">
                                      <p:cBhvr>
                                        <p:cTn id="51" dur="500" fill="hold"/>
                                        <p:tgtEl>
                                          <p:spTgt spid="56"/>
                                        </p:tgtEl>
                                        <p:attrNameLst>
                                          <p:attrName>ppt_h</p:attrName>
                                        </p:attrNameLst>
                                      </p:cBhvr>
                                      <p:tavLst>
                                        <p:tav tm="0">
                                          <p:val>
                                            <p:fltVal val="0"/>
                                          </p:val>
                                        </p:tav>
                                        <p:tav tm="100000">
                                          <p:val>
                                            <p:strVal val="#ppt_h"/>
                                          </p:val>
                                        </p:tav>
                                      </p:tavLst>
                                    </p:anim>
                                    <p:animEffect transition="in" filter="fade">
                                      <p:cBhvr>
                                        <p:cTn id="5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49" grpId="0"/>
      <p:bldP spid="51" grpId="0"/>
      <p:bldP spid="5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4630" y="1249045"/>
            <a:ext cx="6174105" cy="2646045"/>
          </a:xfrm>
          <a:prstGeom prst="rect">
            <a:avLst/>
          </a:prstGeom>
          <a:noFill/>
        </p:spPr>
        <p:txBody>
          <a:bodyPr wrap="square" rtlCol="0">
            <a:spAutoFit/>
          </a:bodyPr>
          <a:p>
            <a:pPr algn="l"/>
            <a:r>
              <a:rPr lang="en-US" sz="2000">
                <a:solidFill>
                  <a:srgbClr val="FF0000"/>
                </a:solidFill>
              </a:rPr>
              <a:t>6</a:t>
            </a:r>
            <a:r>
              <a:rPr sz="2000">
                <a:solidFill>
                  <a:srgbClr val="FF0000"/>
                </a:solidFill>
              </a:rPr>
              <a:t>、宽高自适应</a:t>
            </a:r>
            <a:endParaRPr sz="2000">
              <a:solidFill>
                <a:srgbClr val="FF0000"/>
              </a:solidFill>
            </a:endParaRPr>
          </a:p>
          <a:p>
            <a:pPr algn="l"/>
          </a:p>
          <a:p>
            <a:pPr algn="l"/>
            <a:r>
              <a:rPr sz="1600"/>
              <a:t>网页布局中经常要定义元素的宽和高。但很多时候我们希望元素的大小能够根据窗口或子元素自动调整，这就是自适应。</a:t>
            </a:r>
            <a:endParaRPr sz="1600"/>
          </a:p>
          <a:p>
            <a:pPr algn="l"/>
            <a:endParaRPr sz="1600"/>
          </a:p>
          <a:p>
            <a:pPr algn="l"/>
            <a:r>
              <a:rPr sz="1600"/>
              <a:t>元素自适应在网页布局中非常重要，它能够使网页显示更灵活，可以适应在不同设备、不同窗口和不同分辨率下显示。</a:t>
            </a:r>
            <a:endParaRPr sz="1600"/>
          </a:p>
          <a:p>
            <a:pPr algn="l"/>
            <a:endParaRPr sz="1600"/>
          </a:p>
          <a:p>
            <a:pPr algn="l"/>
            <a:r>
              <a:rPr sz="1600"/>
              <a:t>（1）宽度自适应</a:t>
            </a:r>
            <a:endParaRPr sz="1600"/>
          </a:p>
          <a:p>
            <a:pPr algn="l"/>
            <a:r>
              <a:rPr sz="1600"/>
              <a:t>   元素宽度设置为100%。（块元素宽度默认为100%）</a:t>
            </a:r>
            <a:endParaRPr sz="160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792605"/>
            <a:ext cx="6174105" cy="2163445"/>
          </a:xfrm>
          <a:prstGeom prst="rect">
            <a:avLst/>
          </a:prstGeom>
          <a:noFill/>
        </p:spPr>
        <p:txBody>
          <a:bodyPr wrap="square" rtlCol="0">
            <a:spAutoFit/>
          </a:bodyPr>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a:t>
            </a:r>
            <a:r>
              <a:rPr lang="en-US" altLang="zh-CN" dirty="0">
                <a:latin typeface="Calibri" panose="020F0502020204030204" charset="0"/>
                <a:ea typeface="宋体" panose="02010600030101010101" pitchFamily="2" charset="-122"/>
                <a:sym typeface="宋体" panose="02010600030101010101" pitchFamily="2" charset="-122"/>
              </a:rPr>
              <a:t>2</a:t>
            </a:r>
            <a:r>
              <a:rPr lang="zh-CN" altLang="en-US" dirty="0">
                <a:latin typeface="Calibri" panose="020F0502020204030204" charset="0"/>
                <a:ea typeface="宋体" panose="02010600030101010101" pitchFamily="2" charset="-122"/>
                <a:sym typeface="宋体" panose="02010600030101010101" pitchFamily="2" charset="-122"/>
              </a:rPr>
              <a:t>）高度自适应</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        1)元素高度自适应窗口高度</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        设置方法：html,body{height:100%;}</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        2)自适应元素高度：height:100%;</a:t>
            </a:r>
            <a:endParaRPr lang="zh-CN" altLang="en-US" b="1"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064895"/>
            <a:ext cx="6174105" cy="3013710"/>
          </a:xfrm>
          <a:prstGeom prst="rect">
            <a:avLst/>
          </a:prstGeom>
          <a:noFill/>
        </p:spPr>
        <p:txBody>
          <a:bodyPr wrap="square" rtlCol="0">
            <a:spAutoFit/>
          </a:bodyPr>
          <a:p>
            <a:pPr eaLnBrk="0" hangingPunct="0">
              <a:lnSpc>
                <a:spcPct val="90000"/>
              </a:lnSpc>
              <a:spcBef>
                <a:spcPct val="20000"/>
              </a:spcBef>
            </a:pPr>
            <a:endParaRPr lang="zh-CN" altLang="en-US" b="1"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2000" dirty="0">
                <a:latin typeface="Calibri" panose="020F0502020204030204" charset="0"/>
                <a:ea typeface="宋体" panose="02010600030101010101" pitchFamily="2" charset="-122"/>
                <a:sym typeface="宋体" panose="02010600030101010101" pitchFamily="2" charset="-122"/>
              </a:rPr>
              <a:t>min-height（最小高度）</a:t>
            </a:r>
            <a:endParaRPr lang="zh-CN" altLang="en-US" sz="20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sz="20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2000" dirty="0">
                <a:latin typeface="Calibri" panose="020F0502020204030204" charset="0"/>
                <a:ea typeface="宋体" panose="02010600030101010101" pitchFamily="2" charset="-122"/>
                <a:sym typeface="宋体" panose="02010600030101010101" pitchFamily="2" charset="-122"/>
              </a:rPr>
              <a:t>max-height(最大高度)</a:t>
            </a:r>
            <a:endParaRPr lang="zh-CN" altLang="en-US" sz="20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sz="20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2000" dirty="0">
                <a:latin typeface="Calibri" panose="020F0502020204030204" charset="0"/>
                <a:ea typeface="宋体" panose="02010600030101010101" pitchFamily="2" charset="-122"/>
                <a:sym typeface="宋体" panose="02010600030101010101" pitchFamily="2" charset="-122"/>
              </a:rPr>
              <a:t>min-width(最小宽度)</a:t>
            </a:r>
            <a:endParaRPr lang="zh-CN" altLang="en-US" sz="20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sz="20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2000" dirty="0">
                <a:latin typeface="Calibri" panose="020F0502020204030204" charset="0"/>
                <a:ea typeface="宋体" panose="02010600030101010101" pitchFamily="2" charset="-122"/>
                <a:sym typeface="宋体" panose="02010600030101010101" pitchFamily="2" charset="-122"/>
              </a:rPr>
              <a:t>max-width(最大宽度)</a:t>
            </a:r>
            <a:endParaRPr lang="zh-CN" altLang="en-US" b="1"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4630" y="1370330"/>
            <a:ext cx="6325235" cy="2771140"/>
          </a:xfrm>
          <a:prstGeom prst="rect">
            <a:avLst/>
          </a:prstGeom>
          <a:noFill/>
        </p:spPr>
        <p:txBody>
          <a:bodyPr wrap="square" rtlCol="0">
            <a:spAutoFit/>
          </a:bodyPr>
          <a:p>
            <a:pPr eaLnBrk="0" hangingPunct="0">
              <a:lnSpc>
                <a:spcPct val="90000"/>
              </a:lnSpc>
              <a:spcBef>
                <a:spcPct val="20000"/>
              </a:spcBef>
            </a:pPr>
            <a:r>
              <a:rPr lang="en-US" altLang="zh-CN" dirty="0">
                <a:solidFill>
                  <a:srgbClr val="FF0000"/>
                </a:solidFill>
                <a:latin typeface="Calibri" panose="020F0502020204030204" charset="0"/>
                <a:ea typeface="宋体" panose="02010600030101010101" pitchFamily="2" charset="-122"/>
                <a:sym typeface="宋体" panose="02010600030101010101" pitchFamily="2" charset="-122"/>
              </a:rPr>
              <a:t>7</a:t>
            </a:r>
            <a:r>
              <a:rPr lang="zh-CN" altLang="en-US" dirty="0">
                <a:solidFill>
                  <a:srgbClr val="FF0000"/>
                </a:solidFill>
                <a:latin typeface="Calibri" panose="020F0502020204030204" charset="0"/>
                <a:ea typeface="宋体" panose="02010600030101010101" pitchFamily="2" charset="-122"/>
                <a:sym typeface="宋体" panose="02010600030101010101" pitchFamily="2" charset="-122"/>
              </a:rPr>
              <a:t>、伪类选择符：</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1）、:after 与content属性一起使用，定义在对象后的内容。</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如：div:after{content:url(logo.jpg);}</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        div:after{content:"文本内容";}</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2）、:before 与content属性一起使用，定义在对象前的内容。</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           如：div:before{content:"在其前放内容";}</a:t>
            </a:r>
            <a:endParaRPr lang="zh-CN" altLang="en-US" b="1"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84314" y="1525740"/>
            <a:ext cx="1046460" cy="1046460"/>
            <a:chOff x="1677608" y="2996952"/>
            <a:chExt cx="1395643" cy="1395643"/>
          </a:xfrm>
        </p:grpSpPr>
        <p:sp>
          <p:nvSpPr>
            <p:cNvPr id="1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584766" y="1525740"/>
            <a:ext cx="1046460" cy="1046460"/>
            <a:chOff x="1677608" y="2996952"/>
            <a:chExt cx="1395643" cy="1395643"/>
          </a:xfrm>
        </p:grpSpPr>
        <p:sp>
          <p:nvSpPr>
            <p:cNvPr id="16"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7"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685217" y="1525740"/>
            <a:ext cx="1046460" cy="104646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414485" y="1517738"/>
            <a:ext cx="1046460" cy="1046460"/>
            <a:chOff x="1677608" y="2996952"/>
            <a:chExt cx="1395643" cy="1395643"/>
          </a:xfrm>
        </p:grpSpPr>
        <p:sp>
          <p:nvSpPr>
            <p:cNvPr id="22"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3"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4" name="TextBox 23"/>
          <p:cNvSpPr txBox="1"/>
          <p:nvPr/>
        </p:nvSpPr>
        <p:spPr>
          <a:xfrm flipH="1">
            <a:off x="2802397"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本</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5" name="TextBox 24"/>
          <p:cNvSpPr txBox="1"/>
          <p:nvPr/>
        </p:nvSpPr>
        <p:spPr>
          <a:xfrm flipH="1">
            <a:off x="3872902" y="1741073"/>
            <a:ext cx="269960" cy="598805"/>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章</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p:nvSpPr>
        <p:spPr>
          <a:xfrm flipH="1">
            <a:off x="4972825"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结</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flipH="1">
            <a:off x="6073028" y="1741708"/>
            <a:ext cx="269960" cy="598805"/>
          </a:xfrm>
          <a:prstGeom prst="rect">
            <a:avLst/>
          </a:prstGeom>
          <a:noFill/>
        </p:spPr>
        <p:txBody>
          <a:bodyPr wrap="square" rtlCol="0">
            <a:spAutoFit/>
          </a:bodyPr>
          <a:lstStyle/>
          <a:p>
            <a:pPr algn="ctr"/>
            <a:r>
              <a:rPr lang="zh-CN" altLang="id-ID" sz="3300" b="1" dirty="0">
                <a:solidFill>
                  <a:schemeClr val="bg1"/>
                </a:solidFill>
                <a:latin typeface="微软雅黑" panose="020B0503020204020204" pitchFamily="34" charset="-122"/>
                <a:ea typeface="微软雅黑" panose="020B0503020204020204" pitchFamily="34" charset="-122"/>
              </a:rPr>
              <a:t>束</a:t>
            </a:r>
            <a:endParaRPr lang="zh-CN" altLang="id-ID" sz="3300" b="1"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7369175" y="698500"/>
            <a:ext cx="1560195" cy="300355"/>
          </a:xfrm>
          <a:prstGeom prst="rect">
            <a:avLst/>
          </a:prstGeom>
        </p:spPr>
        <p:txBody>
          <a:bodyPr wrap="none">
            <a:spAutoFit/>
          </a:bodyPr>
          <a:lstStyle/>
          <a:p>
            <a:r>
              <a:rPr lang="zh-CN" altLang="en-US" sz="1350" b="1" dirty="0" smtClean="0">
                <a:solidFill>
                  <a:schemeClr val="bg1"/>
                </a:solidFill>
                <a:latin typeface="微软雅黑" panose="020B0503020204020204" pitchFamily="34" charset="-122"/>
                <a:ea typeface="微软雅黑" panose="020B0503020204020204" pitchFamily="34" charset="-122"/>
              </a:rPr>
              <a:t>答辩人：第一</a:t>
            </a:r>
            <a:r>
              <a:rPr lang="en-US" altLang="zh-CN" sz="1350" b="1" dirty="0" smtClean="0">
                <a:solidFill>
                  <a:schemeClr val="bg1"/>
                </a:solidFill>
                <a:latin typeface="微软雅黑" panose="020B0503020204020204" pitchFamily="34" charset="-122"/>
                <a:ea typeface="微软雅黑" panose="020B0503020204020204" pitchFamily="34" charset="-122"/>
              </a:rPr>
              <a:t>PPT</a:t>
            </a:r>
            <a:endParaRPr lang="en-US" altLang="zh-CN" sz="1350" b="1" dirty="0" smtClean="0">
              <a:solidFill>
                <a:schemeClr val="bg1"/>
              </a:solidFill>
              <a:latin typeface="微软雅黑" panose="020B0503020204020204" pitchFamily="34" charset="-122"/>
              <a:ea typeface="微软雅黑" panose="020B0503020204020204" pitchFamily="34" charset="-122"/>
            </a:endParaRPr>
          </a:p>
        </p:txBody>
      </p:sp>
      <p:sp>
        <p:nvSpPr>
          <p:cNvPr id="2"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3" name="Freeform 9"/>
          <p:cNvSpPr>
            <a:spLocks noEditPoints="1"/>
          </p:cNvSpPr>
          <p:nvPr/>
        </p:nvSpPr>
        <p:spPr bwMode="auto">
          <a:xfrm rot="19469485">
            <a:off x="2980767" y="35353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8" name="Freeform 9"/>
          <p:cNvSpPr>
            <a:spLocks noEditPoints="1"/>
          </p:cNvSpPr>
          <p:nvPr/>
        </p:nvSpPr>
        <p:spPr bwMode="auto">
          <a:xfrm rot="19469485">
            <a:off x="7621982" y="363252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9" name="Freeform 9"/>
          <p:cNvSpPr>
            <a:spLocks noEditPoints="1"/>
          </p:cNvSpPr>
          <p:nvPr/>
        </p:nvSpPr>
        <p:spPr bwMode="auto">
          <a:xfrm rot="19469485">
            <a:off x="5181677"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290">
                                          <p:stCondLst>
                                            <p:cond delay="0"/>
                                          </p:stCondLst>
                                        </p:cTn>
                                        <p:tgtEl>
                                          <p:spTgt spid="21"/>
                                        </p:tgtEl>
                                      </p:cBhvr>
                                    </p:animEffect>
                                    <p:anim calcmode="lin" valueType="num">
                                      <p:cBhvr>
                                        <p:cTn id="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13" dur="13">
                                          <p:stCondLst>
                                            <p:cond delay="325"/>
                                          </p:stCondLst>
                                        </p:cTn>
                                        <p:tgtEl>
                                          <p:spTgt spid="21"/>
                                        </p:tgtEl>
                                      </p:cBhvr>
                                      <p:to x="100000" y="60000"/>
                                    </p:animScale>
                                    <p:animScale>
                                      <p:cBhvr>
                                        <p:cTn id="14" dur="83" decel="50000">
                                          <p:stCondLst>
                                            <p:cond delay="338"/>
                                          </p:stCondLst>
                                        </p:cTn>
                                        <p:tgtEl>
                                          <p:spTgt spid="21"/>
                                        </p:tgtEl>
                                      </p:cBhvr>
                                      <p:to x="100000" y="100000"/>
                                    </p:animScale>
                                    <p:animScale>
                                      <p:cBhvr>
                                        <p:cTn id="15" dur="13">
                                          <p:stCondLst>
                                            <p:cond delay="656"/>
                                          </p:stCondLst>
                                        </p:cTn>
                                        <p:tgtEl>
                                          <p:spTgt spid="21"/>
                                        </p:tgtEl>
                                      </p:cBhvr>
                                      <p:to x="100000" y="80000"/>
                                    </p:animScale>
                                    <p:animScale>
                                      <p:cBhvr>
                                        <p:cTn id="16" dur="83" decel="50000">
                                          <p:stCondLst>
                                            <p:cond delay="669"/>
                                          </p:stCondLst>
                                        </p:cTn>
                                        <p:tgtEl>
                                          <p:spTgt spid="21"/>
                                        </p:tgtEl>
                                      </p:cBhvr>
                                      <p:to x="100000" y="100000"/>
                                    </p:animScale>
                                    <p:animScale>
                                      <p:cBhvr>
                                        <p:cTn id="17" dur="13">
                                          <p:stCondLst>
                                            <p:cond delay="821"/>
                                          </p:stCondLst>
                                        </p:cTn>
                                        <p:tgtEl>
                                          <p:spTgt spid="21"/>
                                        </p:tgtEl>
                                      </p:cBhvr>
                                      <p:to x="100000" y="90000"/>
                                    </p:animScale>
                                    <p:animScale>
                                      <p:cBhvr>
                                        <p:cTn id="18" dur="83" decel="50000">
                                          <p:stCondLst>
                                            <p:cond delay="834"/>
                                          </p:stCondLst>
                                        </p:cTn>
                                        <p:tgtEl>
                                          <p:spTgt spid="21"/>
                                        </p:tgtEl>
                                      </p:cBhvr>
                                      <p:to x="100000" y="100000"/>
                                    </p:animScale>
                                    <p:animScale>
                                      <p:cBhvr>
                                        <p:cTn id="19" dur="13">
                                          <p:stCondLst>
                                            <p:cond delay="904"/>
                                          </p:stCondLst>
                                        </p:cTn>
                                        <p:tgtEl>
                                          <p:spTgt spid="21"/>
                                        </p:tgtEl>
                                      </p:cBhvr>
                                      <p:to x="100000" y="95000"/>
                                    </p:animScale>
                                    <p:animScale>
                                      <p:cBhvr>
                                        <p:cTn id="20" dur="83" decel="50000">
                                          <p:stCondLst>
                                            <p:cond delay="917"/>
                                          </p:stCondLst>
                                        </p:cTn>
                                        <p:tgtEl>
                                          <p:spTgt spid="21"/>
                                        </p:tgtEl>
                                      </p:cBhvr>
                                      <p:to x="100000" y="100000"/>
                                    </p:animScale>
                                  </p:childTnLst>
                                </p:cTn>
                              </p:par>
                            </p:childTnLst>
                          </p:cTn>
                        </p:par>
                        <p:par>
                          <p:cTn id="21" fill="hold">
                            <p:stCondLst>
                              <p:cond delay="1000"/>
                            </p:stCondLst>
                            <p:childTnLst>
                              <p:par>
                                <p:cTn id="22" presetID="26"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290">
                                          <p:stCondLst>
                                            <p:cond delay="0"/>
                                          </p:stCondLst>
                                        </p:cTn>
                                        <p:tgtEl>
                                          <p:spTgt spid="12"/>
                                        </p:tgtEl>
                                      </p:cBhvr>
                                    </p:animEffect>
                                    <p:anim calcmode="lin" valueType="num">
                                      <p:cBhvr>
                                        <p:cTn id="25"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30" dur="13">
                                          <p:stCondLst>
                                            <p:cond delay="325"/>
                                          </p:stCondLst>
                                        </p:cTn>
                                        <p:tgtEl>
                                          <p:spTgt spid="12"/>
                                        </p:tgtEl>
                                      </p:cBhvr>
                                      <p:to x="100000" y="60000"/>
                                    </p:animScale>
                                    <p:animScale>
                                      <p:cBhvr>
                                        <p:cTn id="31" dur="83" decel="50000">
                                          <p:stCondLst>
                                            <p:cond delay="338"/>
                                          </p:stCondLst>
                                        </p:cTn>
                                        <p:tgtEl>
                                          <p:spTgt spid="12"/>
                                        </p:tgtEl>
                                      </p:cBhvr>
                                      <p:to x="100000" y="100000"/>
                                    </p:animScale>
                                    <p:animScale>
                                      <p:cBhvr>
                                        <p:cTn id="32" dur="13">
                                          <p:stCondLst>
                                            <p:cond delay="656"/>
                                          </p:stCondLst>
                                        </p:cTn>
                                        <p:tgtEl>
                                          <p:spTgt spid="12"/>
                                        </p:tgtEl>
                                      </p:cBhvr>
                                      <p:to x="100000" y="80000"/>
                                    </p:animScale>
                                    <p:animScale>
                                      <p:cBhvr>
                                        <p:cTn id="33" dur="83" decel="50000">
                                          <p:stCondLst>
                                            <p:cond delay="669"/>
                                          </p:stCondLst>
                                        </p:cTn>
                                        <p:tgtEl>
                                          <p:spTgt spid="12"/>
                                        </p:tgtEl>
                                      </p:cBhvr>
                                      <p:to x="100000" y="100000"/>
                                    </p:animScale>
                                    <p:animScale>
                                      <p:cBhvr>
                                        <p:cTn id="34" dur="13">
                                          <p:stCondLst>
                                            <p:cond delay="821"/>
                                          </p:stCondLst>
                                        </p:cTn>
                                        <p:tgtEl>
                                          <p:spTgt spid="12"/>
                                        </p:tgtEl>
                                      </p:cBhvr>
                                      <p:to x="100000" y="90000"/>
                                    </p:animScale>
                                    <p:animScale>
                                      <p:cBhvr>
                                        <p:cTn id="35" dur="83" decel="50000">
                                          <p:stCondLst>
                                            <p:cond delay="834"/>
                                          </p:stCondLst>
                                        </p:cTn>
                                        <p:tgtEl>
                                          <p:spTgt spid="12"/>
                                        </p:tgtEl>
                                      </p:cBhvr>
                                      <p:to x="100000" y="100000"/>
                                    </p:animScale>
                                    <p:animScale>
                                      <p:cBhvr>
                                        <p:cTn id="36" dur="13">
                                          <p:stCondLst>
                                            <p:cond delay="904"/>
                                          </p:stCondLst>
                                        </p:cTn>
                                        <p:tgtEl>
                                          <p:spTgt spid="12"/>
                                        </p:tgtEl>
                                      </p:cBhvr>
                                      <p:to x="100000" y="95000"/>
                                    </p:animScale>
                                    <p:animScale>
                                      <p:cBhvr>
                                        <p:cTn id="37" dur="83" decel="50000">
                                          <p:stCondLst>
                                            <p:cond delay="917"/>
                                          </p:stCondLst>
                                        </p:cTn>
                                        <p:tgtEl>
                                          <p:spTgt spid="12"/>
                                        </p:tgtEl>
                                      </p:cBhvr>
                                      <p:to x="100000" y="100000"/>
                                    </p:animScale>
                                  </p:childTnLst>
                                </p:cTn>
                              </p:par>
                            </p:childTnLst>
                          </p:cTn>
                        </p:par>
                        <p:par>
                          <p:cTn id="38" fill="hold">
                            <p:stCondLst>
                              <p:cond delay="2000"/>
                            </p:stCondLst>
                            <p:childTnLst>
                              <p:par>
                                <p:cTn id="39" presetID="26"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290">
                                          <p:stCondLst>
                                            <p:cond delay="0"/>
                                          </p:stCondLst>
                                        </p:cTn>
                                        <p:tgtEl>
                                          <p:spTgt spid="15"/>
                                        </p:tgtEl>
                                      </p:cBhvr>
                                    </p:animEffect>
                                    <p:anim calcmode="lin" valueType="num">
                                      <p:cBhvr>
                                        <p:cTn id="42"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47" dur="13">
                                          <p:stCondLst>
                                            <p:cond delay="325"/>
                                          </p:stCondLst>
                                        </p:cTn>
                                        <p:tgtEl>
                                          <p:spTgt spid="15"/>
                                        </p:tgtEl>
                                      </p:cBhvr>
                                      <p:to x="100000" y="60000"/>
                                    </p:animScale>
                                    <p:animScale>
                                      <p:cBhvr>
                                        <p:cTn id="48" dur="83" decel="50000">
                                          <p:stCondLst>
                                            <p:cond delay="338"/>
                                          </p:stCondLst>
                                        </p:cTn>
                                        <p:tgtEl>
                                          <p:spTgt spid="15"/>
                                        </p:tgtEl>
                                      </p:cBhvr>
                                      <p:to x="100000" y="100000"/>
                                    </p:animScale>
                                    <p:animScale>
                                      <p:cBhvr>
                                        <p:cTn id="49" dur="13">
                                          <p:stCondLst>
                                            <p:cond delay="656"/>
                                          </p:stCondLst>
                                        </p:cTn>
                                        <p:tgtEl>
                                          <p:spTgt spid="15"/>
                                        </p:tgtEl>
                                      </p:cBhvr>
                                      <p:to x="100000" y="80000"/>
                                    </p:animScale>
                                    <p:animScale>
                                      <p:cBhvr>
                                        <p:cTn id="50" dur="83" decel="50000">
                                          <p:stCondLst>
                                            <p:cond delay="669"/>
                                          </p:stCondLst>
                                        </p:cTn>
                                        <p:tgtEl>
                                          <p:spTgt spid="15"/>
                                        </p:tgtEl>
                                      </p:cBhvr>
                                      <p:to x="100000" y="100000"/>
                                    </p:animScale>
                                    <p:animScale>
                                      <p:cBhvr>
                                        <p:cTn id="51" dur="13">
                                          <p:stCondLst>
                                            <p:cond delay="821"/>
                                          </p:stCondLst>
                                        </p:cTn>
                                        <p:tgtEl>
                                          <p:spTgt spid="15"/>
                                        </p:tgtEl>
                                      </p:cBhvr>
                                      <p:to x="100000" y="90000"/>
                                    </p:animScale>
                                    <p:animScale>
                                      <p:cBhvr>
                                        <p:cTn id="52" dur="83" decel="50000">
                                          <p:stCondLst>
                                            <p:cond delay="834"/>
                                          </p:stCondLst>
                                        </p:cTn>
                                        <p:tgtEl>
                                          <p:spTgt spid="15"/>
                                        </p:tgtEl>
                                      </p:cBhvr>
                                      <p:to x="100000" y="100000"/>
                                    </p:animScale>
                                    <p:animScale>
                                      <p:cBhvr>
                                        <p:cTn id="53" dur="13">
                                          <p:stCondLst>
                                            <p:cond delay="904"/>
                                          </p:stCondLst>
                                        </p:cTn>
                                        <p:tgtEl>
                                          <p:spTgt spid="15"/>
                                        </p:tgtEl>
                                      </p:cBhvr>
                                      <p:to x="100000" y="95000"/>
                                    </p:animScale>
                                    <p:animScale>
                                      <p:cBhvr>
                                        <p:cTn id="54" dur="83" decel="50000">
                                          <p:stCondLst>
                                            <p:cond delay="917"/>
                                          </p:stCondLst>
                                        </p:cTn>
                                        <p:tgtEl>
                                          <p:spTgt spid="15"/>
                                        </p:tgtEl>
                                      </p:cBhvr>
                                      <p:to x="100000" y="100000"/>
                                    </p:animScale>
                                  </p:childTnLst>
                                </p:cTn>
                              </p:par>
                            </p:childTnLst>
                          </p:cTn>
                        </p:par>
                        <p:par>
                          <p:cTn id="55" fill="hold">
                            <p:stCondLst>
                              <p:cond delay="3000"/>
                            </p:stCondLst>
                            <p:childTnLst>
                              <p:par>
                                <p:cTn id="56" presetID="26" presetClass="entr" presetSubtype="0"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290">
                                          <p:stCondLst>
                                            <p:cond delay="0"/>
                                          </p:stCondLst>
                                        </p:cTn>
                                        <p:tgtEl>
                                          <p:spTgt spid="18"/>
                                        </p:tgtEl>
                                      </p:cBhvr>
                                    </p:animEffect>
                                    <p:anim calcmode="lin" valueType="num">
                                      <p:cBhvr>
                                        <p:cTn id="59"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64" dur="13">
                                          <p:stCondLst>
                                            <p:cond delay="325"/>
                                          </p:stCondLst>
                                        </p:cTn>
                                        <p:tgtEl>
                                          <p:spTgt spid="18"/>
                                        </p:tgtEl>
                                      </p:cBhvr>
                                      <p:to x="100000" y="60000"/>
                                    </p:animScale>
                                    <p:animScale>
                                      <p:cBhvr>
                                        <p:cTn id="65" dur="83" decel="50000">
                                          <p:stCondLst>
                                            <p:cond delay="338"/>
                                          </p:stCondLst>
                                        </p:cTn>
                                        <p:tgtEl>
                                          <p:spTgt spid="18"/>
                                        </p:tgtEl>
                                      </p:cBhvr>
                                      <p:to x="100000" y="100000"/>
                                    </p:animScale>
                                    <p:animScale>
                                      <p:cBhvr>
                                        <p:cTn id="66" dur="13">
                                          <p:stCondLst>
                                            <p:cond delay="656"/>
                                          </p:stCondLst>
                                        </p:cTn>
                                        <p:tgtEl>
                                          <p:spTgt spid="18"/>
                                        </p:tgtEl>
                                      </p:cBhvr>
                                      <p:to x="100000" y="80000"/>
                                    </p:animScale>
                                    <p:animScale>
                                      <p:cBhvr>
                                        <p:cTn id="67" dur="83" decel="50000">
                                          <p:stCondLst>
                                            <p:cond delay="669"/>
                                          </p:stCondLst>
                                        </p:cTn>
                                        <p:tgtEl>
                                          <p:spTgt spid="18"/>
                                        </p:tgtEl>
                                      </p:cBhvr>
                                      <p:to x="100000" y="100000"/>
                                    </p:animScale>
                                    <p:animScale>
                                      <p:cBhvr>
                                        <p:cTn id="68" dur="13">
                                          <p:stCondLst>
                                            <p:cond delay="821"/>
                                          </p:stCondLst>
                                        </p:cTn>
                                        <p:tgtEl>
                                          <p:spTgt spid="18"/>
                                        </p:tgtEl>
                                      </p:cBhvr>
                                      <p:to x="100000" y="90000"/>
                                    </p:animScale>
                                    <p:animScale>
                                      <p:cBhvr>
                                        <p:cTn id="69" dur="83" decel="50000">
                                          <p:stCondLst>
                                            <p:cond delay="834"/>
                                          </p:stCondLst>
                                        </p:cTn>
                                        <p:tgtEl>
                                          <p:spTgt spid="18"/>
                                        </p:tgtEl>
                                      </p:cBhvr>
                                      <p:to x="100000" y="100000"/>
                                    </p:animScale>
                                    <p:animScale>
                                      <p:cBhvr>
                                        <p:cTn id="70" dur="13">
                                          <p:stCondLst>
                                            <p:cond delay="904"/>
                                          </p:stCondLst>
                                        </p:cTn>
                                        <p:tgtEl>
                                          <p:spTgt spid="18"/>
                                        </p:tgtEl>
                                      </p:cBhvr>
                                      <p:to x="100000" y="95000"/>
                                    </p:animScale>
                                    <p:animScale>
                                      <p:cBhvr>
                                        <p:cTn id="71" dur="83" decel="50000">
                                          <p:stCondLst>
                                            <p:cond delay="917"/>
                                          </p:stCondLst>
                                        </p:cTn>
                                        <p:tgtEl>
                                          <p:spTgt spid="18"/>
                                        </p:tgtEl>
                                      </p:cBhvr>
                                      <p:to x="100000" y="100000"/>
                                    </p:animScale>
                                  </p:childTnLst>
                                </p:cTn>
                              </p:par>
                              <p:par>
                                <p:cTn id="72" presetID="42" presetClass="entr" presetSubtype="0" fill="hold" grpId="0" nodeType="withEffect">
                                  <p:stCondLst>
                                    <p:cond delay="10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10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100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100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anim calcmode="lin" valueType="num">
                                      <p:cBhvr>
                                        <p:cTn id="90" dur="1000" fill="hold"/>
                                        <p:tgtEl>
                                          <p:spTgt spid="27"/>
                                        </p:tgtEl>
                                        <p:attrNameLst>
                                          <p:attrName>ppt_x</p:attrName>
                                        </p:attrNameLst>
                                      </p:cBhvr>
                                      <p:tavLst>
                                        <p:tav tm="0">
                                          <p:val>
                                            <p:strVal val="#ppt_x"/>
                                          </p:val>
                                        </p:tav>
                                        <p:tav tm="100000">
                                          <p:val>
                                            <p:strVal val="#ppt_x"/>
                                          </p:val>
                                        </p:tav>
                                      </p:tavLst>
                                    </p:anim>
                                    <p:anim calcmode="lin" valueType="num">
                                      <p:cBhvr>
                                        <p:cTn id="91" dur="1000" fill="hold"/>
                                        <p:tgtEl>
                                          <p:spTgt spid="27"/>
                                        </p:tgtEl>
                                        <p:attrNameLst>
                                          <p:attrName>ppt_y</p:attrName>
                                        </p:attrNameLst>
                                      </p:cBhvr>
                                      <p:tavLst>
                                        <p:tav tm="0">
                                          <p:val>
                                            <p:strVal val="#ppt_y+.1"/>
                                          </p:val>
                                        </p:tav>
                                        <p:tav tm="100000">
                                          <p:val>
                                            <p:strVal val="#ppt_y"/>
                                          </p:val>
                                        </p:tav>
                                      </p:tavLst>
                                    </p:anim>
                                  </p:childTnLst>
                                </p:cTn>
                              </p:par>
                            </p:childTnLst>
                          </p:cTn>
                        </p:par>
                        <p:par>
                          <p:cTn id="92" fill="hold">
                            <p:stCondLst>
                              <p:cond delay="4000"/>
                            </p:stCondLst>
                            <p:childTnLst>
                              <p:par>
                                <p:cTn id="93" presetID="53" presetClass="entr" presetSubtype="16" fill="hold" grpId="0" nodeType="afterEffect">
                                  <p:stCondLst>
                                    <p:cond delay="0"/>
                                  </p:stCondLst>
                                  <p:childTnLst>
                                    <p:set>
                                      <p:cBhvr>
                                        <p:cTn id="94" dur="1" fill="hold">
                                          <p:stCondLst>
                                            <p:cond delay="0"/>
                                          </p:stCondLst>
                                        </p:cTn>
                                        <p:tgtEl>
                                          <p:spTgt spid="2"/>
                                        </p:tgtEl>
                                        <p:attrNameLst>
                                          <p:attrName>style.visibility</p:attrName>
                                        </p:attrNameLst>
                                      </p:cBhvr>
                                      <p:to>
                                        <p:strVal val="visible"/>
                                      </p:to>
                                    </p:set>
                                    <p:anim calcmode="lin" valueType="num">
                                      <p:cBhvr>
                                        <p:cTn id="95" dur="500" fill="hold"/>
                                        <p:tgtEl>
                                          <p:spTgt spid="2"/>
                                        </p:tgtEl>
                                        <p:attrNameLst>
                                          <p:attrName>ppt_w</p:attrName>
                                        </p:attrNameLst>
                                      </p:cBhvr>
                                      <p:tavLst>
                                        <p:tav tm="0">
                                          <p:val>
                                            <p:fltVal val="0"/>
                                          </p:val>
                                        </p:tav>
                                        <p:tav tm="100000">
                                          <p:val>
                                            <p:strVal val="#ppt_w"/>
                                          </p:val>
                                        </p:tav>
                                      </p:tavLst>
                                    </p:anim>
                                    <p:anim calcmode="lin" valueType="num">
                                      <p:cBhvr>
                                        <p:cTn id="96" dur="500" fill="hold"/>
                                        <p:tgtEl>
                                          <p:spTgt spid="2"/>
                                        </p:tgtEl>
                                        <p:attrNameLst>
                                          <p:attrName>ppt_h</p:attrName>
                                        </p:attrNameLst>
                                      </p:cBhvr>
                                      <p:tavLst>
                                        <p:tav tm="0">
                                          <p:val>
                                            <p:fltVal val="0"/>
                                          </p:val>
                                        </p:tav>
                                        <p:tav tm="100000">
                                          <p:val>
                                            <p:strVal val="#ppt_h"/>
                                          </p:val>
                                        </p:tav>
                                      </p:tavLst>
                                    </p:anim>
                                    <p:animEffect transition="in" filter="fade">
                                      <p:cBhvr>
                                        <p:cTn id="97" dur="500"/>
                                        <p:tgtEl>
                                          <p:spTgt spid="2"/>
                                        </p:tgtEl>
                                      </p:cBhvr>
                                    </p:animEffect>
                                  </p:childTnLst>
                                </p:cTn>
                              </p:par>
                            </p:childTnLst>
                          </p:cTn>
                        </p:par>
                        <p:par>
                          <p:cTn id="98" fill="hold">
                            <p:stCondLst>
                              <p:cond delay="4500"/>
                            </p:stCondLst>
                            <p:childTnLst>
                              <p:par>
                                <p:cTn id="99" presetID="53" presetClass="entr" presetSubtype="16" fill="hold" grpId="0" nodeType="afterEffect">
                                  <p:stCondLst>
                                    <p:cond delay="0"/>
                                  </p:stCondLst>
                                  <p:childTnLst>
                                    <p:set>
                                      <p:cBhvr>
                                        <p:cTn id="100" dur="1" fill="hold">
                                          <p:stCondLst>
                                            <p:cond delay="0"/>
                                          </p:stCondLst>
                                        </p:cTn>
                                        <p:tgtEl>
                                          <p:spTgt spid="3"/>
                                        </p:tgtEl>
                                        <p:attrNameLst>
                                          <p:attrName>style.visibility</p:attrName>
                                        </p:attrNameLst>
                                      </p:cBhvr>
                                      <p:to>
                                        <p:strVal val="visible"/>
                                      </p:to>
                                    </p:set>
                                    <p:anim calcmode="lin" valueType="num">
                                      <p:cBhvr>
                                        <p:cTn id="101" dur="500" fill="hold"/>
                                        <p:tgtEl>
                                          <p:spTgt spid="3"/>
                                        </p:tgtEl>
                                        <p:attrNameLst>
                                          <p:attrName>ppt_w</p:attrName>
                                        </p:attrNameLst>
                                      </p:cBhvr>
                                      <p:tavLst>
                                        <p:tav tm="0">
                                          <p:val>
                                            <p:fltVal val="0"/>
                                          </p:val>
                                        </p:tav>
                                        <p:tav tm="100000">
                                          <p:val>
                                            <p:strVal val="#ppt_w"/>
                                          </p:val>
                                        </p:tav>
                                      </p:tavLst>
                                    </p:anim>
                                    <p:anim calcmode="lin" valueType="num">
                                      <p:cBhvr>
                                        <p:cTn id="102" dur="500" fill="hold"/>
                                        <p:tgtEl>
                                          <p:spTgt spid="3"/>
                                        </p:tgtEl>
                                        <p:attrNameLst>
                                          <p:attrName>ppt_h</p:attrName>
                                        </p:attrNameLst>
                                      </p:cBhvr>
                                      <p:tavLst>
                                        <p:tav tm="0">
                                          <p:val>
                                            <p:fltVal val="0"/>
                                          </p:val>
                                        </p:tav>
                                        <p:tav tm="100000">
                                          <p:val>
                                            <p:strVal val="#ppt_h"/>
                                          </p:val>
                                        </p:tav>
                                      </p:tavLst>
                                    </p:anim>
                                    <p:animEffect transition="in" filter="fade">
                                      <p:cBhvr>
                                        <p:cTn id="103" dur="500"/>
                                        <p:tgtEl>
                                          <p:spTgt spid="3"/>
                                        </p:tgtEl>
                                      </p:cBhvr>
                                    </p:animEffect>
                                  </p:childTnLst>
                                </p:cTn>
                              </p:par>
                            </p:childTnLst>
                          </p:cTn>
                        </p:par>
                        <p:par>
                          <p:cTn id="104" fill="hold">
                            <p:stCondLst>
                              <p:cond delay="5000"/>
                            </p:stCondLst>
                            <p:childTnLst>
                              <p:par>
                                <p:cTn id="105" presetID="53" presetClass="entr" presetSubtype="16"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p:cTn id="107" dur="500" fill="hold"/>
                                        <p:tgtEl>
                                          <p:spTgt spid="8"/>
                                        </p:tgtEl>
                                        <p:attrNameLst>
                                          <p:attrName>ppt_w</p:attrName>
                                        </p:attrNameLst>
                                      </p:cBhvr>
                                      <p:tavLst>
                                        <p:tav tm="0">
                                          <p:val>
                                            <p:fltVal val="0"/>
                                          </p:val>
                                        </p:tav>
                                        <p:tav tm="100000">
                                          <p:val>
                                            <p:strVal val="#ppt_w"/>
                                          </p:val>
                                        </p:tav>
                                      </p:tavLst>
                                    </p:anim>
                                    <p:anim calcmode="lin" valueType="num">
                                      <p:cBhvr>
                                        <p:cTn id="108" dur="500" fill="hold"/>
                                        <p:tgtEl>
                                          <p:spTgt spid="8"/>
                                        </p:tgtEl>
                                        <p:attrNameLst>
                                          <p:attrName>ppt_h</p:attrName>
                                        </p:attrNameLst>
                                      </p:cBhvr>
                                      <p:tavLst>
                                        <p:tav tm="0">
                                          <p:val>
                                            <p:fltVal val="0"/>
                                          </p:val>
                                        </p:tav>
                                        <p:tav tm="100000">
                                          <p:val>
                                            <p:strVal val="#ppt_h"/>
                                          </p:val>
                                        </p:tav>
                                      </p:tavLst>
                                    </p:anim>
                                    <p:animEffect transition="in" filter="fade">
                                      <p:cBhvr>
                                        <p:cTn id="109" dur="500"/>
                                        <p:tgtEl>
                                          <p:spTgt spid="8"/>
                                        </p:tgtEl>
                                      </p:cBhvr>
                                    </p:animEffect>
                                  </p:childTnLst>
                                </p:cTn>
                              </p:par>
                            </p:childTnLst>
                          </p:cTn>
                        </p:par>
                        <p:par>
                          <p:cTn id="110" fill="hold">
                            <p:stCondLst>
                              <p:cond delay="5500"/>
                            </p:stCondLst>
                            <p:childTnLst>
                              <p:par>
                                <p:cTn id="111" presetID="53" presetClass="entr" presetSubtype="16" fill="hold" grpId="0" nodeType="after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p:cTn id="113" dur="500" fill="hold"/>
                                        <p:tgtEl>
                                          <p:spTgt spid="9"/>
                                        </p:tgtEl>
                                        <p:attrNameLst>
                                          <p:attrName>ppt_w</p:attrName>
                                        </p:attrNameLst>
                                      </p:cBhvr>
                                      <p:tavLst>
                                        <p:tav tm="0">
                                          <p:val>
                                            <p:fltVal val="0"/>
                                          </p:val>
                                        </p:tav>
                                        <p:tav tm="100000">
                                          <p:val>
                                            <p:strVal val="#ppt_w"/>
                                          </p:val>
                                        </p:tav>
                                      </p:tavLst>
                                    </p:anim>
                                    <p:anim calcmode="lin" valueType="num">
                                      <p:cBhvr>
                                        <p:cTn id="114" dur="500" fill="hold"/>
                                        <p:tgtEl>
                                          <p:spTgt spid="9"/>
                                        </p:tgtEl>
                                        <p:attrNameLst>
                                          <p:attrName>ppt_h</p:attrName>
                                        </p:attrNameLst>
                                      </p:cBhvr>
                                      <p:tavLst>
                                        <p:tav tm="0">
                                          <p:val>
                                            <p:fltVal val="0"/>
                                          </p:val>
                                        </p:tav>
                                        <p:tav tm="100000">
                                          <p:val>
                                            <p:strVal val="#ppt_h"/>
                                          </p:val>
                                        </p:tav>
                                      </p:tavLst>
                                    </p:anim>
                                    <p:animEffect transition="in" filter="fade">
                                      <p:cBhvr>
                                        <p:cTn id="1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 grpId="0" bldLvl="0" animBg="1"/>
      <p:bldP spid="3" grpId="0" bldLvl="0" animBg="1"/>
      <p:bldP spid="8" grpId="0" bldLvl="0" animBg="1"/>
      <p:bldP spid="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767201" y="173845"/>
            <a:ext cx="1576869" cy="327660"/>
          </a:xfrm>
          <a:prstGeom prst="rect">
            <a:avLst/>
          </a:prstGeom>
          <a:noFill/>
        </p:spPr>
        <p:txBody>
          <a:bodyPr wrap="square" lIns="51421" tIns="25710" rIns="51421" bIns="25710" rtlCol="0">
            <a:spAutoFit/>
          </a:bodyPr>
          <a:lstStyle/>
          <a:p>
            <a:pPr marL="0" lvl="1" algn="ctr"/>
            <a:r>
              <a:rPr lang="en-US" altLang="zh-CN" b="1" dirty="0" smtClean="0">
                <a:solidFill>
                  <a:srgbClr val="0070C0"/>
                </a:solidFill>
                <a:latin typeface="微软雅黑" panose="020B0503020204020204" pitchFamily="34" charset="-122"/>
                <a:ea typeface="微软雅黑" panose="020B0503020204020204" pitchFamily="34" charset="-122"/>
              </a:rPr>
              <a:t>CSS</a:t>
            </a:r>
            <a:r>
              <a:rPr lang="zh-CN" altLang="en-US" b="1" dirty="0" smtClean="0">
                <a:solidFill>
                  <a:srgbClr val="0070C0"/>
                </a:solidFill>
                <a:latin typeface="微软雅黑" panose="020B0503020204020204" pitchFamily="34" charset="-122"/>
                <a:ea typeface="微软雅黑" panose="020B0503020204020204" pitchFamily="34" charset="-122"/>
              </a:rPr>
              <a:t>基础</a:t>
            </a:r>
            <a:endParaRPr lang="zh-CN" altLang="en-US" b="1" dirty="0" smtClean="0">
              <a:solidFill>
                <a:srgbClr val="0070C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921798"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5" name="组合 14"/>
          <p:cNvGrpSpPr/>
          <p:nvPr/>
        </p:nvGrpSpPr>
        <p:grpSpPr>
          <a:xfrm>
            <a:off x="5936074" y="3343896"/>
            <a:ext cx="3225240" cy="1706947"/>
            <a:chOff x="5917425" y="3435846"/>
            <a:chExt cx="3226575" cy="1707654"/>
          </a:xfrm>
        </p:grpSpPr>
        <p:pic>
          <p:nvPicPr>
            <p:cNvPr id="16"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组合 17"/>
          <p:cNvGrpSpPr/>
          <p:nvPr/>
        </p:nvGrpSpPr>
        <p:grpSpPr>
          <a:xfrm>
            <a:off x="1439832" y="917998"/>
            <a:ext cx="6231894" cy="3759253"/>
            <a:chOff x="2034703" y="1151662"/>
            <a:chExt cx="7807300" cy="5013642"/>
          </a:xfrm>
        </p:grpSpPr>
        <p:sp>
          <p:nvSpPr>
            <p:cNvPr id="19" name="圆角矩形 18"/>
            <p:cNvSpPr/>
            <p:nvPr/>
          </p:nvSpPr>
          <p:spPr>
            <a:xfrm>
              <a:off x="2034703" y="1151664"/>
              <a:ext cx="7807300" cy="5013640"/>
            </a:xfrm>
            <a:prstGeom prst="roundRect">
              <a:avLst>
                <a:gd name="adj" fmla="val 1621"/>
              </a:avLst>
            </a:prstGeom>
            <a:solidFill>
              <a:schemeClr val="bg1">
                <a:lumMod val="65000"/>
              </a:schemeClr>
            </a:solidFill>
            <a:ln>
              <a:noFill/>
            </a:ln>
            <a:effectLst>
              <a:outerShdw blurRad="381000" dist="127000" dir="2700000" algn="tl" rotWithShape="0">
                <a:prstClr val="black">
                  <a:alpha val="40000"/>
                </a:prstClr>
              </a:outerShdw>
            </a:effectLst>
            <a:scene3d>
              <a:camera prst="orthographicFront"/>
              <a:lightRig rig="threePt" dir="t">
                <a:rot lat="0" lon="0" rev="0"/>
              </a:lightRig>
            </a:scene3d>
            <a:sp3d prstMaterial="softEdge">
              <a:bevelT w="254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梯形 19"/>
            <p:cNvSpPr/>
            <p:nvPr/>
          </p:nvSpPr>
          <p:spPr>
            <a:xfrm rot="16200000">
              <a:off x="-264305"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梯形 20"/>
            <p:cNvSpPr/>
            <p:nvPr/>
          </p:nvSpPr>
          <p:spPr>
            <a:xfrm rot="5400000" flipH="1">
              <a:off x="7129387"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p:nvSpPr>
          <p:spPr>
            <a:xfrm>
              <a:off x="3900276" y="1151662"/>
              <a:ext cx="1331495" cy="5013642"/>
            </a:xfrm>
            <a:prstGeom prst="rect">
              <a:avLst/>
            </a:prstGeom>
            <a:gradFill>
              <a:gsLst>
                <a:gs pos="0">
                  <a:srgbClr val="F7F7F7">
                    <a:alpha val="0"/>
                  </a:srgbClr>
                </a:gs>
                <a:gs pos="63000">
                  <a:schemeClr val="bg1">
                    <a:alpha val="33000"/>
                  </a:schemeClr>
                </a:gs>
                <a:gs pos="100000">
                  <a:srgbClr val="F7F7F7">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303475" y="1151664"/>
              <a:ext cx="7269757" cy="5013640"/>
            </a:xfrm>
            <a:prstGeom prst="rect">
              <a:avLst/>
            </a:prstGeom>
            <a:gradFill>
              <a:gsLst>
                <a:gs pos="89000">
                  <a:srgbClr val="F7F7F7"/>
                </a:gs>
                <a:gs pos="74000">
                  <a:srgbClr val="EEEEEE"/>
                </a:gs>
                <a:gs pos="57000">
                  <a:srgbClr val="FBFBFB"/>
                </a:gs>
                <a:gs pos="47000">
                  <a:srgbClr val="EAEAEA"/>
                </a:gs>
                <a:gs pos="29000">
                  <a:srgbClr val="FBFBFB"/>
                </a:gs>
                <a:gs pos="15000">
                  <a:srgbClr val="F7F7F7"/>
                </a:gs>
                <a:gs pos="0">
                  <a:srgbClr val="F7F7F7"/>
                </a:gs>
                <a:gs pos="100000">
                  <a:srgbClr val="F5F5F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5979406" y="1151662"/>
              <a:ext cx="308198" cy="5013642"/>
            </a:xfrm>
            <a:prstGeom prst="rect">
              <a:avLst/>
            </a:prstGeom>
            <a:gradFill>
              <a:gsLst>
                <a:gs pos="100000">
                  <a:srgbClr val="F7F7F7">
                    <a:alpha val="0"/>
                  </a:srgbClr>
                </a:gs>
                <a:gs pos="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任意多边形 24"/>
            <p:cNvSpPr/>
            <p:nvPr/>
          </p:nvSpPr>
          <p:spPr>
            <a:xfrm rot="5400000" flipH="1">
              <a:off x="7080192" y="3643031"/>
              <a:ext cx="5013640" cy="30906"/>
            </a:xfrm>
            <a:custGeom>
              <a:avLst/>
              <a:gdLst>
                <a:gd name="connsiteX0" fmla="*/ 5013640 w 5013640"/>
                <a:gd name="connsiteY0" fmla="*/ 54754 h 54754"/>
                <a:gd name="connsiteX1" fmla="*/ 4993107 w 5013640"/>
                <a:gd name="connsiteY1" fmla="*/ 0 h 54754"/>
                <a:gd name="connsiteX2" fmla="*/ 20533 w 5013640"/>
                <a:gd name="connsiteY2" fmla="*/ 0 h 54754"/>
                <a:gd name="connsiteX3" fmla="*/ 0 w 5013640"/>
                <a:gd name="connsiteY3" fmla="*/ 54754 h 54754"/>
              </a:gdLst>
              <a:ahLst/>
              <a:cxnLst>
                <a:cxn ang="0">
                  <a:pos x="connsiteX0" y="connsiteY0"/>
                </a:cxn>
                <a:cxn ang="0">
                  <a:pos x="connsiteX1" y="connsiteY1"/>
                </a:cxn>
                <a:cxn ang="0">
                  <a:pos x="connsiteX2" y="connsiteY2"/>
                </a:cxn>
                <a:cxn ang="0">
                  <a:pos x="connsiteX3" y="connsiteY3"/>
                </a:cxn>
              </a:cxnLst>
              <a:rect l="l" t="t" r="r" b="b"/>
              <a:pathLst>
                <a:path w="5013640" h="54754">
                  <a:moveTo>
                    <a:pt x="5013640" y="54754"/>
                  </a:moveTo>
                  <a:lnTo>
                    <a:pt x="4993107" y="0"/>
                  </a:lnTo>
                  <a:lnTo>
                    <a:pt x="20533" y="0"/>
                  </a:lnTo>
                  <a:lnTo>
                    <a:pt x="0" y="54754"/>
                  </a:lnTo>
                  <a:close/>
                </a:path>
              </a:pathLst>
            </a:cu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761314" y="1105596"/>
            <a:ext cx="2614529" cy="1636395"/>
          </a:xfrm>
          <a:prstGeom prst="rect">
            <a:avLst/>
          </a:prstGeom>
        </p:spPr>
        <p:txBody>
          <a:bodyPr wrap="square" lIns="68556" tIns="34278" rIns="68556" bIns="34278">
            <a:spAutoFit/>
          </a:bodyPr>
          <a:lstStyle/>
          <a:p>
            <a:pPr algn="ctr">
              <a:lnSpc>
                <a:spcPct val="150000"/>
              </a:lnSpc>
              <a:defRPr/>
            </a:pPr>
            <a:r>
              <a:rPr lang="zh-CN" sz="4000" dirty="0">
                <a:latin typeface="微软雅黑" panose="020B0503020204020204" pitchFamily="34" charset="-122"/>
                <a:ea typeface="微软雅黑" panose="020B0503020204020204" pitchFamily="34" charset="-122"/>
              </a:rPr>
              <a:t>第二章</a:t>
            </a:r>
            <a:endParaRPr lang="zh-CN" sz="1400" dirty="0">
              <a:latin typeface="微软雅黑" panose="020B0503020204020204" pitchFamily="34" charset="-122"/>
              <a:ea typeface="微软雅黑" panose="020B0503020204020204" pitchFamily="34" charset="-122"/>
            </a:endParaRPr>
          </a:p>
          <a:p>
            <a:pPr algn="ctr">
              <a:lnSpc>
                <a:spcPct val="150000"/>
              </a:lnSpc>
              <a:defRPr/>
            </a:pPr>
            <a:r>
              <a:rPr lang="en-US" altLang="zh-CN" sz="2800" dirty="0">
                <a:latin typeface="微软雅黑" panose="020B0503020204020204" pitchFamily="34" charset="-122"/>
                <a:ea typeface="微软雅黑" panose="020B0503020204020204" pitchFamily="34" charset="-122"/>
              </a:rPr>
              <a:t>CSS</a:t>
            </a:r>
            <a:r>
              <a:rPr lang="zh-CN" altLang="en-US" sz="2800" dirty="0">
                <a:latin typeface="微软雅黑" panose="020B0503020204020204" pitchFamily="34" charset="-122"/>
                <a:ea typeface="微软雅黑" panose="020B0503020204020204" pitchFamily="34" charset="-122"/>
              </a:rPr>
              <a:t>基础</a:t>
            </a:r>
            <a:endParaRPr lang="zh-CN" altLang="en-US" sz="2800" dirty="0">
              <a:latin typeface="微软雅黑" panose="020B0503020204020204" pitchFamily="34" charset="-122"/>
              <a:ea typeface="微软雅黑" panose="020B0503020204020204" pitchFamily="34" charset="-122"/>
            </a:endParaRPr>
          </a:p>
        </p:txBody>
      </p:sp>
      <p:pic>
        <p:nvPicPr>
          <p:cNvPr id="13" name="图片 12" descr="u=2190213352,1898608478&amp;fm=72"/>
          <p:cNvPicPr>
            <a:picLocks noChangeAspect="1"/>
          </p:cNvPicPr>
          <p:nvPr/>
        </p:nvPicPr>
        <p:blipFill>
          <a:blip r:embed="rId3"/>
          <a:stretch>
            <a:fillRect/>
          </a:stretch>
        </p:blipFill>
        <p:spPr>
          <a:xfrm>
            <a:off x="1993900" y="1673225"/>
            <a:ext cx="2249805" cy="2249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25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792564" y="1384378"/>
            <a:ext cx="3292857" cy="2493809"/>
            <a:chOff x="2282031" y="457200"/>
            <a:chExt cx="7631113" cy="5943600"/>
          </a:xfrm>
        </p:grpSpPr>
        <p:pic>
          <p:nvPicPr>
            <p:cNvPr id="13" name="Picture 3" descr="C:\Users\Administrator\Desktop\iMac_resource.png"/>
            <p:cNvPicPr>
              <a:picLocks noChangeAspect="1" noChangeArrowheads="1"/>
            </p:cNvPicPr>
            <p:nvPr/>
          </p:nvPicPr>
          <p:blipFill>
            <a:blip r:embed="rId1" cstate="screen"/>
            <a:srcRect/>
            <a:stretch>
              <a:fillRect/>
            </a:stretch>
          </p:blipFill>
          <p:spPr bwMode="auto">
            <a:xfrm>
              <a:off x="2282031" y="457200"/>
              <a:ext cx="7631113" cy="59436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98185" y="980728"/>
              <a:ext cx="6048672" cy="3456384"/>
            </a:xfrm>
            <a:prstGeom prst="rect">
              <a:avLst/>
            </a:prstGeom>
            <a:blipFill>
              <a:blip r:embed="rId2" cstate="screen"/>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5" name="组合 14"/>
          <p:cNvGrpSpPr/>
          <p:nvPr/>
        </p:nvGrpSpPr>
        <p:grpSpPr>
          <a:xfrm>
            <a:off x="2790266" y="2483225"/>
            <a:ext cx="1457782" cy="1803876"/>
            <a:chOff x="865232" y="1286330"/>
            <a:chExt cx="4013321" cy="4966128"/>
          </a:xfrm>
        </p:grpSpPr>
        <p:pic>
          <p:nvPicPr>
            <p:cNvPr id="16" name="Picture 3"/>
            <p:cNvPicPr>
              <a:picLocks noChangeAspect="1"/>
            </p:cNvPicPr>
            <p:nvPr/>
          </p:nvPicPr>
          <p:blipFill rotWithShape="1">
            <a:blip r:embed="rId3" cstate="screen"/>
            <a:srcRect/>
            <a:stretch>
              <a:fillRect/>
            </a:stretch>
          </p:blipFill>
          <p:spPr>
            <a:xfrm>
              <a:off x="865232" y="1286330"/>
              <a:ext cx="4013321" cy="4966128"/>
            </a:xfrm>
            <a:prstGeom prst="rect">
              <a:avLst/>
            </a:prstGeom>
          </p:spPr>
        </p:pic>
        <p:sp>
          <p:nvSpPr>
            <p:cNvPr id="17" name="Rectangle 4"/>
            <p:cNvSpPr/>
            <p:nvPr/>
          </p:nvSpPr>
          <p:spPr>
            <a:xfrm>
              <a:off x="1454929" y="1875864"/>
              <a:ext cx="2838784" cy="3697941"/>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8" name="组合 17"/>
          <p:cNvGrpSpPr/>
          <p:nvPr/>
        </p:nvGrpSpPr>
        <p:grpSpPr>
          <a:xfrm>
            <a:off x="4579067" y="1081449"/>
            <a:ext cx="620233" cy="618851"/>
            <a:chOff x="5962996" y="1700808"/>
            <a:chExt cx="827193" cy="825350"/>
          </a:xfrm>
        </p:grpSpPr>
        <p:sp>
          <p:nvSpPr>
            <p:cNvPr id="19" name="橢圓 5"/>
            <p:cNvSpPr/>
            <p:nvPr/>
          </p:nvSpPr>
          <p:spPr>
            <a:xfrm>
              <a:off x="5962996" y="1700808"/>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0" name="Freeform 454"/>
            <p:cNvSpPr>
              <a:spLocks noEditPoints="1"/>
            </p:cNvSpPr>
            <p:nvPr/>
          </p:nvSpPr>
          <p:spPr bwMode="auto">
            <a:xfrm flipH="1">
              <a:off x="6188219" y="1964142"/>
              <a:ext cx="376746" cy="298681"/>
            </a:xfrm>
            <a:custGeom>
              <a:avLst/>
              <a:gdLst>
                <a:gd name="T0" fmla="*/ 47 w 47"/>
                <a:gd name="T1" fmla="*/ 29 h 37"/>
                <a:gd name="T2" fmla="*/ 43 w 47"/>
                <a:gd name="T3" fmla="*/ 30 h 37"/>
                <a:gd name="T4" fmla="*/ 36 w 47"/>
                <a:gd name="T5" fmla="*/ 37 h 37"/>
                <a:gd name="T6" fmla="*/ 29 w 47"/>
                <a:gd name="T7" fmla="*/ 30 h 37"/>
                <a:gd name="T8" fmla="*/ 19 w 47"/>
                <a:gd name="T9" fmla="*/ 30 h 37"/>
                <a:gd name="T10" fmla="*/ 12 w 47"/>
                <a:gd name="T11" fmla="*/ 37 h 37"/>
                <a:gd name="T12" fmla="*/ 5 w 47"/>
                <a:gd name="T13" fmla="*/ 30 h 37"/>
                <a:gd name="T14" fmla="*/ 4 w 47"/>
                <a:gd name="T15" fmla="*/ 30 h 37"/>
                <a:gd name="T16" fmla="*/ 0 w 47"/>
                <a:gd name="T17" fmla="*/ 29 h 37"/>
                <a:gd name="T18" fmla="*/ 2 w 47"/>
                <a:gd name="T19" fmla="*/ 27 h 37"/>
                <a:gd name="T20" fmla="*/ 2 w 47"/>
                <a:gd name="T21" fmla="*/ 18 h 37"/>
                <a:gd name="T22" fmla="*/ 3 w 47"/>
                <a:gd name="T23" fmla="*/ 13 h 37"/>
                <a:gd name="T24" fmla="*/ 8 w 47"/>
                <a:gd name="T25" fmla="*/ 8 h 37"/>
                <a:gd name="T26" fmla="*/ 11 w 47"/>
                <a:gd name="T27" fmla="*/ 6 h 37"/>
                <a:gd name="T28" fmla="*/ 16 w 47"/>
                <a:gd name="T29" fmla="*/ 6 h 37"/>
                <a:gd name="T30" fmla="*/ 16 w 47"/>
                <a:gd name="T31" fmla="*/ 1 h 37"/>
                <a:gd name="T32" fmla="*/ 17 w 47"/>
                <a:gd name="T33" fmla="*/ 0 h 37"/>
                <a:gd name="T34" fmla="*/ 45 w 47"/>
                <a:gd name="T35" fmla="*/ 0 h 37"/>
                <a:gd name="T36" fmla="*/ 47 w 47"/>
                <a:gd name="T37" fmla="*/ 1 h 37"/>
                <a:gd name="T38" fmla="*/ 47 w 47"/>
                <a:gd name="T39" fmla="*/ 29 h 37"/>
                <a:gd name="T40" fmla="*/ 16 w 47"/>
                <a:gd name="T41" fmla="*/ 17 h 37"/>
                <a:gd name="T42" fmla="*/ 16 w 47"/>
                <a:gd name="T43" fmla="*/ 10 h 37"/>
                <a:gd name="T44" fmla="*/ 11 w 47"/>
                <a:gd name="T45" fmla="*/ 10 h 37"/>
                <a:gd name="T46" fmla="*/ 11 w 47"/>
                <a:gd name="T47" fmla="*/ 10 h 37"/>
                <a:gd name="T48" fmla="*/ 6 w 47"/>
                <a:gd name="T49" fmla="*/ 15 h 37"/>
                <a:gd name="T50" fmla="*/ 5 w 47"/>
                <a:gd name="T51" fmla="*/ 16 h 37"/>
                <a:gd name="T52" fmla="*/ 5 w 47"/>
                <a:gd name="T53" fmla="*/ 17 h 37"/>
                <a:gd name="T54" fmla="*/ 16 w 47"/>
                <a:gd name="T55" fmla="*/ 17 h 37"/>
                <a:gd name="T56" fmla="*/ 12 w 47"/>
                <a:gd name="T57" fmla="*/ 27 h 37"/>
                <a:gd name="T58" fmla="*/ 9 w 47"/>
                <a:gd name="T59" fmla="*/ 30 h 37"/>
                <a:gd name="T60" fmla="*/ 12 w 47"/>
                <a:gd name="T61" fmla="*/ 34 h 37"/>
                <a:gd name="T62" fmla="*/ 16 w 47"/>
                <a:gd name="T63" fmla="*/ 30 h 37"/>
                <a:gd name="T64" fmla="*/ 12 w 47"/>
                <a:gd name="T65" fmla="*/ 27 h 37"/>
                <a:gd name="T66" fmla="*/ 36 w 47"/>
                <a:gd name="T67" fmla="*/ 27 h 37"/>
                <a:gd name="T68" fmla="*/ 33 w 47"/>
                <a:gd name="T69" fmla="*/ 30 h 37"/>
                <a:gd name="T70" fmla="*/ 36 w 47"/>
                <a:gd name="T71" fmla="*/ 34 h 37"/>
                <a:gd name="T72" fmla="*/ 40 w 47"/>
                <a:gd name="T73" fmla="*/ 30 h 37"/>
                <a:gd name="T74" fmla="*/ 36 w 47"/>
                <a:gd name="T75"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37">
                  <a:moveTo>
                    <a:pt x="47" y="29"/>
                  </a:moveTo>
                  <a:cubicBezTo>
                    <a:pt x="47" y="31"/>
                    <a:pt x="44" y="30"/>
                    <a:pt x="43" y="30"/>
                  </a:cubicBezTo>
                  <a:cubicBezTo>
                    <a:pt x="43" y="34"/>
                    <a:pt x="40" y="37"/>
                    <a:pt x="36" y="37"/>
                  </a:cubicBezTo>
                  <a:cubicBezTo>
                    <a:pt x="32" y="37"/>
                    <a:pt x="29" y="34"/>
                    <a:pt x="29" y="30"/>
                  </a:cubicBezTo>
                  <a:cubicBezTo>
                    <a:pt x="19" y="30"/>
                    <a:pt x="19" y="30"/>
                    <a:pt x="19" y="30"/>
                  </a:cubicBezTo>
                  <a:cubicBezTo>
                    <a:pt x="19" y="34"/>
                    <a:pt x="16" y="37"/>
                    <a:pt x="12" y="37"/>
                  </a:cubicBezTo>
                  <a:cubicBezTo>
                    <a:pt x="8" y="37"/>
                    <a:pt x="5" y="34"/>
                    <a:pt x="5" y="30"/>
                  </a:cubicBezTo>
                  <a:cubicBezTo>
                    <a:pt x="4" y="30"/>
                    <a:pt x="4" y="30"/>
                    <a:pt x="4" y="30"/>
                  </a:cubicBezTo>
                  <a:cubicBezTo>
                    <a:pt x="2" y="30"/>
                    <a:pt x="0" y="31"/>
                    <a:pt x="0" y="29"/>
                  </a:cubicBezTo>
                  <a:cubicBezTo>
                    <a:pt x="0" y="28"/>
                    <a:pt x="1" y="27"/>
                    <a:pt x="2" y="27"/>
                  </a:cubicBezTo>
                  <a:cubicBezTo>
                    <a:pt x="2" y="18"/>
                    <a:pt x="2" y="18"/>
                    <a:pt x="2" y="18"/>
                  </a:cubicBezTo>
                  <a:cubicBezTo>
                    <a:pt x="2" y="16"/>
                    <a:pt x="2" y="14"/>
                    <a:pt x="3" y="13"/>
                  </a:cubicBezTo>
                  <a:cubicBezTo>
                    <a:pt x="8" y="8"/>
                    <a:pt x="8" y="8"/>
                    <a:pt x="8" y="8"/>
                  </a:cubicBezTo>
                  <a:cubicBezTo>
                    <a:pt x="9" y="7"/>
                    <a:pt x="10" y="6"/>
                    <a:pt x="11" y="6"/>
                  </a:cubicBezTo>
                  <a:cubicBezTo>
                    <a:pt x="16" y="6"/>
                    <a:pt x="16" y="6"/>
                    <a:pt x="16" y="6"/>
                  </a:cubicBezTo>
                  <a:cubicBezTo>
                    <a:pt x="16" y="1"/>
                    <a:pt x="16" y="1"/>
                    <a:pt x="16" y="1"/>
                  </a:cubicBezTo>
                  <a:cubicBezTo>
                    <a:pt x="16" y="0"/>
                    <a:pt x="16" y="0"/>
                    <a:pt x="17" y="0"/>
                  </a:cubicBezTo>
                  <a:cubicBezTo>
                    <a:pt x="45" y="0"/>
                    <a:pt x="45" y="0"/>
                    <a:pt x="45" y="0"/>
                  </a:cubicBezTo>
                  <a:cubicBezTo>
                    <a:pt x="46" y="0"/>
                    <a:pt x="47" y="0"/>
                    <a:pt x="47" y="1"/>
                  </a:cubicBezTo>
                  <a:lnTo>
                    <a:pt x="47" y="29"/>
                  </a:lnTo>
                  <a:close/>
                  <a:moveTo>
                    <a:pt x="16" y="17"/>
                  </a:moveTo>
                  <a:cubicBezTo>
                    <a:pt x="16" y="10"/>
                    <a:pt x="16" y="10"/>
                    <a:pt x="16" y="10"/>
                  </a:cubicBezTo>
                  <a:cubicBezTo>
                    <a:pt x="11" y="10"/>
                    <a:pt x="11" y="10"/>
                    <a:pt x="11" y="10"/>
                  </a:cubicBezTo>
                  <a:cubicBezTo>
                    <a:pt x="11" y="10"/>
                    <a:pt x="11" y="10"/>
                    <a:pt x="11" y="10"/>
                  </a:cubicBezTo>
                  <a:cubicBezTo>
                    <a:pt x="6" y="15"/>
                    <a:pt x="6" y="15"/>
                    <a:pt x="6" y="15"/>
                  </a:cubicBezTo>
                  <a:cubicBezTo>
                    <a:pt x="6" y="15"/>
                    <a:pt x="5" y="16"/>
                    <a:pt x="5" y="16"/>
                  </a:cubicBezTo>
                  <a:cubicBezTo>
                    <a:pt x="5" y="17"/>
                    <a:pt x="5" y="17"/>
                    <a:pt x="5" y="17"/>
                  </a:cubicBezTo>
                  <a:lnTo>
                    <a:pt x="16" y="17"/>
                  </a:lnTo>
                  <a:close/>
                  <a:moveTo>
                    <a:pt x="12" y="27"/>
                  </a:moveTo>
                  <a:cubicBezTo>
                    <a:pt x="10" y="27"/>
                    <a:pt x="9" y="28"/>
                    <a:pt x="9" y="30"/>
                  </a:cubicBezTo>
                  <a:cubicBezTo>
                    <a:pt x="9" y="32"/>
                    <a:pt x="10" y="34"/>
                    <a:pt x="12" y="34"/>
                  </a:cubicBezTo>
                  <a:cubicBezTo>
                    <a:pt x="14" y="34"/>
                    <a:pt x="16" y="32"/>
                    <a:pt x="16" y="30"/>
                  </a:cubicBezTo>
                  <a:cubicBezTo>
                    <a:pt x="16" y="28"/>
                    <a:pt x="14" y="27"/>
                    <a:pt x="12" y="27"/>
                  </a:cubicBezTo>
                  <a:close/>
                  <a:moveTo>
                    <a:pt x="36" y="27"/>
                  </a:moveTo>
                  <a:cubicBezTo>
                    <a:pt x="34" y="27"/>
                    <a:pt x="33" y="28"/>
                    <a:pt x="33" y="30"/>
                  </a:cubicBezTo>
                  <a:cubicBezTo>
                    <a:pt x="33" y="32"/>
                    <a:pt x="34" y="34"/>
                    <a:pt x="36" y="34"/>
                  </a:cubicBezTo>
                  <a:cubicBezTo>
                    <a:pt x="38" y="34"/>
                    <a:pt x="40" y="32"/>
                    <a:pt x="40" y="30"/>
                  </a:cubicBezTo>
                  <a:cubicBezTo>
                    <a:pt x="40" y="28"/>
                    <a:pt x="38" y="27"/>
                    <a:pt x="36" y="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1" name="组合 20"/>
          <p:cNvGrpSpPr/>
          <p:nvPr/>
        </p:nvGrpSpPr>
        <p:grpSpPr>
          <a:xfrm>
            <a:off x="4591243" y="1974036"/>
            <a:ext cx="618851" cy="620232"/>
            <a:chOff x="5964839" y="2742182"/>
            <a:chExt cx="825350" cy="827192"/>
          </a:xfrm>
        </p:grpSpPr>
        <p:sp>
          <p:nvSpPr>
            <p:cNvPr id="22" name="橢圓 3"/>
            <p:cNvSpPr/>
            <p:nvPr/>
          </p:nvSpPr>
          <p:spPr>
            <a:xfrm>
              <a:off x="5964839" y="2742182"/>
              <a:ext cx="825350" cy="827192"/>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3" name="Freeform 453"/>
            <p:cNvSpPr>
              <a:spLocks noEditPoints="1"/>
            </p:cNvSpPr>
            <p:nvPr/>
          </p:nvSpPr>
          <p:spPr bwMode="auto">
            <a:xfrm>
              <a:off x="6209990" y="3025613"/>
              <a:ext cx="333203" cy="308290"/>
            </a:xfrm>
            <a:custGeom>
              <a:avLst/>
              <a:gdLst>
                <a:gd name="T0" fmla="*/ 45 w 45"/>
                <a:gd name="T1" fmla="*/ 13 h 42"/>
                <a:gd name="T2" fmla="*/ 30 w 45"/>
                <a:gd name="T3" fmla="*/ 24 h 42"/>
                <a:gd name="T4" fmla="*/ 28 w 45"/>
                <a:gd name="T5" fmla="*/ 27 h 42"/>
                <a:gd name="T6" fmla="*/ 26 w 45"/>
                <a:gd name="T7" fmla="*/ 31 h 42"/>
                <a:gd name="T8" fmla="*/ 29 w 45"/>
                <a:gd name="T9" fmla="*/ 35 h 42"/>
                <a:gd name="T10" fmla="*/ 35 w 45"/>
                <a:gd name="T11" fmla="*/ 39 h 42"/>
                <a:gd name="T12" fmla="*/ 35 w 45"/>
                <a:gd name="T13" fmla="*/ 41 h 42"/>
                <a:gd name="T14" fmla="*/ 34 w 45"/>
                <a:gd name="T15" fmla="*/ 42 h 42"/>
                <a:gd name="T16" fmla="*/ 11 w 45"/>
                <a:gd name="T17" fmla="*/ 42 h 42"/>
                <a:gd name="T18" fmla="*/ 11 w 45"/>
                <a:gd name="T19" fmla="*/ 41 h 42"/>
                <a:gd name="T20" fmla="*/ 11 w 45"/>
                <a:gd name="T21" fmla="*/ 39 h 42"/>
                <a:gd name="T22" fmla="*/ 16 w 45"/>
                <a:gd name="T23" fmla="*/ 35 h 42"/>
                <a:gd name="T24" fmla="*/ 19 w 45"/>
                <a:gd name="T25" fmla="*/ 31 h 42"/>
                <a:gd name="T26" fmla="*/ 17 w 45"/>
                <a:gd name="T27" fmla="*/ 27 h 42"/>
                <a:gd name="T28" fmla="*/ 15 w 45"/>
                <a:gd name="T29" fmla="*/ 24 h 42"/>
                <a:gd name="T30" fmla="*/ 0 w 45"/>
                <a:gd name="T31" fmla="*/ 13 h 42"/>
                <a:gd name="T32" fmla="*/ 0 w 45"/>
                <a:gd name="T33" fmla="*/ 10 h 42"/>
                <a:gd name="T34" fmla="*/ 3 w 45"/>
                <a:gd name="T35" fmla="*/ 7 h 42"/>
                <a:gd name="T36" fmla="*/ 11 w 45"/>
                <a:gd name="T37" fmla="*/ 7 h 42"/>
                <a:gd name="T38" fmla="*/ 11 w 45"/>
                <a:gd name="T39" fmla="*/ 5 h 42"/>
                <a:gd name="T40" fmla="*/ 15 w 45"/>
                <a:gd name="T41" fmla="*/ 0 h 42"/>
                <a:gd name="T42" fmla="*/ 30 w 45"/>
                <a:gd name="T43" fmla="*/ 0 h 42"/>
                <a:gd name="T44" fmla="*/ 35 w 45"/>
                <a:gd name="T45" fmla="*/ 5 h 42"/>
                <a:gd name="T46" fmla="*/ 35 w 45"/>
                <a:gd name="T47" fmla="*/ 7 h 42"/>
                <a:gd name="T48" fmla="*/ 42 w 45"/>
                <a:gd name="T49" fmla="*/ 7 h 42"/>
                <a:gd name="T50" fmla="*/ 45 w 45"/>
                <a:gd name="T51" fmla="*/ 10 h 42"/>
                <a:gd name="T52" fmla="*/ 45 w 45"/>
                <a:gd name="T53" fmla="*/ 13 h 42"/>
                <a:gd name="T54" fmla="*/ 11 w 45"/>
                <a:gd name="T55" fmla="*/ 11 h 42"/>
                <a:gd name="T56" fmla="*/ 4 w 45"/>
                <a:gd name="T57" fmla="*/ 11 h 42"/>
                <a:gd name="T58" fmla="*/ 4 w 45"/>
                <a:gd name="T59" fmla="*/ 13 h 42"/>
                <a:gd name="T60" fmla="*/ 13 w 45"/>
                <a:gd name="T61" fmla="*/ 21 h 42"/>
                <a:gd name="T62" fmla="*/ 11 w 45"/>
                <a:gd name="T63" fmla="*/ 11 h 42"/>
                <a:gd name="T64" fmla="*/ 41 w 45"/>
                <a:gd name="T65" fmla="*/ 11 h 42"/>
                <a:gd name="T66" fmla="*/ 35 w 45"/>
                <a:gd name="T67" fmla="*/ 11 h 42"/>
                <a:gd name="T68" fmla="*/ 33 w 45"/>
                <a:gd name="T69" fmla="*/ 21 h 42"/>
                <a:gd name="T70" fmla="*/ 41 w 45"/>
                <a:gd name="T71" fmla="*/ 13 h 42"/>
                <a:gd name="T72" fmla="*/ 41 w 45"/>
                <a:gd name="T73"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42">
                  <a:moveTo>
                    <a:pt x="45" y="13"/>
                  </a:moveTo>
                  <a:cubicBezTo>
                    <a:pt x="45" y="18"/>
                    <a:pt x="39" y="24"/>
                    <a:pt x="30" y="24"/>
                  </a:cubicBezTo>
                  <a:cubicBezTo>
                    <a:pt x="29" y="26"/>
                    <a:pt x="28" y="27"/>
                    <a:pt x="28" y="27"/>
                  </a:cubicBezTo>
                  <a:cubicBezTo>
                    <a:pt x="26" y="28"/>
                    <a:pt x="26" y="30"/>
                    <a:pt x="26" y="31"/>
                  </a:cubicBezTo>
                  <a:cubicBezTo>
                    <a:pt x="26" y="33"/>
                    <a:pt x="27" y="35"/>
                    <a:pt x="29" y="35"/>
                  </a:cubicBezTo>
                  <a:cubicBezTo>
                    <a:pt x="32" y="35"/>
                    <a:pt x="35" y="36"/>
                    <a:pt x="35" y="39"/>
                  </a:cubicBezTo>
                  <a:cubicBezTo>
                    <a:pt x="35" y="41"/>
                    <a:pt x="35" y="41"/>
                    <a:pt x="35" y="41"/>
                  </a:cubicBezTo>
                  <a:cubicBezTo>
                    <a:pt x="35" y="41"/>
                    <a:pt x="34" y="42"/>
                    <a:pt x="34" y="42"/>
                  </a:cubicBezTo>
                  <a:cubicBezTo>
                    <a:pt x="11" y="42"/>
                    <a:pt x="11" y="42"/>
                    <a:pt x="11" y="42"/>
                  </a:cubicBezTo>
                  <a:cubicBezTo>
                    <a:pt x="11" y="42"/>
                    <a:pt x="11" y="41"/>
                    <a:pt x="11" y="41"/>
                  </a:cubicBezTo>
                  <a:cubicBezTo>
                    <a:pt x="11" y="39"/>
                    <a:pt x="11" y="39"/>
                    <a:pt x="11" y="39"/>
                  </a:cubicBezTo>
                  <a:cubicBezTo>
                    <a:pt x="11" y="36"/>
                    <a:pt x="13" y="35"/>
                    <a:pt x="16" y="35"/>
                  </a:cubicBezTo>
                  <a:cubicBezTo>
                    <a:pt x="18" y="35"/>
                    <a:pt x="19" y="33"/>
                    <a:pt x="19" y="31"/>
                  </a:cubicBezTo>
                  <a:cubicBezTo>
                    <a:pt x="19" y="30"/>
                    <a:pt x="19" y="28"/>
                    <a:pt x="17" y="27"/>
                  </a:cubicBezTo>
                  <a:cubicBezTo>
                    <a:pt x="17" y="27"/>
                    <a:pt x="16" y="26"/>
                    <a:pt x="15" y="24"/>
                  </a:cubicBezTo>
                  <a:cubicBezTo>
                    <a:pt x="6" y="24"/>
                    <a:pt x="0" y="18"/>
                    <a:pt x="0" y="13"/>
                  </a:cubicBezTo>
                  <a:cubicBezTo>
                    <a:pt x="0" y="10"/>
                    <a:pt x="0" y="10"/>
                    <a:pt x="0" y="10"/>
                  </a:cubicBezTo>
                  <a:cubicBezTo>
                    <a:pt x="0" y="8"/>
                    <a:pt x="1" y="7"/>
                    <a:pt x="3" y="7"/>
                  </a:cubicBezTo>
                  <a:cubicBezTo>
                    <a:pt x="11" y="7"/>
                    <a:pt x="11" y="7"/>
                    <a:pt x="11" y="7"/>
                  </a:cubicBezTo>
                  <a:cubicBezTo>
                    <a:pt x="11" y="5"/>
                    <a:pt x="11" y="5"/>
                    <a:pt x="11" y="5"/>
                  </a:cubicBezTo>
                  <a:cubicBezTo>
                    <a:pt x="11" y="2"/>
                    <a:pt x="12" y="0"/>
                    <a:pt x="15" y="0"/>
                  </a:cubicBezTo>
                  <a:cubicBezTo>
                    <a:pt x="30" y="0"/>
                    <a:pt x="30" y="0"/>
                    <a:pt x="30" y="0"/>
                  </a:cubicBezTo>
                  <a:cubicBezTo>
                    <a:pt x="33" y="0"/>
                    <a:pt x="35" y="2"/>
                    <a:pt x="35" y="5"/>
                  </a:cubicBezTo>
                  <a:cubicBezTo>
                    <a:pt x="35" y="7"/>
                    <a:pt x="35" y="7"/>
                    <a:pt x="35" y="7"/>
                  </a:cubicBezTo>
                  <a:cubicBezTo>
                    <a:pt x="42" y="7"/>
                    <a:pt x="42" y="7"/>
                    <a:pt x="42" y="7"/>
                  </a:cubicBezTo>
                  <a:cubicBezTo>
                    <a:pt x="44" y="7"/>
                    <a:pt x="45" y="8"/>
                    <a:pt x="45" y="10"/>
                  </a:cubicBezTo>
                  <a:lnTo>
                    <a:pt x="45" y="13"/>
                  </a:lnTo>
                  <a:close/>
                  <a:moveTo>
                    <a:pt x="11" y="11"/>
                  </a:moveTo>
                  <a:cubicBezTo>
                    <a:pt x="4" y="11"/>
                    <a:pt x="4" y="11"/>
                    <a:pt x="4" y="11"/>
                  </a:cubicBezTo>
                  <a:cubicBezTo>
                    <a:pt x="4" y="13"/>
                    <a:pt x="4" y="13"/>
                    <a:pt x="4" y="13"/>
                  </a:cubicBezTo>
                  <a:cubicBezTo>
                    <a:pt x="4" y="16"/>
                    <a:pt x="7" y="20"/>
                    <a:pt x="13" y="21"/>
                  </a:cubicBezTo>
                  <a:cubicBezTo>
                    <a:pt x="11" y="18"/>
                    <a:pt x="11" y="15"/>
                    <a:pt x="11" y="11"/>
                  </a:cubicBezTo>
                  <a:close/>
                  <a:moveTo>
                    <a:pt x="41" y="11"/>
                  </a:moveTo>
                  <a:cubicBezTo>
                    <a:pt x="35" y="11"/>
                    <a:pt x="35" y="11"/>
                    <a:pt x="35" y="11"/>
                  </a:cubicBezTo>
                  <a:cubicBezTo>
                    <a:pt x="35" y="15"/>
                    <a:pt x="34" y="18"/>
                    <a:pt x="33" y="21"/>
                  </a:cubicBezTo>
                  <a:cubicBezTo>
                    <a:pt x="38" y="20"/>
                    <a:pt x="41" y="16"/>
                    <a:pt x="41" y="13"/>
                  </a:cubicBezTo>
                  <a:lnTo>
                    <a:pt x="41"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4" name="组合 23"/>
          <p:cNvGrpSpPr/>
          <p:nvPr/>
        </p:nvGrpSpPr>
        <p:grpSpPr>
          <a:xfrm>
            <a:off x="4591132" y="2839620"/>
            <a:ext cx="620233" cy="618851"/>
            <a:chOff x="5962996" y="3789040"/>
            <a:chExt cx="827193" cy="825350"/>
          </a:xfrm>
        </p:grpSpPr>
        <p:sp>
          <p:nvSpPr>
            <p:cNvPr id="25"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6"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sp>
        <p:nvSpPr>
          <p:cNvPr id="31" name="矩形 30"/>
          <p:cNvSpPr/>
          <p:nvPr/>
        </p:nvSpPr>
        <p:spPr>
          <a:xfrm>
            <a:off x="5331460" y="1165860"/>
            <a:ext cx="995680" cy="337185"/>
          </a:xfrm>
          <a:prstGeom prst="rect">
            <a:avLst/>
          </a:prstGeom>
        </p:spPr>
        <p:txBody>
          <a:bodyPr wrap="none">
            <a:spAutoFit/>
          </a:bodyPr>
          <a:lstStyle/>
          <a:p>
            <a:pPr algn="l"/>
            <a:r>
              <a:rPr lang="zh-CN" altLang="en-US" sz="1600" b="1" dirty="0">
                <a:solidFill>
                  <a:srgbClr val="0070C0"/>
                </a:solidFill>
                <a:latin typeface="微软雅黑" panose="020B0503020204020204" pitchFamily="34" charset="-122"/>
                <a:ea typeface="微软雅黑" panose="020B0503020204020204" pitchFamily="34" charset="-122"/>
              </a:rPr>
              <a:t>元素定位</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37" name="矩形 36"/>
          <p:cNvSpPr/>
          <p:nvPr/>
        </p:nvSpPr>
        <p:spPr>
          <a:xfrm>
            <a:off x="5331460" y="2983230"/>
            <a:ext cx="1198880" cy="337185"/>
          </a:xfrm>
          <a:prstGeom prst="rect">
            <a:avLst/>
          </a:prstGeom>
        </p:spPr>
        <p:txBody>
          <a:bodyPr wrap="none">
            <a:spAutoFit/>
          </a:bodyPr>
          <a:lstStyle/>
          <a:p>
            <a:pPr algn="l"/>
            <a:r>
              <a:rPr lang="zh-CN" sz="1600" b="1" dirty="0" smtClean="0">
                <a:solidFill>
                  <a:srgbClr val="0070C0"/>
                </a:solidFill>
                <a:latin typeface="微软雅黑" panose="020B0503020204020204" pitchFamily="34" charset="-122"/>
                <a:ea typeface="微软雅黑" panose="020B0503020204020204" pitchFamily="34" charset="-122"/>
              </a:rPr>
              <a:t>宽高自适应</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42" name="文本框 9"/>
          <p:cNvSpPr txBox="1"/>
          <p:nvPr/>
        </p:nvSpPr>
        <p:spPr>
          <a:xfrm>
            <a:off x="3754501" y="174480"/>
            <a:ext cx="1576869"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知识点</a:t>
            </a:r>
            <a:endParaRPr lang="zh-CN" altLang="zh-CN" b="1" dirty="0" smtClean="0">
              <a:solidFill>
                <a:srgbClr val="0070C0"/>
              </a:solidFill>
              <a:latin typeface="Impact MT Std" pitchFamily="34" charset="0"/>
              <a:ea typeface="微软雅黑" panose="020B0503020204020204" pitchFamily="34" charset="-122"/>
            </a:endParaRPr>
          </a:p>
        </p:txBody>
      </p:sp>
      <p:sp>
        <p:nvSpPr>
          <p:cNvPr id="29" name="矩形 28"/>
          <p:cNvSpPr/>
          <p:nvPr/>
        </p:nvSpPr>
        <p:spPr>
          <a:xfrm>
            <a:off x="5332730" y="2080260"/>
            <a:ext cx="589280" cy="337185"/>
          </a:xfrm>
          <a:prstGeom prst="rect">
            <a:avLst/>
          </a:prstGeom>
        </p:spPr>
        <p:txBody>
          <a:bodyPr wrap="none">
            <a:spAutoFit/>
          </a:bodyPr>
          <a:p>
            <a:pPr algn="l"/>
            <a:r>
              <a:rPr lang="zh-CN" sz="1600" b="1" dirty="0" smtClean="0">
                <a:solidFill>
                  <a:srgbClr val="0070C0"/>
                </a:solidFill>
                <a:latin typeface="微软雅黑" panose="020B0503020204020204" pitchFamily="34" charset="-122"/>
                <a:ea typeface="微软雅黑" panose="020B0503020204020204" pitchFamily="34" charset="-122"/>
              </a:rPr>
              <a:t>圆角</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4579067" y="3668295"/>
            <a:ext cx="620233" cy="618851"/>
            <a:chOff x="5962996" y="3789040"/>
            <a:chExt cx="827193" cy="825350"/>
          </a:xfrm>
        </p:grpSpPr>
        <p:sp>
          <p:nvSpPr>
            <p:cNvPr id="38"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39"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p>
              <a:endParaRPr lang="id-ID" sz="1350"/>
            </a:p>
          </p:txBody>
        </p:sp>
      </p:grpSp>
      <p:sp>
        <p:nvSpPr>
          <p:cNvPr id="40" name="矩形 39"/>
          <p:cNvSpPr/>
          <p:nvPr/>
        </p:nvSpPr>
        <p:spPr>
          <a:xfrm>
            <a:off x="5332730" y="3809365"/>
            <a:ext cx="792480" cy="337185"/>
          </a:xfrm>
          <a:prstGeom prst="rect">
            <a:avLst/>
          </a:prstGeom>
        </p:spPr>
        <p:txBody>
          <a:bodyPr wrap="none">
            <a:spAutoFit/>
          </a:bodyPr>
          <a:p>
            <a:pPr algn="l"/>
            <a:r>
              <a:rPr lang="zh-CN" sz="1600" b="1" dirty="0" smtClean="0">
                <a:solidFill>
                  <a:srgbClr val="0070C0"/>
                </a:solidFill>
                <a:latin typeface="微软雅黑" panose="020B0503020204020204" pitchFamily="34" charset="-122"/>
                <a:ea typeface="微软雅黑" panose="020B0503020204020204" pitchFamily="34" charset="-122"/>
              </a:rPr>
              <a:t>伪元素</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2" presetClass="entr" presetSubtype="8" fill="hold" nodeType="withEffect">
                                  <p:stCondLst>
                                    <p:cond delay="5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100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0-#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50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0-#ppt_w/2"/>
                                          </p:val>
                                        </p:tav>
                                        <p:tav tm="100000">
                                          <p:val>
                                            <p:strVal val="#ppt_x"/>
                                          </p:val>
                                        </p:tav>
                                      </p:tavLst>
                                    </p:anim>
                                    <p:anim calcmode="lin" valueType="num">
                                      <p:cBhvr additive="base">
                                        <p:cTn id="40" dur="500" fill="hold"/>
                                        <p:tgtEl>
                                          <p:spTgt spid="24"/>
                                        </p:tgtEl>
                                        <p:attrNameLst>
                                          <p:attrName>ppt_y</p:attrName>
                                        </p:attrNameLst>
                                      </p:cBhvr>
                                      <p:tavLst>
                                        <p:tav tm="0">
                                          <p:val>
                                            <p:strVal val="#ppt_y"/>
                                          </p:val>
                                        </p:tav>
                                        <p:tav tm="100000">
                                          <p:val>
                                            <p:strVal val="#ppt_y"/>
                                          </p:val>
                                        </p:tav>
                                      </p:tavLst>
                                    </p:anim>
                                  </p:childTnLst>
                                </p:cTn>
                              </p:par>
                            </p:childTnLst>
                          </p:cTn>
                        </p:par>
                        <p:par>
                          <p:cTn id="41" fill="hold">
                            <p:stCondLst>
                              <p:cond delay="2500"/>
                            </p:stCondLst>
                            <p:childTnLst>
                              <p:par>
                                <p:cTn id="42" presetID="53" presetClass="entr" presetSubtype="16" fill="hold" grpId="0" nodeType="after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p:cTn id="44" dur="500" fill="hold"/>
                                        <p:tgtEl>
                                          <p:spTgt spid="42"/>
                                        </p:tgtEl>
                                        <p:attrNameLst>
                                          <p:attrName>ppt_w</p:attrName>
                                        </p:attrNameLst>
                                      </p:cBhvr>
                                      <p:tavLst>
                                        <p:tav tm="0">
                                          <p:val>
                                            <p:fltVal val="0"/>
                                          </p:val>
                                        </p:tav>
                                        <p:tav tm="100000">
                                          <p:val>
                                            <p:strVal val="#ppt_w"/>
                                          </p:val>
                                        </p:tav>
                                      </p:tavLst>
                                    </p:anim>
                                    <p:anim calcmode="lin" valueType="num">
                                      <p:cBhvr>
                                        <p:cTn id="45" dur="500" fill="hold"/>
                                        <p:tgtEl>
                                          <p:spTgt spid="42"/>
                                        </p:tgtEl>
                                        <p:attrNameLst>
                                          <p:attrName>ppt_h</p:attrName>
                                        </p:attrNameLst>
                                      </p:cBhvr>
                                      <p:tavLst>
                                        <p:tav tm="0">
                                          <p:val>
                                            <p:fltVal val="0"/>
                                          </p:val>
                                        </p:tav>
                                        <p:tav tm="100000">
                                          <p:val>
                                            <p:strVal val="#ppt_h"/>
                                          </p:val>
                                        </p:tav>
                                      </p:tavLst>
                                    </p:anim>
                                    <p:animEffect transition="in" filter="fade">
                                      <p:cBhvr>
                                        <p:cTn id="46" dur="500"/>
                                        <p:tgtEl>
                                          <p:spTgt spid="42"/>
                                        </p:tgtEl>
                                      </p:cBhvr>
                                    </p:animEffect>
                                  </p:childTnLst>
                                </p:cTn>
                              </p:par>
                              <p:par>
                                <p:cTn id="47" presetID="2" presetClass="entr" presetSubtype="8" fill="hold" nodeType="withEffect">
                                  <p:stCondLst>
                                    <p:cond delay="1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110615"/>
            <a:ext cx="6174105" cy="3446145"/>
          </a:xfrm>
          <a:prstGeom prst="rect">
            <a:avLst/>
          </a:prstGeom>
          <a:noFill/>
        </p:spPr>
        <p:txBody>
          <a:bodyPr wrap="square" rtlCol="0">
            <a:spAutoFit/>
          </a:bodyPr>
          <a:p>
            <a:pPr algn="l"/>
            <a:r>
              <a:rPr lang="en-US" sz="2000">
                <a:solidFill>
                  <a:srgbClr val="FF0000"/>
                </a:solidFill>
              </a:rPr>
              <a:t>1</a:t>
            </a:r>
            <a:r>
              <a:rPr sz="2000">
                <a:solidFill>
                  <a:srgbClr val="FF0000"/>
                </a:solidFill>
              </a:rPr>
              <a:t>、position 定位属性，检索对象的定位方式；</a:t>
            </a:r>
            <a:endParaRPr sz="2000">
              <a:solidFill>
                <a:srgbClr val="FF0000"/>
              </a:solidFill>
            </a:endParaRPr>
          </a:p>
          <a:p>
            <a:pPr algn="l"/>
            <a:r>
              <a:rPr sz="2000">
                <a:solidFill>
                  <a:srgbClr val="FF0000"/>
                </a:solidFill>
              </a:rPr>
              <a:t>     语法：position：static /absolute/relative/fixed</a:t>
            </a:r>
            <a:endParaRPr sz="2000">
              <a:solidFill>
                <a:srgbClr val="FF0000"/>
              </a:solidFill>
            </a:endParaRPr>
          </a:p>
          <a:p>
            <a:pPr algn="l"/>
          </a:p>
          <a:p>
            <a:pPr algn="l"/>
            <a:r>
              <a:rPr sz="1600"/>
              <a:t>取值：</a:t>
            </a:r>
            <a:endParaRPr sz="1600"/>
          </a:p>
          <a:p>
            <a:pPr algn="l"/>
            <a:r>
              <a:rPr sz="1600"/>
              <a:t>1、static：默认值，无特殊定位，对象遵循HTML原则；</a:t>
            </a:r>
            <a:endParaRPr sz="1600"/>
          </a:p>
          <a:p>
            <a:pPr algn="l"/>
            <a:r>
              <a:rPr sz="1600"/>
              <a:t>2、absolute：绝对定位，将对象从文档流中拖离出来，使用left/right/top/bottom等属性相对其最接近的一个并有定位设置的父元素进行绝对定位；如果不存在这样的父对象，则依据body对象(浏览器)，而其层叠通过z-index属性定义；</a:t>
            </a:r>
            <a:endParaRPr sz="1600"/>
          </a:p>
          <a:p>
            <a:pPr algn="l"/>
            <a:r>
              <a:rPr sz="1600"/>
              <a:t>3、relative ：相对定位，对象不可层叠，将依据right，top，left，bottom（相对定位）等属性在正常文档流中偏移位置；</a:t>
            </a:r>
            <a:endParaRPr sz="1600"/>
          </a:p>
          <a:p>
            <a:pPr algn="l"/>
            <a:r>
              <a:rPr sz="1600"/>
              <a:t>4、fixed：(固定定位)，对象定位遵从绝对定位方式（absolute）；但是要遵守一些规范；</a:t>
            </a:r>
            <a:endParaRPr sz="160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494790"/>
            <a:ext cx="6174105" cy="2153285"/>
          </a:xfrm>
          <a:prstGeom prst="rect">
            <a:avLst/>
          </a:prstGeom>
          <a:noFill/>
        </p:spPr>
        <p:txBody>
          <a:bodyPr wrap="square" rtlCol="0">
            <a:spAutoFit/>
          </a:bodyPr>
          <a:p>
            <a:pPr algn="l"/>
            <a:r>
              <a:rPr lang="en-US" sz="2000">
                <a:solidFill>
                  <a:srgbClr val="FF0000"/>
                </a:solidFill>
              </a:rPr>
              <a:t>2</a:t>
            </a:r>
            <a:r>
              <a:rPr sz="2000">
                <a:solidFill>
                  <a:srgbClr val="FF0000"/>
                </a:solidFill>
              </a:rPr>
              <a:t>、绝对定位和相对定位的区别</a:t>
            </a:r>
            <a:endParaRPr sz="2000">
              <a:solidFill>
                <a:srgbClr val="FF0000"/>
              </a:solidFill>
            </a:endParaRPr>
          </a:p>
          <a:p>
            <a:pPr algn="l"/>
          </a:p>
          <a:p>
            <a:pPr algn="l"/>
            <a:r>
              <a:rPr sz="1600"/>
              <a:t>1、参照物不同，绝对定位的参照物是包含块，相对定位的参照物是元素本身位置；</a:t>
            </a:r>
            <a:endParaRPr sz="1600"/>
          </a:p>
          <a:p>
            <a:pPr algn="l"/>
            <a:endParaRPr sz="1600"/>
          </a:p>
          <a:p>
            <a:pPr algn="l"/>
            <a:r>
              <a:rPr sz="1600"/>
              <a:t>2、绝对定位将对象从文档流中拖离出来因此不占据空间，相对定位不破坏正常的文档流顺序无论是否进行移动，元素仍然占据原来的空间。</a:t>
            </a:r>
            <a:endParaRPr sz="160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904875"/>
            <a:ext cx="6174105" cy="3630930"/>
          </a:xfrm>
          <a:prstGeom prst="rect">
            <a:avLst/>
          </a:prstGeom>
          <a:noFill/>
        </p:spPr>
        <p:txBody>
          <a:bodyPr wrap="square" rtlCol="0">
            <a:spAutoFit/>
          </a:bodyPr>
          <a:p>
            <a:pPr algn="l"/>
            <a:r>
              <a:rPr lang="en-US" sz="2000">
                <a:solidFill>
                  <a:srgbClr val="FF0000"/>
                </a:solidFill>
              </a:rPr>
              <a:t>3</a:t>
            </a:r>
            <a:r>
              <a:rPr sz="2000">
                <a:solidFill>
                  <a:srgbClr val="FF0000"/>
                </a:solidFill>
              </a:rPr>
              <a:t>、包含块的概念及作用</a:t>
            </a:r>
            <a:endParaRPr sz="2000">
              <a:solidFill>
                <a:srgbClr val="FF0000"/>
              </a:solidFill>
            </a:endParaRPr>
          </a:p>
          <a:p>
            <a:pPr algn="l"/>
          </a:p>
          <a:p>
            <a:pPr algn="l"/>
            <a:r>
              <a:rPr sz="1600"/>
              <a:t>        包含块是绝对定位的基础，包含块就是为决定定位元素提供坐标，偏移和显示范围的参照物，即确定绝对定位的偏移起点和百分比 长度的参考；</a:t>
            </a:r>
            <a:endParaRPr sz="1600"/>
          </a:p>
          <a:p>
            <a:pPr algn="l"/>
            <a:endParaRPr sz="1600"/>
          </a:p>
          <a:p>
            <a:pPr algn="l"/>
            <a:r>
              <a:rPr sz="1600"/>
              <a:t>        默认状态下，body是一个大的包含块，所有绝对定位的元素都是根据窗口来定自己所处的位置和百分比大小的显示的，如果我们定义了包含元素为包含元素块以后，对于被包含的绝对定位元素来说，就会根据最接近的具有定位功能的上级包含元素来定位自己的显示位置。</a:t>
            </a:r>
            <a:endParaRPr sz="1600"/>
          </a:p>
          <a:p>
            <a:pPr algn="l"/>
            <a:endParaRPr sz="1600"/>
          </a:p>
          <a:p>
            <a:pPr algn="l"/>
            <a:r>
              <a:rPr sz="1600"/>
              <a:t>定义元素为包含块：给绝对定位元素的父元素添加声明position：relative；</a:t>
            </a:r>
            <a:endParaRPr sz="160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4630" y="1341120"/>
            <a:ext cx="6174105" cy="2183765"/>
          </a:xfrm>
          <a:prstGeom prst="rect">
            <a:avLst/>
          </a:prstGeom>
          <a:noFill/>
        </p:spPr>
        <p:txBody>
          <a:bodyPr wrap="square" rtlCol="0">
            <a:spAutoFit/>
          </a:bodyPr>
          <a:p>
            <a:pPr algn="l"/>
            <a:r>
              <a:rPr lang="en-US" sz="2000">
                <a:solidFill>
                  <a:srgbClr val="FF0000"/>
                </a:solidFill>
              </a:rPr>
              <a:t>4</a:t>
            </a:r>
            <a:r>
              <a:rPr sz="2000">
                <a:solidFill>
                  <a:srgbClr val="FF0000"/>
                </a:solidFill>
              </a:rPr>
              <a:t>、定位元素层叠属性：</a:t>
            </a:r>
            <a:endParaRPr sz="2000">
              <a:solidFill>
                <a:srgbClr val="FF0000"/>
              </a:solidFill>
            </a:endParaRPr>
          </a:p>
          <a:p>
            <a:pPr algn="l"/>
            <a:r>
              <a:rPr>
                <a:solidFill>
                  <a:srgbClr val="FF0000"/>
                </a:solidFill>
              </a:rPr>
              <a:t>z-index : auto |number</a:t>
            </a:r>
            <a:endParaRPr>
              <a:solidFill>
                <a:srgbClr val="FF0000"/>
              </a:solidFill>
            </a:endParaRPr>
          </a:p>
          <a:p>
            <a:pPr algn="l"/>
          </a:p>
          <a:p>
            <a:pPr algn="l"/>
            <a:r>
              <a:rPr sz="1600"/>
              <a:t>检索或设置对象的层叠顺序。</a:t>
            </a:r>
            <a:endParaRPr sz="1600"/>
          </a:p>
          <a:p>
            <a:pPr algn="l"/>
            <a:endParaRPr sz="1600"/>
          </a:p>
          <a:p>
            <a:pPr algn="l"/>
            <a:r>
              <a:rPr sz="1600"/>
              <a:t>auto：默认值。遵从其父对象</a:t>
            </a:r>
            <a:endParaRPr sz="1600"/>
          </a:p>
          <a:p>
            <a:pPr algn="l"/>
            <a:endParaRPr sz="1600"/>
          </a:p>
          <a:p>
            <a:pPr algn="l"/>
            <a:r>
              <a:rPr sz="1600"/>
              <a:t>number:无单位的整数值。可为负数</a:t>
            </a:r>
            <a:endParaRPr sz="160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418590"/>
            <a:ext cx="6174105" cy="2306955"/>
          </a:xfrm>
          <a:prstGeom prst="rect">
            <a:avLst/>
          </a:prstGeom>
          <a:noFill/>
        </p:spPr>
        <p:txBody>
          <a:bodyPr wrap="square" rtlCol="0">
            <a:spAutoFit/>
          </a:bodyPr>
          <a:p>
            <a:pPr algn="l"/>
            <a:r>
              <a:t>说明：</a:t>
            </a:r>
          </a:p>
          <a:p>
            <a:pPr algn="l"/>
          </a:p>
          <a:p>
            <a:pPr algn="l"/>
            <a:r>
              <a:t>1）较大 number 值的对象会覆盖在较小 number 值的对象之上。如两个绝对定位对象的此属性具有同样的 number 值，那么将依据它们在HTML文档中声明的顺序层叠。</a:t>
            </a:r>
          </a:p>
          <a:p>
            <a:pPr algn="l"/>
            <a:r>
              <a:t>此属性仅仅作用于 position 属性。</a:t>
            </a:r>
          </a:p>
          <a:p>
            <a:pPr algn="l"/>
          </a:p>
          <a:p>
            <a:pPr algn="l"/>
            <a:r>
              <a:t>练习：把一个div放到屏幕中间</a:t>
            </a: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435735"/>
            <a:ext cx="6174105" cy="2491740"/>
          </a:xfrm>
          <a:prstGeom prst="rect">
            <a:avLst/>
          </a:prstGeom>
          <a:noFill/>
        </p:spPr>
        <p:txBody>
          <a:bodyPr wrap="square" rtlCol="0">
            <a:spAutoFit/>
          </a:bodyPr>
          <a:p>
            <a:pPr algn="l"/>
            <a:r>
              <a:rPr lang="en-US" sz="2000">
                <a:solidFill>
                  <a:srgbClr val="FF0000"/>
                </a:solidFill>
              </a:rPr>
              <a:t>5</a:t>
            </a:r>
            <a:r>
              <a:rPr sz="2000">
                <a:solidFill>
                  <a:srgbClr val="FF0000"/>
                </a:solidFill>
              </a:rPr>
              <a:t>、圆角</a:t>
            </a:r>
            <a:endParaRPr sz="2000">
              <a:solidFill>
                <a:srgbClr val="FF0000"/>
              </a:solidFill>
            </a:endParaRPr>
          </a:p>
          <a:p>
            <a:pPr algn="l"/>
            <a:r>
              <a:rPr sz="2000">
                <a:solidFill>
                  <a:srgbClr val="FF0000"/>
                </a:solidFill>
              </a:rPr>
              <a:t>border-radius：数值或百分比</a:t>
            </a:r>
            <a:endParaRPr sz="2000">
              <a:solidFill>
                <a:srgbClr val="FF0000"/>
              </a:solidFill>
            </a:endParaRPr>
          </a:p>
          <a:p>
            <a:pPr algn="l"/>
            <a:r>
              <a:rPr sz="2000">
                <a:solidFill>
                  <a:srgbClr val="FF0000"/>
                </a:solidFill>
              </a:rPr>
              <a:t>     </a:t>
            </a:r>
            <a:r>
              <a:t>                                 </a:t>
            </a:r>
          </a:p>
          <a:p>
            <a:pPr algn="l"/>
            <a:r>
              <a:rPr sz="1600"/>
              <a:t>例：border-radius：10px;           </a:t>
            </a:r>
            <a:endParaRPr sz="1600"/>
          </a:p>
          <a:p>
            <a:pPr algn="l"/>
            <a:r>
              <a:rPr sz="1600"/>
              <a:t>border-radius:3px 2px 4px 5px;    </a:t>
            </a:r>
            <a:endParaRPr sz="1600"/>
          </a:p>
          <a:p>
            <a:pPr algn="l"/>
            <a:r>
              <a:rPr sz="1600"/>
              <a:t>border-top-left-radius: 10px; 左上角</a:t>
            </a:r>
            <a:endParaRPr sz="1600"/>
          </a:p>
          <a:p>
            <a:pPr algn="l"/>
            <a:r>
              <a:rPr sz="1600"/>
              <a:t>border-top-right-radius: 5px;  右上角</a:t>
            </a:r>
            <a:endParaRPr sz="1600"/>
          </a:p>
          <a:p>
            <a:pPr algn="l"/>
            <a:r>
              <a:rPr sz="1600"/>
              <a:t>border-bottom-left-radius: 10px; 左下角</a:t>
            </a:r>
            <a:endParaRPr sz="1600"/>
          </a:p>
          <a:p>
            <a:pPr algn="l"/>
            <a:r>
              <a:rPr sz="1600"/>
              <a:t>border-bottom-right-radius: 20px;右下角</a:t>
            </a:r>
            <a:endParaRPr sz="160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1813</Words>
  <Application>WPS 演示</Application>
  <PresentationFormat>全屏显示(16:9)</PresentationFormat>
  <Paragraphs>136</Paragraphs>
  <Slides>14</Slides>
  <Notes>35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宋体</vt:lpstr>
      <vt:lpstr>Wingdings</vt:lpstr>
      <vt:lpstr>DIN-BoldItalic</vt:lpstr>
      <vt:lpstr>微软雅黑</vt:lpstr>
      <vt:lpstr>Impact MT Std</vt:lpstr>
      <vt:lpstr>Calibri</vt:lpstr>
      <vt:lpstr>Segoe Print</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Administrator</cp:lastModifiedBy>
  <cp:revision>277</cp:revision>
  <dcterms:created xsi:type="dcterms:W3CDTF">2016-01-14T08:47:00Z</dcterms:created>
  <dcterms:modified xsi:type="dcterms:W3CDTF">2019-12-16T02:51:32Z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y fmtid="{D5CDD505-2E9C-101B-9397-08002B2CF9AE}" pid="3" name="KSORubyTemplateID">
    <vt:lpwstr>8</vt:lpwstr>
  </property>
</Properties>
</file>