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82" autoAdjust="0"/>
  </p:normalViewPr>
  <p:slideViewPr>
    <p:cSldViewPr snapToGrid="0">
      <p:cViewPr varScale="1">
        <p:scale>
          <a:sx n="90" d="100"/>
          <a:sy n="90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0CD5-E1BB-4ED3-8503-D9B94D0437CD}" type="datetimeFigureOut">
              <a:rPr lang="id-ID" smtClean="0"/>
              <a:t>24/01/2018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A67F-D913-4267-9EAF-19A2AA98BE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75" y="776622"/>
            <a:ext cx="10993549" cy="1888963"/>
          </a:xfrm>
        </p:spPr>
        <p:txBody>
          <a:bodyPr>
            <a:normAutofit/>
          </a:bodyPr>
          <a:lstStyle/>
          <a:p>
            <a:r>
              <a:rPr lang="id-ID" dirty="0" smtClean="0"/>
              <a:t>COMPARING SEVERAL METHODS OF REINFORCEMENT LEARNING IN SOLVING A COMPLEX MAZE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444500" y="5702300"/>
            <a:ext cx="11290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50" y="5863518"/>
            <a:ext cx="2638590" cy="72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3085766"/>
            <a:ext cx="11290300" cy="244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713259" y="3434037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Li </a:t>
            </a:r>
            <a:r>
              <a:rPr lang="id-ID" sz="2000" dirty="0" err="1"/>
              <a:t>Meng</a:t>
            </a:r>
            <a:r>
              <a:rPr lang="id-ID" sz="2000" dirty="0"/>
              <a:t>						S2651513</a:t>
            </a:r>
          </a:p>
          <a:p>
            <a:r>
              <a:rPr lang="id-ID" sz="2000" dirty="0" smtClean="0"/>
              <a:t>Mega Bagus Herlambang		P279285</a:t>
            </a:r>
          </a:p>
          <a:p>
            <a:r>
              <a:rPr lang="id-ID" sz="2000" dirty="0" err="1" smtClean="0"/>
              <a:t>Yuying</a:t>
            </a:r>
            <a:r>
              <a:rPr lang="id-ID" sz="2000" dirty="0" smtClean="0"/>
              <a:t> Chen					S3421902</a:t>
            </a:r>
          </a:p>
          <a:p>
            <a:r>
              <a:rPr lang="id-ID" sz="2000" dirty="0" err="1" smtClean="0"/>
              <a:t>Zhuoyun</a:t>
            </a:r>
            <a:r>
              <a:rPr lang="id-ID" sz="2000" dirty="0" smtClean="0"/>
              <a:t> Kan				S3346935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259" y="2885711"/>
            <a:ext cx="10526241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id-ID" dirty="0" err="1" smtClean="0"/>
              <a:t>is</a:t>
            </a:r>
            <a:r>
              <a:rPr lang="id-ID" dirty="0" smtClean="0"/>
              <a:t> </a:t>
            </a:r>
            <a:r>
              <a:rPr lang="id-ID" dirty="0" err="1" smtClean="0"/>
              <a:t>reinforcement</a:t>
            </a:r>
            <a:r>
              <a:rPr lang="id-ID" dirty="0" smtClean="0"/>
              <a:t> </a:t>
            </a:r>
            <a:r>
              <a:rPr lang="id-ID" dirty="0" err="1" smtClean="0"/>
              <a:t>learning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id-ID" sz="3200" dirty="0" smtClean="0"/>
              <a:t>“</a:t>
            </a:r>
            <a:r>
              <a:rPr lang="id-ID" sz="3200" i="1" dirty="0" smtClean="0"/>
              <a:t>In </a:t>
            </a:r>
            <a:r>
              <a:rPr lang="id-ID" sz="3200" i="1" dirty="0" err="1" smtClean="0"/>
              <a:t>reinforcement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learning</a:t>
            </a:r>
            <a:r>
              <a:rPr lang="id-ID" sz="3200" i="1" dirty="0" smtClean="0"/>
              <a:t>, </a:t>
            </a:r>
            <a:r>
              <a:rPr lang="id-ID" sz="3200" i="1" dirty="0" err="1" smtClean="0"/>
              <a:t>the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learner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is</a:t>
            </a:r>
            <a:r>
              <a:rPr lang="id-ID" sz="3200" i="1" dirty="0" smtClean="0"/>
              <a:t> a </a:t>
            </a:r>
            <a:r>
              <a:rPr lang="id-ID" sz="3200" i="1" dirty="0" err="1" smtClean="0"/>
              <a:t>decision</a:t>
            </a:r>
            <a:r>
              <a:rPr lang="id-ID" sz="3200" i="1" dirty="0" smtClean="0"/>
              <a:t>-making </a:t>
            </a:r>
            <a:r>
              <a:rPr lang="id-ID" sz="3200" i="1" dirty="0" err="1" smtClean="0"/>
              <a:t>agent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that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takes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an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environment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and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receives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reward</a:t>
            </a:r>
            <a:r>
              <a:rPr lang="id-ID" sz="3200" i="1" dirty="0" smtClean="0"/>
              <a:t> (</a:t>
            </a:r>
            <a:r>
              <a:rPr lang="id-ID" sz="3200" i="1" dirty="0" err="1" smtClean="0"/>
              <a:t>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penalty</a:t>
            </a:r>
            <a:r>
              <a:rPr lang="id-ID" sz="3200" i="1" dirty="0" smtClean="0"/>
              <a:t>) </a:t>
            </a:r>
            <a:r>
              <a:rPr lang="id-ID" sz="3200" i="1" dirty="0" err="1" smtClean="0"/>
              <a:t>for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its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trying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to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solve</a:t>
            </a:r>
            <a:r>
              <a:rPr lang="id-ID" sz="3200" i="1" dirty="0" smtClean="0"/>
              <a:t> a problem.” </a:t>
            </a:r>
            <a:r>
              <a:rPr lang="id-ID" sz="3200" dirty="0" smtClean="0"/>
              <a:t>(</a:t>
            </a:r>
            <a:r>
              <a:rPr lang="id-ID" sz="3200" dirty="0" err="1" smtClean="0"/>
              <a:t>Alpaydin</a:t>
            </a:r>
            <a:r>
              <a:rPr lang="id-ID" sz="3200" dirty="0" smtClean="0"/>
              <a:t>, 2014, p. 517)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03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1946580"/>
            <a:ext cx="5872772" cy="13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/>
              <a:t>compare</a:t>
            </a:r>
            <a:r>
              <a:rPr lang="nl-NL" sz="2200" dirty="0"/>
              <a:t> performances </a:t>
            </a:r>
            <a:r>
              <a:rPr lang="nl-NL" sz="2200" dirty="0" err="1"/>
              <a:t>with</a:t>
            </a:r>
            <a:r>
              <a:rPr lang="nl-NL" sz="2200" dirty="0"/>
              <a:t> different </a:t>
            </a:r>
            <a:r>
              <a:rPr lang="nl-NL" sz="2200" dirty="0" err="1"/>
              <a:t>algorithms</a:t>
            </a:r>
            <a:r>
              <a:rPr lang="nl-NL" sz="2200" dirty="0"/>
              <a:t>,  different kinds of </a:t>
            </a:r>
            <a:r>
              <a:rPr lang="nl-NL" sz="2200" dirty="0" err="1"/>
              <a:t>mazes</a:t>
            </a:r>
            <a:r>
              <a:rPr lang="nl-NL" sz="2200" dirty="0"/>
              <a:t> are </a:t>
            </a:r>
            <a:r>
              <a:rPr lang="nl-NL" sz="2200" dirty="0" err="1" smtClean="0"/>
              <a:t>designed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1" y="3179956"/>
            <a:ext cx="3754013" cy="3539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 smtClean="0"/>
              <a:t>Elements</a:t>
            </a:r>
            <a:r>
              <a:rPr lang="nl-NL" sz="2400" dirty="0" smtClean="0"/>
              <a:t> in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maze</a:t>
            </a:r>
            <a:r>
              <a:rPr lang="nl-NL" sz="24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Walls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Pits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err="1" smtClean="0"/>
              <a:t>Pairwise</a:t>
            </a:r>
            <a:r>
              <a:rPr lang="nl-NL" sz="2400" dirty="0" smtClean="0"/>
              <a:t> </a:t>
            </a:r>
            <a:r>
              <a:rPr lang="nl-NL" sz="2400" dirty="0" err="1" smtClean="0"/>
              <a:t>keys</a:t>
            </a:r>
            <a:r>
              <a:rPr lang="nl-NL" sz="2400" dirty="0" smtClean="0"/>
              <a:t> -&gt; </a:t>
            </a:r>
            <a:r>
              <a:rPr lang="nl-NL" sz="2400" dirty="0" err="1" smtClean="0"/>
              <a:t>chests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Exit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01" y="3547981"/>
            <a:ext cx="2758114" cy="1848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90" y="2202541"/>
            <a:ext cx="3067275" cy="31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3286719" cy="2418936"/>
          </a:xfrm>
        </p:spPr>
        <p:txBody>
          <a:bodyPr/>
          <a:lstStyle/>
          <a:p>
            <a:r>
              <a:rPr lang="en-US" dirty="0" smtClean="0"/>
              <a:t>Add a maze here: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536" y="2433481"/>
            <a:ext cx="6647689" cy="280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Get maximal rewards in shortest path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key -&gt; open the chest -&gt;  </a:t>
            </a:r>
            <a:r>
              <a:rPr lang="en-US" sz="2400" dirty="0" smtClean="0"/>
              <a:t>exit 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 smtClean="0"/>
              <a:t>Can not go through the fixed walls</a:t>
            </a:r>
          </a:p>
          <a:p>
            <a:r>
              <a:rPr lang="en-US" sz="2400" dirty="0" smtClean="0"/>
              <a:t>Have punishment when stepping into the pits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3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</a:t>
            </a:r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681" y="2547289"/>
            <a:ext cx="3008421" cy="997269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Q-</a:t>
            </a:r>
            <a:r>
              <a:rPr lang="id-ID" sz="2800" dirty="0" err="1" smtClean="0"/>
              <a:t>learning</a:t>
            </a:r>
            <a:endParaRPr lang="nl-NL" sz="2800" dirty="0" smtClean="0"/>
          </a:p>
          <a:p>
            <a:r>
              <a:rPr lang="nl-NL" sz="2800" dirty="0" err="1" smtClean="0"/>
              <a:t>Sarsa</a:t>
            </a:r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219735" y="4817127"/>
            <a:ext cx="1034321" cy="55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30799" y="437589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err="1" smtClean="0"/>
              <a:t>Indicators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49102" y="4375891"/>
            <a:ext cx="580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Maximal</a:t>
            </a:r>
            <a:r>
              <a:rPr lang="nl-NL" sz="3200" dirty="0" smtClean="0"/>
              <a:t> </a:t>
            </a:r>
            <a:r>
              <a:rPr lang="nl-NL" sz="3200" dirty="0" err="1" smtClean="0"/>
              <a:t>rewards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nl-NL" sz="3200" dirty="0" err="1" smtClean="0"/>
              <a:t>obtian</a:t>
            </a:r>
            <a:endParaRPr lang="id-ID" sz="3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nl-NL" sz="3200" dirty="0" smtClean="0"/>
              <a:t>Steps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id-ID" sz="3200" dirty="0" err="1" smtClean="0"/>
              <a:t>solve</a:t>
            </a:r>
            <a:r>
              <a:rPr lang="id-ID" sz="3200" dirty="0" smtClean="0"/>
              <a:t> </a:t>
            </a:r>
            <a:r>
              <a:rPr lang="id-ID" sz="3200" dirty="0" err="1" smtClean="0"/>
              <a:t>the</a:t>
            </a:r>
            <a:r>
              <a:rPr lang="id-ID" sz="3200" dirty="0" smtClean="0"/>
              <a:t> </a:t>
            </a:r>
            <a:r>
              <a:rPr lang="id-ID" sz="3200" dirty="0" err="1" smtClean="0"/>
              <a:t>maze</a:t>
            </a:r>
            <a:endParaRPr lang="id-ID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4263" y="2547289"/>
            <a:ext cx="3008421" cy="164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Q-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r>
              <a:rPr lang="nl-NL" sz="2800" dirty="0" err="1" smtClean="0"/>
              <a:t>Sarsa-lambda</a:t>
            </a:r>
            <a:endParaRPr lang="nl-NL" sz="2800" dirty="0" smtClean="0"/>
          </a:p>
          <a:p>
            <a:r>
              <a:rPr lang="nl-NL" sz="2800" dirty="0" smtClean="0"/>
              <a:t>QV-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nl-NL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74263" y="1900791"/>
            <a:ext cx="37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2</a:t>
            </a:r>
            <a:r>
              <a:rPr lang="nl-NL" sz="2400" smtClean="0"/>
              <a:t>. </a:t>
            </a:r>
            <a:r>
              <a:rPr lang="en-US" sz="2400" dirty="0" smtClean="0"/>
              <a:t>Algorithms</a:t>
            </a:r>
            <a:r>
              <a:rPr lang="nl-NL" sz="2400" dirty="0" smtClean="0"/>
              <a:t> with </a:t>
            </a:r>
            <a:r>
              <a:rPr lang="nl-NL" sz="2400" dirty="0" err="1" smtClean="0"/>
              <a:t>lambda</a:t>
            </a:r>
            <a:r>
              <a:rPr lang="nl-NL" sz="2400" dirty="0" smtClean="0"/>
              <a:t>: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7307" y="1900790"/>
            <a:ext cx="28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</a:t>
            </a:r>
            <a:r>
              <a:rPr lang="nl-NL" sz="2400" dirty="0" smtClean="0"/>
              <a:t>. Basic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902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Q-LEARNING</a:t>
            </a:r>
            <a:r>
              <a:rPr lang="nl-NL" dirty="0" smtClean="0"/>
              <a:t> &amp; </a:t>
            </a:r>
            <a:r>
              <a:rPr lang="nl-NL" noProof="1" smtClean="0"/>
              <a:t>Sarsa</a:t>
            </a:r>
            <a:endParaRPr lang="nl-NL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31372"/>
            <a:ext cx="3405591" cy="1285081"/>
          </a:xfrm>
        </p:spPr>
        <p:txBody>
          <a:bodyPr>
            <a:normAutofit/>
          </a:bodyPr>
          <a:lstStyle/>
          <a:p>
            <a:r>
              <a:rPr lang="id-ID" sz="2400" dirty="0" err="1" smtClean="0"/>
              <a:t>Add</a:t>
            </a:r>
            <a:r>
              <a:rPr lang="id-ID" sz="2400" dirty="0" smtClean="0"/>
              <a:t> </a:t>
            </a:r>
            <a:r>
              <a:rPr lang="nl-NL" sz="2400" dirty="0" smtClean="0"/>
              <a:t>Q plot here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287177"/>
            <a:ext cx="3532632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err="1" smtClean="0"/>
              <a:t>Add</a:t>
            </a:r>
            <a:r>
              <a:rPr lang="id-ID" sz="2400" dirty="0" smtClean="0"/>
              <a:t> </a:t>
            </a:r>
            <a:r>
              <a:rPr lang="nl-NL" sz="2400" dirty="0" err="1" smtClean="0"/>
              <a:t>Sarsa</a:t>
            </a:r>
            <a:r>
              <a:rPr lang="nl-NL" sz="2400" dirty="0" smtClean="0"/>
              <a:t> plot here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4131217"/>
            <a:ext cx="2791968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4515333"/>
            <a:ext cx="7595616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see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difference</a:t>
            </a:r>
            <a:r>
              <a:rPr lang="nl-NL" sz="2400" dirty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alogrithms</a:t>
            </a:r>
            <a:r>
              <a:rPr lang="nl-NL" sz="2400" dirty="0" smtClean="0"/>
              <a:t>:</a:t>
            </a:r>
          </a:p>
          <a:p>
            <a:r>
              <a:rPr lang="nl-NL" sz="2400" dirty="0" smtClean="0"/>
              <a:t>………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5264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id-ID" dirty="0" smtClean="0"/>
              <a:t>LAMBDA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3305007" cy="82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1.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306732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2.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0.5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1" y="4432969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/>
              <a:t>3</a:t>
            </a:r>
            <a:r>
              <a:rPr lang="nl-NL" sz="2400" dirty="0" smtClean="0"/>
              <a:t>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0.8</a:t>
            </a:r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198" y="2180497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Three plots:..</a:t>
            </a:r>
            <a:endParaRPr lang="id-ID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6197" y="3275903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Three plots:…</a:t>
            </a:r>
            <a:endParaRPr lang="id-ID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86197" y="4432968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Three plots:….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419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convergence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784000"/>
            <a:ext cx="9266896" cy="3159600"/>
          </a:xfrm>
        </p:spPr>
        <p:txBody>
          <a:bodyPr>
            <a:normAutofit fontScale="92500" lnSpcReduction="10000"/>
          </a:bodyPr>
          <a:lstStyle/>
          <a:p>
            <a:r>
              <a:rPr lang="nl-NL" sz="2400" dirty="0" err="1" smtClean="0"/>
              <a:t>Dynamic</a:t>
            </a:r>
            <a:r>
              <a:rPr lang="nl-NL" sz="2400" dirty="0" smtClean="0"/>
              <a:t> </a:t>
            </a:r>
            <a:r>
              <a:rPr lang="nl-NL" sz="2400" dirty="0" err="1" smtClean="0"/>
              <a:t>greedy</a:t>
            </a:r>
            <a:r>
              <a:rPr lang="nl-NL" sz="2400" dirty="0" smtClean="0"/>
              <a:t>:</a:t>
            </a:r>
          </a:p>
          <a:p>
            <a:pPr marL="0" indent="0">
              <a:buNone/>
            </a:pPr>
            <a:r>
              <a:rPr lang="nl-NL" sz="2400" dirty="0" smtClean="0"/>
              <a:t>                  The </a:t>
            </a:r>
            <a:r>
              <a:rPr lang="nl-NL" sz="2400" dirty="0" err="1" smtClean="0"/>
              <a:t>greedy</a:t>
            </a:r>
            <a:r>
              <a:rPr lang="nl-NL" sz="2400" dirty="0" smtClean="0"/>
              <a:t> </a:t>
            </a:r>
            <a:r>
              <a:rPr lang="nl-NL" sz="2400" dirty="0" err="1" smtClean="0"/>
              <a:t>increases</a:t>
            </a:r>
            <a:r>
              <a:rPr lang="nl-NL" sz="2400" dirty="0" smtClean="0"/>
              <a:t> </a:t>
            </a:r>
            <a:r>
              <a:rPr lang="nl-NL" sz="2400" dirty="0" err="1" smtClean="0"/>
              <a:t>depending</a:t>
            </a:r>
            <a:r>
              <a:rPr lang="nl-NL" sz="2400" dirty="0" smtClean="0"/>
              <a:t> on time in training </a:t>
            </a:r>
            <a:r>
              <a:rPr lang="nl-NL" sz="2400" dirty="0" err="1" smtClean="0"/>
              <a:t>phase</a:t>
            </a:r>
            <a:endParaRPr lang="nl-NL" sz="2400" dirty="0" smtClean="0"/>
          </a:p>
          <a:p>
            <a:r>
              <a:rPr lang="nl-NL" sz="2400" dirty="0" err="1" smtClean="0"/>
              <a:t>Rewards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punishments</a:t>
            </a:r>
            <a:r>
              <a:rPr lang="nl-NL" sz="2400" dirty="0" smtClean="0"/>
              <a:t> of different </a:t>
            </a:r>
            <a:r>
              <a:rPr lang="nl-NL" sz="2400" dirty="0" err="1" smtClean="0"/>
              <a:t>elements</a:t>
            </a:r>
            <a:endParaRPr lang="nl-NL" sz="2400" dirty="0" smtClean="0"/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                </a:t>
            </a:r>
            <a:r>
              <a:rPr lang="nl-NL" sz="2400" dirty="0" err="1" smtClean="0"/>
              <a:t>key</a:t>
            </a:r>
            <a:r>
              <a:rPr lang="nl-NL" sz="2400" dirty="0" smtClean="0"/>
              <a:t> = 0, </a:t>
            </a:r>
            <a:r>
              <a:rPr lang="nl-NL" sz="2400" dirty="0" err="1" smtClean="0"/>
              <a:t>chest</a:t>
            </a:r>
            <a:r>
              <a:rPr lang="nl-NL" sz="2400" dirty="0" smtClean="0"/>
              <a:t> = 500, exit = 500</a:t>
            </a:r>
          </a:p>
          <a:p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two</a:t>
            </a:r>
            <a:r>
              <a:rPr lang="nl-NL" sz="2400" dirty="0"/>
              <a:t> </a:t>
            </a:r>
            <a:r>
              <a:rPr lang="nl-NL" sz="2400" dirty="0" err="1"/>
              <a:t>rewards</a:t>
            </a:r>
            <a:r>
              <a:rPr lang="nl-NL" sz="2400" dirty="0"/>
              <a:t> </a:t>
            </a:r>
            <a:r>
              <a:rPr lang="nl-NL" sz="2400" dirty="0" err="1"/>
              <a:t>compete</a:t>
            </a:r>
            <a:r>
              <a:rPr lang="nl-NL" sz="2400" dirty="0"/>
              <a:t> :</a:t>
            </a:r>
          </a:p>
          <a:p>
            <a:pPr marL="0" indent="0">
              <a:buNone/>
            </a:pPr>
            <a:r>
              <a:rPr lang="nl-NL" sz="2400" dirty="0" smtClean="0"/>
              <a:t>                  new </a:t>
            </a:r>
            <a:r>
              <a:rPr lang="nl-NL" sz="2400" dirty="0" err="1" smtClean="0"/>
              <a:t>coefficient</a:t>
            </a:r>
            <a:r>
              <a:rPr lang="nl-NL" sz="2400" dirty="0"/>
              <a:t>:   x-p/p(1-p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……….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2592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conclusion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...</a:t>
            </a:r>
            <a:r>
              <a:rPr lang="nl-NL" dirty="0" smtClean="0"/>
              <a:t>life is hard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832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C0000"/>
      </a:accent1>
      <a:accent2>
        <a:srgbClr val="B50D19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1342</TotalTime>
  <Words>259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COMPARING SEVERAL METHODS OF REINFORCEMENT LEARNING IN SOLVING A COMPLEX MAZE</vt:lpstr>
      <vt:lpstr>What is reinforcement learning?</vt:lpstr>
      <vt:lpstr>The maze</vt:lpstr>
      <vt:lpstr>Goal &amp; rules</vt:lpstr>
      <vt:lpstr>algorithms</vt:lpstr>
      <vt:lpstr>Q-LEARNING &amp; Sarsa</vt:lpstr>
      <vt:lpstr>Algorithms With LAMBDA</vt:lpstr>
      <vt:lpstr>To get optimal convergence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fatigue measurement using ECG and EYE-TRACKER</dc:title>
  <dc:creator>Mega</dc:creator>
  <cp:lastModifiedBy>Z. Kan</cp:lastModifiedBy>
  <cp:revision>251</cp:revision>
  <dcterms:created xsi:type="dcterms:W3CDTF">2017-01-26T13:32:07Z</dcterms:created>
  <dcterms:modified xsi:type="dcterms:W3CDTF">2018-01-24T17:50:43Z</dcterms:modified>
</cp:coreProperties>
</file>