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59" r:id="rId5"/>
    <p:sldId id="267" r:id="rId6"/>
    <p:sldId id="265" r:id="rId7"/>
    <p:sldId id="258" r:id="rId8"/>
    <p:sldId id="266" r:id="rId9"/>
    <p:sldId id="268" r:id="rId10"/>
    <p:sldId id="260" r:id="rId11"/>
    <p:sldId id="261" r:id="rId12"/>
    <p:sldId id="272" r:id="rId13"/>
    <p:sldId id="263" r:id="rId14"/>
    <p:sldId id="276" r:id="rId15"/>
    <p:sldId id="278" r:id="rId16"/>
    <p:sldId id="273" r:id="rId17"/>
    <p:sldId id="27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8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0CD5-E1BB-4ED3-8503-D9B94D0437CD}" type="datetimeFigureOut">
              <a:rPr lang="id-ID" smtClean="0"/>
              <a:t>25/01/2018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A67F-D913-4267-9EAF-19A2AA98BE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477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71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75" y="776622"/>
            <a:ext cx="10993549" cy="1888963"/>
          </a:xfrm>
        </p:spPr>
        <p:txBody>
          <a:bodyPr>
            <a:normAutofit/>
          </a:bodyPr>
          <a:lstStyle/>
          <a:p>
            <a:r>
              <a:rPr lang="id-ID" dirty="0" smtClean="0"/>
              <a:t>COMPARING SEVERAL METHODS OF REINFORCEMENT LEARNING IN SOLVING A COMPLEX MAZE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444500" y="5702300"/>
            <a:ext cx="112903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50" y="5863518"/>
            <a:ext cx="2638590" cy="72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00" y="3085766"/>
            <a:ext cx="11290300" cy="244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713259" y="3434037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Li </a:t>
            </a:r>
            <a:r>
              <a:rPr lang="id-ID" sz="2000" dirty="0" err="1"/>
              <a:t>Meng</a:t>
            </a:r>
            <a:r>
              <a:rPr lang="id-ID" sz="2000" dirty="0"/>
              <a:t>						S2651513</a:t>
            </a:r>
          </a:p>
          <a:p>
            <a:r>
              <a:rPr lang="id-ID" sz="2000" dirty="0" smtClean="0"/>
              <a:t>Mega Bagus Herlambang		P279285</a:t>
            </a:r>
          </a:p>
          <a:p>
            <a:r>
              <a:rPr lang="id-ID" sz="2000" dirty="0" err="1" smtClean="0"/>
              <a:t>Yuying</a:t>
            </a:r>
            <a:r>
              <a:rPr lang="id-ID" sz="2000" dirty="0" smtClean="0"/>
              <a:t> Chen					S3421902</a:t>
            </a:r>
          </a:p>
          <a:p>
            <a:r>
              <a:rPr lang="id-ID" sz="2000" dirty="0" err="1" smtClean="0"/>
              <a:t>Zhuoyun</a:t>
            </a:r>
            <a:r>
              <a:rPr lang="id-ID" sz="2000" dirty="0" smtClean="0"/>
              <a:t> Kan				S3346935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259" y="2885711"/>
            <a:ext cx="10526241" cy="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97910"/>
            <a:ext cx="11029616" cy="1013800"/>
          </a:xfrm>
        </p:spPr>
        <p:txBody>
          <a:bodyPr/>
          <a:lstStyle/>
          <a:p>
            <a:r>
              <a:rPr lang="id-ID" dirty="0" smtClean="0"/>
              <a:t>Q-LEARNING</a:t>
            </a:r>
            <a:r>
              <a:rPr lang="nl-NL" dirty="0" smtClean="0"/>
              <a:t> &amp; </a:t>
            </a:r>
            <a:r>
              <a:rPr lang="nl-NL" noProof="1" smtClean="0"/>
              <a:t>Sarsa</a:t>
            </a:r>
            <a:endParaRPr lang="nl-NL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308" y="1972496"/>
            <a:ext cx="2672996" cy="434340"/>
          </a:xfrm>
        </p:spPr>
        <p:txBody>
          <a:bodyPr>
            <a:normAutofit lnSpcReduction="10000"/>
          </a:bodyPr>
          <a:lstStyle/>
          <a:p>
            <a:r>
              <a:rPr lang="nl-NL" sz="2400" dirty="0" smtClean="0"/>
              <a:t>Q-</a:t>
            </a:r>
            <a:r>
              <a:rPr lang="nl-NL" sz="2400" dirty="0" err="1" smtClean="0"/>
              <a:t>learning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47478" y="1871134"/>
            <a:ext cx="1466690" cy="597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 smtClean="0"/>
              <a:t>Sarsa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4131217"/>
            <a:ext cx="2791968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4940609"/>
            <a:ext cx="5144381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Q-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rewards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fewer</a:t>
            </a:r>
            <a:r>
              <a:rPr lang="nl-NL" dirty="0" smtClean="0"/>
              <a:t> steps. </a:t>
            </a:r>
          </a:p>
          <a:p>
            <a:r>
              <a:rPr lang="nl-NL" dirty="0" smtClean="0"/>
              <a:t>It is brave </a:t>
            </a:r>
            <a:r>
              <a:rPr lang="nl-NL" dirty="0" err="1" smtClean="0"/>
              <a:t>to</a:t>
            </a:r>
            <a:r>
              <a:rPr lang="nl-NL" dirty="0" smtClean="0"/>
              <a:t> step </a:t>
            </a:r>
            <a:r>
              <a:rPr lang="nl-NL" dirty="0" err="1" smtClean="0"/>
              <a:t>into</a:t>
            </a:r>
            <a:r>
              <a:rPr lang="nl-NL" dirty="0" smtClean="0"/>
              <a:t> pits.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3" y="2452954"/>
            <a:ext cx="2969159" cy="2226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39" y="2431442"/>
            <a:ext cx="3124955" cy="2343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48" y="2431442"/>
            <a:ext cx="3026525" cy="22698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02" y="2419367"/>
            <a:ext cx="3157153" cy="23678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67320" y="2173754"/>
            <a:ext cx="45719" cy="265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308632" y="4997185"/>
            <a:ext cx="5144381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Sarsa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rewards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more steps. </a:t>
            </a:r>
          </a:p>
          <a:p>
            <a:r>
              <a:rPr lang="nl-NL" dirty="0" smtClean="0"/>
              <a:t>It </a:t>
            </a:r>
            <a:r>
              <a:rPr lang="nl-NL" dirty="0" err="1" smtClean="0"/>
              <a:t>scares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punished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stepping </a:t>
            </a:r>
            <a:r>
              <a:rPr lang="nl-NL" dirty="0" err="1" smtClean="0"/>
              <a:t>into</a:t>
            </a:r>
            <a:r>
              <a:rPr lang="nl-NL" dirty="0" smtClean="0"/>
              <a:t> pits.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637544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09423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6955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13920" y="2302189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2" name="直線圖說文字 1 11"/>
          <p:cNvSpPr/>
          <p:nvPr/>
        </p:nvSpPr>
        <p:spPr>
          <a:xfrm>
            <a:off x="1955223" y="3389460"/>
            <a:ext cx="564776" cy="331694"/>
          </a:xfrm>
          <a:prstGeom prst="borderCallout1">
            <a:avLst>
              <a:gd name="adj1" fmla="val -21791"/>
              <a:gd name="adj2" fmla="val 93254"/>
              <a:gd name="adj3" fmla="val -146960"/>
              <a:gd name="adj4" fmla="val 1521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直線圖說文字 1 17"/>
          <p:cNvSpPr/>
          <p:nvPr/>
        </p:nvSpPr>
        <p:spPr>
          <a:xfrm>
            <a:off x="7766836" y="3355697"/>
            <a:ext cx="564776" cy="331694"/>
          </a:xfrm>
          <a:prstGeom prst="borderCallout1">
            <a:avLst>
              <a:gd name="adj1" fmla="val -21791"/>
              <a:gd name="adj2" fmla="val 93254"/>
              <a:gd name="adj3" fmla="val -152366"/>
              <a:gd name="adj4" fmla="val 1473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950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Algorithms With </a:t>
            </a:r>
            <a:r>
              <a:rPr lang="id-ID" dirty="0" smtClean="0"/>
              <a:t>LAMBDA</a:t>
            </a:r>
            <a:r>
              <a:rPr lang="en-US" dirty="0" smtClean="0"/>
              <a:t> (SARSA)</a:t>
            </a:r>
            <a:r>
              <a:rPr lang="nl-NL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3305007" cy="82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1.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306732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2.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0.5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1" y="4432969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/>
              <a:t>3</a:t>
            </a:r>
            <a:r>
              <a:rPr lang="nl-NL" sz="2400" dirty="0" smtClean="0"/>
              <a:t>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0.8</a:t>
            </a:r>
            <a:endParaRPr lang="id-ID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24" y="1817779"/>
            <a:ext cx="3089109" cy="231683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35" y="1817779"/>
            <a:ext cx="3089109" cy="231683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23" y="2675384"/>
            <a:ext cx="3089109" cy="231683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34" y="2675384"/>
            <a:ext cx="3089109" cy="231683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23" y="3912360"/>
            <a:ext cx="3089109" cy="23168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33" y="3935623"/>
            <a:ext cx="3089109" cy="2316832"/>
          </a:xfrm>
          <a:prstGeom prst="rect">
            <a:avLst/>
          </a:prstGeom>
        </p:spPr>
      </p:pic>
      <p:sp>
        <p:nvSpPr>
          <p:cNvPr id="18" name="弧形 17"/>
          <p:cNvSpPr/>
          <p:nvPr/>
        </p:nvSpPr>
        <p:spPr>
          <a:xfrm rot="10375507">
            <a:off x="8013341" y="3307189"/>
            <a:ext cx="2455421" cy="20769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r>
              <a:rPr lang="en-US" dirty="0" smtClean="0"/>
              <a:t>  (lambda = 0.5)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51" y="2226211"/>
            <a:ext cx="3089109" cy="23168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56" y="4319284"/>
            <a:ext cx="3024698" cy="2268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15" y="2234742"/>
            <a:ext cx="3024698" cy="22685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20" y="4319284"/>
            <a:ext cx="3024698" cy="22685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" t="9818" r="8833" b="4777"/>
          <a:stretch/>
        </p:blipFill>
        <p:spPr>
          <a:xfrm>
            <a:off x="1412341" y="2453489"/>
            <a:ext cx="2616451" cy="193744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" t="10342" r="7337" b="4253"/>
          <a:stretch/>
        </p:blipFill>
        <p:spPr>
          <a:xfrm>
            <a:off x="1412341" y="4553892"/>
            <a:ext cx="2661718" cy="19374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2257" y="1949136"/>
            <a:ext cx="19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Q-learning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3812" y="1949136"/>
            <a:ext cx="19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Sarsa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73299" y="1949135"/>
            <a:ext cx="19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QV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2550" y="2888056"/>
            <a:ext cx="121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rewards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550" y="5222713"/>
            <a:ext cx="121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9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optimal convergence </a:t>
            </a:r>
            <a:r>
              <a:rPr lang="en-US" sz="2000" dirty="0" smtClean="0"/>
              <a:t>(1/2)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3953"/>
            <a:ext cx="7352573" cy="4087906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One Q </a:t>
            </a:r>
            <a:r>
              <a:rPr lang="en-US" sz="2400" dirty="0" smtClean="0"/>
              <a:t>table is too simple:</a:t>
            </a:r>
          </a:p>
          <a:p>
            <a:pPr lvl="1"/>
            <a:r>
              <a:rPr lang="en-US" sz="2200" dirty="0" smtClean="0"/>
              <a:t>Just find the rewards and go for it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Multiple rewards</a:t>
            </a:r>
          </a:p>
          <a:p>
            <a:pPr lvl="1"/>
            <a:r>
              <a:rPr lang="en-US" sz="2000" dirty="0" smtClean="0"/>
              <a:t>Rewards are like sink, the agent not going to get larger reward behind smaller one</a:t>
            </a:r>
            <a:endParaRPr lang="en-US" sz="20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/>
          <a:stretch/>
        </p:blipFill>
        <p:spPr>
          <a:xfrm>
            <a:off x="8102580" y="2043953"/>
            <a:ext cx="3067275" cy="306386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9027459" y="1990163"/>
            <a:ext cx="466165" cy="3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橢圓 11"/>
          <p:cNvSpPr/>
          <p:nvPr/>
        </p:nvSpPr>
        <p:spPr>
          <a:xfrm>
            <a:off x="9809724" y="2985245"/>
            <a:ext cx="466165" cy="3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8390965" y="2294965"/>
            <a:ext cx="1810870" cy="1335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52570" r="25135" b="40414"/>
          <a:stretch/>
        </p:blipFill>
        <p:spPr>
          <a:xfrm>
            <a:off x="10923409" y="2070848"/>
            <a:ext cx="233082" cy="224117"/>
          </a:xfrm>
          <a:prstGeom prst="rect">
            <a:avLst/>
          </a:prstGeom>
        </p:spPr>
      </p:pic>
      <p:sp>
        <p:nvSpPr>
          <p:cNvPr id="16" name="橢圓 15"/>
          <p:cNvSpPr/>
          <p:nvPr/>
        </p:nvSpPr>
        <p:spPr>
          <a:xfrm>
            <a:off x="10793506" y="1990164"/>
            <a:ext cx="466165" cy="3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8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optimal convergence </a:t>
            </a:r>
            <a:r>
              <a:rPr lang="en-US" sz="2000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3953"/>
            <a:ext cx="9266896" cy="4661647"/>
          </a:xfrm>
        </p:spPr>
        <p:txBody>
          <a:bodyPr anchor="t">
            <a:normAutofit fontScale="92500"/>
          </a:bodyPr>
          <a:lstStyle/>
          <a:p>
            <a:r>
              <a:rPr lang="en-US" sz="2400" dirty="0" smtClean="0"/>
              <a:t>Multilayer of Q table:</a:t>
            </a:r>
          </a:p>
          <a:p>
            <a:pPr lvl="1"/>
            <a:r>
              <a:rPr lang="en-US" sz="2200" dirty="0" smtClean="0"/>
              <a:t>Differentiate Q tables by extra state (with nothing, with key, with key-chest)</a:t>
            </a:r>
          </a:p>
          <a:p>
            <a:r>
              <a:rPr lang="en-US" sz="2400" dirty="0" smtClean="0"/>
              <a:t>Dynamic greedy:</a:t>
            </a:r>
          </a:p>
          <a:p>
            <a:pPr lvl="1"/>
            <a:r>
              <a:rPr lang="en-US" sz="2200" dirty="0" smtClean="0"/>
              <a:t>The greedy increases depending on time in training phase</a:t>
            </a:r>
          </a:p>
          <a:p>
            <a:r>
              <a:rPr lang="en-US" sz="2400" dirty="0" smtClean="0"/>
              <a:t>Rewards and punishments of different elements</a:t>
            </a:r>
          </a:p>
          <a:p>
            <a:pPr lvl="1"/>
            <a:r>
              <a:rPr lang="en-US" sz="2200" dirty="0"/>
              <a:t>key = 0, chest = 500, exit = 500</a:t>
            </a:r>
          </a:p>
          <a:p>
            <a:r>
              <a:rPr lang="en-US" sz="2400" dirty="0" smtClean="0"/>
              <a:t>When two rewards compete:</a:t>
            </a:r>
          </a:p>
          <a:p>
            <a:pPr lvl="1"/>
            <a:r>
              <a:rPr lang="en-US" sz="2200" dirty="0" smtClean="0"/>
              <a:t>Store expectation (E) with maximal reward received</a:t>
            </a:r>
          </a:p>
          <a:p>
            <a:pPr lvl="1"/>
            <a:r>
              <a:rPr lang="en-US" sz="2200" dirty="0" smtClean="0"/>
              <a:t>Proportion of current reward of E </a:t>
            </a:r>
            <a:r>
              <a:rPr lang="en-US" sz="2200" dirty="0"/>
              <a:t>(e = r/E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Modification of smaller reward (</a:t>
            </a:r>
            <a:r>
              <a:rPr lang="en-US" sz="2200" dirty="0"/>
              <a:t>(e – p)/</a:t>
            </a:r>
            <a:r>
              <a:rPr lang="en-US" sz="2200" dirty="0" smtClean="0"/>
              <a:t>p*q)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86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84" y="2559203"/>
            <a:ext cx="3520873" cy="2640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6" y="2549487"/>
            <a:ext cx="3546783" cy="2660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7" y="2549487"/>
            <a:ext cx="3546784" cy="2660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4806" y="2374537"/>
            <a:ext cx="18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1589" y="2364820"/>
            <a:ext cx="18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42462" y="2374537"/>
            <a:ext cx="18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87" y="2181225"/>
            <a:ext cx="5556626" cy="3678238"/>
          </a:xfrm>
        </p:spPr>
      </p:pic>
    </p:spTree>
    <p:extLst>
      <p:ext uri="{BB962C8B-B14F-4D97-AF65-F5344CB8AC3E}">
        <p14:creationId xmlns:p14="http://schemas.microsoft.com/office/powerpoint/2010/main" val="29107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2" y="365754"/>
            <a:ext cx="11548895" cy="61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en-US" dirty="0" smtClean="0"/>
              <a:t>to learn from this project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Learning from maze with unknown content </a:t>
            </a:r>
            <a:r>
              <a:rPr lang="en-US" sz="3200" dirty="0"/>
              <a:t>by reinforcement </a:t>
            </a:r>
            <a:r>
              <a:rPr lang="en-US" sz="3200" dirty="0" smtClean="0"/>
              <a:t>learning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8885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id-ID" dirty="0" err="1" smtClean="0"/>
              <a:t>is</a:t>
            </a:r>
            <a:r>
              <a:rPr lang="id-ID" dirty="0" smtClean="0"/>
              <a:t> </a:t>
            </a:r>
            <a:r>
              <a:rPr lang="id-ID" dirty="0" err="1" smtClean="0"/>
              <a:t>reinforcement</a:t>
            </a:r>
            <a:r>
              <a:rPr lang="id-ID" dirty="0" smtClean="0"/>
              <a:t> </a:t>
            </a:r>
            <a:r>
              <a:rPr lang="id-ID" dirty="0" err="1" smtClean="0"/>
              <a:t>learning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id-ID" sz="3200" dirty="0" smtClean="0"/>
              <a:t>“</a:t>
            </a:r>
            <a:r>
              <a:rPr lang="id-ID" sz="3200" i="1" dirty="0" smtClean="0"/>
              <a:t>In reinforcement learning, the </a:t>
            </a:r>
            <a:r>
              <a:rPr lang="id-ID" sz="3200" i="1" dirty="0" smtClean="0">
                <a:solidFill>
                  <a:srgbClr val="FF0000"/>
                </a:solidFill>
              </a:rPr>
              <a:t>learner</a:t>
            </a:r>
            <a:r>
              <a:rPr lang="id-ID" sz="3200" i="1" dirty="0" smtClean="0"/>
              <a:t> is a </a:t>
            </a:r>
            <a:r>
              <a:rPr lang="id-ID" sz="3200" i="1" u="sng" dirty="0" smtClean="0"/>
              <a:t>decision-making</a:t>
            </a:r>
            <a:r>
              <a:rPr lang="id-ID" sz="3200" i="1" dirty="0" smtClean="0"/>
              <a:t> </a:t>
            </a:r>
            <a:r>
              <a:rPr lang="en-US" sz="3200" i="1" dirty="0" smtClean="0"/>
              <a:t>agent</a:t>
            </a:r>
            <a:r>
              <a:rPr lang="id-ID" sz="3200" i="1" dirty="0" smtClean="0"/>
              <a:t> that takes actions in an </a:t>
            </a:r>
            <a:r>
              <a:rPr lang="id-ID" sz="3200" i="1" dirty="0" smtClean="0">
                <a:solidFill>
                  <a:srgbClr val="FF0000"/>
                </a:solidFill>
              </a:rPr>
              <a:t>environment</a:t>
            </a:r>
            <a:r>
              <a:rPr lang="id-ID" sz="3200" i="1" dirty="0" smtClean="0"/>
              <a:t> and receives </a:t>
            </a:r>
            <a:r>
              <a:rPr lang="id-ID" sz="3200" i="1" u="sng" dirty="0" smtClean="0"/>
              <a:t>reward (or penalty)</a:t>
            </a:r>
            <a:r>
              <a:rPr lang="id-ID" sz="3200" i="1" dirty="0" smtClean="0"/>
              <a:t> for its actions in trying to solve a problem.” </a:t>
            </a:r>
            <a:r>
              <a:rPr lang="id-ID" sz="3200" dirty="0" smtClean="0"/>
              <a:t>(Alpaydin, 2014, p. 517)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03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43" y="1874827"/>
            <a:ext cx="5872772" cy="137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dirty="0" smtClean="0"/>
              <a:t>To </a:t>
            </a:r>
            <a:r>
              <a:rPr lang="en-US" sz="2200" dirty="0" smtClean="0"/>
              <a:t>compare</a:t>
            </a:r>
            <a:r>
              <a:rPr lang="nl-NL" sz="2200" dirty="0" smtClean="0"/>
              <a:t> </a:t>
            </a:r>
            <a:r>
              <a:rPr lang="nl-NL" sz="2200" dirty="0"/>
              <a:t>performances with different algorithms,  different kinds of mazes are </a:t>
            </a:r>
            <a:r>
              <a:rPr lang="nl-NL" sz="2200" dirty="0" smtClean="0"/>
              <a:t>designed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2" y="3014878"/>
            <a:ext cx="4071490" cy="3539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Elements</a:t>
            </a:r>
            <a:r>
              <a:rPr lang="nl-NL" sz="2400" dirty="0" smtClean="0"/>
              <a:t> in the maze: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Walls </a:t>
            </a:r>
            <a:r>
              <a:rPr lang="en-US" altLang="zh-TW" sz="2400" dirty="0" smtClean="0"/>
              <a:t>(-)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Pits </a:t>
            </a:r>
            <a:r>
              <a:rPr lang="en-US" altLang="zh-TW" sz="2400" dirty="0" smtClean="0"/>
              <a:t>(-)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Pairwise keys -&gt; chests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(+)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Exit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(+)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id-ID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"/>
          <a:stretch/>
        </p:blipFill>
        <p:spPr>
          <a:xfrm>
            <a:off x="7849913" y="1335741"/>
            <a:ext cx="3873316" cy="3778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/>
          <a:stretch/>
        </p:blipFill>
        <p:spPr>
          <a:xfrm>
            <a:off x="6412077" y="2958353"/>
            <a:ext cx="3067275" cy="3065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1" y="4662992"/>
            <a:ext cx="2758114" cy="18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42" y="1874827"/>
            <a:ext cx="7917075" cy="2153063"/>
          </a:xfrm>
        </p:spPr>
        <p:txBody>
          <a:bodyPr anchor="t">
            <a:normAutofit/>
          </a:bodyPr>
          <a:lstStyle/>
          <a:p>
            <a:r>
              <a:rPr lang="en-US" sz="2400" dirty="0"/>
              <a:t>State: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4" b="55168"/>
          <a:stretch/>
        </p:blipFill>
        <p:spPr>
          <a:xfrm>
            <a:off x="3881437" y="1941076"/>
            <a:ext cx="2214563" cy="175573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49506" y="1890633"/>
            <a:ext cx="23487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Agent in the maze</a:t>
            </a:r>
          </a:p>
          <a:p>
            <a:r>
              <a:rPr lang="en-US" sz="2200" dirty="0">
                <a:solidFill>
                  <a:schemeClr val="tx2"/>
                </a:solidFill>
              </a:rPr>
              <a:t>(0, 0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And with key, chest, etc.</a:t>
            </a: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9284965" y="1941076"/>
            <a:ext cx="2040890" cy="2039104"/>
            <a:chOff x="7037295" y="1874827"/>
            <a:chExt cx="2040890" cy="2039104"/>
          </a:xfrm>
        </p:grpSpPr>
        <p:pic>
          <p:nvPicPr>
            <p:cNvPr id="12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82" t="15884" r="21584" b="32048"/>
            <a:stretch/>
          </p:blipFill>
          <p:spPr>
            <a:xfrm>
              <a:off x="7037295" y="1874827"/>
              <a:ext cx="2040890" cy="203910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9754" y="2121733"/>
              <a:ext cx="1539370" cy="1545291"/>
            </a:xfrm>
            <a:prstGeom prst="rect">
              <a:avLst/>
            </a:prstGeom>
          </p:spPr>
        </p:pic>
        <p:pic>
          <p:nvPicPr>
            <p:cNvPr id="14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" t="2277" r="89106" b="83988"/>
            <a:stretch/>
          </p:blipFill>
          <p:spPr>
            <a:xfrm>
              <a:off x="7801532" y="2634401"/>
              <a:ext cx="555813" cy="537883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/>
        </p:nvSpPr>
        <p:spPr>
          <a:xfrm>
            <a:off x="6719920" y="1890633"/>
            <a:ext cx="270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Actions of the agent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(Up</a:t>
            </a:r>
            <a:r>
              <a:rPr lang="en-US" sz="2200" dirty="0">
                <a:solidFill>
                  <a:schemeClr val="tx2"/>
                </a:solidFill>
              </a:rPr>
              <a:t>, down, left, </a:t>
            </a:r>
            <a:r>
              <a:rPr lang="en-US" sz="2200" dirty="0" smtClean="0">
                <a:solidFill>
                  <a:schemeClr val="tx2"/>
                </a:solidFill>
              </a:rPr>
              <a:t>right)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4242" y="3940826"/>
            <a:ext cx="4760258" cy="2880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Reward: </a:t>
            </a:r>
            <a:endParaRPr lang="nl-NL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Walls </a:t>
            </a:r>
            <a:r>
              <a:rPr lang="en-US" altLang="zh-TW" sz="2200" dirty="0" smtClean="0"/>
              <a:t>(-)</a:t>
            </a:r>
            <a:endParaRPr lang="nl-NL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Pits </a:t>
            </a:r>
            <a:r>
              <a:rPr lang="en-US" altLang="zh-TW" sz="2200" dirty="0" smtClean="0"/>
              <a:t>(-)</a:t>
            </a:r>
            <a:endParaRPr lang="nl-NL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Pairwise keys (0) -&gt; chests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(+)</a:t>
            </a:r>
            <a:endParaRPr lang="nl-NL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Exit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(+)</a:t>
            </a:r>
            <a:endParaRPr lang="nl-NL" sz="2200" dirty="0" smtClean="0"/>
          </a:p>
        </p:txBody>
      </p:sp>
      <p:pic>
        <p:nvPicPr>
          <p:cNvPr id="18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3" t="75519" r="15938" b="15485"/>
          <a:stretch/>
        </p:blipFill>
        <p:spPr>
          <a:xfrm>
            <a:off x="2369924" y="4531482"/>
            <a:ext cx="394447" cy="394447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1" t="59471" r="40767" b="31533"/>
          <a:stretch/>
        </p:blipFill>
        <p:spPr>
          <a:xfrm>
            <a:off x="2365441" y="4986533"/>
            <a:ext cx="403411" cy="394446"/>
          </a:xfrm>
          <a:prstGeom prst="rect">
            <a:avLst/>
          </a:prstGeom>
        </p:spPr>
      </p:pic>
      <p:pic>
        <p:nvPicPr>
          <p:cNvPr id="20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2" t="4064" r="57376" b="86940"/>
          <a:stretch/>
        </p:blipFill>
        <p:spPr>
          <a:xfrm>
            <a:off x="4942794" y="5470626"/>
            <a:ext cx="403411" cy="394446"/>
          </a:xfrm>
          <a:prstGeom prst="rect">
            <a:avLst/>
          </a:prstGeom>
        </p:spPr>
      </p:pic>
      <p:pic>
        <p:nvPicPr>
          <p:cNvPr id="21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5" t="35550" r="32463" b="55454"/>
          <a:stretch/>
        </p:blipFill>
        <p:spPr>
          <a:xfrm>
            <a:off x="5692589" y="5470626"/>
            <a:ext cx="403411" cy="394446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7" t="51498" r="24371" b="39506"/>
          <a:stretch/>
        </p:blipFill>
        <p:spPr>
          <a:xfrm>
            <a:off x="2360960" y="5945176"/>
            <a:ext cx="403411" cy="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9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rules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536" y="2433481"/>
            <a:ext cx="6647689" cy="280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/>
              <a:t>Can not go through the fixed </a:t>
            </a:r>
            <a:r>
              <a:rPr lang="en-US" sz="2400" b="1" dirty="0" smtClean="0"/>
              <a:t>walls</a:t>
            </a:r>
            <a:endParaRPr lang="en-US" sz="2400" b="1" dirty="0"/>
          </a:p>
          <a:p>
            <a:r>
              <a:rPr lang="en-US" sz="2400" dirty="0" smtClean="0"/>
              <a:t>Get maximal </a:t>
            </a:r>
            <a:r>
              <a:rPr lang="en-US" sz="2400" u="sng" dirty="0" smtClean="0"/>
              <a:t>rewards</a:t>
            </a:r>
            <a:r>
              <a:rPr lang="en-US" sz="2400" dirty="0" smtClean="0"/>
              <a:t> in shortest path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the </a:t>
            </a:r>
            <a:r>
              <a:rPr lang="en-US" sz="2400" b="1" dirty="0"/>
              <a:t>key</a:t>
            </a:r>
            <a:r>
              <a:rPr lang="en-US" sz="2400" i="1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open the </a:t>
            </a:r>
            <a:r>
              <a:rPr lang="en-US" sz="2400" b="1" dirty="0"/>
              <a:t>chest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b="1" dirty="0" smtClean="0"/>
              <a:t>exit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en-US" sz="2400" dirty="0" smtClean="0"/>
              <a:t>Have </a:t>
            </a:r>
            <a:r>
              <a:rPr lang="en-US" sz="2400" u="sng" dirty="0" smtClean="0"/>
              <a:t>punishment</a:t>
            </a:r>
            <a:r>
              <a:rPr lang="en-US" sz="2400" dirty="0" smtClean="0"/>
              <a:t> when stepping into the </a:t>
            </a:r>
            <a:r>
              <a:rPr lang="en-US" sz="2400" b="1" dirty="0" smtClean="0"/>
              <a:t>pits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/>
          <a:stretch/>
        </p:blipFill>
        <p:spPr>
          <a:xfrm>
            <a:off x="581192" y="2563906"/>
            <a:ext cx="3067275" cy="306386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717176" y="269837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250576" y="2698376"/>
            <a:ext cx="1259542" cy="991412"/>
            <a:chOff x="1250576" y="2698376"/>
            <a:chExt cx="1259542" cy="991412"/>
          </a:xfrm>
        </p:grpSpPr>
        <p:cxnSp>
          <p:nvCxnSpPr>
            <p:cNvPr id="18" name="肘形接點 17"/>
            <p:cNvCxnSpPr/>
            <p:nvPr/>
          </p:nvCxnSpPr>
          <p:spPr>
            <a:xfrm rot="5400000">
              <a:off x="1091452" y="2857500"/>
              <a:ext cx="762002" cy="443754"/>
            </a:xfrm>
            <a:prstGeom prst="bentConnector3">
              <a:avLst>
                <a:gd name="adj1" fmla="val 588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接點 20"/>
            <p:cNvCxnSpPr/>
            <p:nvPr/>
          </p:nvCxnSpPr>
          <p:spPr>
            <a:xfrm>
              <a:off x="1250576" y="3460376"/>
              <a:ext cx="1259542" cy="229412"/>
            </a:xfrm>
            <a:prstGeom prst="bentConnector3">
              <a:avLst>
                <a:gd name="adj1" fmla="val 10053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肘形接點 28"/>
          <p:cNvCxnSpPr/>
          <p:nvPr/>
        </p:nvCxnSpPr>
        <p:spPr>
          <a:xfrm rot="16200000" flipH="1">
            <a:off x="2373811" y="3826094"/>
            <a:ext cx="523624" cy="251011"/>
          </a:xfrm>
          <a:prstGeom prst="bentConnector3">
            <a:avLst>
              <a:gd name="adj1" fmla="val 35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/>
        </p:nvSpPr>
        <p:spPr>
          <a:xfrm>
            <a:off x="1697883" y="3444684"/>
            <a:ext cx="1672964" cy="2077575"/>
          </a:xfrm>
          <a:custGeom>
            <a:avLst/>
            <a:gdLst>
              <a:gd name="connsiteX0" fmla="*/ 803270 w 1672964"/>
              <a:gd name="connsiteY0" fmla="*/ 266704 h 2077575"/>
              <a:gd name="connsiteX1" fmla="*/ 803270 w 1672964"/>
              <a:gd name="connsiteY1" fmla="*/ 15692 h 2077575"/>
              <a:gd name="connsiteX2" fmla="*/ 606046 w 1672964"/>
              <a:gd name="connsiteY2" fmla="*/ 24657 h 2077575"/>
              <a:gd name="connsiteX3" fmla="*/ 211599 w 1672964"/>
              <a:gd name="connsiteY3" fmla="*/ 33622 h 2077575"/>
              <a:gd name="connsiteX4" fmla="*/ 59199 w 1672964"/>
              <a:gd name="connsiteY4" fmla="*/ 42587 h 2077575"/>
              <a:gd name="connsiteX5" fmla="*/ 50235 w 1672964"/>
              <a:gd name="connsiteY5" fmla="*/ 194987 h 2077575"/>
              <a:gd name="connsiteX6" fmla="*/ 41270 w 1672964"/>
              <a:gd name="connsiteY6" fmla="*/ 284634 h 2077575"/>
              <a:gd name="connsiteX7" fmla="*/ 32305 w 1672964"/>
              <a:gd name="connsiteY7" fmla="*/ 1163175 h 2077575"/>
              <a:gd name="connsiteX8" fmla="*/ 23341 w 1672964"/>
              <a:gd name="connsiteY8" fmla="*/ 1288681 h 2077575"/>
              <a:gd name="connsiteX9" fmla="*/ 14376 w 1672964"/>
              <a:gd name="connsiteY9" fmla="*/ 1432116 h 2077575"/>
              <a:gd name="connsiteX10" fmla="*/ 23341 w 1672964"/>
              <a:gd name="connsiteY10" fmla="*/ 1745881 h 2077575"/>
              <a:gd name="connsiteX11" fmla="*/ 41270 w 1672964"/>
              <a:gd name="connsiteY11" fmla="*/ 2023787 h 2077575"/>
              <a:gd name="connsiteX12" fmla="*/ 615011 w 1672964"/>
              <a:gd name="connsiteY12" fmla="*/ 2032751 h 2077575"/>
              <a:gd name="connsiteX13" fmla="*/ 659835 w 1672964"/>
              <a:gd name="connsiteY13" fmla="*/ 2041716 h 2077575"/>
              <a:gd name="connsiteX14" fmla="*/ 695693 w 1672964"/>
              <a:gd name="connsiteY14" fmla="*/ 2050681 h 2077575"/>
              <a:gd name="connsiteX15" fmla="*/ 794305 w 1672964"/>
              <a:gd name="connsiteY15" fmla="*/ 2059645 h 2077575"/>
              <a:gd name="connsiteX16" fmla="*/ 1099105 w 1672964"/>
              <a:gd name="connsiteY16" fmla="*/ 2077575 h 2077575"/>
              <a:gd name="connsiteX17" fmla="*/ 1412870 w 1672964"/>
              <a:gd name="connsiteY17" fmla="*/ 2068610 h 2077575"/>
              <a:gd name="connsiteX18" fmla="*/ 1484588 w 1672964"/>
              <a:gd name="connsiteY18" fmla="*/ 2059645 h 2077575"/>
              <a:gd name="connsiteX19" fmla="*/ 1583199 w 1672964"/>
              <a:gd name="connsiteY19" fmla="*/ 2041716 h 2077575"/>
              <a:gd name="connsiteX20" fmla="*/ 1592164 w 1672964"/>
              <a:gd name="connsiteY20" fmla="*/ 1943104 h 2077575"/>
              <a:gd name="connsiteX21" fmla="*/ 1619058 w 1672964"/>
              <a:gd name="connsiteY21" fmla="*/ 1844492 h 2077575"/>
              <a:gd name="connsiteX22" fmla="*/ 1628023 w 1672964"/>
              <a:gd name="connsiteY22" fmla="*/ 1736916 h 2077575"/>
              <a:gd name="connsiteX23" fmla="*/ 1636988 w 1672964"/>
              <a:gd name="connsiteY23" fmla="*/ 1701057 h 2077575"/>
              <a:gd name="connsiteX24" fmla="*/ 1645952 w 1672964"/>
              <a:gd name="connsiteY24" fmla="*/ 1629340 h 2077575"/>
              <a:gd name="connsiteX25" fmla="*/ 1663882 w 1672964"/>
              <a:gd name="connsiteY25" fmla="*/ 1181104 h 2077575"/>
              <a:gd name="connsiteX26" fmla="*/ 1645952 w 1672964"/>
              <a:gd name="connsiteY26" fmla="*/ 786657 h 2077575"/>
              <a:gd name="connsiteX27" fmla="*/ 1502517 w 1672964"/>
              <a:gd name="connsiteY27" fmla="*/ 777692 h 2077575"/>
              <a:gd name="connsiteX28" fmla="*/ 1170823 w 1672964"/>
              <a:gd name="connsiteY28" fmla="*/ 786657 h 2077575"/>
              <a:gd name="connsiteX29" fmla="*/ 1134964 w 1672964"/>
              <a:gd name="connsiteY29" fmla="*/ 795622 h 2077575"/>
              <a:gd name="connsiteX30" fmla="*/ 1143929 w 1672964"/>
              <a:gd name="connsiteY30" fmla="*/ 822516 h 2077575"/>
              <a:gd name="connsiteX31" fmla="*/ 1170823 w 1672964"/>
              <a:gd name="connsiteY31" fmla="*/ 858375 h 20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72964" h="2077575">
                <a:moveTo>
                  <a:pt x="803270" y="266704"/>
                </a:moveTo>
                <a:cubicBezTo>
                  <a:pt x="808070" y="218703"/>
                  <a:pt x="830988" y="36179"/>
                  <a:pt x="803270" y="15692"/>
                </a:cubicBezTo>
                <a:cubicBezTo>
                  <a:pt x="750348" y="-23424"/>
                  <a:pt x="671825" y="22664"/>
                  <a:pt x="606046" y="24657"/>
                </a:cubicBezTo>
                <a:lnTo>
                  <a:pt x="211599" y="33622"/>
                </a:lnTo>
                <a:cubicBezTo>
                  <a:pt x="160799" y="36610"/>
                  <a:pt x="95182" y="6604"/>
                  <a:pt x="59199" y="42587"/>
                </a:cubicBezTo>
                <a:cubicBezTo>
                  <a:pt x="23216" y="78570"/>
                  <a:pt x="53994" y="144238"/>
                  <a:pt x="50235" y="194987"/>
                </a:cubicBezTo>
                <a:cubicBezTo>
                  <a:pt x="48017" y="224936"/>
                  <a:pt x="44258" y="254752"/>
                  <a:pt x="41270" y="284634"/>
                </a:cubicBezTo>
                <a:cubicBezTo>
                  <a:pt x="38282" y="577481"/>
                  <a:pt x="37534" y="870359"/>
                  <a:pt x="32305" y="1163175"/>
                </a:cubicBezTo>
                <a:cubicBezTo>
                  <a:pt x="31556" y="1205110"/>
                  <a:pt x="26131" y="1246832"/>
                  <a:pt x="23341" y="1288681"/>
                </a:cubicBezTo>
                <a:cubicBezTo>
                  <a:pt x="20154" y="1336480"/>
                  <a:pt x="17364" y="1384304"/>
                  <a:pt x="14376" y="1432116"/>
                </a:cubicBezTo>
                <a:cubicBezTo>
                  <a:pt x="17364" y="1536704"/>
                  <a:pt x="18590" y="1641358"/>
                  <a:pt x="23341" y="1745881"/>
                </a:cubicBezTo>
                <a:cubicBezTo>
                  <a:pt x="27556" y="1838613"/>
                  <a:pt x="-42258" y="1983289"/>
                  <a:pt x="41270" y="2023787"/>
                </a:cubicBezTo>
                <a:cubicBezTo>
                  <a:pt x="213378" y="2107233"/>
                  <a:pt x="423764" y="2029763"/>
                  <a:pt x="615011" y="2032751"/>
                </a:cubicBezTo>
                <a:cubicBezTo>
                  <a:pt x="629952" y="2035739"/>
                  <a:pt x="644961" y="2038410"/>
                  <a:pt x="659835" y="2041716"/>
                </a:cubicBezTo>
                <a:cubicBezTo>
                  <a:pt x="671862" y="2044389"/>
                  <a:pt x="683481" y="2049053"/>
                  <a:pt x="695693" y="2050681"/>
                </a:cubicBezTo>
                <a:cubicBezTo>
                  <a:pt x="728410" y="2055043"/>
                  <a:pt x="761413" y="2056904"/>
                  <a:pt x="794305" y="2059645"/>
                </a:cubicBezTo>
                <a:cubicBezTo>
                  <a:pt x="941344" y="2071898"/>
                  <a:pt x="923754" y="2069225"/>
                  <a:pt x="1099105" y="2077575"/>
                </a:cubicBezTo>
                <a:lnTo>
                  <a:pt x="1412870" y="2068610"/>
                </a:lnTo>
                <a:cubicBezTo>
                  <a:pt x="1436936" y="2067491"/>
                  <a:pt x="1460738" y="2063052"/>
                  <a:pt x="1484588" y="2059645"/>
                </a:cubicBezTo>
                <a:cubicBezTo>
                  <a:pt x="1524749" y="2053908"/>
                  <a:pt x="1544575" y="2049441"/>
                  <a:pt x="1583199" y="2041716"/>
                </a:cubicBezTo>
                <a:cubicBezTo>
                  <a:pt x="1586187" y="2008845"/>
                  <a:pt x="1587016" y="1975706"/>
                  <a:pt x="1592164" y="1943104"/>
                </a:cubicBezTo>
                <a:cubicBezTo>
                  <a:pt x="1598231" y="1904682"/>
                  <a:pt x="1607729" y="1878479"/>
                  <a:pt x="1619058" y="1844492"/>
                </a:cubicBezTo>
                <a:cubicBezTo>
                  <a:pt x="1622046" y="1808633"/>
                  <a:pt x="1623560" y="1772621"/>
                  <a:pt x="1628023" y="1736916"/>
                </a:cubicBezTo>
                <a:cubicBezTo>
                  <a:pt x="1629551" y="1724690"/>
                  <a:pt x="1634962" y="1713210"/>
                  <a:pt x="1636988" y="1701057"/>
                </a:cubicBezTo>
                <a:cubicBezTo>
                  <a:pt x="1640949" y="1677293"/>
                  <a:pt x="1642964" y="1653246"/>
                  <a:pt x="1645952" y="1629340"/>
                </a:cubicBezTo>
                <a:cubicBezTo>
                  <a:pt x="1650291" y="1538221"/>
                  <a:pt x="1664829" y="1250251"/>
                  <a:pt x="1663882" y="1181104"/>
                </a:cubicBezTo>
                <a:cubicBezTo>
                  <a:pt x="1662079" y="1049498"/>
                  <a:pt x="1694834" y="908861"/>
                  <a:pt x="1645952" y="786657"/>
                </a:cubicBezTo>
                <a:cubicBezTo>
                  <a:pt x="1628161" y="742178"/>
                  <a:pt x="1550329" y="780680"/>
                  <a:pt x="1502517" y="777692"/>
                </a:cubicBezTo>
                <a:cubicBezTo>
                  <a:pt x="1391952" y="780680"/>
                  <a:pt x="1281392" y="789492"/>
                  <a:pt x="1170823" y="786657"/>
                </a:cubicBezTo>
                <a:cubicBezTo>
                  <a:pt x="1128959" y="785584"/>
                  <a:pt x="1178379" y="730498"/>
                  <a:pt x="1134964" y="795622"/>
                </a:cubicBezTo>
                <a:cubicBezTo>
                  <a:pt x="1137952" y="804587"/>
                  <a:pt x="1139703" y="814064"/>
                  <a:pt x="1143929" y="822516"/>
                </a:cubicBezTo>
                <a:cubicBezTo>
                  <a:pt x="1154066" y="842790"/>
                  <a:pt x="1158215" y="845767"/>
                  <a:pt x="1170823" y="858375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id-ID" dirty="0" smtClean="0"/>
              <a:t>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06867"/>
            <a:ext cx="3008421" cy="997269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Q-</a:t>
            </a:r>
            <a:r>
              <a:rPr lang="id-ID" sz="2800" dirty="0" err="1" smtClean="0"/>
              <a:t>learning</a:t>
            </a:r>
            <a:endParaRPr lang="nl-NL" sz="2800" dirty="0" smtClean="0"/>
          </a:p>
          <a:p>
            <a:r>
              <a:rPr lang="nl-NL" sz="2800" dirty="0" err="1" smtClean="0"/>
              <a:t>Sarsa</a:t>
            </a:r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2613914" y="4872215"/>
            <a:ext cx="1034321" cy="55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524704" y="437589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err="1" smtClean="0"/>
              <a:t>Indicators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254056" y="4474810"/>
            <a:ext cx="580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Maximal</a:t>
            </a:r>
            <a:r>
              <a:rPr lang="nl-NL" sz="3200" dirty="0" smtClean="0"/>
              <a:t> </a:t>
            </a:r>
            <a:r>
              <a:rPr lang="nl-NL" sz="3200" dirty="0" err="1" smtClean="0"/>
              <a:t>rewards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nl-NL" sz="3200" dirty="0" err="1" smtClean="0"/>
              <a:t>obtian</a:t>
            </a:r>
            <a:endParaRPr lang="id-ID" sz="3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nl-NL" sz="3200" dirty="0" smtClean="0"/>
              <a:t>Steps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id-ID" sz="3200" dirty="0" err="1" smtClean="0"/>
              <a:t>solve</a:t>
            </a:r>
            <a:r>
              <a:rPr lang="id-ID" sz="3200" dirty="0" smtClean="0"/>
              <a:t> </a:t>
            </a:r>
            <a:r>
              <a:rPr lang="id-ID" sz="3200" dirty="0" err="1" smtClean="0"/>
              <a:t>the</a:t>
            </a:r>
            <a:r>
              <a:rPr lang="id-ID" sz="3200" dirty="0" smtClean="0"/>
              <a:t> </a:t>
            </a:r>
            <a:r>
              <a:rPr lang="id-ID" sz="3200" dirty="0" err="1" smtClean="0"/>
              <a:t>maze</a:t>
            </a:r>
            <a:endParaRPr lang="id-ID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54056" y="2606867"/>
            <a:ext cx="3008421" cy="164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Q-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r>
              <a:rPr lang="nl-NL" sz="2800" dirty="0" err="1" smtClean="0"/>
              <a:t>Sarsa-lambda</a:t>
            </a:r>
            <a:endParaRPr lang="nl-NL" sz="2800" dirty="0" smtClean="0"/>
          </a:p>
          <a:p>
            <a:r>
              <a:rPr lang="nl-NL" sz="2800" dirty="0" smtClean="0"/>
              <a:t>QV-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nl-NL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54056" y="1932231"/>
            <a:ext cx="37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2. </a:t>
            </a:r>
            <a:r>
              <a:rPr lang="en-US" sz="2400" dirty="0" smtClean="0"/>
              <a:t>Algorithms</a:t>
            </a:r>
            <a:r>
              <a:rPr lang="nl-NL" sz="2400" dirty="0" smtClean="0"/>
              <a:t> with </a:t>
            </a:r>
            <a:r>
              <a:rPr lang="nl-NL" sz="2400" dirty="0" err="1" smtClean="0"/>
              <a:t>lambda</a:t>
            </a:r>
            <a:r>
              <a:rPr lang="nl-NL" sz="2400" dirty="0" smtClean="0"/>
              <a:t>:</a:t>
            </a:r>
            <a:endParaRPr lang="nl-N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192" y="1930579"/>
            <a:ext cx="281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</a:t>
            </a:r>
            <a:r>
              <a:rPr lang="nl-NL" sz="2400" dirty="0" smtClean="0"/>
              <a:t>. Basic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90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Setup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1200"/>
            <a:ext cx="8580737" cy="47244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Complexity of maze:</a:t>
            </a:r>
          </a:p>
          <a:p>
            <a:pPr lvl="1"/>
            <a:r>
              <a:rPr lang="nl-NL" sz="2600" dirty="0" smtClean="0"/>
              <a:t>Walls, pits, key-chest, exit, size</a:t>
            </a:r>
          </a:p>
          <a:p>
            <a:r>
              <a:rPr lang="nl-NL" sz="2800" dirty="0" smtClean="0"/>
              <a:t>Total steps:</a:t>
            </a:r>
          </a:p>
          <a:p>
            <a:pPr lvl="1"/>
            <a:r>
              <a:rPr lang="nl-NL" sz="2600" dirty="0" smtClean="0"/>
              <a:t>learning before consuming all steps</a:t>
            </a:r>
          </a:p>
          <a:p>
            <a:r>
              <a:rPr lang="nl-NL" sz="2800" dirty="0" smtClean="0"/>
              <a:t>Max steps:</a:t>
            </a:r>
          </a:p>
          <a:p>
            <a:pPr lvl="1"/>
            <a:r>
              <a:rPr lang="nl-NL" sz="2600" dirty="0" smtClean="0"/>
              <a:t>Max number to move in each epoch</a:t>
            </a:r>
          </a:p>
          <a:p>
            <a:r>
              <a:rPr lang="nl-NL" sz="2800" dirty="0" smtClean="0"/>
              <a:t>Learning parameters:</a:t>
            </a:r>
          </a:p>
          <a:p>
            <a:pPr lvl="1"/>
            <a:r>
              <a:rPr lang="nl-NL" sz="2600" dirty="0" smtClean="0"/>
              <a:t>Reward gamma, learning rate, greedy rate, </a:t>
            </a:r>
          </a:p>
          <a:p>
            <a:endParaRPr lang="nl-NL" sz="2800" dirty="0" smtClean="0"/>
          </a:p>
          <a:p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9579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445" y="3605226"/>
            <a:ext cx="11029615" cy="149750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C0000"/>
      </a:accent1>
      <a:accent2>
        <a:srgbClr val="B50D19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1511</TotalTime>
  <Words>485</Words>
  <Application>Microsoft Office PowerPoint</Application>
  <PresentationFormat>Widescreen</PresentationFormat>
  <Paragraphs>108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微軟正黑體</vt:lpstr>
      <vt:lpstr>Arial</vt:lpstr>
      <vt:lpstr>Calibri</vt:lpstr>
      <vt:lpstr>Gill Sans MT</vt:lpstr>
      <vt:lpstr>Wingdings</vt:lpstr>
      <vt:lpstr>Wingdings 2</vt:lpstr>
      <vt:lpstr>Dividend</vt:lpstr>
      <vt:lpstr>COMPARING SEVERAL METHODS OF REINFORCEMENT LEARNING IN SOLVING A COMPLEX MAZE</vt:lpstr>
      <vt:lpstr>What to learn from this project?</vt:lpstr>
      <vt:lpstr>What is reinforcement learning?</vt:lpstr>
      <vt:lpstr>The maze</vt:lpstr>
      <vt:lpstr>The maze</vt:lpstr>
      <vt:lpstr>Goal &amp; rules</vt:lpstr>
      <vt:lpstr>algorithms</vt:lpstr>
      <vt:lpstr>Experiment Setup</vt:lpstr>
      <vt:lpstr>Results</vt:lpstr>
      <vt:lpstr>Q-LEARNING &amp; Sarsa</vt:lpstr>
      <vt:lpstr>Algorithms With LAMBDA (SARSA) </vt:lpstr>
      <vt:lpstr>Comparision  (lambda = 0.5)</vt:lpstr>
      <vt:lpstr>To get optimal convergence (1/2)</vt:lpstr>
      <vt:lpstr>To get optimal convergence (2/2)</vt:lpstr>
      <vt:lpstr>Different patterns</vt:lpstr>
      <vt:lpstr>Q&amp;A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fatigue measurement using ECG and EYE-TRACKER</dc:title>
  <dc:creator>Mega</dc:creator>
  <cp:lastModifiedBy>Z. Kan</cp:lastModifiedBy>
  <cp:revision>275</cp:revision>
  <dcterms:created xsi:type="dcterms:W3CDTF">2017-01-26T13:32:07Z</dcterms:created>
  <dcterms:modified xsi:type="dcterms:W3CDTF">2018-01-25T11:51:40Z</dcterms:modified>
</cp:coreProperties>
</file>