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5" r:id="rId5"/>
    <p:sldId id="258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182" autoAdjust="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10CD5-E1BB-4ED3-8503-D9B94D0437CD}" type="datetimeFigureOut">
              <a:rPr lang="id-ID" smtClean="0"/>
              <a:t>24/01/2018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BA67F-D913-4267-9EAF-19A2AA98BE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358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BA67F-D913-4267-9EAF-19A2AA98BE65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471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875" y="776622"/>
            <a:ext cx="10993549" cy="1888963"/>
          </a:xfrm>
        </p:spPr>
        <p:txBody>
          <a:bodyPr>
            <a:normAutofit/>
          </a:bodyPr>
          <a:lstStyle/>
          <a:p>
            <a:r>
              <a:rPr lang="id-ID" dirty="0" smtClean="0"/>
              <a:t>COMPARING SEVERAL METHODS OF REINFORCEMENT LEARNING IN SOLVING A COMPLEX MAZE</a:t>
            </a:r>
            <a:endParaRPr lang="id-ID" sz="2000" dirty="0"/>
          </a:p>
        </p:txBody>
      </p:sp>
      <p:sp>
        <p:nvSpPr>
          <p:cNvPr id="4" name="Rectangle 3"/>
          <p:cNvSpPr/>
          <p:nvPr/>
        </p:nvSpPr>
        <p:spPr>
          <a:xfrm>
            <a:off x="444500" y="5702300"/>
            <a:ext cx="112903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50" y="5863518"/>
            <a:ext cx="2638590" cy="7263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4500" y="3085766"/>
            <a:ext cx="11290300" cy="2440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713259" y="3434037"/>
            <a:ext cx="44310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/>
              <a:t>Li </a:t>
            </a:r>
            <a:r>
              <a:rPr lang="id-ID" sz="2000" dirty="0" err="1"/>
              <a:t>Meng</a:t>
            </a:r>
            <a:r>
              <a:rPr lang="id-ID" sz="2000" dirty="0"/>
              <a:t>						S2651513</a:t>
            </a:r>
          </a:p>
          <a:p>
            <a:r>
              <a:rPr lang="id-ID" sz="2000" dirty="0" smtClean="0"/>
              <a:t>Mega Bagus Herlambang		P279285</a:t>
            </a:r>
          </a:p>
          <a:p>
            <a:r>
              <a:rPr lang="id-ID" sz="2000" dirty="0" err="1" smtClean="0"/>
              <a:t>Yuying</a:t>
            </a:r>
            <a:r>
              <a:rPr lang="id-ID" sz="2000" dirty="0" smtClean="0"/>
              <a:t> Chen					S3421902</a:t>
            </a:r>
          </a:p>
          <a:p>
            <a:r>
              <a:rPr lang="id-ID" sz="2000" dirty="0" err="1" smtClean="0"/>
              <a:t>Zhuoyun</a:t>
            </a:r>
            <a:r>
              <a:rPr lang="id-ID" sz="2000" dirty="0" smtClean="0"/>
              <a:t> Kan				S3346935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3259" y="2885711"/>
            <a:ext cx="10526241" cy="23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03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id-ID" dirty="0" smtClean="0"/>
              <a:t> </a:t>
            </a:r>
            <a:r>
              <a:rPr lang="id-ID" dirty="0" err="1" smtClean="0"/>
              <a:t>is</a:t>
            </a:r>
            <a:r>
              <a:rPr lang="id-ID" dirty="0" smtClean="0"/>
              <a:t> </a:t>
            </a:r>
            <a:r>
              <a:rPr lang="id-ID" dirty="0" err="1" smtClean="0"/>
              <a:t>reinforcement</a:t>
            </a:r>
            <a:r>
              <a:rPr lang="id-ID" dirty="0" smtClean="0"/>
              <a:t> </a:t>
            </a:r>
            <a:r>
              <a:rPr lang="id-ID" dirty="0" err="1" smtClean="0"/>
              <a:t>learning</a:t>
            </a:r>
            <a:r>
              <a:rPr lang="id-ID" dirty="0" smtClean="0"/>
              <a:t>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881" y="1899838"/>
            <a:ext cx="9124123" cy="4265571"/>
          </a:xfrm>
        </p:spPr>
        <p:txBody>
          <a:bodyPr>
            <a:normAutofit/>
          </a:bodyPr>
          <a:lstStyle/>
          <a:p>
            <a:r>
              <a:rPr lang="id-ID" sz="3200" dirty="0" smtClean="0"/>
              <a:t>“</a:t>
            </a:r>
            <a:r>
              <a:rPr lang="id-ID" sz="3200" i="1" dirty="0" smtClean="0"/>
              <a:t>In </a:t>
            </a:r>
            <a:r>
              <a:rPr lang="id-ID" sz="3200" i="1" dirty="0" err="1" smtClean="0"/>
              <a:t>reinforcement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learning</a:t>
            </a:r>
            <a:r>
              <a:rPr lang="id-ID" sz="3200" i="1" dirty="0" smtClean="0"/>
              <a:t>, </a:t>
            </a:r>
            <a:r>
              <a:rPr lang="id-ID" sz="3200" i="1" dirty="0" err="1" smtClean="0"/>
              <a:t>the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learner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is</a:t>
            </a:r>
            <a:r>
              <a:rPr lang="id-ID" sz="3200" i="1" dirty="0" smtClean="0"/>
              <a:t> a </a:t>
            </a:r>
            <a:r>
              <a:rPr lang="id-ID" sz="3200" i="1" dirty="0" err="1" smtClean="0"/>
              <a:t>decision</a:t>
            </a:r>
            <a:r>
              <a:rPr lang="id-ID" sz="3200" i="1" dirty="0" smtClean="0"/>
              <a:t>-making </a:t>
            </a:r>
            <a:r>
              <a:rPr lang="id-ID" sz="3200" i="1" dirty="0" err="1" smtClean="0"/>
              <a:t>agent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that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takes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actions</a:t>
            </a:r>
            <a:r>
              <a:rPr lang="id-ID" sz="3200" i="1" dirty="0" smtClean="0"/>
              <a:t> in </a:t>
            </a:r>
            <a:r>
              <a:rPr lang="id-ID" sz="3200" i="1" dirty="0" err="1" smtClean="0"/>
              <a:t>an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environment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and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receives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reward</a:t>
            </a:r>
            <a:r>
              <a:rPr lang="id-ID" sz="3200" i="1" dirty="0" smtClean="0"/>
              <a:t> (</a:t>
            </a:r>
            <a:r>
              <a:rPr lang="id-ID" sz="3200" i="1" dirty="0" err="1" smtClean="0"/>
              <a:t>or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penalty</a:t>
            </a:r>
            <a:r>
              <a:rPr lang="id-ID" sz="3200" i="1" dirty="0" smtClean="0"/>
              <a:t>) </a:t>
            </a:r>
            <a:r>
              <a:rPr lang="id-ID" sz="3200" i="1" dirty="0" err="1" smtClean="0"/>
              <a:t>for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its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actions</a:t>
            </a:r>
            <a:r>
              <a:rPr lang="id-ID" sz="3200" i="1" dirty="0" smtClean="0"/>
              <a:t> in </a:t>
            </a:r>
            <a:r>
              <a:rPr lang="id-ID" sz="3200" i="1" dirty="0" err="1" smtClean="0"/>
              <a:t>trying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to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solve</a:t>
            </a:r>
            <a:r>
              <a:rPr lang="id-ID" sz="3200" i="1" dirty="0" smtClean="0"/>
              <a:t> a problem.” </a:t>
            </a:r>
            <a:r>
              <a:rPr lang="id-ID" sz="3200" dirty="0" smtClean="0"/>
              <a:t>(</a:t>
            </a:r>
            <a:r>
              <a:rPr lang="id-ID" sz="3200" dirty="0" err="1" smtClean="0"/>
              <a:t>Alpaydin</a:t>
            </a:r>
            <a:r>
              <a:rPr lang="id-ID" sz="3200" dirty="0" smtClean="0"/>
              <a:t>, 2014, p. 517)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70391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The maze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5755600" cy="3242530"/>
          </a:xfrm>
        </p:spPr>
        <p:txBody>
          <a:bodyPr>
            <a:normAutofit/>
          </a:bodyPr>
          <a:lstStyle/>
          <a:p>
            <a:endParaRPr lang="nl-NL" sz="2800" dirty="0" smtClean="0"/>
          </a:p>
          <a:p>
            <a:r>
              <a:rPr lang="nl-NL" sz="2200" dirty="0" err="1"/>
              <a:t>To</a:t>
            </a:r>
            <a:r>
              <a:rPr lang="nl-NL" sz="2200" dirty="0"/>
              <a:t> </a:t>
            </a:r>
            <a:r>
              <a:rPr lang="nl-NL" sz="2200" dirty="0" err="1"/>
              <a:t>compare</a:t>
            </a:r>
            <a:r>
              <a:rPr lang="nl-NL" sz="2200" dirty="0"/>
              <a:t> performances </a:t>
            </a:r>
            <a:r>
              <a:rPr lang="nl-NL" sz="2200" dirty="0" err="1"/>
              <a:t>with</a:t>
            </a:r>
            <a:r>
              <a:rPr lang="nl-NL" sz="2200" dirty="0"/>
              <a:t> different </a:t>
            </a:r>
            <a:r>
              <a:rPr lang="nl-NL" sz="2200" dirty="0" err="1"/>
              <a:t>algorithms</a:t>
            </a:r>
            <a:r>
              <a:rPr lang="nl-NL" sz="2200" dirty="0"/>
              <a:t>,  different kinds of </a:t>
            </a:r>
            <a:r>
              <a:rPr lang="nl-NL" sz="2200" dirty="0" err="1"/>
              <a:t>mazes</a:t>
            </a:r>
            <a:r>
              <a:rPr lang="nl-NL" sz="2200" dirty="0"/>
              <a:t> are </a:t>
            </a:r>
            <a:r>
              <a:rPr lang="nl-NL" sz="2200" dirty="0" err="1"/>
              <a:t>designed</a:t>
            </a:r>
            <a:endParaRPr lang="nl-NL" sz="2200" dirty="0"/>
          </a:p>
          <a:p>
            <a:endParaRPr lang="nl-NL" sz="2800" dirty="0" smtClean="0"/>
          </a:p>
          <a:p>
            <a:r>
              <a:rPr lang="en-US" sz="2800" dirty="0" smtClean="0"/>
              <a:t>Add</a:t>
            </a:r>
            <a:r>
              <a:rPr lang="id-ID" sz="2800" dirty="0" smtClean="0"/>
              <a:t> </a:t>
            </a:r>
            <a:r>
              <a:rPr lang="id-ID" sz="2800" dirty="0" err="1" smtClean="0"/>
              <a:t>the</a:t>
            </a:r>
            <a:r>
              <a:rPr lang="id-ID" sz="2800" dirty="0" smtClean="0"/>
              <a:t> </a:t>
            </a:r>
            <a:r>
              <a:rPr lang="id-ID" sz="2800" dirty="0" err="1" smtClean="0"/>
              <a:t>maze</a:t>
            </a:r>
            <a:r>
              <a:rPr lang="nl-NL" sz="2800" dirty="0" smtClean="0"/>
              <a:t>s</a:t>
            </a:r>
            <a:r>
              <a:rPr lang="id-ID" sz="2800" dirty="0" smtClean="0"/>
              <a:t> </a:t>
            </a:r>
            <a:r>
              <a:rPr lang="id-ID" sz="2800" dirty="0" err="1" smtClean="0"/>
              <a:t>here</a:t>
            </a:r>
            <a:r>
              <a:rPr lang="id-ID" sz="2800" dirty="0" smtClean="0"/>
              <a:t>...</a:t>
            </a:r>
            <a:endParaRPr lang="nl-NL" sz="2800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id-ID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57669" y="2180497"/>
            <a:ext cx="3909327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800" dirty="0" err="1" smtClean="0"/>
              <a:t>Elements</a:t>
            </a:r>
            <a:r>
              <a:rPr lang="nl-NL" sz="2800" dirty="0" smtClean="0"/>
              <a:t> in </a:t>
            </a:r>
            <a:r>
              <a:rPr lang="nl-NL" sz="2800" dirty="0" err="1" smtClean="0"/>
              <a:t>the</a:t>
            </a:r>
            <a:r>
              <a:rPr lang="nl-NL" sz="2800" dirty="0" smtClean="0"/>
              <a:t> </a:t>
            </a:r>
            <a:r>
              <a:rPr lang="nl-NL" sz="2800" dirty="0" err="1" smtClean="0"/>
              <a:t>maze</a:t>
            </a:r>
            <a:r>
              <a:rPr lang="nl-NL" sz="2800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2800" dirty="0" smtClean="0"/>
              <a:t>Walls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2800" dirty="0" smtClean="0"/>
              <a:t>Pits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2800" dirty="0" err="1" smtClean="0"/>
              <a:t>Pairwise</a:t>
            </a:r>
            <a:r>
              <a:rPr lang="nl-NL" sz="2800" dirty="0" smtClean="0"/>
              <a:t> </a:t>
            </a:r>
            <a:r>
              <a:rPr lang="nl-NL" sz="2800" dirty="0" err="1" smtClean="0"/>
              <a:t>keys</a:t>
            </a:r>
            <a:r>
              <a:rPr lang="nl-NL" sz="2800" dirty="0" smtClean="0"/>
              <a:t> -&gt; </a:t>
            </a:r>
            <a:r>
              <a:rPr lang="nl-NL" sz="2800" dirty="0" err="1" smtClean="0"/>
              <a:t>chests</a:t>
            </a:r>
            <a:endParaRPr lang="nl-NL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nl-NL" sz="2800" dirty="0" smtClean="0"/>
              <a:t>Exit</a:t>
            </a:r>
          </a:p>
          <a:p>
            <a:pPr>
              <a:buFont typeface="Wingdings" panose="05000000000000000000" pitchFamily="2" charset="2"/>
              <a:buChar char="Ø"/>
            </a:pP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33818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&amp;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7"/>
            <a:ext cx="3286719" cy="2418936"/>
          </a:xfrm>
        </p:spPr>
        <p:txBody>
          <a:bodyPr/>
          <a:lstStyle/>
          <a:p>
            <a:r>
              <a:rPr lang="en-US" dirty="0" smtClean="0"/>
              <a:t>Add a maze here: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8536" y="2433481"/>
            <a:ext cx="6647689" cy="2806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r>
              <a:rPr lang="en-US" sz="2400" dirty="0" smtClean="0"/>
              <a:t>Get maximal rewards in shortest path</a:t>
            </a:r>
          </a:p>
          <a:p>
            <a:r>
              <a:rPr lang="en-US" sz="2400" dirty="0" smtClean="0"/>
              <a:t>Find </a:t>
            </a:r>
            <a:r>
              <a:rPr lang="en-US" sz="2400" dirty="0"/>
              <a:t>the key -&gt; open the chest -&gt;  </a:t>
            </a:r>
            <a:r>
              <a:rPr lang="en-US" sz="2400" dirty="0" smtClean="0"/>
              <a:t>exit  </a:t>
            </a:r>
            <a:r>
              <a:rPr lang="en-US" sz="2400" dirty="0" smtClean="0">
                <a:sym typeface="Wingdings" panose="05000000000000000000" pitchFamily="2" charset="2"/>
              </a:rPr>
              <a:t></a:t>
            </a:r>
            <a:endParaRPr lang="en-US" sz="2400" dirty="0"/>
          </a:p>
          <a:p>
            <a:r>
              <a:rPr lang="en-US" sz="2400" dirty="0" smtClean="0"/>
              <a:t>Can not go through the fixed walls</a:t>
            </a:r>
          </a:p>
          <a:p>
            <a:r>
              <a:rPr lang="en-US" sz="2400" dirty="0" smtClean="0"/>
              <a:t>Have punishment when stepping into the pits </a:t>
            </a:r>
            <a:r>
              <a:rPr lang="en-US" sz="2400" dirty="0" smtClean="0">
                <a:sym typeface="Wingdings" panose="05000000000000000000" pitchFamily="2" charset="2"/>
              </a:rPr>
              <a:t>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434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algorithm</a:t>
            </a:r>
            <a:r>
              <a:rPr lang="id-ID" dirty="0" smtClean="0"/>
              <a:t>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0681" y="2547289"/>
            <a:ext cx="3008421" cy="997269"/>
          </a:xfrm>
        </p:spPr>
        <p:txBody>
          <a:bodyPr>
            <a:normAutofit fontScale="92500" lnSpcReduction="20000"/>
          </a:bodyPr>
          <a:lstStyle/>
          <a:p>
            <a:r>
              <a:rPr lang="id-ID" sz="2800" dirty="0" smtClean="0"/>
              <a:t>Q-</a:t>
            </a:r>
            <a:r>
              <a:rPr lang="id-ID" sz="2800" dirty="0" err="1" smtClean="0"/>
              <a:t>learning</a:t>
            </a:r>
            <a:endParaRPr lang="nl-NL" sz="2800" dirty="0" smtClean="0"/>
          </a:p>
          <a:p>
            <a:r>
              <a:rPr lang="nl-NL" sz="2800" dirty="0" err="1" smtClean="0"/>
              <a:t>Sarsa</a:t>
            </a:r>
            <a:endParaRPr lang="nl-NL" sz="2800" dirty="0" smtClean="0"/>
          </a:p>
          <a:p>
            <a:pPr marL="0" indent="0">
              <a:buNone/>
            </a:pPr>
            <a:endParaRPr lang="nl-NL" sz="2800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3219735" y="4817127"/>
            <a:ext cx="1034321" cy="554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3130799" y="4375891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err="1" smtClean="0"/>
              <a:t>Indicators</a:t>
            </a:r>
            <a:endParaRPr lang="id-ID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849102" y="4375891"/>
            <a:ext cx="58068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 smtClean="0"/>
              <a:t>Maximal</a:t>
            </a:r>
            <a:r>
              <a:rPr lang="nl-NL" sz="3200" dirty="0" smtClean="0"/>
              <a:t> </a:t>
            </a:r>
            <a:r>
              <a:rPr lang="nl-NL" sz="3200" dirty="0" err="1" smtClean="0"/>
              <a:t>rewards</a:t>
            </a:r>
            <a:r>
              <a:rPr lang="id-ID" sz="3200" dirty="0" smtClean="0"/>
              <a:t> </a:t>
            </a:r>
            <a:r>
              <a:rPr lang="id-ID" sz="3200" dirty="0" err="1" smtClean="0"/>
              <a:t>to</a:t>
            </a:r>
            <a:r>
              <a:rPr lang="id-ID" sz="3200" dirty="0" smtClean="0"/>
              <a:t> </a:t>
            </a:r>
            <a:r>
              <a:rPr lang="nl-NL" sz="3200" dirty="0" err="1" smtClean="0"/>
              <a:t>obtian</a:t>
            </a:r>
            <a:endParaRPr lang="id-ID" sz="3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nl-NL" sz="3200" dirty="0" smtClean="0"/>
              <a:t>Steps</a:t>
            </a:r>
            <a:r>
              <a:rPr lang="id-ID" sz="3200" dirty="0" smtClean="0"/>
              <a:t> </a:t>
            </a:r>
            <a:r>
              <a:rPr lang="id-ID" sz="3200" dirty="0" err="1" smtClean="0"/>
              <a:t>to</a:t>
            </a:r>
            <a:r>
              <a:rPr lang="id-ID" sz="3200" dirty="0" smtClean="0"/>
              <a:t> </a:t>
            </a:r>
            <a:r>
              <a:rPr lang="id-ID" sz="3200" dirty="0" err="1" smtClean="0"/>
              <a:t>solve</a:t>
            </a:r>
            <a:r>
              <a:rPr lang="id-ID" sz="3200" dirty="0" smtClean="0"/>
              <a:t> </a:t>
            </a:r>
            <a:r>
              <a:rPr lang="id-ID" sz="3200" dirty="0" err="1" smtClean="0"/>
              <a:t>the</a:t>
            </a:r>
            <a:r>
              <a:rPr lang="id-ID" sz="3200" dirty="0" smtClean="0"/>
              <a:t> </a:t>
            </a:r>
            <a:r>
              <a:rPr lang="id-ID" sz="3200" dirty="0" err="1" smtClean="0"/>
              <a:t>maze</a:t>
            </a:r>
            <a:endParaRPr lang="id-ID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74263" y="2547289"/>
            <a:ext cx="3008421" cy="164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 smtClean="0"/>
              <a:t>Q-</a:t>
            </a:r>
            <a:r>
              <a:rPr lang="nl-NL" sz="2800" dirty="0" err="1" smtClean="0"/>
              <a:t>lambda</a:t>
            </a:r>
            <a:endParaRPr lang="nl-NL" sz="2800" dirty="0" smtClean="0"/>
          </a:p>
          <a:p>
            <a:r>
              <a:rPr lang="nl-NL" sz="2800" dirty="0" err="1" smtClean="0"/>
              <a:t>Sarsa-lambda</a:t>
            </a:r>
            <a:endParaRPr lang="nl-NL" sz="2800" dirty="0" smtClean="0"/>
          </a:p>
          <a:p>
            <a:r>
              <a:rPr lang="nl-NL" sz="2800" dirty="0" smtClean="0"/>
              <a:t>QV-</a:t>
            </a:r>
            <a:r>
              <a:rPr lang="nl-NL" sz="2800" dirty="0" err="1" smtClean="0"/>
              <a:t>lambda</a:t>
            </a:r>
            <a:endParaRPr lang="nl-NL" sz="2800" dirty="0" smtClean="0"/>
          </a:p>
          <a:p>
            <a:pPr marL="0" indent="0">
              <a:buFont typeface="Wingdings 2" panose="05020102010507070707" pitchFamily="18" charset="2"/>
              <a:buNone/>
            </a:pPr>
            <a:endParaRPr lang="nl-NL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574263" y="1900791"/>
            <a:ext cx="3759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2</a:t>
            </a:r>
            <a:r>
              <a:rPr lang="nl-NL" sz="2400" smtClean="0"/>
              <a:t>. </a:t>
            </a:r>
            <a:r>
              <a:rPr lang="en-US" sz="2400" dirty="0" smtClean="0"/>
              <a:t>Algorithms</a:t>
            </a:r>
            <a:r>
              <a:rPr lang="nl-NL" sz="2400" dirty="0" smtClean="0"/>
              <a:t> with </a:t>
            </a:r>
            <a:r>
              <a:rPr lang="nl-NL" sz="2400" dirty="0" err="1" smtClean="0"/>
              <a:t>lambda</a:t>
            </a:r>
            <a:r>
              <a:rPr lang="nl-NL" sz="2400" dirty="0" smtClean="0"/>
              <a:t>:</a:t>
            </a:r>
            <a:endParaRPr lang="nl-NL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777307" y="1900790"/>
            <a:ext cx="281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1</a:t>
            </a:r>
            <a:r>
              <a:rPr lang="nl-NL" sz="2400" dirty="0" smtClean="0"/>
              <a:t>. Basic </a:t>
            </a:r>
            <a:r>
              <a:rPr lang="nl-NL" sz="2400" dirty="0" err="1" smtClean="0"/>
              <a:t>algorithms</a:t>
            </a:r>
            <a:r>
              <a:rPr lang="nl-NL" sz="2400" dirty="0" smtClean="0"/>
              <a:t>: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9902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Q-LEARNING</a:t>
            </a:r>
            <a:r>
              <a:rPr lang="nl-NL" dirty="0" smtClean="0"/>
              <a:t> &amp; </a:t>
            </a:r>
            <a:r>
              <a:rPr lang="nl-NL" noProof="1" smtClean="0"/>
              <a:t>Sarsa</a:t>
            </a:r>
            <a:endParaRPr lang="nl-NL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31372"/>
            <a:ext cx="3405591" cy="1285081"/>
          </a:xfrm>
        </p:spPr>
        <p:txBody>
          <a:bodyPr>
            <a:normAutofit/>
          </a:bodyPr>
          <a:lstStyle/>
          <a:p>
            <a:r>
              <a:rPr lang="id-ID" sz="2400" dirty="0" err="1" smtClean="0"/>
              <a:t>Add</a:t>
            </a:r>
            <a:r>
              <a:rPr lang="id-ID" sz="2400" dirty="0" smtClean="0"/>
              <a:t> </a:t>
            </a:r>
            <a:r>
              <a:rPr lang="nl-NL" sz="2400" dirty="0" smtClean="0"/>
              <a:t>Q plot here</a:t>
            </a:r>
            <a:endParaRPr lang="id-ID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2287177"/>
            <a:ext cx="3532632" cy="117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400" dirty="0" err="1" smtClean="0"/>
              <a:t>Add</a:t>
            </a:r>
            <a:r>
              <a:rPr lang="id-ID" sz="2400" dirty="0" smtClean="0"/>
              <a:t> </a:t>
            </a:r>
            <a:r>
              <a:rPr lang="nl-NL" sz="2400" dirty="0" err="1" smtClean="0"/>
              <a:t>Sarsa</a:t>
            </a:r>
            <a:r>
              <a:rPr lang="nl-NL" sz="2400" dirty="0" smtClean="0"/>
              <a:t> plot here</a:t>
            </a:r>
            <a:endParaRPr lang="id-ID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1192" y="4131217"/>
            <a:ext cx="2791968" cy="117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1192" y="4515333"/>
            <a:ext cx="7595616" cy="117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dirty="0" smtClean="0"/>
              <a:t>We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see</a:t>
            </a:r>
            <a:r>
              <a:rPr lang="nl-NL" sz="2400" dirty="0" smtClean="0"/>
              <a:t> </a:t>
            </a:r>
            <a:r>
              <a:rPr lang="nl-NL" sz="2400" dirty="0" err="1" smtClean="0"/>
              <a:t>the</a:t>
            </a:r>
            <a:r>
              <a:rPr lang="nl-NL" sz="2400" dirty="0" smtClean="0"/>
              <a:t> </a:t>
            </a:r>
            <a:r>
              <a:rPr lang="nl-NL" sz="2400" dirty="0" err="1" smtClean="0"/>
              <a:t>difference</a:t>
            </a:r>
            <a:r>
              <a:rPr lang="nl-NL" sz="2400" dirty="0"/>
              <a:t> </a:t>
            </a:r>
            <a:r>
              <a:rPr lang="nl-NL" sz="2400" dirty="0" err="1" smtClean="0"/>
              <a:t>between</a:t>
            </a:r>
            <a:r>
              <a:rPr lang="nl-NL" sz="2400" dirty="0" smtClean="0"/>
              <a:t> </a:t>
            </a:r>
            <a:r>
              <a:rPr lang="nl-NL" sz="2400" dirty="0" err="1" smtClean="0"/>
              <a:t>the</a:t>
            </a:r>
            <a:r>
              <a:rPr lang="nl-NL" sz="2400" dirty="0" smtClean="0"/>
              <a:t> </a:t>
            </a:r>
            <a:r>
              <a:rPr lang="nl-NL" sz="2400" dirty="0" err="1" smtClean="0"/>
              <a:t>two</a:t>
            </a:r>
            <a:r>
              <a:rPr lang="nl-NL" sz="2400" dirty="0" smtClean="0"/>
              <a:t> </a:t>
            </a:r>
            <a:r>
              <a:rPr lang="nl-NL" sz="2400" dirty="0" err="1" smtClean="0"/>
              <a:t>alogrithms</a:t>
            </a:r>
            <a:r>
              <a:rPr lang="nl-NL" sz="2400" dirty="0" smtClean="0"/>
              <a:t>:</a:t>
            </a:r>
          </a:p>
          <a:p>
            <a:r>
              <a:rPr lang="nl-NL" sz="2400" dirty="0" smtClean="0"/>
              <a:t>………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25264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Algorithms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id-ID" dirty="0" smtClean="0"/>
              <a:t>LAMBDA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3305007" cy="827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smtClean="0"/>
              <a:t>1.  </a:t>
            </a:r>
            <a:r>
              <a:rPr lang="nl-NL" sz="2400" dirty="0" err="1" smtClean="0"/>
              <a:t>Lambda</a:t>
            </a:r>
            <a:r>
              <a:rPr lang="nl-NL" sz="2400" dirty="0" smtClean="0"/>
              <a:t> = 0</a:t>
            </a:r>
            <a:endParaRPr lang="id-ID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1191" y="3306732"/>
            <a:ext cx="3305007" cy="82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sz="2400" dirty="0" smtClean="0"/>
              <a:t>2.  </a:t>
            </a:r>
            <a:r>
              <a:rPr lang="nl-NL" sz="2400" dirty="0" err="1" smtClean="0"/>
              <a:t>Lambda</a:t>
            </a:r>
            <a:r>
              <a:rPr lang="nl-NL" sz="2400" dirty="0" smtClean="0"/>
              <a:t> = 0.5</a:t>
            </a:r>
            <a:endParaRPr lang="id-ID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1191" y="4432969"/>
            <a:ext cx="3305007" cy="82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sz="2400" dirty="0"/>
              <a:t>3</a:t>
            </a:r>
            <a:r>
              <a:rPr lang="nl-NL" sz="2400" dirty="0" smtClean="0"/>
              <a:t>.  </a:t>
            </a:r>
            <a:r>
              <a:rPr lang="nl-NL" sz="2400" dirty="0" err="1" smtClean="0"/>
              <a:t>Lambda</a:t>
            </a:r>
            <a:r>
              <a:rPr lang="nl-NL" sz="2400" dirty="0" smtClean="0"/>
              <a:t> = 0.8</a:t>
            </a:r>
            <a:endParaRPr lang="id-ID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86198" y="2180497"/>
            <a:ext cx="3305007" cy="82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sz="2400" dirty="0" smtClean="0"/>
              <a:t>Three plots:..</a:t>
            </a:r>
            <a:endParaRPr lang="id-ID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86197" y="3275903"/>
            <a:ext cx="3305007" cy="82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sz="2400" dirty="0" smtClean="0"/>
              <a:t>Three plots:…</a:t>
            </a:r>
            <a:endParaRPr lang="id-ID" sz="2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86197" y="4432968"/>
            <a:ext cx="3305007" cy="82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sz="2400" dirty="0" smtClean="0"/>
              <a:t>Three plots:….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94195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To</a:t>
            </a:r>
            <a:r>
              <a:rPr lang="nl-NL" dirty="0" smtClean="0"/>
              <a:t> get </a:t>
            </a:r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convergence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784000"/>
            <a:ext cx="9266896" cy="3159600"/>
          </a:xfrm>
        </p:spPr>
        <p:txBody>
          <a:bodyPr>
            <a:normAutofit fontScale="92500" lnSpcReduction="10000"/>
          </a:bodyPr>
          <a:lstStyle/>
          <a:p>
            <a:r>
              <a:rPr lang="nl-NL" sz="2400" dirty="0" err="1" smtClean="0"/>
              <a:t>Dynamic</a:t>
            </a:r>
            <a:r>
              <a:rPr lang="nl-NL" sz="2400" dirty="0" smtClean="0"/>
              <a:t> </a:t>
            </a:r>
            <a:r>
              <a:rPr lang="nl-NL" sz="2400" dirty="0" err="1" smtClean="0"/>
              <a:t>greedy</a:t>
            </a:r>
            <a:r>
              <a:rPr lang="nl-NL" sz="2400" dirty="0" smtClean="0"/>
              <a:t>:</a:t>
            </a:r>
          </a:p>
          <a:p>
            <a:pPr marL="0" indent="0">
              <a:buNone/>
            </a:pPr>
            <a:r>
              <a:rPr lang="nl-NL" sz="2400" dirty="0" smtClean="0"/>
              <a:t>                  The </a:t>
            </a:r>
            <a:r>
              <a:rPr lang="nl-NL" sz="2400" dirty="0" err="1" smtClean="0"/>
              <a:t>greedy</a:t>
            </a:r>
            <a:r>
              <a:rPr lang="nl-NL" sz="2400" dirty="0" smtClean="0"/>
              <a:t> </a:t>
            </a:r>
            <a:r>
              <a:rPr lang="nl-NL" sz="2400" dirty="0" err="1" smtClean="0"/>
              <a:t>increases</a:t>
            </a:r>
            <a:r>
              <a:rPr lang="nl-NL" sz="2400" dirty="0" smtClean="0"/>
              <a:t> </a:t>
            </a:r>
            <a:r>
              <a:rPr lang="nl-NL" sz="2400" dirty="0" err="1" smtClean="0"/>
              <a:t>depending</a:t>
            </a:r>
            <a:r>
              <a:rPr lang="nl-NL" sz="2400" dirty="0" smtClean="0"/>
              <a:t> on time in training </a:t>
            </a:r>
            <a:r>
              <a:rPr lang="nl-NL" sz="2400" dirty="0" err="1" smtClean="0"/>
              <a:t>phase</a:t>
            </a:r>
            <a:endParaRPr lang="nl-NL" sz="2400" dirty="0" smtClean="0"/>
          </a:p>
          <a:p>
            <a:r>
              <a:rPr lang="nl-NL" sz="2400" dirty="0" err="1" smtClean="0"/>
              <a:t>Rewards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punishments</a:t>
            </a:r>
            <a:r>
              <a:rPr lang="nl-NL" sz="2400" dirty="0" smtClean="0"/>
              <a:t> of different </a:t>
            </a:r>
            <a:r>
              <a:rPr lang="nl-NL" sz="2400" dirty="0" err="1" smtClean="0"/>
              <a:t>elements</a:t>
            </a:r>
            <a:endParaRPr lang="nl-NL" sz="2400" dirty="0" smtClean="0"/>
          </a:p>
          <a:p>
            <a:pPr marL="0" indent="0">
              <a:buNone/>
            </a:pPr>
            <a:r>
              <a:rPr lang="nl-NL" sz="2400" dirty="0"/>
              <a:t> </a:t>
            </a:r>
            <a:r>
              <a:rPr lang="nl-NL" sz="2400" dirty="0" smtClean="0"/>
              <a:t>                 </a:t>
            </a:r>
            <a:r>
              <a:rPr lang="nl-NL" sz="2400" dirty="0" err="1" smtClean="0"/>
              <a:t>key</a:t>
            </a:r>
            <a:r>
              <a:rPr lang="nl-NL" sz="2400" dirty="0" smtClean="0"/>
              <a:t> = 0, </a:t>
            </a:r>
            <a:r>
              <a:rPr lang="nl-NL" sz="2400" dirty="0" err="1" smtClean="0"/>
              <a:t>chest</a:t>
            </a:r>
            <a:r>
              <a:rPr lang="nl-NL" sz="2400" dirty="0" smtClean="0"/>
              <a:t> = 500, exit = 500</a:t>
            </a:r>
          </a:p>
          <a:p>
            <a:r>
              <a:rPr lang="nl-NL" sz="2400" dirty="0" err="1"/>
              <a:t>When</a:t>
            </a:r>
            <a:r>
              <a:rPr lang="nl-NL" sz="2400" dirty="0"/>
              <a:t> </a:t>
            </a:r>
            <a:r>
              <a:rPr lang="nl-NL" sz="2400" dirty="0" err="1"/>
              <a:t>two</a:t>
            </a:r>
            <a:r>
              <a:rPr lang="nl-NL" sz="2400" dirty="0"/>
              <a:t> </a:t>
            </a:r>
            <a:r>
              <a:rPr lang="nl-NL" sz="2400" dirty="0" err="1"/>
              <a:t>rewards</a:t>
            </a:r>
            <a:r>
              <a:rPr lang="nl-NL" sz="2400" dirty="0"/>
              <a:t> </a:t>
            </a:r>
            <a:r>
              <a:rPr lang="nl-NL" sz="2400" dirty="0" err="1"/>
              <a:t>compete</a:t>
            </a:r>
            <a:r>
              <a:rPr lang="nl-NL" sz="2400" dirty="0"/>
              <a:t> :</a:t>
            </a:r>
          </a:p>
          <a:p>
            <a:pPr marL="0" indent="0">
              <a:buNone/>
            </a:pPr>
            <a:r>
              <a:rPr lang="nl-NL" sz="2400" dirty="0" smtClean="0"/>
              <a:t>                  new </a:t>
            </a:r>
            <a:r>
              <a:rPr lang="nl-NL" sz="2400" dirty="0" err="1" smtClean="0"/>
              <a:t>coefficient</a:t>
            </a:r>
            <a:r>
              <a:rPr lang="nl-NL" sz="2400" dirty="0"/>
              <a:t>:   x-p/p(1-p</a:t>
            </a:r>
            <a:r>
              <a:rPr lang="nl-NL" sz="2400" dirty="0" smtClean="0"/>
              <a:t>)</a:t>
            </a:r>
          </a:p>
          <a:p>
            <a:r>
              <a:rPr lang="nl-NL" sz="2400" dirty="0" smtClean="0"/>
              <a:t>……….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425928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conclusion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...</a:t>
            </a:r>
            <a:r>
              <a:rPr lang="nl-NL" dirty="0" smtClean="0"/>
              <a:t>life is hard </a:t>
            </a:r>
            <a:r>
              <a:rPr lang="nl-NL" dirty="0" smtClean="0">
                <a:sym typeface="Wingdings" panose="05000000000000000000" pitchFamily="2" charset="2"/>
              </a:rPr>
              <a:t>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2832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3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CC0000"/>
      </a:accent1>
      <a:accent2>
        <a:srgbClr val="B50D19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1261</TotalTime>
  <Words>265</Words>
  <Application>Microsoft Office PowerPoint</Application>
  <PresentationFormat>Widescreen</PresentationFormat>
  <Paragraphs>60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Gill Sans MT</vt:lpstr>
      <vt:lpstr>Wingdings</vt:lpstr>
      <vt:lpstr>Wingdings 2</vt:lpstr>
      <vt:lpstr>Dividend</vt:lpstr>
      <vt:lpstr>COMPARING SEVERAL METHODS OF REINFORCEMENT LEARNING IN SOLVING A COMPLEX MAZE</vt:lpstr>
      <vt:lpstr>What is reinforcement learning?</vt:lpstr>
      <vt:lpstr>The maze</vt:lpstr>
      <vt:lpstr>Goal &amp; rules</vt:lpstr>
      <vt:lpstr>algorithms</vt:lpstr>
      <vt:lpstr>Q-LEARNING &amp; Sarsa</vt:lpstr>
      <vt:lpstr>Algorithms With LAMBDA</vt:lpstr>
      <vt:lpstr>To get optimal convergence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fatigue measurement using ECG and EYE-TRACKER</dc:title>
  <dc:creator>Mega</dc:creator>
  <cp:lastModifiedBy>Z. Kan</cp:lastModifiedBy>
  <cp:revision>249</cp:revision>
  <dcterms:created xsi:type="dcterms:W3CDTF">2017-01-26T13:32:07Z</dcterms:created>
  <dcterms:modified xsi:type="dcterms:W3CDTF">2018-01-24T15:39:50Z</dcterms:modified>
</cp:coreProperties>
</file>