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60" r:id="rId5"/>
    <p:sldMasterId id="2147483648" r:id="rId6"/>
  </p:sldMasterIdLst>
  <p:notesMasterIdLst>
    <p:notesMasterId r:id="rId21"/>
  </p:notesMasterIdLst>
  <p:sldIdLst>
    <p:sldId id="256" r:id="rId7"/>
    <p:sldId id="258" r:id="rId8"/>
    <p:sldId id="269" r:id="rId9"/>
    <p:sldId id="275" r:id="rId10"/>
    <p:sldId id="272" r:id="rId11"/>
    <p:sldId id="278" r:id="rId12"/>
    <p:sldId id="285" r:id="rId13"/>
    <p:sldId id="287" r:id="rId14"/>
    <p:sldId id="273" r:id="rId15"/>
    <p:sldId id="277" r:id="rId16"/>
    <p:sldId id="263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06770-5C8F-D348-B2EB-97725185EC7D}" v="2" dt="2022-03-13T06:19:5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718"/>
  </p:normalViewPr>
  <p:slideViewPr>
    <p:cSldViewPr snapToGrid="0">
      <p:cViewPr varScale="1">
        <p:scale>
          <a:sx n="117" d="100"/>
          <a:sy n="117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EEE51-C290-4792-AF83-2EB441E327D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A68E1A-8200-4688-9EEE-E47E42A11A4B}">
      <dgm:prSet/>
      <dgm:spPr/>
      <dgm:t>
        <a:bodyPr/>
        <a:lstStyle/>
        <a:p>
          <a:r>
            <a:rPr lang="en-US"/>
            <a:t>Fingerprint</a:t>
          </a:r>
        </a:p>
      </dgm:t>
    </dgm:pt>
    <dgm:pt modelId="{186DB754-0C39-4605-AE11-2D4D794AE600}" type="parTrans" cxnId="{B1B7ECB0-F998-4DBE-A3D3-55AC8220D59C}">
      <dgm:prSet/>
      <dgm:spPr/>
      <dgm:t>
        <a:bodyPr/>
        <a:lstStyle/>
        <a:p>
          <a:endParaRPr lang="en-US"/>
        </a:p>
      </dgm:t>
    </dgm:pt>
    <dgm:pt modelId="{488D33BB-68A8-4CCD-897E-1032969AF893}" type="sibTrans" cxnId="{B1B7ECB0-F998-4DBE-A3D3-55AC8220D59C}">
      <dgm:prSet/>
      <dgm:spPr/>
      <dgm:t>
        <a:bodyPr/>
        <a:lstStyle/>
        <a:p>
          <a:endParaRPr lang="en-US"/>
        </a:p>
      </dgm:t>
    </dgm:pt>
    <dgm:pt modelId="{4310993C-CF9C-41DA-B631-AAD95AFED69C}">
      <dgm:prSet/>
      <dgm:spPr/>
      <dgm:t>
        <a:bodyPr/>
        <a:lstStyle/>
        <a:p>
          <a:r>
            <a:rPr lang="en-US"/>
            <a:t>FBI BioCoP Next Generation Identification Phase 1 (2008 - 2009)</a:t>
          </a:r>
        </a:p>
      </dgm:t>
    </dgm:pt>
    <dgm:pt modelId="{748804DB-AEBC-437D-8094-9EDD2F91C3C7}" type="parTrans" cxnId="{D00B57FD-6D0C-4188-914B-192A46B74124}">
      <dgm:prSet/>
      <dgm:spPr/>
      <dgm:t>
        <a:bodyPr/>
        <a:lstStyle/>
        <a:p>
          <a:endParaRPr lang="en-US"/>
        </a:p>
      </dgm:t>
    </dgm:pt>
    <dgm:pt modelId="{8A878334-D4DC-4CED-A0A0-A49C6B4F94A6}" type="sibTrans" cxnId="{D00B57FD-6D0C-4188-914B-192A46B74124}">
      <dgm:prSet/>
      <dgm:spPr/>
      <dgm:t>
        <a:bodyPr/>
        <a:lstStyle/>
        <a:p>
          <a:endParaRPr lang="en-US"/>
        </a:p>
      </dgm:t>
    </dgm:pt>
    <dgm:pt modelId="{7A3EE24D-BC83-4582-9791-82759F8275AA}">
      <dgm:prSet/>
      <dgm:spPr/>
      <dgm:t>
        <a:bodyPr/>
        <a:lstStyle/>
        <a:p>
          <a:r>
            <a:rPr lang="en-US"/>
            <a:t>Latent-to-reference print comparison</a:t>
          </a:r>
        </a:p>
      </dgm:t>
    </dgm:pt>
    <dgm:pt modelId="{DF7A436D-129F-42BB-AC6C-15C24E53E969}" type="parTrans" cxnId="{E2BFEC38-207A-47D3-A7BA-782FD0085463}">
      <dgm:prSet/>
      <dgm:spPr/>
      <dgm:t>
        <a:bodyPr/>
        <a:lstStyle/>
        <a:p>
          <a:endParaRPr lang="en-US"/>
        </a:p>
      </dgm:t>
    </dgm:pt>
    <dgm:pt modelId="{6D46470F-BCBB-43B5-B44A-0C52B816339C}" type="sibTrans" cxnId="{E2BFEC38-207A-47D3-A7BA-782FD0085463}">
      <dgm:prSet/>
      <dgm:spPr/>
      <dgm:t>
        <a:bodyPr/>
        <a:lstStyle/>
        <a:p>
          <a:endParaRPr lang="en-US"/>
        </a:p>
      </dgm:t>
    </dgm:pt>
    <dgm:pt modelId="{C08A8836-99EB-497A-93BE-89C7FCC9D398}">
      <dgm:prSet/>
      <dgm:spPr/>
      <dgm:t>
        <a:bodyPr/>
        <a:lstStyle/>
        <a:p>
          <a:r>
            <a:rPr lang="en-US"/>
            <a:t>Match Scores used end-to-end latent fingerprint search system at Michigan State University </a:t>
          </a:r>
        </a:p>
      </dgm:t>
    </dgm:pt>
    <dgm:pt modelId="{B1F69D0D-49F5-4F16-B85C-E533AAE0EB7E}" type="parTrans" cxnId="{BDFA861B-A8CC-4DA7-9E68-491C8ED5A1D5}">
      <dgm:prSet/>
      <dgm:spPr/>
      <dgm:t>
        <a:bodyPr/>
        <a:lstStyle/>
        <a:p>
          <a:endParaRPr lang="en-US"/>
        </a:p>
      </dgm:t>
    </dgm:pt>
    <dgm:pt modelId="{9A1A185A-EBB4-4B12-8E17-4E8985D4F78F}" type="sibTrans" cxnId="{BDFA861B-A8CC-4DA7-9E68-491C8ED5A1D5}">
      <dgm:prSet/>
      <dgm:spPr/>
      <dgm:t>
        <a:bodyPr/>
        <a:lstStyle/>
        <a:p>
          <a:endParaRPr lang="en-US"/>
        </a:p>
      </dgm:t>
    </dgm:pt>
    <dgm:pt modelId="{81CBC02F-8345-4FC2-B856-7B52884CAFEC}">
      <dgm:prSet/>
      <dgm:spPr/>
      <dgm:t>
        <a:bodyPr/>
        <a:lstStyle/>
        <a:p>
          <a:r>
            <a:rPr lang="en-US"/>
            <a:t>LFIQ </a:t>
          </a:r>
        </a:p>
        <a:p>
          <a:r>
            <a:rPr lang="en-US"/>
            <a:t>(Latent Fingerprint Image Quality Score)</a:t>
          </a:r>
        </a:p>
      </dgm:t>
    </dgm:pt>
    <dgm:pt modelId="{A6B21B9C-9550-4EC8-BF42-717A5256F1C4}" type="parTrans" cxnId="{B5E1D222-3D41-4892-960A-9DAECE018B78}">
      <dgm:prSet/>
      <dgm:spPr/>
      <dgm:t>
        <a:bodyPr/>
        <a:lstStyle/>
        <a:p>
          <a:endParaRPr lang="en-US"/>
        </a:p>
      </dgm:t>
    </dgm:pt>
    <dgm:pt modelId="{C0CA6A68-B329-4AF1-B4E4-8168EDC89C12}" type="sibTrans" cxnId="{B5E1D222-3D41-4892-960A-9DAECE018B78}">
      <dgm:prSet/>
      <dgm:spPr/>
      <dgm:t>
        <a:bodyPr/>
        <a:lstStyle/>
        <a:p>
          <a:endParaRPr lang="en-US"/>
        </a:p>
      </dgm:t>
    </dgm:pt>
    <dgm:pt modelId="{79EB1D6A-5C7C-470B-B366-2269B0C0EE57}">
      <dgm:prSet/>
      <dgm:spPr/>
      <dgm:t>
        <a:bodyPr/>
        <a:lstStyle/>
        <a:p>
          <a:r>
            <a:rPr lang="en-US"/>
            <a:t>Minutiae extraction: </a:t>
          </a:r>
          <a:r>
            <a:rPr lang="en-US" err="1"/>
            <a:t>MinutiaeNet</a:t>
          </a:r>
          <a:endParaRPr lang="en-US"/>
        </a:p>
      </dgm:t>
    </dgm:pt>
    <dgm:pt modelId="{549C4E75-2586-4FBA-BA36-E73D81CE47EC}" type="parTrans" cxnId="{94FEAB71-F7A2-41EF-AA65-EF647AEE827A}">
      <dgm:prSet/>
      <dgm:spPr/>
      <dgm:t>
        <a:bodyPr/>
        <a:lstStyle/>
        <a:p>
          <a:endParaRPr lang="en-US"/>
        </a:p>
      </dgm:t>
    </dgm:pt>
    <dgm:pt modelId="{9335B32E-F144-449A-8816-51FA3295FF69}" type="sibTrans" cxnId="{94FEAB71-F7A2-41EF-AA65-EF647AEE827A}">
      <dgm:prSet/>
      <dgm:spPr/>
      <dgm:t>
        <a:bodyPr/>
        <a:lstStyle/>
        <a:p>
          <a:endParaRPr lang="en-US"/>
        </a:p>
      </dgm:t>
    </dgm:pt>
    <dgm:pt modelId="{868E11C4-9E3D-804D-83C1-E48285850822}">
      <dgm:prSet/>
      <dgm:spPr/>
      <dgm:t>
        <a:bodyPr/>
        <a:lstStyle/>
        <a:p>
          <a:r>
            <a:rPr lang="en-US"/>
            <a:t>Covariate: gender; age; ethnicity </a:t>
          </a:r>
        </a:p>
      </dgm:t>
    </dgm:pt>
    <dgm:pt modelId="{4EFCA45F-29C3-F345-9C99-36AEFCB1B8B3}" type="parTrans" cxnId="{81EB7A12-E55B-C147-AAAC-D72A35419CF7}">
      <dgm:prSet/>
      <dgm:spPr/>
      <dgm:t>
        <a:bodyPr/>
        <a:lstStyle/>
        <a:p>
          <a:endParaRPr lang="en-US"/>
        </a:p>
      </dgm:t>
    </dgm:pt>
    <dgm:pt modelId="{51015E4B-B1A7-B647-9D2C-2F657B83D09F}" type="sibTrans" cxnId="{81EB7A12-E55B-C147-AAAC-D72A35419CF7}">
      <dgm:prSet/>
      <dgm:spPr/>
      <dgm:t>
        <a:bodyPr/>
        <a:lstStyle/>
        <a:p>
          <a:endParaRPr lang="en-US"/>
        </a:p>
      </dgm:t>
    </dgm:pt>
    <dgm:pt modelId="{87D640EF-0FF6-464A-81D3-AC333E76B5ED}">
      <dgm:prSet/>
      <dgm:spPr/>
      <dgm:t>
        <a:bodyPr/>
        <a:lstStyle/>
        <a:p>
          <a:r>
            <a:rPr lang="en-US"/>
            <a:t>469 </a:t>
          </a:r>
          <a:r>
            <a:rPr lang="en-US" altLang="zh-CN"/>
            <a:t>right-thumb, 219 right-index</a:t>
          </a:r>
          <a:endParaRPr lang="en-US"/>
        </a:p>
      </dgm:t>
    </dgm:pt>
    <dgm:pt modelId="{23E22AA8-BAC1-4E56-B1E8-5DE2065AC90D}" type="parTrans" cxnId="{99436973-7ABB-4C36-9034-3744A4ED03CC}">
      <dgm:prSet/>
      <dgm:spPr/>
      <dgm:t>
        <a:bodyPr/>
        <a:lstStyle/>
        <a:p>
          <a:endParaRPr lang="en-US"/>
        </a:p>
      </dgm:t>
    </dgm:pt>
    <dgm:pt modelId="{05D5A22A-893F-4B81-B1BC-CC7C095ED1BF}" type="sibTrans" cxnId="{99436973-7ABB-4C36-9034-3744A4ED03CC}">
      <dgm:prSet/>
      <dgm:spPr/>
      <dgm:t>
        <a:bodyPr/>
        <a:lstStyle/>
        <a:p>
          <a:endParaRPr lang="en-US"/>
        </a:p>
      </dgm:t>
    </dgm:pt>
    <dgm:pt modelId="{8BA527DD-7600-48B2-80DD-210435610C66}">
      <dgm:prSet/>
      <dgm:spPr/>
      <dgm:t>
        <a:bodyPr/>
        <a:lstStyle/>
        <a:p>
          <a:r>
            <a:rPr lang="en-US"/>
            <a:t>LFIQ computation</a:t>
          </a:r>
        </a:p>
      </dgm:t>
    </dgm:pt>
    <dgm:pt modelId="{9291B0CB-CA0C-4BE1-808A-8011D2C3B583}" type="parTrans" cxnId="{F4FD7298-F889-40F0-932D-AC667C09B154}">
      <dgm:prSet/>
      <dgm:spPr/>
      <dgm:t>
        <a:bodyPr/>
        <a:lstStyle/>
        <a:p>
          <a:endParaRPr lang="en-US"/>
        </a:p>
      </dgm:t>
    </dgm:pt>
    <dgm:pt modelId="{F4BEC08B-6B7C-4984-9363-AA7957292BB9}" type="sibTrans" cxnId="{F4FD7298-F889-40F0-932D-AC667C09B154}">
      <dgm:prSet/>
      <dgm:spPr/>
      <dgm:t>
        <a:bodyPr/>
        <a:lstStyle/>
        <a:p>
          <a:endParaRPr lang="en-US"/>
        </a:p>
      </dgm:t>
    </dgm:pt>
    <dgm:pt modelId="{A9F2E2D9-9F7C-3E45-933B-BE7F1CC12A8B}" type="pres">
      <dgm:prSet presAssocID="{F82EEE51-C290-4792-AF83-2EB441E327D4}" presName="linear" presStyleCnt="0">
        <dgm:presLayoutVars>
          <dgm:animLvl val="lvl"/>
          <dgm:resizeHandles val="exact"/>
        </dgm:presLayoutVars>
      </dgm:prSet>
      <dgm:spPr/>
    </dgm:pt>
    <dgm:pt modelId="{1C3B5ABF-D2E2-B441-BED1-A09A81D367C0}" type="pres">
      <dgm:prSet presAssocID="{7AA68E1A-8200-4688-9EEE-E47E42A11A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A49DA5-F4B1-7A43-ABA1-012CC49C0A34}" type="pres">
      <dgm:prSet presAssocID="{7AA68E1A-8200-4688-9EEE-E47E42A11A4B}" presName="childText" presStyleLbl="revTx" presStyleIdx="0" presStyleCnt="3">
        <dgm:presLayoutVars>
          <dgm:bulletEnabled val="1"/>
        </dgm:presLayoutVars>
      </dgm:prSet>
      <dgm:spPr/>
    </dgm:pt>
    <dgm:pt modelId="{4962D22C-DC5F-7747-90CC-602343C735DA}" type="pres">
      <dgm:prSet presAssocID="{7A3EE24D-BC83-4582-9791-82759F8275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EF2A5A-3C64-904B-8FAB-E05827AC0482}" type="pres">
      <dgm:prSet presAssocID="{7A3EE24D-BC83-4582-9791-82759F8275AA}" presName="childText" presStyleLbl="revTx" presStyleIdx="1" presStyleCnt="3">
        <dgm:presLayoutVars>
          <dgm:bulletEnabled val="1"/>
        </dgm:presLayoutVars>
      </dgm:prSet>
      <dgm:spPr/>
    </dgm:pt>
    <dgm:pt modelId="{D975D9A8-423B-2445-963C-BAB0631C2350}" type="pres">
      <dgm:prSet presAssocID="{81CBC02F-8345-4FC2-B856-7B52884CAF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1B07E8-5B9E-6C43-AEB7-D3247963B0B0}" type="pres">
      <dgm:prSet presAssocID="{81CBC02F-8345-4FC2-B856-7B52884CAFE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1EB7A12-E55B-C147-AAAC-D72A35419CF7}" srcId="{7AA68E1A-8200-4688-9EEE-E47E42A11A4B}" destId="{868E11C4-9E3D-804D-83C1-E48285850822}" srcOrd="1" destOrd="0" parTransId="{4EFCA45F-29C3-F345-9C99-36AEFCB1B8B3}" sibTransId="{51015E4B-B1A7-B647-9D2C-2F657B83D09F}"/>
    <dgm:cxn modelId="{BDFA861B-A8CC-4DA7-9E68-491C8ED5A1D5}" srcId="{7A3EE24D-BC83-4582-9791-82759F8275AA}" destId="{C08A8836-99EB-497A-93BE-89C7FCC9D398}" srcOrd="0" destOrd="0" parTransId="{B1F69D0D-49F5-4F16-B85C-E533AAE0EB7E}" sibTransId="{9A1A185A-EBB4-4B12-8E17-4E8985D4F78F}"/>
    <dgm:cxn modelId="{1F494622-4DAF-264F-B69D-3B3017D7E984}" type="presOf" srcId="{81CBC02F-8345-4FC2-B856-7B52884CAFEC}" destId="{D975D9A8-423B-2445-963C-BAB0631C2350}" srcOrd="0" destOrd="0" presId="urn:microsoft.com/office/officeart/2005/8/layout/vList2"/>
    <dgm:cxn modelId="{B5E1D222-3D41-4892-960A-9DAECE018B78}" srcId="{F82EEE51-C290-4792-AF83-2EB441E327D4}" destId="{81CBC02F-8345-4FC2-B856-7B52884CAFEC}" srcOrd="2" destOrd="0" parTransId="{A6B21B9C-9550-4EC8-BF42-717A5256F1C4}" sibTransId="{C0CA6A68-B329-4AF1-B4E4-8168EDC89C12}"/>
    <dgm:cxn modelId="{E2BFEC38-207A-47D3-A7BA-782FD0085463}" srcId="{F82EEE51-C290-4792-AF83-2EB441E327D4}" destId="{7A3EE24D-BC83-4582-9791-82759F8275AA}" srcOrd="1" destOrd="0" parTransId="{DF7A436D-129F-42BB-AC6C-15C24E53E969}" sibTransId="{6D46470F-BCBB-43B5-B44A-0C52B816339C}"/>
    <dgm:cxn modelId="{9870F04F-FBE1-394D-A5D7-7D2EDC55A27E}" type="presOf" srcId="{F82EEE51-C290-4792-AF83-2EB441E327D4}" destId="{A9F2E2D9-9F7C-3E45-933B-BE7F1CC12A8B}" srcOrd="0" destOrd="0" presId="urn:microsoft.com/office/officeart/2005/8/layout/vList2"/>
    <dgm:cxn modelId="{F095C05A-BB27-9D42-A6F1-BC35508AE8DA}" type="presOf" srcId="{7AA68E1A-8200-4688-9EEE-E47E42A11A4B}" destId="{1C3B5ABF-D2E2-B441-BED1-A09A81D367C0}" srcOrd="0" destOrd="0" presId="urn:microsoft.com/office/officeart/2005/8/layout/vList2"/>
    <dgm:cxn modelId="{2755B368-8674-6241-B3CC-FE17D21669AD}" type="presOf" srcId="{7A3EE24D-BC83-4582-9791-82759F8275AA}" destId="{4962D22C-DC5F-7747-90CC-602343C735DA}" srcOrd="0" destOrd="0" presId="urn:microsoft.com/office/officeart/2005/8/layout/vList2"/>
    <dgm:cxn modelId="{94FEAB71-F7A2-41EF-AA65-EF647AEE827A}" srcId="{81CBC02F-8345-4FC2-B856-7B52884CAFEC}" destId="{79EB1D6A-5C7C-470B-B366-2269B0C0EE57}" srcOrd="0" destOrd="0" parTransId="{549C4E75-2586-4FBA-BA36-E73D81CE47EC}" sibTransId="{9335B32E-F144-449A-8816-51FA3295FF69}"/>
    <dgm:cxn modelId="{99436973-7ABB-4C36-9034-3744A4ED03CC}" srcId="{7AA68E1A-8200-4688-9EEE-E47E42A11A4B}" destId="{87D640EF-0FF6-464A-81D3-AC333E76B5ED}" srcOrd="2" destOrd="0" parTransId="{23E22AA8-BAC1-4E56-B1E8-5DE2065AC90D}" sibTransId="{05D5A22A-893F-4B81-B1BC-CC7C095ED1BF}"/>
    <dgm:cxn modelId="{F4FD7298-F889-40F0-932D-AC667C09B154}" srcId="{81CBC02F-8345-4FC2-B856-7B52884CAFEC}" destId="{8BA527DD-7600-48B2-80DD-210435610C66}" srcOrd="1" destOrd="0" parTransId="{9291B0CB-CA0C-4BE1-808A-8011D2C3B583}" sibTransId="{F4BEC08B-6B7C-4984-9363-AA7957292BB9}"/>
    <dgm:cxn modelId="{B1B7ECB0-F998-4DBE-A3D3-55AC8220D59C}" srcId="{F82EEE51-C290-4792-AF83-2EB441E327D4}" destId="{7AA68E1A-8200-4688-9EEE-E47E42A11A4B}" srcOrd="0" destOrd="0" parTransId="{186DB754-0C39-4605-AE11-2D4D794AE600}" sibTransId="{488D33BB-68A8-4CCD-897E-1032969AF893}"/>
    <dgm:cxn modelId="{D588E2BC-5F40-45A6-8DF8-49EEC1D902DA}" type="presOf" srcId="{8BA527DD-7600-48B2-80DD-210435610C66}" destId="{131B07E8-5B9E-6C43-AEB7-D3247963B0B0}" srcOrd="0" destOrd="1" presId="urn:microsoft.com/office/officeart/2005/8/layout/vList2"/>
    <dgm:cxn modelId="{791B4DC3-FE79-D94E-9462-8DB060AB623D}" type="presOf" srcId="{4310993C-CF9C-41DA-B631-AAD95AFED69C}" destId="{7DA49DA5-F4B1-7A43-ABA1-012CC49C0A34}" srcOrd="0" destOrd="0" presId="urn:microsoft.com/office/officeart/2005/8/layout/vList2"/>
    <dgm:cxn modelId="{CBAEFCC9-0ED1-5142-8C93-FC477A85A1CD}" type="presOf" srcId="{C08A8836-99EB-497A-93BE-89C7FCC9D398}" destId="{17EF2A5A-3C64-904B-8FAB-E05827AC0482}" srcOrd="0" destOrd="0" presId="urn:microsoft.com/office/officeart/2005/8/layout/vList2"/>
    <dgm:cxn modelId="{C34949DC-3C32-4DAE-805A-BFAF1FBDE801}" type="presOf" srcId="{87D640EF-0FF6-464A-81D3-AC333E76B5ED}" destId="{7DA49DA5-F4B1-7A43-ABA1-012CC49C0A34}" srcOrd="0" destOrd="2" presId="urn:microsoft.com/office/officeart/2005/8/layout/vList2"/>
    <dgm:cxn modelId="{BB4F4CF7-3B57-4C48-8741-10398EA3FED1}" type="presOf" srcId="{79EB1D6A-5C7C-470B-B366-2269B0C0EE57}" destId="{131B07E8-5B9E-6C43-AEB7-D3247963B0B0}" srcOrd="0" destOrd="0" presId="urn:microsoft.com/office/officeart/2005/8/layout/vList2"/>
    <dgm:cxn modelId="{A0D98DFA-C362-8540-86BC-F822FFCB776A}" type="presOf" srcId="{868E11C4-9E3D-804D-83C1-E48285850822}" destId="{7DA49DA5-F4B1-7A43-ABA1-012CC49C0A34}" srcOrd="0" destOrd="1" presId="urn:microsoft.com/office/officeart/2005/8/layout/vList2"/>
    <dgm:cxn modelId="{D00B57FD-6D0C-4188-914B-192A46B74124}" srcId="{7AA68E1A-8200-4688-9EEE-E47E42A11A4B}" destId="{4310993C-CF9C-41DA-B631-AAD95AFED69C}" srcOrd="0" destOrd="0" parTransId="{748804DB-AEBC-437D-8094-9EDD2F91C3C7}" sibTransId="{8A878334-D4DC-4CED-A0A0-A49C6B4F94A6}"/>
    <dgm:cxn modelId="{BE426E56-6287-4649-AF4C-3358EDB97E48}" type="presParOf" srcId="{A9F2E2D9-9F7C-3E45-933B-BE7F1CC12A8B}" destId="{1C3B5ABF-D2E2-B441-BED1-A09A81D367C0}" srcOrd="0" destOrd="0" presId="urn:microsoft.com/office/officeart/2005/8/layout/vList2"/>
    <dgm:cxn modelId="{E499E099-77B7-F24D-BD82-DDF367AC1C93}" type="presParOf" srcId="{A9F2E2D9-9F7C-3E45-933B-BE7F1CC12A8B}" destId="{7DA49DA5-F4B1-7A43-ABA1-012CC49C0A34}" srcOrd="1" destOrd="0" presId="urn:microsoft.com/office/officeart/2005/8/layout/vList2"/>
    <dgm:cxn modelId="{3298B71B-BAD3-B64D-AB89-165727848D4D}" type="presParOf" srcId="{A9F2E2D9-9F7C-3E45-933B-BE7F1CC12A8B}" destId="{4962D22C-DC5F-7747-90CC-602343C735DA}" srcOrd="2" destOrd="0" presId="urn:microsoft.com/office/officeart/2005/8/layout/vList2"/>
    <dgm:cxn modelId="{537FDFF0-458B-9448-9C4A-901AB723BF5D}" type="presParOf" srcId="{A9F2E2D9-9F7C-3E45-933B-BE7F1CC12A8B}" destId="{17EF2A5A-3C64-904B-8FAB-E05827AC0482}" srcOrd="3" destOrd="0" presId="urn:microsoft.com/office/officeart/2005/8/layout/vList2"/>
    <dgm:cxn modelId="{FD764381-43B3-994A-914B-C06E6E7668C0}" type="presParOf" srcId="{A9F2E2D9-9F7C-3E45-933B-BE7F1CC12A8B}" destId="{D975D9A8-423B-2445-963C-BAB0631C2350}" srcOrd="4" destOrd="0" presId="urn:microsoft.com/office/officeart/2005/8/layout/vList2"/>
    <dgm:cxn modelId="{E535DE12-1A1B-A746-B26F-00D85F15E43F}" type="presParOf" srcId="{A9F2E2D9-9F7C-3E45-933B-BE7F1CC12A8B}" destId="{131B07E8-5B9E-6C43-AEB7-D3247963B0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C702E5-D2EF-E24E-AF04-70AD2A337B4A}" type="doc">
      <dgm:prSet loTypeId="urn:microsoft.com/office/officeart/2008/layout/Radial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262F86D-0A7F-0540-837E-D005DCEB64BA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lang="en-US" sz="2400"/>
            </a:p>
          </dgm:t>
        </dgm:pt>
      </mc:Choice>
      <mc:Fallback xmlns="">
        <dgm:pt modelId="{2262F86D-0A7F-0540-837E-D005DCEB64BA}">
          <dgm:prSet phldrT="[Text]" custT="1"/>
          <dgm:spPr/>
          <dgm:t>
            <a:bodyPr/>
            <a:lstStyle/>
            <a:p>
              <a:pPr/>
              <a:r>
                <a:rPr lang="en-US" sz="2400" b="0" i="0">
                  <a:latin typeface="Cambria Math" panose="02040503050406030204" pitchFamily="18" charset="0"/>
                </a:rPr>
                <a:t>𝑅𝑂𝐶</a:t>
              </a:r>
              <a:r>
                <a:rPr lang="en-US" sz="2400" b="0" i="0" baseline="-25000">
                  <a:latin typeface="Cambria Math" panose="02040503050406030204" pitchFamily="18" charset="0"/>
                </a:rPr>
                <a:t>𝑥(</a:t>
              </a:r>
              <a:r>
                <a:rPr lang="en-US" sz="2400" b="0" i="0">
                  <a:latin typeface="Cambria Math" panose="02040503050406030204" pitchFamily="18" charset="0"/>
                </a:rPr>
                <a:t>𝑢)=1−𝐺</a:t>
              </a:r>
              <a:r>
                <a:rPr lang="en-US" sz="2400" b="0" i="0" baseline="-25000">
                  <a:latin typeface="Cambria Math" panose="02040503050406030204" pitchFamily="18" charset="0"/>
                </a:rPr>
                <a:t>1</a:t>
              </a:r>
              <a:r>
                <a:rPr lang="en-US" sz="2400" b="0" i="0">
                  <a:latin typeface="Cambria Math" panose="02040503050406030204" pitchFamily="18" charset="0"/>
                </a:rPr>
                <a:t>[〖𝐺</a:t>
              </a:r>
              <a:r>
                <a:rPr lang="en-US" sz="2400" b="0" i="0" baseline="-25000">
                  <a:latin typeface="Cambria Math" panose="02040503050406030204" pitchFamily="18" charset="0"/>
                </a:rPr>
                <a:t>0〗^(</a:t>
              </a:r>
              <a:r>
                <a:rPr lang="en-US" sz="2400" b="0" i="0">
                  <a:latin typeface="Cambria Math" panose="02040503050406030204" pitchFamily="18" charset="0"/>
                </a:rPr>
                <a:t>−1) (1−𝑢) 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𝜎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0(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𝑥)/𝜎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1(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𝑥) </a:t>
              </a:r>
              <a:r>
                <a:rPr lang="en-US" sz="2400" b="0" i="0">
                  <a:latin typeface="Cambria Math" panose="02040503050406030204" pitchFamily="18" charset="0"/>
                </a:rPr>
                <a:t>−(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(𝑥)−𝜇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(𝑥))/(𝜎</a:t>
              </a:r>
              <a:r>
                <a:rPr lang="en-US" sz="2400" b="0" i="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(𝑥))</a:t>
              </a:r>
              <a:r>
                <a:rPr lang="en-US" sz="2400" b="0" i="0">
                  <a:latin typeface="Cambria Math" panose="02040503050406030204" pitchFamily="18" charset="0"/>
                </a:rPr>
                <a:t>]</a:t>
              </a:r>
              <a:endParaRPr lang="en-US" sz="2400"/>
            </a:p>
          </dgm:t>
        </dgm:pt>
      </mc:Fallback>
    </mc:AlternateContent>
    <dgm:pt modelId="{CC75A22F-0418-C043-BEFE-8F1DB56DC04B}" type="parTrans" cxnId="{A8AAE6B1-7E06-CD47-940C-BFE1E50528F4}">
      <dgm:prSet/>
      <dgm:spPr/>
      <dgm:t>
        <a:bodyPr/>
        <a:lstStyle/>
        <a:p>
          <a:endParaRPr lang="en-US"/>
        </a:p>
      </dgm:t>
    </dgm:pt>
    <dgm:pt modelId="{69FB47EE-D713-3042-8C65-C1D0208760C6}" type="sibTrans" cxnId="{A8AAE6B1-7E06-CD47-940C-BFE1E50528F4}">
      <dgm:prSet/>
      <dgm:spPr/>
      <dgm:t>
        <a:bodyPr/>
        <a:lstStyle/>
        <a:p>
          <a:endParaRPr lang="en-US"/>
        </a:p>
      </dgm:t>
    </dgm:pt>
    <dgm:pt modelId="{FE62A225-34C1-F748-9A09-812F6D68BE48}">
      <dgm:prSet phldrT="[Text]" custT="1"/>
      <dgm:spPr/>
      <dgm:t>
        <a:bodyPr/>
        <a:lstStyle/>
        <a:p>
          <a:r>
            <a:rPr lang="en-US" sz="2400"/>
            <a:t>Covariate-specific ROC curve </a:t>
          </a:r>
        </a:p>
      </dgm:t>
    </dgm:pt>
    <dgm:pt modelId="{689B1670-9E7B-E441-A086-19F1DF513062}" type="parTrans" cxnId="{1FAC1110-9B2B-3F4D-B2CB-374DFABD46D2}">
      <dgm:prSet/>
      <dgm:spPr/>
      <dgm:t>
        <a:bodyPr/>
        <a:lstStyle/>
        <a:p>
          <a:endParaRPr lang="en-US"/>
        </a:p>
      </dgm:t>
    </dgm:pt>
    <dgm:pt modelId="{BD276966-41DA-E94D-86B0-59FE979A82F0}" type="sibTrans" cxnId="{1FAC1110-9B2B-3F4D-B2CB-374DFABD46D2}">
      <dgm:prSet/>
      <dgm:spPr/>
      <dgm:t>
        <a:bodyPr/>
        <a:lstStyle/>
        <a:p>
          <a:endParaRPr lang="en-US"/>
        </a:p>
      </dgm:t>
    </dgm:pt>
    <dgm:pt modelId="{2C73C894-DE68-EA4E-9764-09F9083AD283}">
      <dgm:prSet phldrT="[Text]" custT="1"/>
      <dgm:spPr/>
      <dgm:t>
        <a:bodyPr/>
        <a:lstStyle/>
        <a:p>
          <a:r>
            <a:rPr lang="en-US" sz="2400"/>
            <a:t>Linear Regression</a:t>
          </a:r>
        </a:p>
      </dgm:t>
    </dgm:pt>
    <dgm:pt modelId="{0E8F17FC-0F5D-EC4A-8753-4AF500C4FD68}" type="parTrans" cxnId="{449AD9EE-6CF6-C742-A5C3-41B5057ABAED}">
      <dgm:prSet/>
      <dgm:spPr/>
      <dgm:t>
        <a:bodyPr/>
        <a:lstStyle/>
        <a:p>
          <a:endParaRPr lang="en-US"/>
        </a:p>
      </dgm:t>
    </dgm:pt>
    <dgm:pt modelId="{FAAD7817-E0D8-4043-B7CC-A41D6B8B8625}" type="sibTrans" cxnId="{449AD9EE-6CF6-C742-A5C3-41B5057ABAED}">
      <dgm:prSet/>
      <dgm:spPr/>
      <dgm:t>
        <a:bodyPr/>
        <a:lstStyle/>
        <a:p>
          <a:endParaRPr lang="en-US"/>
        </a:p>
      </dgm:t>
    </dgm:pt>
    <dgm:pt modelId="{F16627B3-B352-6749-9800-1AE8B6341557}" type="pres">
      <dgm:prSet presAssocID="{BBC702E5-D2EF-E24E-AF04-70AD2A337B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935B52-4392-D94B-A734-A41AF81D5321}" type="pres">
      <dgm:prSet presAssocID="{2262F86D-0A7F-0540-837E-D005DCEB64BA}" presName="singleCycle" presStyleCnt="0"/>
      <dgm:spPr/>
    </dgm:pt>
    <dgm:pt modelId="{D8716D87-8119-A849-89D5-96C23F186A9D}" type="pres">
      <dgm:prSet presAssocID="{2262F86D-0A7F-0540-837E-D005DCEB64BA}" presName="singleCenter" presStyleLbl="node1" presStyleIdx="0" presStyleCnt="3" custScaleX="443005" custScaleY="80894" custLinFactNeighborX="-4071" custLinFactNeighborY="33925">
        <dgm:presLayoutVars>
          <dgm:chMax val="7"/>
          <dgm:chPref val="7"/>
        </dgm:presLayoutVars>
      </dgm:prSet>
      <dgm:spPr/>
    </dgm:pt>
    <dgm:pt modelId="{6904DABD-D193-ED49-B3D1-F85DAA931490}" type="pres">
      <dgm:prSet presAssocID="{689B1670-9E7B-E441-A086-19F1DF513062}" presName="Name56" presStyleLbl="parChTrans1D2" presStyleIdx="0" presStyleCnt="2"/>
      <dgm:spPr/>
    </dgm:pt>
    <dgm:pt modelId="{76A0CD55-C0D3-E944-8CEC-37BE53BD1215}" type="pres">
      <dgm:prSet presAssocID="{FE62A225-34C1-F748-9A09-812F6D68BE48}" presName="text0" presStyleLbl="node1" presStyleIdx="1" presStyleCnt="3" custScaleX="290309" custScaleY="88875" custRadScaleRad="134647" custRadScaleInc="-47904">
        <dgm:presLayoutVars>
          <dgm:bulletEnabled val="1"/>
        </dgm:presLayoutVars>
      </dgm:prSet>
      <dgm:spPr/>
    </dgm:pt>
    <dgm:pt modelId="{A0872348-7270-EB4B-9D88-F134EB8E9B12}" type="pres">
      <dgm:prSet presAssocID="{0E8F17FC-0F5D-EC4A-8753-4AF500C4FD68}" presName="Name56" presStyleLbl="parChTrans1D2" presStyleIdx="1" presStyleCnt="2"/>
      <dgm:spPr/>
    </dgm:pt>
    <dgm:pt modelId="{8324457A-C6EA-6945-A6F2-90425295F78B}" type="pres">
      <dgm:prSet presAssocID="{2C73C894-DE68-EA4E-9764-09F9083AD283}" presName="text0" presStyleLbl="node1" presStyleIdx="2" presStyleCnt="3" custScaleX="225666" custScaleY="80809" custRadScaleRad="31503" custRadScaleInc="-142732">
        <dgm:presLayoutVars>
          <dgm:bulletEnabled val="1"/>
        </dgm:presLayoutVars>
      </dgm:prSet>
      <dgm:spPr/>
    </dgm:pt>
  </dgm:ptLst>
  <dgm:cxnLst>
    <dgm:cxn modelId="{1FAC1110-9B2B-3F4D-B2CB-374DFABD46D2}" srcId="{2262F86D-0A7F-0540-837E-D005DCEB64BA}" destId="{FE62A225-34C1-F748-9A09-812F6D68BE48}" srcOrd="0" destOrd="0" parTransId="{689B1670-9E7B-E441-A086-19F1DF513062}" sibTransId="{BD276966-41DA-E94D-86B0-59FE979A82F0}"/>
    <dgm:cxn modelId="{80B9132B-A6A2-9F48-B939-F709E27A72BD}" type="presOf" srcId="{BBC702E5-D2EF-E24E-AF04-70AD2A337B4A}" destId="{F16627B3-B352-6749-9800-1AE8B6341557}" srcOrd="0" destOrd="0" presId="urn:microsoft.com/office/officeart/2008/layout/RadialCluster"/>
    <dgm:cxn modelId="{3767B547-0536-1C46-B480-57489AF3EF39}" type="presOf" srcId="{2C73C894-DE68-EA4E-9764-09F9083AD283}" destId="{8324457A-C6EA-6945-A6F2-90425295F78B}" srcOrd="0" destOrd="0" presId="urn:microsoft.com/office/officeart/2008/layout/RadialCluster"/>
    <dgm:cxn modelId="{B52F0676-0DF9-A54C-9E2C-3A81966F1B61}" type="presOf" srcId="{689B1670-9E7B-E441-A086-19F1DF513062}" destId="{6904DABD-D193-ED49-B3D1-F85DAA931490}" srcOrd="0" destOrd="0" presId="urn:microsoft.com/office/officeart/2008/layout/RadialCluster"/>
    <dgm:cxn modelId="{5A13E1A8-A2BF-A742-9EC9-4E2D924C3CDA}" type="presOf" srcId="{FE62A225-34C1-F748-9A09-812F6D68BE48}" destId="{76A0CD55-C0D3-E944-8CEC-37BE53BD1215}" srcOrd="0" destOrd="0" presId="urn:microsoft.com/office/officeart/2008/layout/RadialCluster"/>
    <dgm:cxn modelId="{A8AAE6B1-7E06-CD47-940C-BFE1E50528F4}" srcId="{BBC702E5-D2EF-E24E-AF04-70AD2A337B4A}" destId="{2262F86D-0A7F-0540-837E-D005DCEB64BA}" srcOrd="0" destOrd="0" parTransId="{CC75A22F-0418-C043-BEFE-8F1DB56DC04B}" sibTransId="{69FB47EE-D713-3042-8C65-C1D0208760C6}"/>
    <dgm:cxn modelId="{8DAC0ECC-14C2-EF4C-B466-3DC4DA8782B1}" type="presOf" srcId="{0E8F17FC-0F5D-EC4A-8753-4AF500C4FD68}" destId="{A0872348-7270-EB4B-9D88-F134EB8E9B12}" srcOrd="0" destOrd="0" presId="urn:microsoft.com/office/officeart/2008/layout/RadialCluster"/>
    <dgm:cxn modelId="{449AD9EE-6CF6-C742-A5C3-41B5057ABAED}" srcId="{2262F86D-0A7F-0540-837E-D005DCEB64BA}" destId="{2C73C894-DE68-EA4E-9764-09F9083AD283}" srcOrd="1" destOrd="0" parTransId="{0E8F17FC-0F5D-EC4A-8753-4AF500C4FD68}" sibTransId="{FAAD7817-E0D8-4043-B7CC-A41D6B8B8625}"/>
    <dgm:cxn modelId="{C4346CF7-7DA4-7743-816C-8B20C334069D}" type="presOf" srcId="{2262F86D-0A7F-0540-837E-D005DCEB64BA}" destId="{D8716D87-8119-A849-89D5-96C23F186A9D}" srcOrd="0" destOrd="0" presId="urn:microsoft.com/office/officeart/2008/layout/RadialCluster"/>
    <dgm:cxn modelId="{2F0F0625-FC4B-6E4C-81D3-AD51D4D1B7B5}" type="presParOf" srcId="{F16627B3-B352-6749-9800-1AE8B6341557}" destId="{51935B52-4392-D94B-A734-A41AF81D5321}" srcOrd="0" destOrd="0" presId="urn:microsoft.com/office/officeart/2008/layout/RadialCluster"/>
    <dgm:cxn modelId="{5F28B8B5-A6AE-2A4D-B546-7510734C14EE}" type="presParOf" srcId="{51935B52-4392-D94B-A734-A41AF81D5321}" destId="{D8716D87-8119-A849-89D5-96C23F186A9D}" srcOrd="0" destOrd="0" presId="urn:microsoft.com/office/officeart/2008/layout/RadialCluster"/>
    <dgm:cxn modelId="{CE29AFD1-F698-CD40-B581-EA3CFB4B1CBF}" type="presParOf" srcId="{51935B52-4392-D94B-A734-A41AF81D5321}" destId="{6904DABD-D193-ED49-B3D1-F85DAA931490}" srcOrd="1" destOrd="0" presId="urn:microsoft.com/office/officeart/2008/layout/RadialCluster"/>
    <dgm:cxn modelId="{CD79BBD9-4028-8E46-A3F3-1B7A4B325DF8}" type="presParOf" srcId="{51935B52-4392-D94B-A734-A41AF81D5321}" destId="{76A0CD55-C0D3-E944-8CEC-37BE53BD1215}" srcOrd="2" destOrd="0" presId="urn:microsoft.com/office/officeart/2008/layout/RadialCluster"/>
    <dgm:cxn modelId="{CCDD6363-372A-9947-9721-7E62A78A0599}" type="presParOf" srcId="{51935B52-4392-D94B-A734-A41AF81D5321}" destId="{A0872348-7270-EB4B-9D88-F134EB8E9B12}" srcOrd="3" destOrd="0" presId="urn:microsoft.com/office/officeart/2008/layout/RadialCluster"/>
    <dgm:cxn modelId="{9DA5DCF8-D59F-9F4C-8111-DC6B3BF8E079}" type="presParOf" srcId="{51935B52-4392-D94B-A734-A41AF81D5321}" destId="{8324457A-C6EA-6945-A6F2-90425295F78B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702E5-D2EF-E24E-AF04-70AD2A337B4A}" type="doc">
      <dgm:prSet loTypeId="urn:microsoft.com/office/officeart/2008/layout/Radial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62F86D-0A7F-0540-837E-D005DCEB64BA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C75A22F-0418-C043-BEFE-8F1DB56DC04B}" type="parTrans" cxnId="{A8AAE6B1-7E06-CD47-940C-BFE1E50528F4}">
      <dgm:prSet/>
      <dgm:spPr/>
      <dgm:t>
        <a:bodyPr/>
        <a:lstStyle/>
        <a:p>
          <a:endParaRPr lang="en-US"/>
        </a:p>
      </dgm:t>
    </dgm:pt>
    <dgm:pt modelId="{69FB47EE-D713-3042-8C65-C1D0208760C6}" type="sibTrans" cxnId="{A8AAE6B1-7E06-CD47-940C-BFE1E50528F4}">
      <dgm:prSet/>
      <dgm:spPr/>
      <dgm:t>
        <a:bodyPr/>
        <a:lstStyle/>
        <a:p>
          <a:endParaRPr lang="en-US"/>
        </a:p>
      </dgm:t>
    </dgm:pt>
    <dgm:pt modelId="{FE62A225-34C1-F748-9A09-812F6D68BE48}">
      <dgm:prSet phldrT="[Text]" custT="1"/>
      <dgm:spPr/>
      <dgm:t>
        <a:bodyPr/>
        <a:lstStyle/>
        <a:p>
          <a:r>
            <a:rPr lang="en-US" sz="2400"/>
            <a:t>Covariate-specific ROC curve </a:t>
          </a:r>
        </a:p>
      </dgm:t>
    </dgm:pt>
    <dgm:pt modelId="{689B1670-9E7B-E441-A086-19F1DF513062}" type="parTrans" cxnId="{1FAC1110-9B2B-3F4D-B2CB-374DFABD46D2}">
      <dgm:prSet/>
      <dgm:spPr/>
      <dgm:t>
        <a:bodyPr/>
        <a:lstStyle/>
        <a:p>
          <a:endParaRPr lang="en-US"/>
        </a:p>
      </dgm:t>
    </dgm:pt>
    <dgm:pt modelId="{BD276966-41DA-E94D-86B0-59FE979A82F0}" type="sibTrans" cxnId="{1FAC1110-9B2B-3F4D-B2CB-374DFABD46D2}">
      <dgm:prSet/>
      <dgm:spPr/>
      <dgm:t>
        <a:bodyPr/>
        <a:lstStyle/>
        <a:p>
          <a:endParaRPr lang="en-US"/>
        </a:p>
      </dgm:t>
    </dgm:pt>
    <dgm:pt modelId="{2C73C894-DE68-EA4E-9764-09F9083AD283}">
      <dgm:prSet phldrT="[Text]" custT="1"/>
      <dgm:spPr/>
      <dgm:t>
        <a:bodyPr/>
        <a:lstStyle/>
        <a:p>
          <a:r>
            <a:rPr lang="en-US" sz="2400"/>
            <a:t>Linear Regression</a:t>
          </a:r>
        </a:p>
      </dgm:t>
    </dgm:pt>
    <dgm:pt modelId="{0E8F17FC-0F5D-EC4A-8753-4AF500C4FD68}" type="parTrans" cxnId="{449AD9EE-6CF6-C742-A5C3-41B5057ABAED}">
      <dgm:prSet/>
      <dgm:spPr/>
      <dgm:t>
        <a:bodyPr/>
        <a:lstStyle/>
        <a:p>
          <a:endParaRPr lang="en-US"/>
        </a:p>
      </dgm:t>
    </dgm:pt>
    <dgm:pt modelId="{FAAD7817-E0D8-4043-B7CC-A41D6B8B8625}" type="sibTrans" cxnId="{449AD9EE-6CF6-C742-A5C3-41B5057ABAED}">
      <dgm:prSet/>
      <dgm:spPr/>
      <dgm:t>
        <a:bodyPr/>
        <a:lstStyle/>
        <a:p>
          <a:endParaRPr lang="en-US"/>
        </a:p>
      </dgm:t>
    </dgm:pt>
    <dgm:pt modelId="{F16627B3-B352-6749-9800-1AE8B6341557}" type="pres">
      <dgm:prSet presAssocID="{BBC702E5-D2EF-E24E-AF04-70AD2A337B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935B52-4392-D94B-A734-A41AF81D5321}" type="pres">
      <dgm:prSet presAssocID="{2262F86D-0A7F-0540-837E-D005DCEB64BA}" presName="singleCycle" presStyleCnt="0"/>
      <dgm:spPr/>
    </dgm:pt>
    <dgm:pt modelId="{D8716D87-8119-A849-89D5-96C23F186A9D}" type="pres">
      <dgm:prSet presAssocID="{2262F86D-0A7F-0540-837E-D005DCEB64BA}" presName="singleCenter" presStyleLbl="node1" presStyleIdx="0" presStyleCnt="3" custScaleX="443005" custScaleY="80894" custLinFactNeighborX="-4071" custLinFactNeighborY="33925">
        <dgm:presLayoutVars>
          <dgm:chMax val="7"/>
          <dgm:chPref val="7"/>
        </dgm:presLayoutVars>
      </dgm:prSet>
      <dgm:spPr/>
    </dgm:pt>
    <dgm:pt modelId="{6904DABD-D193-ED49-B3D1-F85DAA931490}" type="pres">
      <dgm:prSet presAssocID="{689B1670-9E7B-E441-A086-19F1DF513062}" presName="Name56" presStyleLbl="parChTrans1D2" presStyleIdx="0" presStyleCnt="2"/>
      <dgm:spPr/>
    </dgm:pt>
    <dgm:pt modelId="{76A0CD55-C0D3-E944-8CEC-37BE53BD1215}" type="pres">
      <dgm:prSet presAssocID="{FE62A225-34C1-F748-9A09-812F6D68BE48}" presName="text0" presStyleLbl="node1" presStyleIdx="1" presStyleCnt="3" custScaleX="290309" custScaleY="88875" custRadScaleRad="134647" custRadScaleInc="-47904">
        <dgm:presLayoutVars>
          <dgm:bulletEnabled val="1"/>
        </dgm:presLayoutVars>
      </dgm:prSet>
      <dgm:spPr/>
    </dgm:pt>
    <dgm:pt modelId="{A0872348-7270-EB4B-9D88-F134EB8E9B12}" type="pres">
      <dgm:prSet presAssocID="{0E8F17FC-0F5D-EC4A-8753-4AF500C4FD68}" presName="Name56" presStyleLbl="parChTrans1D2" presStyleIdx="1" presStyleCnt="2"/>
      <dgm:spPr/>
    </dgm:pt>
    <dgm:pt modelId="{8324457A-C6EA-6945-A6F2-90425295F78B}" type="pres">
      <dgm:prSet presAssocID="{2C73C894-DE68-EA4E-9764-09F9083AD283}" presName="text0" presStyleLbl="node1" presStyleIdx="2" presStyleCnt="3" custScaleX="225666" custScaleY="80809" custRadScaleRad="31503" custRadScaleInc="-142732">
        <dgm:presLayoutVars>
          <dgm:bulletEnabled val="1"/>
        </dgm:presLayoutVars>
      </dgm:prSet>
      <dgm:spPr/>
    </dgm:pt>
  </dgm:ptLst>
  <dgm:cxnLst>
    <dgm:cxn modelId="{1FAC1110-9B2B-3F4D-B2CB-374DFABD46D2}" srcId="{2262F86D-0A7F-0540-837E-D005DCEB64BA}" destId="{FE62A225-34C1-F748-9A09-812F6D68BE48}" srcOrd="0" destOrd="0" parTransId="{689B1670-9E7B-E441-A086-19F1DF513062}" sibTransId="{BD276966-41DA-E94D-86B0-59FE979A82F0}"/>
    <dgm:cxn modelId="{80B9132B-A6A2-9F48-B939-F709E27A72BD}" type="presOf" srcId="{BBC702E5-D2EF-E24E-AF04-70AD2A337B4A}" destId="{F16627B3-B352-6749-9800-1AE8B6341557}" srcOrd="0" destOrd="0" presId="urn:microsoft.com/office/officeart/2008/layout/RadialCluster"/>
    <dgm:cxn modelId="{3767B547-0536-1C46-B480-57489AF3EF39}" type="presOf" srcId="{2C73C894-DE68-EA4E-9764-09F9083AD283}" destId="{8324457A-C6EA-6945-A6F2-90425295F78B}" srcOrd="0" destOrd="0" presId="urn:microsoft.com/office/officeart/2008/layout/RadialCluster"/>
    <dgm:cxn modelId="{B52F0676-0DF9-A54C-9E2C-3A81966F1B61}" type="presOf" srcId="{689B1670-9E7B-E441-A086-19F1DF513062}" destId="{6904DABD-D193-ED49-B3D1-F85DAA931490}" srcOrd="0" destOrd="0" presId="urn:microsoft.com/office/officeart/2008/layout/RadialCluster"/>
    <dgm:cxn modelId="{5A13E1A8-A2BF-A742-9EC9-4E2D924C3CDA}" type="presOf" srcId="{FE62A225-34C1-F748-9A09-812F6D68BE48}" destId="{76A0CD55-C0D3-E944-8CEC-37BE53BD1215}" srcOrd="0" destOrd="0" presId="urn:microsoft.com/office/officeart/2008/layout/RadialCluster"/>
    <dgm:cxn modelId="{A8AAE6B1-7E06-CD47-940C-BFE1E50528F4}" srcId="{BBC702E5-D2EF-E24E-AF04-70AD2A337B4A}" destId="{2262F86D-0A7F-0540-837E-D005DCEB64BA}" srcOrd="0" destOrd="0" parTransId="{CC75A22F-0418-C043-BEFE-8F1DB56DC04B}" sibTransId="{69FB47EE-D713-3042-8C65-C1D0208760C6}"/>
    <dgm:cxn modelId="{8DAC0ECC-14C2-EF4C-B466-3DC4DA8782B1}" type="presOf" srcId="{0E8F17FC-0F5D-EC4A-8753-4AF500C4FD68}" destId="{A0872348-7270-EB4B-9D88-F134EB8E9B12}" srcOrd="0" destOrd="0" presId="urn:microsoft.com/office/officeart/2008/layout/RadialCluster"/>
    <dgm:cxn modelId="{449AD9EE-6CF6-C742-A5C3-41B5057ABAED}" srcId="{2262F86D-0A7F-0540-837E-D005DCEB64BA}" destId="{2C73C894-DE68-EA4E-9764-09F9083AD283}" srcOrd="1" destOrd="0" parTransId="{0E8F17FC-0F5D-EC4A-8753-4AF500C4FD68}" sibTransId="{FAAD7817-E0D8-4043-B7CC-A41D6B8B8625}"/>
    <dgm:cxn modelId="{C4346CF7-7DA4-7743-816C-8B20C334069D}" type="presOf" srcId="{2262F86D-0A7F-0540-837E-D005DCEB64BA}" destId="{D8716D87-8119-A849-89D5-96C23F186A9D}" srcOrd="0" destOrd="0" presId="urn:microsoft.com/office/officeart/2008/layout/RadialCluster"/>
    <dgm:cxn modelId="{2F0F0625-FC4B-6E4C-81D3-AD51D4D1B7B5}" type="presParOf" srcId="{F16627B3-B352-6749-9800-1AE8B6341557}" destId="{51935B52-4392-D94B-A734-A41AF81D5321}" srcOrd="0" destOrd="0" presId="urn:microsoft.com/office/officeart/2008/layout/RadialCluster"/>
    <dgm:cxn modelId="{5F28B8B5-A6AE-2A4D-B546-7510734C14EE}" type="presParOf" srcId="{51935B52-4392-D94B-A734-A41AF81D5321}" destId="{D8716D87-8119-A849-89D5-96C23F186A9D}" srcOrd="0" destOrd="0" presId="urn:microsoft.com/office/officeart/2008/layout/RadialCluster"/>
    <dgm:cxn modelId="{CE29AFD1-F698-CD40-B581-EA3CFB4B1CBF}" type="presParOf" srcId="{51935B52-4392-D94B-A734-A41AF81D5321}" destId="{6904DABD-D193-ED49-B3D1-F85DAA931490}" srcOrd="1" destOrd="0" presId="urn:microsoft.com/office/officeart/2008/layout/RadialCluster"/>
    <dgm:cxn modelId="{CD79BBD9-4028-8E46-A3F3-1B7A4B325DF8}" type="presParOf" srcId="{51935B52-4392-D94B-A734-A41AF81D5321}" destId="{76A0CD55-C0D3-E944-8CEC-37BE53BD1215}" srcOrd="2" destOrd="0" presId="urn:microsoft.com/office/officeart/2008/layout/RadialCluster"/>
    <dgm:cxn modelId="{CCDD6363-372A-9947-9721-7E62A78A0599}" type="presParOf" srcId="{51935B52-4392-D94B-A734-A41AF81D5321}" destId="{A0872348-7270-EB4B-9D88-F134EB8E9B12}" srcOrd="3" destOrd="0" presId="urn:microsoft.com/office/officeart/2008/layout/RadialCluster"/>
    <dgm:cxn modelId="{9DA5DCF8-D59F-9F4C-8111-DC6B3BF8E079}" type="presParOf" srcId="{51935B52-4392-D94B-A734-A41AF81D5321}" destId="{8324457A-C6EA-6945-A6F2-90425295F78B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5ABF-D2E2-B441-BED1-A09A81D367C0}">
      <dsp:nvSpPr>
        <dsp:cNvPr id="0" name=""/>
        <dsp:cNvSpPr/>
      </dsp:nvSpPr>
      <dsp:spPr>
        <a:xfrm>
          <a:off x="0" y="275925"/>
          <a:ext cx="4307945" cy="80949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Fingerprint</a:t>
          </a:r>
        </a:p>
      </dsp:txBody>
      <dsp:txXfrm>
        <a:off x="39516" y="315441"/>
        <a:ext cx="4228913" cy="730461"/>
      </dsp:txXfrm>
    </dsp:sp>
    <dsp:sp modelId="{7DA49DA5-F4B1-7A43-ABA1-012CC49C0A34}">
      <dsp:nvSpPr>
        <dsp:cNvPr id="0" name=""/>
        <dsp:cNvSpPr/>
      </dsp:nvSpPr>
      <dsp:spPr>
        <a:xfrm>
          <a:off x="0" y="1085419"/>
          <a:ext cx="4307945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FBI BioCoP Next Generation Identification Phase 1 (2008 - 2009)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Covariate: gender; age; ethnicity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469 </a:t>
          </a:r>
          <a:r>
            <a:rPr lang="en-US" altLang="zh-CN" sz="1400" kern="1200"/>
            <a:t>right-thumb, 219 right-index</a:t>
          </a:r>
          <a:endParaRPr lang="en-US" sz="1400" kern="1200"/>
        </a:p>
      </dsp:txBody>
      <dsp:txXfrm>
        <a:off x="0" y="1085419"/>
        <a:ext cx="4307945" cy="912870"/>
      </dsp:txXfrm>
    </dsp:sp>
    <dsp:sp modelId="{4962D22C-DC5F-7747-90CC-602343C735DA}">
      <dsp:nvSpPr>
        <dsp:cNvPr id="0" name=""/>
        <dsp:cNvSpPr/>
      </dsp:nvSpPr>
      <dsp:spPr>
        <a:xfrm>
          <a:off x="0" y="1998289"/>
          <a:ext cx="4307945" cy="80949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Latent-to-reference print comparison</a:t>
          </a:r>
        </a:p>
      </dsp:txBody>
      <dsp:txXfrm>
        <a:off x="39516" y="2037805"/>
        <a:ext cx="4228913" cy="730461"/>
      </dsp:txXfrm>
    </dsp:sp>
    <dsp:sp modelId="{17EF2A5A-3C64-904B-8FAB-E05827AC0482}">
      <dsp:nvSpPr>
        <dsp:cNvPr id="0" name=""/>
        <dsp:cNvSpPr/>
      </dsp:nvSpPr>
      <dsp:spPr>
        <a:xfrm>
          <a:off x="0" y="2807782"/>
          <a:ext cx="430794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Match Scores used end-to-end latent fingerprint search system at Michigan State University </a:t>
          </a:r>
        </a:p>
      </dsp:txBody>
      <dsp:txXfrm>
        <a:off x="0" y="2807782"/>
        <a:ext cx="4307945" cy="437805"/>
      </dsp:txXfrm>
    </dsp:sp>
    <dsp:sp modelId="{D975D9A8-423B-2445-963C-BAB0631C2350}">
      <dsp:nvSpPr>
        <dsp:cNvPr id="0" name=""/>
        <dsp:cNvSpPr/>
      </dsp:nvSpPr>
      <dsp:spPr>
        <a:xfrm>
          <a:off x="0" y="3245587"/>
          <a:ext cx="4307945" cy="80949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LFIQ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(Latent Fingerprint Image Quality Score)</a:t>
          </a:r>
        </a:p>
      </dsp:txBody>
      <dsp:txXfrm>
        <a:off x="39516" y="3285103"/>
        <a:ext cx="4228913" cy="730461"/>
      </dsp:txXfrm>
    </dsp:sp>
    <dsp:sp modelId="{131B07E8-5B9E-6C43-AEB7-D3247963B0B0}">
      <dsp:nvSpPr>
        <dsp:cNvPr id="0" name=""/>
        <dsp:cNvSpPr/>
      </dsp:nvSpPr>
      <dsp:spPr>
        <a:xfrm>
          <a:off x="0" y="4055081"/>
          <a:ext cx="4307945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7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Minutiae extraction: </a:t>
          </a:r>
          <a:r>
            <a:rPr lang="en-US" sz="1400" kern="1200" err="1"/>
            <a:t>MinutiaeNet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LFIQ computation</a:t>
          </a:r>
        </a:p>
      </dsp:txBody>
      <dsp:txXfrm>
        <a:off x="0" y="4055081"/>
        <a:ext cx="4307945" cy="475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16D87-8119-A849-89D5-96C23F186A9D}">
      <dsp:nvSpPr>
        <dsp:cNvPr id="0" name=""/>
        <dsp:cNvSpPr/>
      </dsp:nvSpPr>
      <dsp:spPr>
        <a:xfrm>
          <a:off x="109740" y="3645415"/>
          <a:ext cx="7411202" cy="13533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latin typeface="Cambria Math" panose="02040503050406030204" pitchFamily="18" charset="0"/>
                  </a:rPr>
                  <m:t>𝑅𝑂𝐶</m:t>
                </m:r>
                <m:r>
                  <a:rPr lang="en-US" sz="2400" b="0" i="1" kern="1200" baseline="-25000" smtClean="0">
                    <a:latin typeface="Cambria Math" panose="02040503050406030204" pitchFamily="18" charset="0"/>
                  </a:rPr>
                  <m:t>𝑥</m:t>
                </m:r>
                <m:d>
                  <m:dPr>
                    <m:ctrlPr>
                      <a:rPr lang="en-US" sz="2400" b="0" i="1" kern="1200" baseline="-250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𝑢</m:t>
                    </m:r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=1−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en-US" sz="2400" b="0" i="1" kern="1200" baseline="-25000" smtClean="0">
                    <a:latin typeface="Cambria Math" panose="02040503050406030204" pitchFamily="18" charset="0"/>
                  </a:rPr>
                  <m:t>1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[</m:t>
                </m:r>
                <m:sSup>
                  <m:sSup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</a:rPr>
                      <m:t>0</m:t>
                    </m:r>
                  </m:e>
                  <m:sup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𝑢</m:t>
                    </m:r>
                  </m:e>
                </m:d>
                <m:f>
                  <m:f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num>
                  <m:den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den>
                </m:f>
                <m:r>
                  <a:rPr lang="en-US" sz="2400" b="0" i="1" kern="1200" smtClean="0">
                    <a:latin typeface="Cambria Math" panose="02040503050406030204" pitchFamily="18" charset="0"/>
                  </a:rPr>
                  <m:t>−</m:t>
                </m:r>
                <m:f>
                  <m:f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kern="120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den>
                </m:f>
                <m:r>
                  <a:rPr lang="en-US" sz="2400" b="0" i="1" kern="1200" smtClean="0">
                    <a:latin typeface="Cambria Math" panose="02040503050406030204" pitchFamily="18" charset="0"/>
                  </a:rPr>
                  <m:t>]</m:t>
                </m:r>
              </m:oMath>
            </m:oMathPara>
          </a14:m>
          <a:endParaRPr lang="en-US" sz="2400" kern="1200"/>
        </a:p>
      </dsp:txBody>
      <dsp:txXfrm>
        <a:off x="175803" y="3711478"/>
        <a:ext cx="7279076" cy="1221181"/>
      </dsp:txXfrm>
    </dsp:sp>
    <dsp:sp modelId="{6904DABD-D193-ED49-B3D1-F85DAA931490}">
      <dsp:nvSpPr>
        <dsp:cNvPr id="0" name=""/>
        <dsp:cNvSpPr/>
      </dsp:nvSpPr>
      <dsp:spPr>
        <a:xfrm rot="14592699">
          <a:off x="1421383" y="2382526"/>
          <a:ext cx="28294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944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0CD55-C0D3-E944-8CEC-37BE53BD1215}">
      <dsp:nvSpPr>
        <dsp:cNvPr id="0" name=""/>
        <dsp:cNvSpPr/>
      </dsp:nvSpPr>
      <dsp:spPr>
        <a:xfrm>
          <a:off x="320029" y="123465"/>
          <a:ext cx="3253983" cy="996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Covariate-specific ROC curve </a:t>
          </a:r>
        </a:p>
      </dsp:txBody>
      <dsp:txXfrm>
        <a:off x="368658" y="172094"/>
        <a:ext cx="3156725" cy="898914"/>
      </dsp:txXfrm>
    </dsp:sp>
    <dsp:sp modelId="{A0872348-7270-EB4B-9D88-F134EB8E9B12}">
      <dsp:nvSpPr>
        <dsp:cNvPr id="0" name=""/>
        <dsp:cNvSpPr/>
      </dsp:nvSpPr>
      <dsp:spPr>
        <a:xfrm rot="17434029">
          <a:off x="3785821" y="3236362"/>
          <a:ext cx="8738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80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4457A-C6EA-6945-A6F2-90425295F78B}">
      <dsp:nvSpPr>
        <dsp:cNvPr id="0" name=""/>
        <dsp:cNvSpPr/>
      </dsp:nvSpPr>
      <dsp:spPr>
        <a:xfrm>
          <a:off x="3281427" y="1921546"/>
          <a:ext cx="2529420" cy="90576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Linear Regression</a:t>
          </a:r>
        </a:p>
      </dsp:txBody>
      <dsp:txXfrm>
        <a:off x="3325643" y="1965762"/>
        <a:ext cx="2440988" cy="817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7C543-E650-48A3-A5D2-8BFDCCD65E3A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777E-5A65-4F0B-9BB5-8F2CA85F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4C262-FED1-449A-A365-69E4A8FD29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4C262-FED1-449A-A365-69E4A8FD29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4C262-FED1-449A-A365-69E4A8FD29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64D0-CEB6-46A0-A1EA-469CFE092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EC940-D4AB-45D1-A3BC-3D9F3E4D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67B7-EB3D-41A4-8748-7025EFB2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3B59-19D1-43BE-A596-1FA94264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521A-E98D-4CDE-B254-D5A63AC4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48-3A43-4FFF-A073-2F5C7220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CD6CF-D954-4F8E-AFF5-F64F9830B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AB45-00CA-45A1-A6A5-357AB06C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E88A-5145-4694-8278-8B073EB9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803D-F3F0-4303-967A-10B8139E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378E8-38C3-4FA3-861C-D559AFA6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BF1DC-87CD-42F4-9C03-759551408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2AFB-6FE9-490A-9FF4-A5AAB2BE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40DE-6365-46E1-8203-CBBD0914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4250-6B37-49A6-B576-684B0A25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3/5/23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0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9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9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DD52-C8E1-4D88-BB26-2F51FCA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3DAA-2CD8-40AD-9298-0D6BA8AB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8E69-7D8E-4B37-946D-2BEAF633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A7BF-F90A-45A1-99FB-71E9A249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4318-CBA2-4859-8E7B-DE907DB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9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0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5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CE6-9604-A448-8B34-4ADFCCE7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AA934-E999-7041-AC80-BF1E2A53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560C-E04A-A645-B345-14694CC6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7124-41B0-F941-886E-46AB91A1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DEFF-6322-204B-B3E3-3931177A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A56-2832-D54D-9DC2-7C9C169D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2A74-7D2E-DD4A-8C03-14C20C56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AD2D-CE41-F448-B793-30EBF227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10B6-568F-7448-BC38-3FF447DD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F7A3-3F49-B840-811A-9A70352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3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54A8-73D1-5642-9E33-6F9EE6F8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A017-DA16-254A-A529-81217511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2153-F02F-4D4B-9CB0-24C43D2F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42B1-9ECC-C34D-865E-1146A1F6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3C43-FB65-8A4F-855B-8ACC6DF3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3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0FD7-994F-AD44-9119-7681DE64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83E7-9D35-7B42-AF54-5D8FF9EE8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0EDFE-C316-5E4C-867A-4EA36DEC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ABE4-1A70-6343-AC00-23C31D5B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8A3D8-DAC1-3B40-814B-C78C2069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A4AB1-88AE-E845-BFAC-F3CB7B2E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7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1CA7-4009-C747-B519-8AB3391B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C16B-60FF-AA42-970C-EDC189F4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B11E2-713B-534B-B1FD-DA345B62C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33F35-2A18-1B4F-AC94-06BEB45EF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3E7D1-367C-1D4F-92E4-19C44F63A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1C371-A15D-D04D-A33C-BA51A2E0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6EE5D-486E-C44E-8B26-5174501B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F9C77-F6BB-0B4A-A65F-84C1D6E6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6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8031-BA49-6C41-9678-0A67B65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C6704-44FB-884C-91C9-6DD4B117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038F2-13AE-E14F-B858-12BD42C9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5BC01-397B-FC44-A8F3-E5AD7CB8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2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4F8CB-7593-5B4E-A7C7-046B8AB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7DEF4-55BA-8F40-9D36-37AA916D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B01B-6FE3-114E-9692-BA023C12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F66C-61A5-419D-BB1E-45218F0A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2F8B6-63D6-412E-8020-F07C0455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3493-CC56-41A1-8912-656EFCF2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5F50-224F-43A9-B601-89618A99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655A-6A30-4DC8-828B-D6BF3760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3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0EA-DB5A-0049-B548-F03659CA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6252-F9D0-7F40-9942-EAA72473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818D7-DD14-3247-B1B8-8845D30BA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37C3E-3224-2B4F-8C53-7D8D9472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6F331-C660-6B44-8A26-050098A7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6268B-28D9-6947-8ED1-BA887B9E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227A-1241-A74E-BEF3-F83C1109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CD36B-303A-B24C-9E84-20D7F6D73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1055C-50E8-B84E-B58A-A94FEE4F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6C3CB-8869-AC4B-85D0-C991C7A2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F692-7ACA-514E-BA81-422894D2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9143C-1414-5349-9F30-2948F4A0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3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ACF3-557E-5D47-AE91-7F0D9DD2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7382C-B68A-C745-B821-C11839BA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C349-0654-9F48-845E-DE018133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FD74-CBD7-D442-852F-D6E13527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6D53-96DB-6E40-97FC-0C181450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9A74A-FDC3-7F4B-9217-CECF4F50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1AA1-E42B-0541-8D9B-2593059F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5CCB-7B95-224A-B687-2CF1E112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C637-3A5D-3F49-B153-A3B18383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ABBA-ACA1-D64F-892F-83CF1A6A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36BB-0D28-426E-B290-A5AA685D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F36-B63F-40C9-BBA8-488580594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304B1-099B-445E-9653-2BB94A23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829E-5FE6-48E1-BBC7-8FD9F3B2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744AF-1D1F-4E88-B063-DD7B0074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4C600-ED9F-4101-AE3C-84E3A56F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5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DDE2-7A41-48E6-AB82-DFAD6B68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143E4-54AA-461F-B487-DD97D1B8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38A1-3E53-4ECA-BC00-A50CAA39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1B4C0-A13F-46BB-A678-CA065AB63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CA526-239C-4DBB-AF0D-CD0021AB7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E84CB-F082-4AFE-97CF-FB02905D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3EE1-1AC0-43DD-BB99-67D550BB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0AF6E-7949-4F95-9D68-4DB3F786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B882-9300-47AE-878F-EED03B33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34DFC-14D6-4B40-8496-6444B9A0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CC9D-139F-4824-B271-486959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EAD9-ABDC-447D-8095-38880C6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CCC71-CAC4-49AC-814B-76FA573F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94FB-6C6A-47DC-A4B3-02C45B20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F6E17-126D-4BAA-9E82-E2F49F0A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C5CF-441C-4233-8C61-6EDF51AA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FB56-4EAC-4E5D-960F-B2434707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D559B-58DE-43B3-A86B-09D2F53A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C0D3-6CCB-4BA0-A54E-7D11D6C7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A89-709C-4D56-814E-E5649D22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6B67-90DB-485E-A4A7-1AE8932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8050-3B2B-429F-A928-6B8F7D4B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85A3F-7CEF-4B94-B45E-497ED216C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6F921-EDCB-4553-98AB-F8A5875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649D-0AC3-476A-8827-22DDCFF7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2A47-960A-4265-8592-6875807C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38A4-6679-4814-A185-C8141242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6D134-BFC9-43C0-88CB-CD74ACA3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BC9EF-3989-4995-91FD-23C7F8F9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8369-7B5A-4A8D-8D72-C333040B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33AC-34CD-4AD4-B7E7-310743A1B4B1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2C4A-2202-45FF-A63E-2E2439AFE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AD31-AB6C-4B12-A37D-396DF4549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6615-2310-49CD-A930-0FAA1D13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BC7C4-1F54-EA42-A9F2-09AA5494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3982-032C-5F40-AB56-8AC939DC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FB1F-7149-3549-92C4-73A4957D1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A186-5023-3D40-971A-70A0F7BC0F82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6CD1-8A1F-6C47-89BA-542E4060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F9BC-992D-1147-AFC1-A5279A78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136F-6AED-D949-8299-1F49146C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6495D8-2DD4-4062-A29D-9DE2BF6D7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700" y="3081338"/>
            <a:ext cx="9144000" cy="3167062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</a:rPr>
              <a:t>Author: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r>
              <a:rPr lang="en-US" b="0" i="0">
                <a:effectLst/>
                <a:latin typeface="Arial" panose="020B0604020202020204" pitchFamily="34" charset="0"/>
              </a:rPr>
              <a:t>EMANUELA MARASCO, George Mason University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MENGLING HE, University of Central Florida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LARRY TANG, University of Central Florida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YUANTING TAO</a:t>
            </a:r>
            <a:r>
              <a:rPr lang="en-US">
                <a:latin typeface="Arial" panose="020B0604020202020204" pitchFamily="34" charset="0"/>
              </a:rPr>
              <a:t>, </a:t>
            </a:r>
            <a:r>
              <a:rPr lang="en-US" b="0" i="0">
                <a:effectLst/>
                <a:latin typeface="Arial" panose="020B0604020202020204" pitchFamily="34" charset="0"/>
              </a:rPr>
              <a:t>George Mason University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DF1F9-B36B-4B9D-8EE1-40257F06E2C9}"/>
              </a:ext>
            </a:extLst>
          </p:cNvPr>
          <p:cNvSpPr txBox="1">
            <a:spLocks/>
          </p:cNvSpPr>
          <p:nvPr/>
        </p:nvSpPr>
        <p:spPr>
          <a:xfrm>
            <a:off x="2026070" y="876300"/>
            <a:ext cx="8139860" cy="1068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</a:rPr>
              <a:t>Demographic Effects in Latent Fingerprint Matching and their Relation to Image Quality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8727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146483"/>
            <a:ext cx="78867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Results</a:t>
            </a:r>
          </a:p>
        </p:txBody>
      </p:sp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E94D9C2F-78F4-4F4D-B6A7-29FFBBD4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77" y="1524000"/>
            <a:ext cx="2817776" cy="2056976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4E6D979F-6F56-6E46-B85B-F93391ECC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06" y="3736262"/>
            <a:ext cx="2817776" cy="2056976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33781BF1-9E25-2940-9A5C-387FEFF12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71" y="3736262"/>
            <a:ext cx="2817776" cy="2056976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9ACAEA79-EBD9-3D4B-BACC-18F8699A4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42" y="1538577"/>
            <a:ext cx="2817776" cy="2056976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0653C491-0ED9-F749-9900-FDCEE150E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2817776" cy="2056976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BC10AAAA-964C-7949-907F-B59EBE4B4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29" y="3736262"/>
            <a:ext cx="2817776" cy="20569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BF47E-B4CC-6A46-817E-CD4608989937}"/>
              </a:ext>
            </a:extLst>
          </p:cNvPr>
          <p:cNvSpPr txBox="1"/>
          <p:nvPr/>
        </p:nvSpPr>
        <p:spPr>
          <a:xfrm>
            <a:off x="5734260" y="4551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59E08-D09E-7746-B596-2835F3A4241F}"/>
              </a:ext>
            </a:extLst>
          </p:cNvPr>
          <p:cNvSpPr txBox="1"/>
          <p:nvPr/>
        </p:nvSpPr>
        <p:spPr>
          <a:xfrm>
            <a:off x="1825336" y="1066800"/>
            <a:ext cx="73152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/>
              <a:t>how demographic differentials affect the latent fingerprint image quality</a:t>
            </a:r>
          </a:p>
        </p:txBody>
      </p:sp>
    </p:spTree>
    <p:extLst>
      <p:ext uri="{BB962C8B-B14F-4D97-AF65-F5344CB8AC3E}">
        <p14:creationId xmlns:p14="http://schemas.microsoft.com/office/powerpoint/2010/main" val="277474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42" y="126315"/>
            <a:ext cx="76962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Model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4E394-2C40-DE42-AE31-631FC0605099}"/>
              </a:ext>
            </a:extLst>
          </p:cNvPr>
          <p:cNvSpPr txBox="1"/>
          <p:nvPr/>
        </p:nvSpPr>
        <p:spPr>
          <a:xfrm>
            <a:off x="2009839" y="5043101"/>
            <a:ext cx="8271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25𝑡h, 50𝑡h, and 75𝑡h percentiles of LFIQ score were chosen to compute the curves.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LFIQ score increases, the model’s identifying ability increases.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BF90F-D0A8-CF40-9E79-F090792E329A}"/>
              </a:ext>
            </a:extLst>
          </p:cNvPr>
          <p:cNvSpPr txBox="1"/>
          <p:nvPr/>
        </p:nvSpPr>
        <p:spPr>
          <a:xfrm>
            <a:off x="2164080" y="132812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/>
              <a:t>Model with only LFIQ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6CDAAE0-C848-714B-BF5F-2F036F5B3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91" y="1815083"/>
            <a:ext cx="3763542" cy="299718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1C382E9-1BAA-3142-8661-BA6927F5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72" y="1815083"/>
            <a:ext cx="3763539" cy="2997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A6CF5B-C8EB-FB49-81A7-150CFA1B4A07}"/>
              </a:ext>
            </a:extLst>
          </p:cNvPr>
          <p:cNvSpPr txBox="1"/>
          <p:nvPr/>
        </p:nvSpPr>
        <p:spPr>
          <a:xfrm>
            <a:off x="3058086" y="4630200"/>
            <a:ext cx="157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fingerprint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5DB73-01B1-3845-A930-CDFA096A1224}"/>
              </a:ext>
            </a:extLst>
          </p:cNvPr>
          <p:cNvSpPr txBox="1"/>
          <p:nvPr/>
        </p:nvSpPr>
        <p:spPr>
          <a:xfrm>
            <a:off x="7182787" y="4671171"/>
            <a:ext cx="1671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thumb fingerprint</a:t>
            </a:r>
          </a:p>
        </p:txBody>
      </p:sp>
    </p:spTree>
    <p:extLst>
      <p:ext uri="{BB962C8B-B14F-4D97-AF65-F5344CB8AC3E}">
        <p14:creationId xmlns:p14="http://schemas.microsoft.com/office/powerpoint/2010/main" val="420558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69749"/>
            <a:ext cx="2791206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b="1" dirty="0"/>
              <a:t>--</a:t>
            </a:r>
            <a:r>
              <a:rPr lang="en-US" sz="1800" dirty="0"/>
              <a:t>Model with LFIQ and demographics (right index data)</a:t>
            </a:r>
            <a:br>
              <a:rPr lang="en-US" sz="1800" dirty="0"/>
            </a:br>
            <a:endParaRPr lang="en-US" sz="2400" b="1"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BF90F-D0A8-CF40-9E79-F090792E329A}"/>
              </a:ext>
            </a:extLst>
          </p:cNvPr>
          <p:cNvSpPr txBox="1"/>
          <p:nvPr/>
        </p:nvSpPr>
        <p:spPr>
          <a:xfrm>
            <a:off x="1295400" y="2125842"/>
            <a:ext cx="3069214" cy="3386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When demographics are constant, larger LFIQ scores lead to higher identifying 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Gender: Model performs significantly better for male subjects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Age: Model performance better for elder subjects. </a:t>
            </a:r>
          </a:p>
          <a:p>
            <a:pPr marL="288036"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Ethnicity: Model performs better in Caucasian subjects than the Non-Caucasian ones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E3CEAD2-3C89-EC4F-B4E2-AEF57C68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4769" y="978408"/>
            <a:ext cx="2629563" cy="20889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526B4D-5DB0-9446-838D-7BD797A6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332" y="968884"/>
            <a:ext cx="2629564" cy="20889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216FAB-B5E1-794C-B5B7-363C3C721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4768" y="3782920"/>
            <a:ext cx="2629564" cy="20889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0A5F128-610C-CC47-8050-3251EE6CB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332" y="3771931"/>
            <a:ext cx="2629564" cy="20889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A68B4-67BD-49DF-96D4-BE7B21DBA9AC}"/>
              </a:ext>
            </a:extLst>
          </p:cNvPr>
          <p:cNvSpPr txBox="1"/>
          <p:nvPr/>
        </p:nvSpPr>
        <p:spPr>
          <a:xfrm>
            <a:off x="1295401" y="316924"/>
            <a:ext cx="32800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Model Results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70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EBF90F-D0A8-CF40-9E79-F090792E329A}"/>
              </a:ext>
            </a:extLst>
          </p:cNvPr>
          <p:cNvSpPr txBox="1"/>
          <p:nvPr/>
        </p:nvSpPr>
        <p:spPr>
          <a:xfrm>
            <a:off x="1295400" y="2247070"/>
            <a:ext cx="3069214" cy="3386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When demographics are constant, larger LFIQ scores lead to higher identifying 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Gender: Model performs significantly better for male subjects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Age: Model performance slightly better for elder subjects. </a:t>
            </a:r>
          </a:p>
          <a:p>
            <a:pPr marL="573786" lvl="3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Ethnicity: Model performs slightly better in Non-Caucasian subjects than the Caucasian ones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E3CEAD2-3C89-EC4F-B4E2-AEF57C68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4768" y="978408"/>
            <a:ext cx="2629564" cy="20889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526B4D-5DB0-9446-838D-7BD797A6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333" y="968884"/>
            <a:ext cx="2629565" cy="20889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216FAB-B5E1-794C-B5B7-363C3C721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4769" y="3782920"/>
            <a:ext cx="2629565" cy="20889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0A5F128-610C-CC47-8050-3251EE6CB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333" y="3771931"/>
            <a:ext cx="2629565" cy="20889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05BB04-1360-A340-9BBA-2816C008F5D1}"/>
              </a:ext>
            </a:extLst>
          </p:cNvPr>
          <p:cNvSpPr txBox="1">
            <a:spLocks/>
          </p:cNvSpPr>
          <p:nvPr/>
        </p:nvSpPr>
        <p:spPr>
          <a:xfrm>
            <a:off x="1295400" y="1089404"/>
            <a:ext cx="3160568" cy="741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700" b="1" dirty="0">
                <a:ea typeface="+mj-lt"/>
                <a:cs typeface="+mj-lt"/>
              </a:rPr>
              <a:t>--</a:t>
            </a:r>
            <a:r>
              <a:rPr lang="en-US" sz="2700" b="1" dirty="0"/>
              <a:t> </a:t>
            </a:r>
            <a:r>
              <a:rPr lang="en-US" sz="2700" dirty="0"/>
              <a:t>Model with LFIQ and demographics (right thumb data)</a:t>
            </a:r>
            <a:br>
              <a:rPr lang="en-US" sz="2700" dirty="0"/>
            </a:br>
            <a:endParaRPr lang="en-US" sz="2700" b="1"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DB8E5-CE03-4326-9506-F2E60936AF7A}"/>
              </a:ext>
            </a:extLst>
          </p:cNvPr>
          <p:cNvSpPr txBox="1"/>
          <p:nvPr/>
        </p:nvSpPr>
        <p:spPr>
          <a:xfrm>
            <a:off x="1295401" y="316924"/>
            <a:ext cx="32800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Model Results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42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6593-629A-C64E-B189-EF7AD6F3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demographics are constant, larger LFIQ scores will improve identifying ability</a:t>
            </a:r>
          </a:p>
          <a:p>
            <a:endParaRPr lang="en-US"/>
          </a:p>
          <a:p>
            <a:r>
              <a:rPr lang="en-US" dirty="0"/>
              <a:t>Demographics biases will impact automated matching model for latent fingerprints conditioning to image quality.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Covariate-specific ROC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technique can be applied to interpret the error rate of s</a:t>
            </a:r>
            <a:r>
              <a:rPr lang="en-US" dirty="0"/>
              <a:t>ensor-based fingerprint matching.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24D8-46EE-034E-8959-432A5757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F6375F-0050-48A8-93CD-7BE1CADC552B}"/>
              </a:ext>
            </a:extLst>
          </p:cNvPr>
          <p:cNvSpPr txBox="1">
            <a:spLocks/>
          </p:cNvSpPr>
          <p:nvPr/>
        </p:nvSpPr>
        <p:spPr>
          <a:xfrm>
            <a:off x="432544" y="387993"/>
            <a:ext cx="8425706" cy="721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Arial" panose="020B0604020202020204" pitchFamily="34" charset="0"/>
              </a:rPr>
              <a:t>Conclusion &amp; Future prospective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82541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4B8B-64D5-423D-AAFF-61DF33AFC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336" y="209308"/>
            <a:ext cx="2505014" cy="695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>
                <a:effectLst/>
                <a:latin typeface="Arial" panose="020B0604020202020204" pitchFamily="34" charset="0"/>
              </a:rPr>
              <a:t>Introduction</a:t>
            </a:r>
            <a:endParaRPr lang="en-US" sz="3200"/>
          </a:p>
        </p:txBody>
      </p:sp>
      <p:sp>
        <p:nvSpPr>
          <p:cNvPr id="85" name="Cross 84">
            <a:extLst>
              <a:ext uri="{FF2B5EF4-FFF2-40B4-BE49-F238E27FC236}">
                <a16:creationId xmlns:a16="http://schemas.microsoft.com/office/drawing/2014/main" id="{05818A5D-4F02-FA46-8E64-DCDF3B19D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BCEAD-FDE7-4D97-9BE6-30DBB96221E1}"/>
              </a:ext>
            </a:extLst>
          </p:cNvPr>
          <p:cNvSpPr txBox="1"/>
          <p:nvPr/>
        </p:nvSpPr>
        <p:spPr>
          <a:xfrm>
            <a:off x="402461" y="2386054"/>
            <a:ext cx="7614560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contribution of this paper is three-fold: </a:t>
            </a:r>
          </a:p>
          <a:p>
            <a:pPr marL="400050" marR="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romanLcParenR"/>
            </a:pPr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Investigate how demographic differentials affect the latent fingerprint image quality</a:t>
            </a:r>
          </a:p>
          <a:p>
            <a:pPr marL="400050" marR="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romanLcParenR"/>
            </a:pPr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Study how demographics impact automatic matching of latent fingerprints of the same quality</a:t>
            </a:r>
          </a:p>
          <a:p>
            <a:pPr marL="400050" marR="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romanLcParenR"/>
            </a:pPr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Discuss the use of covariate-specific ROC regression incorporating not only demographics but also LFIQ measures conditioned on image quality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0A9ED-D73C-42C7-B1A9-FEDDE4A7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6" y="1277732"/>
            <a:ext cx="2402137" cy="335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5DFDE-46E8-4CD1-A2EA-AF42AA0F80AB}"/>
              </a:ext>
            </a:extLst>
          </p:cNvPr>
          <p:cNvSpPr txBox="1"/>
          <p:nvPr/>
        </p:nvSpPr>
        <p:spPr>
          <a:xfrm>
            <a:off x="8165769" y="4802580"/>
            <a:ext cx="3952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Sample Latent fingerprints pertaining to the FBI Biometric Collection (</a:t>
            </a:r>
            <a:r>
              <a:rPr lang="en-US" sz="1100" err="1"/>
              <a:t>BioCoP</a:t>
            </a:r>
            <a:r>
              <a:rPr lang="en-US" sz="1100"/>
              <a:t>) Next Generation Identification Phase 1 (2008 - 2009) collected at West Virginia University</a:t>
            </a:r>
          </a:p>
        </p:txBody>
      </p:sp>
    </p:spTree>
    <p:extLst>
      <p:ext uri="{BB962C8B-B14F-4D97-AF65-F5344CB8AC3E}">
        <p14:creationId xmlns:p14="http://schemas.microsoft.com/office/powerpoint/2010/main" val="91150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4B8B-64D5-423D-AAFF-61DF33AFC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94" y="254643"/>
            <a:ext cx="3050712" cy="72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200"/>
          </a:p>
        </p:txBody>
      </p:sp>
      <p:sp>
        <p:nvSpPr>
          <p:cNvPr id="85" name="Cross 84">
            <a:extLst>
              <a:ext uri="{FF2B5EF4-FFF2-40B4-BE49-F238E27FC236}">
                <a16:creationId xmlns:a16="http://schemas.microsoft.com/office/drawing/2014/main" id="{05818A5D-4F02-FA46-8E64-DCDF3B19D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5ADF1A-87A5-4418-9A87-558EB25C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047750"/>
            <a:ext cx="10267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ADE64-E3A4-4743-A643-6931100BEE20}"/>
              </a:ext>
            </a:extLst>
          </p:cNvPr>
          <p:cNvSpPr/>
          <p:nvPr/>
        </p:nvSpPr>
        <p:spPr>
          <a:xfrm>
            <a:off x="7686136" y="5555411"/>
            <a:ext cx="974785" cy="71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B3315-A869-4433-827A-EAF183F30C11}"/>
              </a:ext>
            </a:extLst>
          </p:cNvPr>
          <p:cNvSpPr txBox="1"/>
          <p:nvPr/>
        </p:nvSpPr>
        <p:spPr>
          <a:xfrm>
            <a:off x="8425540" y="6109610"/>
            <a:ext cx="416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source:  https://sensitivenets.com/what/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4B8B-64D5-423D-AAFF-61DF33AFC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94" y="254643"/>
            <a:ext cx="3050712" cy="72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200"/>
          </a:p>
        </p:txBody>
      </p:sp>
      <p:sp>
        <p:nvSpPr>
          <p:cNvPr id="85" name="Cross 84">
            <a:extLst>
              <a:ext uri="{FF2B5EF4-FFF2-40B4-BE49-F238E27FC236}">
                <a16:creationId xmlns:a16="http://schemas.microsoft.com/office/drawing/2014/main" id="{05818A5D-4F02-FA46-8E64-DCDF3B19D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D0708-02A1-44A5-BB58-E436C4A6D218}"/>
              </a:ext>
            </a:extLst>
          </p:cNvPr>
          <p:cNvSpPr txBox="1"/>
          <p:nvPr/>
        </p:nvSpPr>
        <p:spPr>
          <a:xfrm>
            <a:off x="375394" y="1491594"/>
            <a:ext cx="7525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Crystal Huynh et al. 2015. </a:t>
            </a:r>
            <a:r>
              <a:rPr lang="en-US" b="1"/>
              <a:t>Forensic identification of gender from fingerprints. 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Soweon</a:t>
            </a:r>
            <a:r>
              <a:rPr lang="en-US"/>
              <a:t> Yoon et al. 2015. </a:t>
            </a:r>
            <a:r>
              <a:rPr lang="en-US" b="1"/>
              <a:t>Longitudinal study of fingerprint recognition.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Cynthia M. Cook et al. 2019. </a:t>
            </a:r>
            <a:r>
              <a:rPr lang="en-US" b="1"/>
              <a:t>Demographic Effects in Facial Recognition and Their Dependence on Image Acquisition: An Evaluation of Eleven Commercial Systems.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Deborah Hellman. 2020. </a:t>
            </a:r>
            <a:r>
              <a:rPr lang="en-US" b="1"/>
              <a:t>Measuring Algorithmic Fairness.</a:t>
            </a:r>
          </a:p>
          <a:p>
            <a:endParaRPr lang="en-US" b="1"/>
          </a:p>
        </p:txBody>
      </p:sp>
      <p:pic>
        <p:nvPicPr>
          <p:cNvPr id="11" name="Picture 10" descr="A black and white image of a fruit&#10;&#10;Description automatically generated with low confidence">
            <a:extLst>
              <a:ext uri="{FF2B5EF4-FFF2-40B4-BE49-F238E27FC236}">
                <a16:creationId xmlns:a16="http://schemas.microsoft.com/office/drawing/2014/main" id="{1B5A5BC4-AF9B-48AC-862E-F5E18377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07" y="1480768"/>
            <a:ext cx="4048125" cy="3886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627CA9-943C-426C-830A-7FB0EC278C21}"/>
              </a:ext>
            </a:extLst>
          </p:cNvPr>
          <p:cNvSpPr txBox="1"/>
          <p:nvPr/>
        </p:nvSpPr>
        <p:spPr>
          <a:xfrm>
            <a:off x="9001343" y="5408136"/>
            <a:ext cx="3952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FBI Biometric Collection (</a:t>
            </a:r>
            <a:r>
              <a:rPr lang="en-US" sz="1100" err="1"/>
              <a:t>BioCoP</a:t>
            </a:r>
            <a:r>
              <a:rPr lang="en-US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16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4B8B-64D5-423D-AAFF-61DF33AFC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94" y="254643"/>
            <a:ext cx="3050712" cy="72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>
                <a:effectLst/>
                <a:latin typeface="Arial" panose="020B0604020202020204" pitchFamily="34" charset="0"/>
              </a:rPr>
              <a:t>Dataset</a:t>
            </a:r>
            <a:endParaRPr lang="en-US" sz="3200"/>
          </a:p>
        </p:txBody>
      </p:sp>
      <p:sp>
        <p:nvSpPr>
          <p:cNvPr id="85" name="Cross 84">
            <a:extLst>
              <a:ext uri="{FF2B5EF4-FFF2-40B4-BE49-F238E27FC236}">
                <a16:creationId xmlns:a16="http://schemas.microsoft.com/office/drawing/2014/main" id="{05818A5D-4F02-FA46-8E64-DCDF3B19D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E80991A-614A-4F34-B738-65F0B2F6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81" y="1109468"/>
            <a:ext cx="3908127" cy="285293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6746428F-9CBB-425F-B498-FF0B0E3C9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59" y="3592727"/>
            <a:ext cx="3908127" cy="2852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6DAAD1-7259-4A1F-A67E-7AB97F86BCA0}"/>
              </a:ext>
            </a:extLst>
          </p:cNvPr>
          <p:cNvSpPr txBox="1"/>
          <p:nvPr/>
        </p:nvSpPr>
        <p:spPr>
          <a:xfrm>
            <a:off x="5440473" y="45290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4" name="TextBox 22">
            <a:extLst>
              <a:ext uri="{FF2B5EF4-FFF2-40B4-BE49-F238E27FC236}">
                <a16:creationId xmlns:a16="http://schemas.microsoft.com/office/drawing/2014/main" id="{B6FEADE1-2EF0-44D0-A01F-D562C1CFA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441710"/>
              </p:ext>
            </p:extLst>
          </p:nvPr>
        </p:nvGraphicFramePr>
        <p:xfrm>
          <a:off x="1722869" y="1343311"/>
          <a:ext cx="4307945" cy="480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493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68F7FF-8DB3-48BA-A0F9-93DE2EC8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52" y="125429"/>
            <a:ext cx="9301896" cy="66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2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4B8B-64D5-423D-AAFF-61DF33AFC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93" y="254643"/>
            <a:ext cx="3946358" cy="7739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Proposed</a:t>
            </a:r>
            <a:r>
              <a:rPr lang="en-US" sz="32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Approach</a:t>
            </a:r>
            <a:endParaRPr lang="en-US" sz="3200" dirty="0">
              <a:latin typeface="Calibri"/>
              <a:cs typeface="Times New Roman"/>
            </a:endParaRPr>
          </a:p>
        </p:txBody>
      </p:sp>
      <p:sp>
        <p:nvSpPr>
          <p:cNvPr id="85" name="Cross 84">
            <a:extLst>
              <a:ext uri="{FF2B5EF4-FFF2-40B4-BE49-F238E27FC236}">
                <a16:creationId xmlns:a16="http://schemas.microsoft.com/office/drawing/2014/main" id="{05818A5D-4F02-FA46-8E64-DCDF3B19D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0EA5B2-9EB6-4645-9362-23E6D174C7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E28A9FA5-BDA2-43A7-9E41-C5B814E053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366510"/>
                  </p:ext>
                </p:extLst>
              </p:nvPr>
            </p:nvGraphicFramePr>
            <p:xfrm>
              <a:off x="1889760" y="1142508"/>
              <a:ext cx="7993380" cy="55764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E28A9FA5-BDA2-43A7-9E41-C5B814E053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366510"/>
                  </p:ext>
                </p:extLst>
              </p:nvPr>
            </p:nvGraphicFramePr>
            <p:xfrm>
              <a:off x="1889760" y="1142508"/>
              <a:ext cx="7993380" cy="55764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579AB5F-6FB7-4D4C-B560-9B621C03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47B858-B9F9-40A7-8A4C-F9EAC9DE52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38" y="1524001"/>
            <a:ext cx="4248162" cy="504101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9277D236-D3E2-440B-B7AF-22E526198C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58" y="3930740"/>
            <a:ext cx="3825242" cy="5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5BB7-EF13-D842-A16E-C00A3330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2" y="1232823"/>
            <a:ext cx="11178831" cy="1374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0">
              <a:buNone/>
            </a:pPr>
            <a:r>
              <a:rPr lang="en-US" altLang="en-US" sz="1800">
                <a:solidFill>
                  <a:srgbClr val="000000"/>
                </a:solidFill>
                <a:cs typeface="Calibri"/>
              </a:rPr>
              <a:t>For a given cut-point c,  </a:t>
            </a:r>
            <a:endParaRPr lang="en-US" altLang="en-US" sz="1800">
              <a:solidFill>
                <a:srgbClr val="FF0000"/>
              </a:solidFill>
              <a:cs typeface="Calibri" panose="020F0502020204030204"/>
            </a:endParaRPr>
          </a:p>
          <a:p>
            <a:pPr lvl="2"/>
            <a:r>
              <a:rPr lang="en-US" altLang="en-US" sz="1800">
                <a:solidFill>
                  <a:srgbClr val="FF0000"/>
                </a:solidFill>
              </a:rPr>
              <a:t>Sensitivity </a:t>
            </a:r>
            <a:r>
              <a:rPr lang="en-US" altLang="en-US" sz="1800"/>
              <a:t>= proportion of </a:t>
            </a:r>
            <a:r>
              <a:rPr lang="en-US" sz="1800">
                <a:ea typeface="+mn-lt"/>
                <a:cs typeface="+mn-lt"/>
              </a:rPr>
              <a:t>genuine scores &gt; c</a:t>
            </a:r>
            <a:endParaRPr lang="en-US" altLang="en-US" sz="1800">
              <a:solidFill>
                <a:srgbClr val="FF0000"/>
              </a:solidFill>
              <a:ea typeface="+mn-lt"/>
              <a:cs typeface="+mn-lt"/>
            </a:endParaRPr>
          </a:p>
          <a:p>
            <a:pPr lvl="2"/>
            <a:r>
              <a:rPr lang="en-US" altLang="en-US" sz="1800">
                <a:solidFill>
                  <a:srgbClr val="FF0000"/>
                </a:solidFill>
              </a:rPr>
              <a:t>Specificity </a:t>
            </a:r>
            <a:r>
              <a:rPr lang="en-US" altLang="en-US" sz="1800"/>
              <a:t>= proportion of </a:t>
            </a:r>
            <a:r>
              <a:rPr lang="en-US" sz="1800">
                <a:ea typeface="+mn-lt"/>
                <a:cs typeface="+mn-lt"/>
              </a:rPr>
              <a:t>imposter score ≤  c</a:t>
            </a:r>
          </a:p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76D12B-1935-476A-B135-36CC93587CFC}"/>
              </a:ext>
            </a:extLst>
          </p:cNvPr>
          <p:cNvGrpSpPr/>
          <p:nvPr/>
        </p:nvGrpSpPr>
        <p:grpSpPr>
          <a:xfrm>
            <a:off x="6034555" y="2503624"/>
            <a:ext cx="5600753" cy="3676191"/>
            <a:chOff x="6034555" y="2503624"/>
            <a:chExt cx="5600753" cy="3676191"/>
          </a:xfrm>
        </p:grpSpPr>
        <p:pic>
          <p:nvPicPr>
            <p:cNvPr id="8" name="Picture 7" descr="http://gim.unmc.edu/dxtests/roccomp.jpg">
              <a:extLst>
                <a:ext uri="{FF2B5EF4-FFF2-40B4-BE49-F238E27FC236}">
                  <a16:creationId xmlns:a16="http://schemas.microsoft.com/office/drawing/2014/main" id="{6C328DCA-52E9-DD4F-A6C1-3283DDE8A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3" b="10909"/>
            <a:stretch>
              <a:fillRect/>
            </a:stretch>
          </p:blipFill>
          <p:spPr bwMode="auto">
            <a:xfrm>
              <a:off x="7007061" y="2503624"/>
              <a:ext cx="4628247" cy="3357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81FC4F-D8A2-1046-AA43-237518E80478}"/>
                </a:ext>
              </a:extLst>
            </p:cNvPr>
            <p:cNvSpPr txBox="1"/>
            <p:nvPr/>
          </p:nvSpPr>
          <p:spPr>
            <a:xfrm>
              <a:off x="6034555" y="4077757"/>
              <a:ext cx="1143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Sensitivity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00ADB-3A41-064B-85B1-ED2872A38991}"/>
                </a:ext>
              </a:extLst>
            </p:cNvPr>
            <p:cNvSpPr txBox="1"/>
            <p:nvPr/>
          </p:nvSpPr>
          <p:spPr>
            <a:xfrm>
              <a:off x="8225898" y="5872038"/>
              <a:ext cx="25166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  -  specificity=FPR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FC3AF2-9D10-4596-A50A-E85EDC15B2B5}"/>
              </a:ext>
            </a:extLst>
          </p:cNvPr>
          <p:cNvGrpSpPr/>
          <p:nvPr/>
        </p:nvGrpSpPr>
        <p:grpSpPr>
          <a:xfrm>
            <a:off x="740548" y="2501169"/>
            <a:ext cx="5199042" cy="3466028"/>
            <a:chOff x="740548" y="2501169"/>
            <a:chExt cx="5199042" cy="3466028"/>
          </a:xfrm>
        </p:grpSpPr>
        <p:pic>
          <p:nvPicPr>
            <p:cNvPr id="4" name="Picture 2" descr="Plot of _SENSIT_ by _PROB_">
              <a:extLst>
                <a:ext uri="{FF2B5EF4-FFF2-40B4-BE49-F238E27FC236}">
                  <a16:creationId xmlns:a16="http://schemas.microsoft.com/office/drawing/2014/main" id="{EA1D94D0-C6ED-D04C-AB16-B5BD57EBA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48" y="2501169"/>
              <a:ext cx="5199042" cy="3466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EF4648-998D-8A47-8627-38F801B02C62}"/>
                </a:ext>
              </a:extLst>
            </p:cNvPr>
            <p:cNvSpPr txBox="1"/>
            <p:nvPr/>
          </p:nvSpPr>
          <p:spPr>
            <a:xfrm>
              <a:off x="1544053" y="3650747"/>
              <a:ext cx="1371600" cy="4000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Sensitivity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9E89F-C711-904C-A078-1AE9171EF6F2}"/>
                </a:ext>
              </a:extLst>
            </p:cNvPr>
            <p:cNvSpPr txBox="1"/>
            <p:nvPr/>
          </p:nvSpPr>
          <p:spPr>
            <a:xfrm>
              <a:off x="4567990" y="3571705"/>
              <a:ext cx="1371600" cy="4000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Specificity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453CFD-E736-F54E-A3AE-AB3334678473}"/>
              </a:ext>
            </a:extLst>
          </p:cNvPr>
          <p:cNvSpPr txBox="1"/>
          <p:nvPr/>
        </p:nvSpPr>
        <p:spPr>
          <a:xfrm>
            <a:off x="1087939" y="6151090"/>
            <a:ext cx="91692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area under the ROC curve (AUC) </a:t>
            </a:r>
            <a:r>
              <a:rPr lang="en-US" altLang="en-US"/>
              <a:t>is a measure of classification accuracy.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C69575-C2BE-E447-AE1F-0814C6D8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38" y="63954"/>
            <a:ext cx="9169275" cy="83901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/>
              <a:t>ROC Curve (Zhou, et al., 2009; Pepe, 2004)</a:t>
            </a:r>
          </a:p>
        </p:txBody>
      </p:sp>
    </p:spTree>
    <p:extLst>
      <p:ext uri="{BB962C8B-B14F-4D97-AF65-F5344CB8AC3E}">
        <p14:creationId xmlns:p14="http://schemas.microsoft.com/office/powerpoint/2010/main" val="42588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4B8B-64D5-423D-AAFF-61DF33AFC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93" y="254643"/>
            <a:ext cx="3980994" cy="8865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Proposed</a:t>
            </a:r>
            <a:r>
              <a:rPr lang="en-US" sz="32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Approach</a:t>
            </a:r>
            <a:endParaRPr lang="en-US" sz="3200" dirty="0">
              <a:latin typeface="Calibri"/>
              <a:cs typeface="Times New Roman"/>
            </a:endParaRPr>
          </a:p>
        </p:txBody>
      </p:sp>
      <p:sp>
        <p:nvSpPr>
          <p:cNvPr id="85" name="Cross 84">
            <a:extLst>
              <a:ext uri="{FF2B5EF4-FFF2-40B4-BE49-F238E27FC236}">
                <a16:creationId xmlns:a16="http://schemas.microsoft.com/office/drawing/2014/main" id="{05818A5D-4F02-FA46-8E64-DCDF3B19D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86E82-0AA5-405C-B126-6CE287361F23}"/>
                  </a:ext>
                </a:extLst>
              </p:cNvPr>
              <p:cNvSpPr txBox="1"/>
              <p:nvPr/>
            </p:nvSpPr>
            <p:spPr>
              <a:xfrm>
                <a:off x="375393" y="1352319"/>
                <a:ext cx="9334500" cy="454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Pervious work: </a:t>
                </a:r>
                <a:r>
                  <a:rPr lang="en-US" sz="1600" err="1"/>
                  <a:t>Emanuela</a:t>
                </a:r>
                <a:r>
                  <a:rPr lang="en-US" sz="1600"/>
                  <a:t> Marasco, Mengling He, Larry Tang, and Sumanth Sriram. 2020. Accounting for Demographic Differentials in Forensic Error Rate Assessment of Latent Prints via Covariate-Specific ROC Regression. CVIP 2020 CCIS 1376 (2020), 338–350.</a:t>
                </a:r>
              </a:p>
              <a:p>
                <a:endParaRPr lang="en-US"/>
              </a:p>
              <a:p>
                <a:pPr algn="ctr"/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old model : Score </a:t>
                </a:r>
                <a14:m>
                  <m:oMath xmlns:m="http://schemas.openxmlformats.org/officeDocument/2006/math"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 </a:t>
                </a:r>
                <a14:m>
                  <m:oMath xmlns:m="http://schemas.openxmlformats.org/officeDocument/2006/math"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Gender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Gender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Ethnicity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Ethnicity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abel </a:t>
                </a:r>
                <a14:m>
                  <m:oMath xmlns:m="http://schemas.openxmlformats.org/officeDocument/2006/math"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Gender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 </a:t>
                </a:r>
                <a14:m>
                  <m:oMath xmlns:m="http://schemas.openxmlformats.org/officeDocument/2006/math">
                    <m:r>
                      <a:rPr lang="en-US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Ethnicity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15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+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Latent Fingerprint Image Quality (LFIQ)</a:t>
                </a:r>
                <a:endParaRPr lang="en-US"/>
              </a:p>
              <a:p>
                <a:r>
                  <a:rPr lang="en-US" sz="180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"</a:t>
                </a:r>
                <a:r>
                  <a:rPr lang="en-US" sz="1800" b="1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How do demographics affect the matching of latent fingerprints of same image quality?“</a:t>
                </a:r>
              </a:p>
              <a:p>
                <a:endParaRPr lang="en-US" sz="18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140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new model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Score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label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LFIQ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Age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Age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Gender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Gender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Ethnicity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Ethnicity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LFIQ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label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Age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label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Gender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label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Georgia" panose="02040502050405020303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Ethnicity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label</m:t>
                          </m:r>
                          <m:r>
                            <m:rPr>
                              <m:nor/>
                            </m:rPr>
                            <a:rPr lang="en-US" sz="1400">
                              <a:effectLst/>
                              <a:latin typeface="Georgia" panose="02040502050405020303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1400" i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endParaRPr lang="en-US" sz="140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18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86E82-0AA5-405C-B126-6CE287361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93" y="1352319"/>
                <a:ext cx="9334500" cy="4546309"/>
              </a:xfrm>
              <a:prstGeom prst="rect">
                <a:avLst/>
              </a:prstGeom>
              <a:blipFill>
                <a:blip r:embed="rId2"/>
                <a:stretch>
                  <a:fillRect l="-588" t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86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DD7F05E6C91047A67F028533537791" ma:contentTypeVersion="14" ma:contentTypeDescription="Create a new document." ma:contentTypeScope="" ma:versionID="0c9afedbcaae5564159c9c183cd39d70">
  <xsd:schema xmlns:xsd="http://www.w3.org/2001/XMLSchema" xmlns:xs="http://www.w3.org/2001/XMLSchema" xmlns:p="http://schemas.microsoft.com/office/2006/metadata/properties" xmlns:ns3="284ac877-5d64-4e4f-b33f-7303c2a5992c" xmlns:ns4="18d57361-80af-4043-af29-bd87de72a3dc" targetNamespace="http://schemas.microsoft.com/office/2006/metadata/properties" ma:root="true" ma:fieldsID="543e2029990551782f3136abaf9f8aa1" ns3:_="" ns4:_="">
    <xsd:import namespace="284ac877-5d64-4e4f-b33f-7303c2a5992c"/>
    <xsd:import namespace="18d57361-80af-4043-af29-bd87de72a3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ac877-5d64-4e4f-b33f-7303c2a59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d57361-80af-4043-af29-bd87de72a3d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627D1E-C6AB-4EB0-8F33-EF5DF6C8724F}">
  <ds:schemaRefs>
    <ds:schemaRef ds:uri="18d57361-80af-4043-af29-bd87de72a3dc"/>
    <ds:schemaRef ds:uri="284ac877-5d64-4e4f-b33f-7303c2a599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B41A4D-959F-4F9E-9215-8680DCFBB74A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18d57361-80af-4043-af29-bd87de72a3d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84ac877-5d64-4e4f-b33f-7303c2a5992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A173C5B-1521-49F3-A2DB-A7C34D1260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702</Words>
  <Application>Microsoft Macintosh PowerPoint</Application>
  <PresentationFormat>Widescreen</PresentationFormat>
  <Paragraphs>110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System Font Regular</vt:lpstr>
      <vt:lpstr>Arial</vt:lpstr>
      <vt:lpstr>Calibri</vt:lpstr>
      <vt:lpstr>Calibri Light</vt:lpstr>
      <vt:lpstr>Cambria Math</vt:lpstr>
      <vt:lpstr>Courier New</vt:lpstr>
      <vt:lpstr>Georgia</vt:lpstr>
      <vt:lpstr>Seaford Display</vt:lpstr>
      <vt:lpstr>Tenorite</vt:lpstr>
      <vt:lpstr>Wingdings</vt:lpstr>
      <vt:lpstr>Office Theme</vt:lpstr>
      <vt:lpstr>MadridVTI</vt:lpstr>
      <vt:lpstr>Office Theme</vt:lpstr>
      <vt:lpstr>PowerPoint Presentation</vt:lpstr>
      <vt:lpstr>Introduction</vt:lpstr>
      <vt:lpstr>Background</vt:lpstr>
      <vt:lpstr>Motivation</vt:lpstr>
      <vt:lpstr>Dataset</vt:lpstr>
      <vt:lpstr>PowerPoint Presentation</vt:lpstr>
      <vt:lpstr>The Proposed Approach</vt:lpstr>
      <vt:lpstr>ROC Curve (Zhou, et al., 2009; Pepe, 2004)</vt:lpstr>
      <vt:lpstr>The Proposed Approach</vt:lpstr>
      <vt:lpstr>Results</vt:lpstr>
      <vt:lpstr>Model Results</vt:lpstr>
      <vt:lpstr>--Model with LFIQ and demographics (right index data)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Yuanting Tao</dc:creator>
  <cp:lastModifiedBy>Mengling He</cp:lastModifiedBy>
  <cp:revision>29</cp:revision>
  <dcterms:created xsi:type="dcterms:W3CDTF">2022-02-21T22:26:46Z</dcterms:created>
  <dcterms:modified xsi:type="dcterms:W3CDTF">2023-03-06T05:46:20Z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0x0101005ADD7F05E6C91047A67F028533537791</vt:lpwstr>
  </property>
</Properties>
</file>