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71" r:id="rId3"/>
    <p:sldId id="272" r:id="rId4"/>
    <p:sldId id="273" r:id="rId5"/>
    <p:sldId id="260" r:id="rId6"/>
    <p:sldId id="266" r:id="rId7"/>
    <p:sldId id="265" r:id="rId8"/>
    <p:sldId id="274" r:id="rId9"/>
    <p:sldId id="261" r:id="rId10"/>
    <p:sldId id="278" r:id="rId11"/>
    <p:sldId id="267" r:id="rId12"/>
    <p:sldId id="277" r:id="rId13"/>
    <p:sldId id="279" r:id="rId14"/>
    <p:sldId id="280" r:id="rId15"/>
    <p:sldId id="283" r:id="rId16"/>
    <p:sldId id="268" r:id="rId17"/>
    <p:sldId id="269" r:id="rId18"/>
    <p:sldId id="275" r:id="rId19"/>
    <p:sldId id="276" r:id="rId20"/>
    <p:sldId id="281" r:id="rId21"/>
    <p:sldId id="282" r:id="rId22"/>
    <p:sldId id="263" r:id="rId23"/>
    <p:sldId id="26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00" autoAdjust="0"/>
    <p:restoredTop sz="94660"/>
  </p:normalViewPr>
  <p:slideViewPr>
    <p:cSldViewPr snapToGrid="0">
      <p:cViewPr varScale="1">
        <p:scale>
          <a:sx n="111" d="100"/>
          <a:sy n="111" d="100"/>
        </p:scale>
        <p:origin x="248" y="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2DEB00-6E5E-2841-967A-4D59E9D1BE66}" type="doc">
      <dgm:prSet loTypeId="urn:microsoft.com/office/officeart/2005/8/layout/hierarchy3" loCatId="" qsTypeId="urn:microsoft.com/office/officeart/2005/8/quickstyle/simple1" qsCatId="simple" csTypeId="urn:microsoft.com/office/officeart/2005/8/colors/accent1_2" csCatId="accent1" phldr="1"/>
      <dgm:spPr/>
      <dgm:t>
        <a:bodyPr/>
        <a:lstStyle/>
        <a:p>
          <a:endParaRPr lang="en-US"/>
        </a:p>
      </dgm:t>
    </dgm:pt>
    <dgm:pt modelId="{FC49423B-4E96-CB4E-81E7-AA16D79B8515}">
      <dgm:prSet phldrT="[Text]"/>
      <dgm:spPr/>
      <dgm:t>
        <a:bodyPr/>
        <a:lstStyle/>
        <a:p>
          <a:r>
            <a:rPr lang="en-US" dirty="0"/>
            <a:t>Regional Aspect</a:t>
          </a:r>
        </a:p>
      </dgm:t>
    </dgm:pt>
    <dgm:pt modelId="{51D9E39A-370F-1A49-9F4E-EA9A73C87D0D}" type="parTrans" cxnId="{51E33203-60E1-D244-837D-AC1E96D2B324}">
      <dgm:prSet/>
      <dgm:spPr/>
      <dgm:t>
        <a:bodyPr/>
        <a:lstStyle/>
        <a:p>
          <a:endParaRPr lang="en-US"/>
        </a:p>
      </dgm:t>
    </dgm:pt>
    <dgm:pt modelId="{8FFEB50C-6301-F845-AE89-EC27D77106A2}" type="sibTrans" cxnId="{51E33203-60E1-D244-837D-AC1E96D2B324}">
      <dgm:prSet/>
      <dgm:spPr/>
      <dgm:t>
        <a:bodyPr/>
        <a:lstStyle/>
        <a:p>
          <a:endParaRPr lang="en-US"/>
        </a:p>
      </dgm:t>
    </dgm:pt>
    <dgm:pt modelId="{2FB9A3C2-9772-FA44-AF27-BE1BA3CDAE9D}">
      <dgm:prSet phldrT="[Text]"/>
      <dgm:spPr/>
      <dgm:t>
        <a:bodyPr/>
        <a:lstStyle/>
        <a:p>
          <a:r>
            <a:rPr lang="en-US" dirty="0"/>
            <a:t>How the regional demographics will impact the EV amount?</a:t>
          </a:r>
        </a:p>
      </dgm:t>
    </dgm:pt>
    <dgm:pt modelId="{87D0882F-BE66-4E47-A050-A7540B866E3F}" type="parTrans" cxnId="{7F096720-24D9-F249-9BE8-B0872A8B27DC}">
      <dgm:prSet/>
      <dgm:spPr/>
      <dgm:t>
        <a:bodyPr/>
        <a:lstStyle/>
        <a:p>
          <a:endParaRPr lang="en-US"/>
        </a:p>
      </dgm:t>
    </dgm:pt>
    <dgm:pt modelId="{D341700F-2FF8-C043-9C57-AD29CC76682A}" type="sibTrans" cxnId="{7F096720-24D9-F249-9BE8-B0872A8B27DC}">
      <dgm:prSet/>
      <dgm:spPr/>
      <dgm:t>
        <a:bodyPr/>
        <a:lstStyle/>
        <a:p>
          <a:endParaRPr lang="en-US"/>
        </a:p>
      </dgm:t>
    </dgm:pt>
    <dgm:pt modelId="{70FE0BB9-93B7-734E-B76A-856039C12904}">
      <dgm:prSet phldrT="[Text]"/>
      <dgm:spPr/>
      <dgm:t>
        <a:bodyPr/>
        <a:lstStyle/>
        <a:p>
          <a:r>
            <a:rPr lang="en-US" dirty="0"/>
            <a:t>Household Aspect</a:t>
          </a:r>
        </a:p>
      </dgm:t>
    </dgm:pt>
    <dgm:pt modelId="{B243079F-4471-AC4B-B7E0-BC49109EC8D4}" type="parTrans" cxnId="{B226E7A5-9D6E-8444-A981-6A78FF54C6AF}">
      <dgm:prSet/>
      <dgm:spPr/>
      <dgm:t>
        <a:bodyPr/>
        <a:lstStyle/>
        <a:p>
          <a:endParaRPr lang="en-US"/>
        </a:p>
      </dgm:t>
    </dgm:pt>
    <dgm:pt modelId="{59ADEF60-A6D4-614F-8B50-F7A098DA4719}" type="sibTrans" cxnId="{B226E7A5-9D6E-8444-A981-6A78FF54C6AF}">
      <dgm:prSet/>
      <dgm:spPr/>
      <dgm:t>
        <a:bodyPr/>
        <a:lstStyle/>
        <a:p>
          <a:endParaRPr lang="en-US"/>
        </a:p>
      </dgm:t>
    </dgm:pt>
    <dgm:pt modelId="{FADC1DCA-4B8D-164D-9D9F-9B71FFA1FF17}">
      <dgm:prSet phldrT="[Text]"/>
      <dgm:spPr/>
      <dgm:t>
        <a:bodyPr/>
        <a:lstStyle/>
        <a:p>
          <a:r>
            <a:rPr lang="en-US" dirty="0"/>
            <a:t>How to predict whether a household has an EV?</a:t>
          </a:r>
        </a:p>
      </dgm:t>
    </dgm:pt>
    <dgm:pt modelId="{5C3406EE-BE7D-A948-A1DC-6F849CCB9484}" type="parTrans" cxnId="{269DEC9B-1DD0-844A-ACF5-BF77019E4FB9}">
      <dgm:prSet/>
      <dgm:spPr/>
      <dgm:t>
        <a:bodyPr/>
        <a:lstStyle/>
        <a:p>
          <a:endParaRPr lang="en-US"/>
        </a:p>
      </dgm:t>
    </dgm:pt>
    <dgm:pt modelId="{8D07FC71-88DE-6B4C-A67C-3E5F8FA60A84}" type="sibTrans" cxnId="{269DEC9B-1DD0-844A-ACF5-BF77019E4FB9}">
      <dgm:prSet/>
      <dgm:spPr/>
      <dgm:t>
        <a:bodyPr/>
        <a:lstStyle/>
        <a:p>
          <a:endParaRPr lang="en-US"/>
        </a:p>
      </dgm:t>
    </dgm:pt>
    <dgm:pt modelId="{46C2B2E5-4586-C14E-9499-54ED0EE5F386}">
      <dgm:prSet phldrT="[Text]"/>
      <dgm:spPr/>
      <dgm:t>
        <a:bodyPr/>
        <a:lstStyle/>
        <a:p>
          <a:r>
            <a:rPr lang="en-US" dirty="0"/>
            <a:t>The electricity consumption prediction for</a:t>
          </a:r>
          <a:r>
            <a:rPr lang="zh-CN" altLang="en-US" dirty="0"/>
            <a:t> </a:t>
          </a:r>
          <a:r>
            <a:rPr lang="en-US" altLang="zh-CN" dirty="0"/>
            <a:t>EV owners</a:t>
          </a:r>
          <a:r>
            <a:rPr lang="en-US" dirty="0"/>
            <a:t> </a:t>
          </a:r>
        </a:p>
      </dgm:t>
    </dgm:pt>
    <dgm:pt modelId="{5DE5F797-5132-304A-A2E9-477D00B45F60}" type="parTrans" cxnId="{CD2A77A3-191A-2C4D-B8A5-8BA087049EC5}">
      <dgm:prSet/>
      <dgm:spPr/>
      <dgm:t>
        <a:bodyPr/>
        <a:lstStyle/>
        <a:p>
          <a:endParaRPr lang="en-US"/>
        </a:p>
      </dgm:t>
    </dgm:pt>
    <dgm:pt modelId="{6E625575-2B9F-2046-B067-8504633E7454}" type="sibTrans" cxnId="{CD2A77A3-191A-2C4D-B8A5-8BA087049EC5}">
      <dgm:prSet/>
      <dgm:spPr/>
      <dgm:t>
        <a:bodyPr/>
        <a:lstStyle/>
        <a:p>
          <a:endParaRPr lang="en-US"/>
        </a:p>
      </dgm:t>
    </dgm:pt>
    <dgm:pt modelId="{E8FF471E-7ABD-B540-8D26-FB12CA26CEC0}" type="pres">
      <dgm:prSet presAssocID="{BB2DEB00-6E5E-2841-967A-4D59E9D1BE66}" presName="diagram" presStyleCnt="0">
        <dgm:presLayoutVars>
          <dgm:chPref val="1"/>
          <dgm:dir/>
          <dgm:animOne val="branch"/>
          <dgm:animLvl val="lvl"/>
          <dgm:resizeHandles/>
        </dgm:presLayoutVars>
      </dgm:prSet>
      <dgm:spPr/>
    </dgm:pt>
    <dgm:pt modelId="{CAEF510A-31BA-3D43-BCA2-3F7A11AFE7DF}" type="pres">
      <dgm:prSet presAssocID="{FC49423B-4E96-CB4E-81E7-AA16D79B8515}" presName="root" presStyleCnt="0"/>
      <dgm:spPr/>
    </dgm:pt>
    <dgm:pt modelId="{9526ECBE-2F44-7947-B0AD-2124A5AC4BFC}" type="pres">
      <dgm:prSet presAssocID="{FC49423B-4E96-CB4E-81E7-AA16D79B8515}" presName="rootComposite" presStyleCnt="0"/>
      <dgm:spPr/>
    </dgm:pt>
    <dgm:pt modelId="{6BB8636C-AEAB-1C4F-86E6-42C32B1BACDA}" type="pres">
      <dgm:prSet presAssocID="{FC49423B-4E96-CB4E-81E7-AA16D79B8515}" presName="rootText" presStyleLbl="node1" presStyleIdx="0" presStyleCnt="2" custScaleX="296694" custScaleY="94126" custLinFactNeighborX="-28559" custLinFactNeighborY="-17680"/>
      <dgm:spPr/>
    </dgm:pt>
    <dgm:pt modelId="{C0913220-8898-CC4B-ACDD-2A4B6AEE4D7E}" type="pres">
      <dgm:prSet presAssocID="{FC49423B-4E96-CB4E-81E7-AA16D79B8515}" presName="rootConnector" presStyleLbl="node1" presStyleIdx="0" presStyleCnt="2"/>
      <dgm:spPr/>
    </dgm:pt>
    <dgm:pt modelId="{B6DB8D83-1732-D34C-9E7A-F12AF9EAAB34}" type="pres">
      <dgm:prSet presAssocID="{FC49423B-4E96-CB4E-81E7-AA16D79B8515}" presName="childShape" presStyleCnt="0"/>
      <dgm:spPr/>
    </dgm:pt>
    <dgm:pt modelId="{3C4FE548-281A-6947-8373-1851C81C714F}" type="pres">
      <dgm:prSet presAssocID="{87D0882F-BE66-4E47-A050-A7540B866E3F}" presName="Name13" presStyleLbl="parChTrans1D2" presStyleIdx="0" presStyleCnt="3"/>
      <dgm:spPr/>
    </dgm:pt>
    <dgm:pt modelId="{73EA77D9-ACC7-0047-BE32-E15DC954A4EA}" type="pres">
      <dgm:prSet presAssocID="{2FB9A3C2-9772-FA44-AF27-BE1BA3CDAE9D}" presName="childText" presStyleLbl="bgAcc1" presStyleIdx="0" presStyleCnt="3" custScaleX="294444" custScaleY="87836" custLinFactNeighborX="-850" custLinFactNeighborY="35359">
        <dgm:presLayoutVars>
          <dgm:bulletEnabled val="1"/>
        </dgm:presLayoutVars>
      </dgm:prSet>
      <dgm:spPr/>
    </dgm:pt>
    <dgm:pt modelId="{1A39737B-6BA3-8344-A081-E9A7E6A11E5E}" type="pres">
      <dgm:prSet presAssocID="{70FE0BB9-93B7-734E-B76A-856039C12904}" presName="root" presStyleCnt="0"/>
      <dgm:spPr/>
    </dgm:pt>
    <dgm:pt modelId="{7189B9F4-3EE5-A84E-A5CF-B3E5B1BC6071}" type="pres">
      <dgm:prSet presAssocID="{70FE0BB9-93B7-734E-B76A-856039C12904}" presName="rootComposite" presStyleCnt="0"/>
      <dgm:spPr/>
    </dgm:pt>
    <dgm:pt modelId="{9D8B3A2B-BB17-6341-94B3-78E4E03340E1}" type="pres">
      <dgm:prSet presAssocID="{70FE0BB9-93B7-734E-B76A-856039C12904}" presName="rootText" presStyleLbl="node1" presStyleIdx="1" presStyleCnt="2" custScaleX="262265" custScaleY="92250" custLinFactNeighborX="-583" custLinFactNeighborY="-16314"/>
      <dgm:spPr/>
    </dgm:pt>
    <dgm:pt modelId="{CB5970ED-F9D7-7548-80AF-E7FC6847658F}" type="pres">
      <dgm:prSet presAssocID="{70FE0BB9-93B7-734E-B76A-856039C12904}" presName="rootConnector" presStyleLbl="node1" presStyleIdx="1" presStyleCnt="2"/>
      <dgm:spPr/>
    </dgm:pt>
    <dgm:pt modelId="{EC6F115A-32B5-6D42-AF3B-5B66919FE475}" type="pres">
      <dgm:prSet presAssocID="{70FE0BB9-93B7-734E-B76A-856039C12904}" presName="childShape" presStyleCnt="0"/>
      <dgm:spPr/>
    </dgm:pt>
    <dgm:pt modelId="{FA9D381C-1F47-C94B-A12F-0A7D34760273}" type="pres">
      <dgm:prSet presAssocID="{5C3406EE-BE7D-A948-A1DC-6F849CCB9484}" presName="Name13" presStyleLbl="parChTrans1D2" presStyleIdx="1" presStyleCnt="3"/>
      <dgm:spPr/>
    </dgm:pt>
    <dgm:pt modelId="{8A506E22-7E02-A349-B5F0-9DC53500F8EC}" type="pres">
      <dgm:prSet presAssocID="{FADC1DCA-4B8D-164D-9D9F-9B71FFA1FF17}" presName="childText" presStyleLbl="bgAcc1" presStyleIdx="1" presStyleCnt="3" custScaleX="313031" custScaleY="79883">
        <dgm:presLayoutVars>
          <dgm:bulletEnabled val="1"/>
        </dgm:presLayoutVars>
      </dgm:prSet>
      <dgm:spPr/>
    </dgm:pt>
    <dgm:pt modelId="{86C46C11-7EDD-E045-AE45-9CAE69537EC4}" type="pres">
      <dgm:prSet presAssocID="{5DE5F797-5132-304A-A2E9-477D00B45F60}" presName="Name13" presStyleLbl="parChTrans1D2" presStyleIdx="2" presStyleCnt="3"/>
      <dgm:spPr/>
    </dgm:pt>
    <dgm:pt modelId="{075B372D-325E-474F-A380-C5B5CDEB2B4A}" type="pres">
      <dgm:prSet presAssocID="{46C2B2E5-4586-C14E-9499-54ED0EE5F386}" presName="childText" presStyleLbl="bgAcc1" presStyleIdx="2" presStyleCnt="3" custScaleX="314895" custScaleY="72391">
        <dgm:presLayoutVars>
          <dgm:bulletEnabled val="1"/>
        </dgm:presLayoutVars>
      </dgm:prSet>
      <dgm:spPr/>
    </dgm:pt>
  </dgm:ptLst>
  <dgm:cxnLst>
    <dgm:cxn modelId="{EC9AA202-22BA-B247-AA30-96318FDD0623}" type="presOf" srcId="{5C3406EE-BE7D-A948-A1DC-6F849CCB9484}" destId="{FA9D381C-1F47-C94B-A12F-0A7D34760273}" srcOrd="0" destOrd="0" presId="urn:microsoft.com/office/officeart/2005/8/layout/hierarchy3"/>
    <dgm:cxn modelId="{51E33203-60E1-D244-837D-AC1E96D2B324}" srcId="{BB2DEB00-6E5E-2841-967A-4D59E9D1BE66}" destId="{FC49423B-4E96-CB4E-81E7-AA16D79B8515}" srcOrd="0" destOrd="0" parTransId="{51D9E39A-370F-1A49-9F4E-EA9A73C87D0D}" sibTransId="{8FFEB50C-6301-F845-AE89-EC27D77106A2}"/>
    <dgm:cxn modelId="{DE2A6916-9734-0045-A3E8-BDCD93927DF1}" type="presOf" srcId="{2FB9A3C2-9772-FA44-AF27-BE1BA3CDAE9D}" destId="{73EA77D9-ACC7-0047-BE32-E15DC954A4EA}" srcOrd="0" destOrd="0" presId="urn:microsoft.com/office/officeart/2005/8/layout/hierarchy3"/>
    <dgm:cxn modelId="{8A8BC718-A19A-0C4D-A7F4-4E8B8E4AED2C}" type="presOf" srcId="{87D0882F-BE66-4E47-A050-A7540B866E3F}" destId="{3C4FE548-281A-6947-8373-1851C81C714F}" srcOrd="0" destOrd="0" presId="urn:microsoft.com/office/officeart/2005/8/layout/hierarchy3"/>
    <dgm:cxn modelId="{7F096720-24D9-F249-9BE8-B0872A8B27DC}" srcId="{FC49423B-4E96-CB4E-81E7-AA16D79B8515}" destId="{2FB9A3C2-9772-FA44-AF27-BE1BA3CDAE9D}" srcOrd="0" destOrd="0" parTransId="{87D0882F-BE66-4E47-A050-A7540B866E3F}" sibTransId="{D341700F-2FF8-C043-9C57-AD29CC76682A}"/>
    <dgm:cxn modelId="{279B3F2B-ADAC-1740-A92D-DC7BCDEEAEB4}" type="presOf" srcId="{FC49423B-4E96-CB4E-81E7-AA16D79B8515}" destId="{C0913220-8898-CC4B-ACDD-2A4B6AEE4D7E}" srcOrd="1" destOrd="0" presId="urn:microsoft.com/office/officeart/2005/8/layout/hierarchy3"/>
    <dgm:cxn modelId="{9B124B2C-DF4F-FF4E-B6D9-7FBAB44D3025}" type="presOf" srcId="{5DE5F797-5132-304A-A2E9-477D00B45F60}" destId="{86C46C11-7EDD-E045-AE45-9CAE69537EC4}" srcOrd="0" destOrd="0" presId="urn:microsoft.com/office/officeart/2005/8/layout/hierarchy3"/>
    <dgm:cxn modelId="{771B083D-B7D6-3743-A794-36CC012E4A29}" type="presOf" srcId="{FADC1DCA-4B8D-164D-9D9F-9B71FFA1FF17}" destId="{8A506E22-7E02-A349-B5F0-9DC53500F8EC}" srcOrd="0" destOrd="0" presId="urn:microsoft.com/office/officeart/2005/8/layout/hierarchy3"/>
    <dgm:cxn modelId="{DEFDC63D-969E-6747-8412-78D8E542950A}" type="presOf" srcId="{BB2DEB00-6E5E-2841-967A-4D59E9D1BE66}" destId="{E8FF471E-7ABD-B540-8D26-FB12CA26CEC0}" srcOrd="0" destOrd="0" presId="urn:microsoft.com/office/officeart/2005/8/layout/hierarchy3"/>
    <dgm:cxn modelId="{A6567C6F-196A-244B-9AEC-734645BFC2D7}" type="presOf" srcId="{70FE0BB9-93B7-734E-B76A-856039C12904}" destId="{CB5970ED-F9D7-7548-80AF-E7FC6847658F}" srcOrd="1" destOrd="0" presId="urn:microsoft.com/office/officeart/2005/8/layout/hierarchy3"/>
    <dgm:cxn modelId="{75AF1474-9AD9-664F-925D-3D2A2C1CF8B4}" type="presOf" srcId="{70FE0BB9-93B7-734E-B76A-856039C12904}" destId="{9D8B3A2B-BB17-6341-94B3-78E4E03340E1}" srcOrd="0" destOrd="0" presId="urn:microsoft.com/office/officeart/2005/8/layout/hierarchy3"/>
    <dgm:cxn modelId="{00E6FC8F-9777-464E-8DA6-150C30EA7AA2}" type="presOf" srcId="{FC49423B-4E96-CB4E-81E7-AA16D79B8515}" destId="{6BB8636C-AEAB-1C4F-86E6-42C32B1BACDA}" srcOrd="0" destOrd="0" presId="urn:microsoft.com/office/officeart/2005/8/layout/hierarchy3"/>
    <dgm:cxn modelId="{269DEC9B-1DD0-844A-ACF5-BF77019E4FB9}" srcId="{70FE0BB9-93B7-734E-B76A-856039C12904}" destId="{FADC1DCA-4B8D-164D-9D9F-9B71FFA1FF17}" srcOrd="0" destOrd="0" parTransId="{5C3406EE-BE7D-A948-A1DC-6F849CCB9484}" sibTransId="{8D07FC71-88DE-6B4C-A67C-3E5F8FA60A84}"/>
    <dgm:cxn modelId="{CD2A77A3-191A-2C4D-B8A5-8BA087049EC5}" srcId="{70FE0BB9-93B7-734E-B76A-856039C12904}" destId="{46C2B2E5-4586-C14E-9499-54ED0EE5F386}" srcOrd="1" destOrd="0" parTransId="{5DE5F797-5132-304A-A2E9-477D00B45F60}" sibTransId="{6E625575-2B9F-2046-B067-8504633E7454}"/>
    <dgm:cxn modelId="{B226E7A5-9D6E-8444-A981-6A78FF54C6AF}" srcId="{BB2DEB00-6E5E-2841-967A-4D59E9D1BE66}" destId="{70FE0BB9-93B7-734E-B76A-856039C12904}" srcOrd="1" destOrd="0" parTransId="{B243079F-4471-AC4B-B7E0-BC49109EC8D4}" sibTransId="{59ADEF60-A6D4-614F-8B50-F7A098DA4719}"/>
    <dgm:cxn modelId="{D0459BD7-9F08-D340-A8EC-8C2D8709BA0C}" type="presOf" srcId="{46C2B2E5-4586-C14E-9499-54ED0EE5F386}" destId="{075B372D-325E-474F-A380-C5B5CDEB2B4A}" srcOrd="0" destOrd="0" presId="urn:microsoft.com/office/officeart/2005/8/layout/hierarchy3"/>
    <dgm:cxn modelId="{B6CC683E-ECD7-6C4C-8D67-48C0B4AE7D92}" type="presParOf" srcId="{E8FF471E-7ABD-B540-8D26-FB12CA26CEC0}" destId="{CAEF510A-31BA-3D43-BCA2-3F7A11AFE7DF}" srcOrd="0" destOrd="0" presId="urn:microsoft.com/office/officeart/2005/8/layout/hierarchy3"/>
    <dgm:cxn modelId="{74FC1820-329C-534C-87BF-56A2E540FAA1}" type="presParOf" srcId="{CAEF510A-31BA-3D43-BCA2-3F7A11AFE7DF}" destId="{9526ECBE-2F44-7947-B0AD-2124A5AC4BFC}" srcOrd="0" destOrd="0" presId="urn:microsoft.com/office/officeart/2005/8/layout/hierarchy3"/>
    <dgm:cxn modelId="{9EC8057E-3C8C-C44C-9521-23BB71712D75}" type="presParOf" srcId="{9526ECBE-2F44-7947-B0AD-2124A5AC4BFC}" destId="{6BB8636C-AEAB-1C4F-86E6-42C32B1BACDA}" srcOrd="0" destOrd="0" presId="urn:microsoft.com/office/officeart/2005/8/layout/hierarchy3"/>
    <dgm:cxn modelId="{5173247D-086D-9447-AEB5-CE62BF9E7874}" type="presParOf" srcId="{9526ECBE-2F44-7947-B0AD-2124A5AC4BFC}" destId="{C0913220-8898-CC4B-ACDD-2A4B6AEE4D7E}" srcOrd="1" destOrd="0" presId="urn:microsoft.com/office/officeart/2005/8/layout/hierarchy3"/>
    <dgm:cxn modelId="{6032C6D9-65C9-DF46-8074-176F811376D8}" type="presParOf" srcId="{CAEF510A-31BA-3D43-BCA2-3F7A11AFE7DF}" destId="{B6DB8D83-1732-D34C-9E7A-F12AF9EAAB34}" srcOrd="1" destOrd="0" presId="urn:microsoft.com/office/officeart/2005/8/layout/hierarchy3"/>
    <dgm:cxn modelId="{FED463BC-4A49-6247-AA5F-9DC6A85B15EE}" type="presParOf" srcId="{B6DB8D83-1732-D34C-9E7A-F12AF9EAAB34}" destId="{3C4FE548-281A-6947-8373-1851C81C714F}" srcOrd="0" destOrd="0" presId="urn:microsoft.com/office/officeart/2005/8/layout/hierarchy3"/>
    <dgm:cxn modelId="{A9D59AAA-FE95-FA4E-9ED9-AA032C22AE0D}" type="presParOf" srcId="{B6DB8D83-1732-D34C-9E7A-F12AF9EAAB34}" destId="{73EA77D9-ACC7-0047-BE32-E15DC954A4EA}" srcOrd="1" destOrd="0" presId="urn:microsoft.com/office/officeart/2005/8/layout/hierarchy3"/>
    <dgm:cxn modelId="{18AE03DB-9AF6-0343-B278-583394DC6E6E}" type="presParOf" srcId="{E8FF471E-7ABD-B540-8D26-FB12CA26CEC0}" destId="{1A39737B-6BA3-8344-A081-E9A7E6A11E5E}" srcOrd="1" destOrd="0" presId="urn:microsoft.com/office/officeart/2005/8/layout/hierarchy3"/>
    <dgm:cxn modelId="{13313DB3-5551-354A-8E10-8033024D7E7A}" type="presParOf" srcId="{1A39737B-6BA3-8344-A081-E9A7E6A11E5E}" destId="{7189B9F4-3EE5-A84E-A5CF-B3E5B1BC6071}" srcOrd="0" destOrd="0" presId="urn:microsoft.com/office/officeart/2005/8/layout/hierarchy3"/>
    <dgm:cxn modelId="{BC7F4C23-3F30-B341-B60E-09D9943311F6}" type="presParOf" srcId="{7189B9F4-3EE5-A84E-A5CF-B3E5B1BC6071}" destId="{9D8B3A2B-BB17-6341-94B3-78E4E03340E1}" srcOrd="0" destOrd="0" presId="urn:microsoft.com/office/officeart/2005/8/layout/hierarchy3"/>
    <dgm:cxn modelId="{4A17E93C-4F6B-5F41-809B-372463FE3D9F}" type="presParOf" srcId="{7189B9F4-3EE5-A84E-A5CF-B3E5B1BC6071}" destId="{CB5970ED-F9D7-7548-80AF-E7FC6847658F}" srcOrd="1" destOrd="0" presId="urn:microsoft.com/office/officeart/2005/8/layout/hierarchy3"/>
    <dgm:cxn modelId="{C759700D-2111-224A-B41B-4E3BE5E545B0}" type="presParOf" srcId="{1A39737B-6BA3-8344-A081-E9A7E6A11E5E}" destId="{EC6F115A-32B5-6D42-AF3B-5B66919FE475}" srcOrd="1" destOrd="0" presId="urn:microsoft.com/office/officeart/2005/8/layout/hierarchy3"/>
    <dgm:cxn modelId="{C53ED8EA-1875-D24F-8C9E-35B6BE37CEC9}" type="presParOf" srcId="{EC6F115A-32B5-6D42-AF3B-5B66919FE475}" destId="{FA9D381C-1F47-C94B-A12F-0A7D34760273}" srcOrd="0" destOrd="0" presId="urn:microsoft.com/office/officeart/2005/8/layout/hierarchy3"/>
    <dgm:cxn modelId="{2D088905-3D74-7847-ADB9-3A0F3FFA6B75}" type="presParOf" srcId="{EC6F115A-32B5-6D42-AF3B-5B66919FE475}" destId="{8A506E22-7E02-A349-B5F0-9DC53500F8EC}" srcOrd="1" destOrd="0" presId="urn:microsoft.com/office/officeart/2005/8/layout/hierarchy3"/>
    <dgm:cxn modelId="{4958A099-98E9-764F-9DEC-3305EFDFD066}" type="presParOf" srcId="{EC6F115A-32B5-6D42-AF3B-5B66919FE475}" destId="{86C46C11-7EDD-E045-AE45-9CAE69537EC4}" srcOrd="2" destOrd="0" presId="urn:microsoft.com/office/officeart/2005/8/layout/hierarchy3"/>
    <dgm:cxn modelId="{F42B7CAB-0F90-4C4C-AE2B-3CFE38E503C3}" type="presParOf" srcId="{EC6F115A-32B5-6D42-AF3B-5B66919FE475}" destId="{075B372D-325E-474F-A380-C5B5CDEB2B4A}"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B8636C-AEAB-1C4F-86E6-42C32B1BACDA}">
      <dsp:nvSpPr>
        <dsp:cNvPr id="0" name=""/>
        <dsp:cNvSpPr/>
      </dsp:nvSpPr>
      <dsp:spPr>
        <a:xfrm>
          <a:off x="0" y="449146"/>
          <a:ext cx="4901338" cy="77747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Regional Aspect</a:t>
          </a:r>
        </a:p>
      </dsp:txBody>
      <dsp:txXfrm>
        <a:off x="22771" y="471917"/>
        <a:ext cx="4855796" cy="731931"/>
      </dsp:txXfrm>
    </dsp:sp>
    <dsp:sp modelId="{3C4FE548-281A-6947-8373-1851C81C714F}">
      <dsp:nvSpPr>
        <dsp:cNvPr id="0" name=""/>
        <dsp:cNvSpPr/>
      </dsp:nvSpPr>
      <dsp:spPr>
        <a:xfrm>
          <a:off x="490133" y="1226620"/>
          <a:ext cx="480855" cy="1007355"/>
        </a:xfrm>
        <a:custGeom>
          <a:avLst/>
          <a:gdLst/>
          <a:ahLst/>
          <a:cxnLst/>
          <a:rect l="0" t="0" r="0" b="0"/>
          <a:pathLst>
            <a:path>
              <a:moveTo>
                <a:pt x="0" y="0"/>
              </a:moveTo>
              <a:lnTo>
                <a:pt x="0" y="1007355"/>
              </a:lnTo>
              <a:lnTo>
                <a:pt x="480855" y="100735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EA77D9-ACC7-0047-BE32-E15DC954A4EA}">
      <dsp:nvSpPr>
        <dsp:cNvPr id="0" name=""/>
        <dsp:cNvSpPr/>
      </dsp:nvSpPr>
      <dsp:spPr>
        <a:xfrm>
          <a:off x="970989" y="1871216"/>
          <a:ext cx="3891335" cy="72551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How the regional demographics will impact the EV amount?</a:t>
          </a:r>
        </a:p>
      </dsp:txBody>
      <dsp:txXfrm>
        <a:off x="992239" y="1892466"/>
        <a:ext cx="3848835" cy="683018"/>
      </dsp:txXfrm>
    </dsp:sp>
    <dsp:sp modelId="{9D8B3A2B-BB17-6341-94B3-78E4E03340E1}">
      <dsp:nvSpPr>
        <dsp:cNvPr id="0" name=""/>
        <dsp:cNvSpPr/>
      </dsp:nvSpPr>
      <dsp:spPr>
        <a:xfrm>
          <a:off x="5306659" y="460429"/>
          <a:ext cx="4332577" cy="76197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Household Aspect</a:t>
          </a:r>
        </a:p>
      </dsp:txBody>
      <dsp:txXfrm>
        <a:off x="5328977" y="482747"/>
        <a:ext cx="4287941" cy="717341"/>
      </dsp:txXfrm>
    </dsp:sp>
    <dsp:sp modelId="{FA9D381C-1F47-C94B-A12F-0A7D34760273}">
      <dsp:nvSpPr>
        <dsp:cNvPr id="0" name=""/>
        <dsp:cNvSpPr/>
      </dsp:nvSpPr>
      <dsp:spPr>
        <a:xfrm>
          <a:off x="5739916" y="1222407"/>
          <a:ext cx="442888" cy="671164"/>
        </a:xfrm>
        <a:custGeom>
          <a:avLst/>
          <a:gdLst/>
          <a:ahLst/>
          <a:cxnLst/>
          <a:rect l="0" t="0" r="0" b="0"/>
          <a:pathLst>
            <a:path>
              <a:moveTo>
                <a:pt x="0" y="0"/>
              </a:moveTo>
              <a:lnTo>
                <a:pt x="0" y="671164"/>
              </a:lnTo>
              <a:lnTo>
                <a:pt x="442888" y="67116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506E22-7E02-A349-B5F0-9DC53500F8EC}">
      <dsp:nvSpPr>
        <dsp:cNvPr id="0" name=""/>
        <dsp:cNvSpPr/>
      </dsp:nvSpPr>
      <dsp:spPr>
        <a:xfrm>
          <a:off x="6182805" y="1563658"/>
          <a:ext cx="4136978" cy="65982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How to predict whether a household has an EV?</a:t>
          </a:r>
        </a:p>
      </dsp:txBody>
      <dsp:txXfrm>
        <a:off x="6202131" y="1582984"/>
        <a:ext cx="4098326" cy="621175"/>
      </dsp:txXfrm>
    </dsp:sp>
    <dsp:sp modelId="{86C46C11-7EDD-E045-AE45-9CAE69537EC4}">
      <dsp:nvSpPr>
        <dsp:cNvPr id="0" name=""/>
        <dsp:cNvSpPr/>
      </dsp:nvSpPr>
      <dsp:spPr>
        <a:xfrm>
          <a:off x="5739916" y="1222407"/>
          <a:ext cx="442888" cy="1506547"/>
        </a:xfrm>
        <a:custGeom>
          <a:avLst/>
          <a:gdLst/>
          <a:ahLst/>
          <a:cxnLst/>
          <a:rect l="0" t="0" r="0" b="0"/>
          <a:pathLst>
            <a:path>
              <a:moveTo>
                <a:pt x="0" y="0"/>
              </a:moveTo>
              <a:lnTo>
                <a:pt x="0" y="1506547"/>
              </a:lnTo>
              <a:lnTo>
                <a:pt x="442888" y="150654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5B372D-325E-474F-A380-C5B5CDEB2B4A}">
      <dsp:nvSpPr>
        <dsp:cNvPr id="0" name=""/>
        <dsp:cNvSpPr/>
      </dsp:nvSpPr>
      <dsp:spPr>
        <a:xfrm>
          <a:off x="6182805" y="2429983"/>
          <a:ext cx="4161613" cy="59794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The electricity consumption prediction for</a:t>
          </a:r>
          <a:r>
            <a:rPr lang="zh-CN" altLang="en-US" sz="1800" kern="1200" dirty="0"/>
            <a:t> </a:t>
          </a:r>
          <a:r>
            <a:rPr lang="en-US" altLang="zh-CN" sz="1800" kern="1200" dirty="0"/>
            <a:t>EV owners</a:t>
          </a:r>
          <a:r>
            <a:rPr lang="en-US" sz="1800" kern="1200" dirty="0"/>
            <a:t> </a:t>
          </a:r>
        </a:p>
      </dsp:txBody>
      <dsp:txXfrm>
        <a:off x="6200318" y="2447496"/>
        <a:ext cx="4126587" cy="56291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929870-B82F-4B44-953E-193542468140}" type="datetimeFigureOut">
              <a:rPr lang="en-US" smtClean="0"/>
              <a:t>3/5/23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3D7494-6096-4FB6-AB1D-6E00B9885E06}" type="slidenum">
              <a:rPr lang="en-US" smtClean="0"/>
              <a:t>‹#›</a:t>
            </a:fld>
            <a:endParaRPr lang="en-US"/>
          </a:p>
        </p:txBody>
      </p:sp>
    </p:spTree>
    <p:extLst>
      <p:ext uri="{BB962C8B-B14F-4D97-AF65-F5344CB8AC3E}">
        <p14:creationId xmlns:p14="http://schemas.microsoft.com/office/powerpoint/2010/main" val="2464357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rial" panose="020B0604020202020204" pitchFamily="34" charset="0"/>
              </a:rPr>
              <a:t>During the last few decades, ecological damage and climate change caused by the petroleum-based transportation infrastructure, along with the fear of peak oil, has led to interest in electric transportation vehicle.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rial" panose="020B0604020202020204" pitchFamily="34" charset="0"/>
              </a:rPr>
              <a:t>EV is now playing an increasing important role in the transportation vehicles these years. </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3E49E74-CB4D-A841-BF25-4755029916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3089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rPr>
              <a:t>The EV forecasts are critical information for utility companies because they need to provide sufficient power supplies, maintain energy affordability, and preserve the reliability of the electric grid for future usage. In addition, the government also needs to know the EV trends to make appropriate policies and reasonably arrange the position and number of charging infrastructure to meet the expected demand.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rPr>
              <a:t>With EVs predicted to see substantial growth, how to support the electric vehicle market?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3E49E74-CB4D-A841-BF25-4755029916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2651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3E49E74-CB4D-A841-BF25-4755029916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50448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3/5/23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3/5/23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3/5/23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3/5/23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3/5/23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3/5/23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3/5/23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05D0B-2411-4EEF-8B63-9BAE85BFC827}"/>
              </a:ext>
            </a:extLst>
          </p:cNvPr>
          <p:cNvSpPr>
            <a:spLocks noGrp="1"/>
          </p:cNvSpPr>
          <p:nvPr>
            <p:ph type="ctrTitle"/>
          </p:nvPr>
        </p:nvSpPr>
        <p:spPr>
          <a:xfrm>
            <a:off x="937694" y="1881525"/>
            <a:ext cx="10316609" cy="2677648"/>
          </a:xfrm>
        </p:spPr>
        <p:txBody>
          <a:bodyPr/>
          <a:lstStyle/>
          <a:p>
            <a:pPr algn="ctr"/>
            <a:r>
              <a:rPr lang="en-US" b="0" i="0" dirty="0">
                <a:effectLst/>
                <a:latin typeface="Arial" panose="020B0604020202020204" pitchFamily="34" charset="0"/>
              </a:rPr>
              <a:t>The Prediction of Electric Vehicle Penetration and Electricity Consumption in Florida</a:t>
            </a:r>
            <a:endParaRPr lang="en-US" dirty="0"/>
          </a:p>
        </p:txBody>
      </p:sp>
      <p:sp>
        <p:nvSpPr>
          <p:cNvPr id="3" name="Subtitle 2">
            <a:extLst>
              <a:ext uri="{FF2B5EF4-FFF2-40B4-BE49-F238E27FC236}">
                <a16:creationId xmlns:a16="http://schemas.microsoft.com/office/drawing/2014/main" id="{1AB993EB-7073-46DC-B03B-3F87376CE274}"/>
              </a:ext>
            </a:extLst>
          </p:cNvPr>
          <p:cNvSpPr>
            <a:spLocks noGrp="1"/>
          </p:cNvSpPr>
          <p:nvPr>
            <p:ph type="subTitle" idx="1"/>
          </p:nvPr>
        </p:nvSpPr>
        <p:spPr>
          <a:xfrm>
            <a:off x="1440794" y="4758853"/>
            <a:ext cx="9310410" cy="1271604"/>
          </a:xfrm>
        </p:spPr>
        <p:txBody>
          <a:bodyPr>
            <a:normAutofit fontScale="85000" lnSpcReduction="20000"/>
          </a:bodyPr>
          <a:lstStyle/>
          <a:p>
            <a:pPr algn="ctr"/>
            <a:r>
              <a:rPr lang="en-US" b="0" i="0" dirty="0">
                <a:solidFill>
                  <a:schemeClr val="bg1"/>
                </a:solidFill>
                <a:effectLst/>
                <a:latin typeface="Arial" panose="020B0604020202020204" pitchFamily="34" charset="0"/>
              </a:rPr>
              <a:t>Majed </a:t>
            </a:r>
            <a:r>
              <a:rPr lang="en-US" b="0" i="0" dirty="0" err="1">
                <a:solidFill>
                  <a:schemeClr val="bg1"/>
                </a:solidFill>
                <a:effectLst/>
                <a:latin typeface="Arial" panose="020B0604020202020204" pitchFamily="34" charset="0"/>
              </a:rPr>
              <a:t>Alkhasha</a:t>
            </a:r>
            <a:endParaRPr lang="en-US" b="0" i="0" dirty="0">
              <a:solidFill>
                <a:schemeClr val="bg1"/>
              </a:solidFill>
              <a:effectLst/>
              <a:latin typeface="Arial" panose="020B0604020202020204" pitchFamily="34" charset="0"/>
            </a:endParaRPr>
          </a:p>
          <a:p>
            <a:pPr algn="ctr"/>
            <a:r>
              <a:rPr lang="en-US" b="0" i="0" dirty="0">
                <a:solidFill>
                  <a:schemeClr val="bg1"/>
                </a:solidFill>
                <a:effectLst/>
                <a:latin typeface="Arial" panose="020B0604020202020204" pitchFamily="34" charset="0"/>
              </a:rPr>
              <a:t>Slun Booppasiri</a:t>
            </a:r>
          </a:p>
          <a:p>
            <a:pPr algn="ctr"/>
            <a:r>
              <a:rPr lang="en-US" b="0" i="0" dirty="0" err="1">
                <a:solidFill>
                  <a:schemeClr val="bg1"/>
                </a:solidFill>
                <a:effectLst/>
                <a:latin typeface="Arial" panose="020B0604020202020204" pitchFamily="34" charset="0"/>
              </a:rPr>
              <a:t>Mengling</a:t>
            </a:r>
            <a:r>
              <a:rPr lang="en-US" b="0" i="0" dirty="0">
                <a:solidFill>
                  <a:schemeClr val="bg1"/>
                </a:solidFill>
                <a:effectLst/>
                <a:latin typeface="Arial" panose="020B0604020202020204" pitchFamily="34" charset="0"/>
              </a:rPr>
              <a:t> He</a:t>
            </a:r>
          </a:p>
          <a:p>
            <a:pPr algn="ctr"/>
            <a:r>
              <a:rPr lang="en-US" b="0" i="0" dirty="0">
                <a:solidFill>
                  <a:schemeClr val="bg1"/>
                </a:solidFill>
                <a:effectLst/>
                <a:latin typeface="Arial" panose="020B0604020202020204" pitchFamily="34" charset="0"/>
              </a:rPr>
              <a:t>Rui Yang</a:t>
            </a:r>
            <a:endParaRPr lang="en-US" dirty="0">
              <a:solidFill>
                <a:schemeClr val="bg1"/>
              </a:solidFill>
            </a:endParaRPr>
          </a:p>
        </p:txBody>
      </p:sp>
      <p:pic>
        <p:nvPicPr>
          <p:cNvPr id="5" name="Picture 4">
            <a:extLst>
              <a:ext uri="{FF2B5EF4-FFF2-40B4-BE49-F238E27FC236}">
                <a16:creationId xmlns:a16="http://schemas.microsoft.com/office/drawing/2014/main" id="{FBF10588-D18A-4A86-9A0E-71EC267D1B2E}"/>
              </a:ext>
            </a:extLst>
          </p:cNvPr>
          <p:cNvPicPr>
            <a:picLocks noChangeAspect="1"/>
          </p:cNvPicPr>
          <p:nvPr/>
        </p:nvPicPr>
        <p:blipFill>
          <a:blip r:embed="rId2"/>
          <a:stretch>
            <a:fillRect/>
          </a:stretch>
        </p:blipFill>
        <p:spPr>
          <a:xfrm>
            <a:off x="483946" y="477983"/>
            <a:ext cx="1103517" cy="1486070"/>
          </a:xfrm>
          <a:prstGeom prst="rect">
            <a:avLst/>
          </a:prstGeom>
        </p:spPr>
      </p:pic>
    </p:spTree>
    <p:extLst>
      <p:ext uri="{BB962C8B-B14F-4D97-AF65-F5344CB8AC3E}">
        <p14:creationId xmlns:p14="http://schemas.microsoft.com/office/powerpoint/2010/main" val="2137627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E386B-9553-4E38-A78B-03BDB106EAF2}"/>
              </a:ext>
            </a:extLst>
          </p:cNvPr>
          <p:cNvSpPr>
            <a:spLocks noGrp="1"/>
          </p:cNvSpPr>
          <p:nvPr>
            <p:ph type="title"/>
          </p:nvPr>
        </p:nvSpPr>
        <p:spPr/>
        <p:txBody>
          <a:bodyPr/>
          <a:lstStyle/>
          <a:p>
            <a:r>
              <a:rPr lang="en-US" dirty="0"/>
              <a:t>Data Set 2</a:t>
            </a:r>
          </a:p>
        </p:txBody>
      </p:sp>
      <p:sp>
        <p:nvSpPr>
          <p:cNvPr id="4" name="Content Placeholder 3">
            <a:extLst>
              <a:ext uri="{FF2B5EF4-FFF2-40B4-BE49-F238E27FC236}">
                <a16:creationId xmlns:a16="http://schemas.microsoft.com/office/drawing/2014/main" id="{C2A6E5EB-9B9A-4163-9EC3-548DF53FE1F9}"/>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3A028793-F6F3-4C46-83B3-3A5D5FD7FB8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4954" y="2194063"/>
            <a:ext cx="8761413" cy="4429374"/>
          </a:xfrm>
          <a:prstGeom prst="rect">
            <a:avLst/>
          </a:prstGeom>
          <a:noFill/>
          <a:ln>
            <a:noFill/>
          </a:ln>
        </p:spPr>
      </p:pic>
    </p:spTree>
    <p:extLst>
      <p:ext uri="{BB962C8B-B14F-4D97-AF65-F5344CB8AC3E}">
        <p14:creationId xmlns:p14="http://schemas.microsoft.com/office/powerpoint/2010/main" val="539334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3DFBB-8395-46E6-B06B-6702BAB5CE6E}"/>
              </a:ext>
            </a:extLst>
          </p:cNvPr>
          <p:cNvSpPr>
            <a:spLocks noGrp="1"/>
          </p:cNvSpPr>
          <p:nvPr>
            <p:ph type="title"/>
          </p:nvPr>
        </p:nvSpPr>
        <p:spPr>
          <a:xfrm>
            <a:off x="1154954" y="735980"/>
            <a:ext cx="8761413" cy="1260088"/>
          </a:xfrm>
        </p:spPr>
        <p:txBody>
          <a:bodyPr/>
          <a:lstStyle/>
          <a:p>
            <a:r>
              <a:rPr lang="en-US" dirty="0"/>
              <a:t>Descriptive statistics</a:t>
            </a:r>
          </a:p>
        </p:txBody>
      </p:sp>
      <p:pic>
        <p:nvPicPr>
          <p:cNvPr id="6" name="Picture 5">
            <a:extLst>
              <a:ext uri="{FF2B5EF4-FFF2-40B4-BE49-F238E27FC236}">
                <a16:creationId xmlns:a16="http://schemas.microsoft.com/office/drawing/2014/main" id="{897B8A39-D9EF-4838-9766-6D884B46E226}"/>
              </a:ext>
            </a:extLst>
          </p:cNvPr>
          <p:cNvPicPr>
            <a:picLocks noChangeAspect="1"/>
          </p:cNvPicPr>
          <p:nvPr/>
        </p:nvPicPr>
        <p:blipFill>
          <a:blip r:embed="rId2"/>
          <a:stretch>
            <a:fillRect/>
          </a:stretch>
        </p:blipFill>
        <p:spPr>
          <a:xfrm>
            <a:off x="1016000" y="3534272"/>
            <a:ext cx="9601200" cy="1398693"/>
          </a:xfrm>
          <a:prstGeom prst="rect">
            <a:avLst/>
          </a:prstGeom>
        </p:spPr>
      </p:pic>
      <p:sp>
        <p:nvSpPr>
          <p:cNvPr id="10" name="Content Placeholder 9">
            <a:extLst>
              <a:ext uri="{FF2B5EF4-FFF2-40B4-BE49-F238E27FC236}">
                <a16:creationId xmlns:a16="http://schemas.microsoft.com/office/drawing/2014/main" id="{2A278FB9-003A-4C22-8AF1-04D4ECD943E7}"/>
              </a:ext>
            </a:extLst>
          </p:cNvPr>
          <p:cNvSpPr>
            <a:spLocks noGrp="1"/>
          </p:cNvSpPr>
          <p:nvPr>
            <p:ph idx="1"/>
          </p:nvPr>
        </p:nvSpPr>
        <p:spPr>
          <a:xfrm>
            <a:off x="1154954" y="2611451"/>
            <a:ext cx="8825659" cy="3416300"/>
          </a:xfrm>
        </p:spPr>
        <p:txBody>
          <a:bodyPr/>
          <a:lstStyle/>
          <a:p>
            <a:endParaRPr lang="en-US"/>
          </a:p>
        </p:txBody>
      </p:sp>
    </p:spTree>
    <p:extLst>
      <p:ext uri="{BB962C8B-B14F-4D97-AF65-F5344CB8AC3E}">
        <p14:creationId xmlns:p14="http://schemas.microsoft.com/office/powerpoint/2010/main" val="1771897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918A-99E2-AD40-A20E-B5A2DFC77ACC}"/>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6893C758-1136-F446-BE7B-6439AE17BD4E}"/>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F2FBF6B9-079A-403C-B272-DA82DCF65B4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2386" y="2092960"/>
            <a:ext cx="7962734" cy="4549706"/>
          </a:xfrm>
          <a:prstGeom prst="rect">
            <a:avLst/>
          </a:prstGeom>
          <a:noFill/>
          <a:ln>
            <a:noFill/>
          </a:ln>
        </p:spPr>
      </p:pic>
    </p:spTree>
    <p:extLst>
      <p:ext uri="{BB962C8B-B14F-4D97-AF65-F5344CB8AC3E}">
        <p14:creationId xmlns:p14="http://schemas.microsoft.com/office/powerpoint/2010/main" val="127207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DCA5D-6286-455D-85F1-2067DBC01339}"/>
              </a:ext>
            </a:extLst>
          </p:cNvPr>
          <p:cNvSpPr>
            <a:spLocks noGrp="1"/>
          </p:cNvSpPr>
          <p:nvPr>
            <p:ph type="title"/>
          </p:nvPr>
        </p:nvSpPr>
        <p:spPr/>
        <p:txBody>
          <a:bodyPr/>
          <a:lstStyle/>
          <a:p>
            <a:r>
              <a:rPr lang="en-US" dirty="0"/>
              <a:t>Confusion Matrix</a:t>
            </a:r>
          </a:p>
        </p:txBody>
      </p:sp>
      <p:sp>
        <p:nvSpPr>
          <p:cNvPr id="3" name="Content Placeholder 2">
            <a:extLst>
              <a:ext uri="{FF2B5EF4-FFF2-40B4-BE49-F238E27FC236}">
                <a16:creationId xmlns:a16="http://schemas.microsoft.com/office/drawing/2014/main" id="{B81A3DA2-DEBF-4A68-94C5-ECB13B9901AA}"/>
              </a:ext>
            </a:extLst>
          </p:cNvPr>
          <p:cNvSpPr>
            <a:spLocks noGrp="1"/>
          </p:cNvSpPr>
          <p:nvPr>
            <p:ph idx="1"/>
          </p:nvPr>
        </p:nvSpPr>
        <p:spPr>
          <a:xfrm>
            <a:off x="1124474" y="2603500"/>
            <a:ext cx="8825659" cy="3416300"/>
          </a:xfrm>
        </p:spPr>
        <p:txBody>
          <a:bodyPr/>
          <a:lstStyle/>
          <a:p>
            <a:endParaRPr lang="en-US" dirty="0"/>
          </a:p>
        </p:txBody>
      </p:sp>
      <p:pic>
        <p:nvPicPr>
          <p:cNvPr id="6" name="Picture 5">
            <a:extLst>
              <a:ext uri="{FF2B5EF4-FFF2-40B4-BE49-F238E27FC236}">
                <a16:creationId xmlns:a16="http://schemas.microsoft.com/office/drawing/2014/main" id="{AD36E50D-7FF9-48ED-8779-E5D5F9C5CB2C}"/>
              </a:ext>
            </a:extLst>
          </p:cNvPr>
          <p:cNvPicPr>
            <a:picLocks noChangeAspect="1"/>
          </p:cNvPicPr>
          <p:nvPr/>
        </p:nvPicPr>
        <p:blipFill>
          <a:blip r:embed="rId2"/>
          <a:stretch>
            <a:fillRect/>
          </a:stretch>
        </p:blipFill>
        <p:spPr>
          <a:xfrm>
            <a:off x="477520" y="2697100"/>
            <a:ext cx="6252165" cy="1463800"/>
          </a:xfrm>
          <a:prstGeom prst="rect">
            <a:avLst/>
          </a:prstGeom>
        </p:spPr>
      </p:pic>
      <p:pic>
        <p:nvPicPr>
          <p:cNvPr id="8" name="Picture 7">
            <a:extLst>
              <a:ext uri="{FF2B5EF4-FFF2-40B4-BE49-F238E27FC236}">
                <a16:creationId xmlns:a16="http://schemas.microsoft.com/office/drawing/2014/main" id="{DCF5CA0E-47F4-4677-8D00-20BB692FD41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01280" y="2286000"/>
            <a:ext cx="4013200" cy="4124960"/>
          </a:xfrm>
          <a:prstGeom prst="rect">
            <a:avLst/>
          </a:prstGeom>
          <a:noFill/>
          <a:ln>
            <a:noFill/>
          </a:ln>
        </p:spPr>
      </p:pic>
    </p:spTree>
    <p:extLst>
      <p:ext uri="{BB962C8B-B14F-4D97-AF65-F5344CB8AC3E}">
        <p14:creationId xmlns:p14="http://schemas.microsoft.com/office/powerpoint/2010/main" val="3656628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D9080-7153-4E27-81FA-E6CB016988C4}"/>
              </a:ext>
            </a:extLst>
          </p:cNvPr>
          <p:cNvSpPr>
            <a:spLocks noGrp="1"/>
          </p:cNvSpPr>
          <p:nvPr>
            <p:ph type="title"/>
          </p:nvPr>
        </p:nvSpPr>
        <p:spPr/>
        <p:txBody>
          <a:bodyPr/>
          <a:lstStyle/>
          <a:p>
            <a:r>
              <a:rPr lang="en-US" dirty="0"/>
              <a:t>ROC curve</a:t>
            </a:r>
          </a:p>
        </p:txBody>
      </p:sp>
      <p:sp>
        <p:nvSpPr>
          <p:cNvPr id="3" name="Content Placeholder 2">
            <a:extLst>
              <a:ext uri="{FF2B5EF4-FFF2-40B4-BE49-F238E27FC236}">
                <a16:creationId xmlns:a16="http://schemas.microsoft.com/office/drawing/2014/main" id="{2BCDB1F3-0404-48BD-9951-34A524A7BA4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AC2DD5C-8E81-4B6A-99B0-AED7957A2B6B}"/>
              </a:ext>
            </a:extLst>
          </p:cNvPr>
          <p:cNvPicPr/>
          <p:nvPr/>
        </p:nvPicPr>
        <p:blipFill rotWithShape="1">
          <a:blip r:embed="rId2" cstate="print">
            <a:extLst>
              <a:ext uri="{28A0092B-C50C-407E-A947-70E740481C1C}">
                <a14:useLocalDpi xmlns:a14="http://schemas.microsoft.com/office/drawing/2010/main" val="0"/>
              </a:ext>
            </a:extLst>
          </a:blip>
          <a:srcRect t="9514"/>
          <a:stretch/>
        </p:blipFill>
        <p:spPr bwMode="auto">
          <a:xfrm>
            <a:off x="2005330" y="2451735"/>
            <a:ext cx="6142990" cy="435038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37954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D9080-7153-4E27-81FA-E6CB016988C4}"/>
              </a:ext>
            </a:extLst>
          </p:cNvPr>
          <p:cNvSpPr>
            <a:spLocks noGrp="1"/>
          </p:cNvSpPr>
          <p:nvPr>
            <p:ph type="title"/>
          </p:nvPr>
        </p:nvSpPr>
        <p:spPr/>
        <p:txBody>
          <a:bodyPr/>
          <a:lstStyle/>
          <a:p>
            <a:r>
              <a:rPr lang="en-US" dirty="0"/>
              <a:t>Compare with SVM and </a:t>
            </a:r>
            <a:r>
              <a:rPr lang="en-US" dirty="0" err="1"/>
              <a:t>XGboost</a:t>
            </a:r>
            <a:endParaRPr lang="en-US" dirty="0"/>
          </a:p>
        </p:txBody>
      </p:sp>
      <p:sp>
        <p:nvSpPr>
          <p:cNvPr id="3" name="Content Placeholder 2">
            <a:extLst>
              <a:ext uri="{FF2B5EF4-FFF2-40B4-BE49-F238E27FC236}">
                <a16:creationId xmlns:a16="http://schemas.microsoft.com/office/drawing/2014/main" id="{2BCDB1F3-0404-48BD-9951-34A524A7BA4D}"/>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DE6E32E5-BF97-4272-86C9-1A4E8CAB3EB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13900" y="2807017"/>
            <a:ext cx="7843520" cy="1876743"/>
          </a:xfrm>
          <a:prstGeom prst="rect">
            <a:avLst/>
          </a:prstGeom>
          <a:noFill/>
          <a:ln>
            <a:noFill/>
          </a:ln>
        </p:spPr>
      </p:pic>
    </p:spTree>
    <p:extLst>
      <p:ext uri="{BB962C8B-B14F-4D97-AF65-F5344CB8AC3E}">
        <p14:creationId xmlns:p14="http://schemas.microsoft.com/office/powerpoint/2010/main" val="1743339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4F178-9B08-4CF8-9B2D-63A4387C012E}"/>
              </a:ext>
            </a:extLst>
          </p:cNvPr>
          <p:cNvSpPr>
            <a:spLocks noGrp="1"/>
          </p:cNvSpPr>
          <p:nvPr>
            <p:ph type="title"/>
          </p:nvPr>
        </p:nvSpPr>
        <p:spPr/>
        <p:txBody>
          <a:bodyPr/>
          <a:lstStyle/>
          <a:p>
            <a:r>
              <a:rPr lang="en-US" dirty="0"/>
              <a:t>preliminary multiple regression model </a:t>
            </a:r>
          </a:p>
        </p:txBody>
      </p:sp>
      <p:pic>
        <p:nvPicPr>
          <p:cNvPr id="4" name="Content Placeholder 3">
            <a:extLst>
              <a:ext uri="{FF2B5EF4-FFF2-40B4-BE49-F238E27FC236}">
                <a16:creationId xmlns:a16="http://schemas.microsoft.com/office/drawing/2014/main" id="{2B973FBF-2F9A-C847-A4CB-9F1726C9A27C}"/>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12509" y="2107883"/>
            <a:ext cx="7399971" cy="4668837"/>
          </a:xfrm>
          <a:prstGeom prst="rect">
            <a:avLst/>
          </a:prstGeom>
        </p:spPr>
      </p:pic>
    </p:spTree>
    <p:extLst>
      <p:ext uri="{BB962C8B-B14F-4D97-AF65-F5344CB8AC3E}">
        <p14:creationId xmlns:p14="http://schemas.microsoft.com/office/powerpoint/2010/main" val="824279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4377-19E2-40B3-B155-227B2B9CF995}"/>
              </a:ext>
            </a:extLst>
          </p:cNvPr>
          <p:cNvSpPr>
            <a:spLocks noGrp="1"/>
          </p:cNvSpPr>
          <p:nvPr>
            <p:ph type="title"/>
          </p:nvPr>
        </p:nvSpPr>
        <p:spPr/>
        <p:txBody>
          <a:bodyPr/>
          <a:lstStyle/>
          <a:p>
            <a:r>
              <a:rPr lang="en-US" dirty="0"/>
              <a:t>preliminary multiple regression model </a:t>
            </a:r>
          </a:p>
        </p:txBody>
      </p:sp>
      <p:pic>
        <p:nvPicPr>
          <p:cNvPr id="5" name="Content Placeholder 4" descr="Chart, scatter chart&#10;&#10;Description automatically generated">
            <a:extLst>
              <a:ext uri="{FF2B5EF4-FFF2-40B4-BE49-F238E27FC236}">
                <a16:creationId xmlns:a16="http://schemas.microsoft.com/office/drawing/2014/main" id="{55544C4E-3717-D346-80BC-726824923368}"/>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34074" y="2399665"/>
            <a:ext cx="8344646" cy="3626907"/>
          </a:xfrm>
          <a:prstGeom prst="rect">
            <a:avLst/>
          </a:prstGeom>
        </p:spPr>
      </p:pic>
    </p:spTree>
    <p:extLst>
      <p:ext uri="{BB962C8B-B14F-4D97-AF65-F5344CB8AC3E}">
        <p14:creationId xmlns:p14="http://schemas.microsoft.com/office/powerpoint/2010/main" val="3278921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38178-3156-2D42-BF30-E837BD46A75A}"/>
              </a:ext>
            </a:extLst>
          </p:cNvPr>
          <p:cNvSpPr>
            <a:spLocks noGrp="1"/>
          </p:cNvSpPr>
          <p:nvPr>
            <p:ph type="title"/>
          </p:nvPr>
        </p:nvSpPr>
        <p:spPr/>
        <p:txBody>
          <a:bodyPr/>
          <a:lstStyle/>
          <a:p>
            <a:r>
              <a:rPr lang="en-US" dirty="0"/>
              <a:t>final model </a:t>
            </a:r>
          </a:p>
        </p:txBody>
      </p:sp>
      <p:sp>
        <p:nvSpPr>
          <p:cNvPr id="5" name="Content Placeholder 4">
            <a:extLst>
              <a:ext uri="{FF2B5EF4-FFF2-40B4-BE49-F238E27FC236}">
                <a16:creationId xmlns:a16="http://schemas.microsoft.com/office/drawing/2014/main" id="{C77971FE-7E97-46E3-B8A9-C86D5B896737}"/>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0D6C7512-7E5C-4FD3-A829-40B870974C3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7732" y="2386314"/>
            <a:ext cx="8537687" cy="4109901"/>
          </a:xfrm>
          <a:prstGeom prst="rect">
            <a:avLst/>
          </a:prstGeom>
          <a:noFill/>
          <a:ln>
            <a:noFill/>
          </a:ln>
        </p:spPr>
      </p:pic>
    </p:spTree>
    <p:extLst>
      <p:ext uri="{BB962C8B-B14F-4D97-AF65-F5344CB8AC3E}">
        <p14:creationId xmlns:p14="http://schemas.microsoft.com/office/powerpoint/2010/main" val="3772687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09CA-D74D-F648-9443-19C33961D1DB}"/>
              </a:ext>
            </a:extLst>
          </p:cNvPr>
          <p:cNvSpPr>
            <a:spLocks noGrp="1"/>
          </p:cNvSpPr>
          <p:nvPr>
            <p:ph type="title"/>
          </p:nvPr>
        </p:nvSpPr>
        <p:spPr/>
        <p:txBody>
          <a:bodyPr/>
          <a:lstStyle/>
          <a:p>
            <a:r>
              <a:rPr lang="en-US" dirty="0"/>
              <a:t>final model </a:t>
            </a:r>
          </a:p>
        </p:txBody>
      </p:sp>
      <p:sp>
        <p:nvSpPr>
          <p:cNvPr id="5" name="Content Placeholder 4">
            <a:extLst>
              <a:ext uri="{FF2B5EF4-FFF2-40B4-BE49-F238E27FC236}">
                <a16:creationId xmlns:a16="http://schemas.microsoft.com/office/drawing/2014/main" id="{AB96E5A1-0F6B-4C9B-9509-EB916053F790}"/>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7E95CCB5-D8EF-4C8F-AFFC-C55C43EB76D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21166" y="2441050"/>
            <a:ext cx="9095201" cy="4086971"/>
          </a:xfrm>
          <a:prstGeom prst="rect">
            <a:avLst/>
          </a:prstGeom>
          <a:noFill/>
          <a:ln>
            <a:noFill/>
          </a:ln>
        </p:spPr>
      </p:pic>
    </p:spTree>
    <p:extLst>
      <p:ext uri="{BB962C8B-B14F-4D97-AF65-F5344CB8AC3E}">
        <p14:creationId xmlns:p14="http://schemas.microsoft.com/office/powerpoint/2010/main" val="2521287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C6F28-4CB3-47C7-99B3-8232ECFBCF85}"/>
              </a:ext>
            </a:extLst>
          </p:cNvPr>
          <p:cNvSpPr>
            <a:spLocks noGrp="1"/>
          </p:cNvSpPr>
          <p:nvPr>
            <p:ph type="title"/>
          </p:nvPr>
        </p:nvSpPr>
        <p:spPr/>
        <p:txBody>
          <a:bodyPr/>
          <a:lstStyle/>
          <a:p>
            <a:r>
              <a:rPr lang="en-US" dirty="0">
                <a:latin typeface="Arial" panose="020B0604020202020204" pitchFamily="34" charset="0"/>
              </a:rPr>
              <a:t>Background</a:t>
            </a:r>
            <a:r>
              <a:rPr lang="en-US" b="0" i="0" dirty="0">
                <a:effectLst/>
                <a:latin typeface="Arial" panose="020B0604020202020204" pitchFamily="34" charset="0"/>
              </a:rPr>
              <a:t> </a:t>
            </a:r>
            <a:endParaRPr lang="en-US" dirty="0"/>
          </a:p>
        </p:txBody>
      </p:sp>
      <p:sp>
        <p:nvSpPr>
          <p:cNvPr id="3" name="Content Placeholder 2">
            <a:extLst>
              <a:ext uri="{FF2B5EF4-FFF2-40B4-BE49-F238E27FC236}">
                <a16:creationId xmlns:a16="http://schemas.microsoft.com/office/drawing/2014/main" id="{A4C33AC8-1323-4566-B0EA-D5144A7B82B9}"/>
              </a:ext>
            </a:extLst>
          </p:cNvPr>
          <p:cNvSpPr>
            <a:spLocks noGrp="1"/>
          </p:cNvSpPr>
          <p:nvPr>
            <p:ph idx="1"/>
          </p:nvPr>
        </p:nvSpPr>
        <p:spPr>
          <a:xfrm>
            <a:off x="1154954" y="2468032"/>
            <a:ext cx="8825659" cy="3416300"/>
          </a:xfrm>
        </p:spPr>
        <p:txBody>
          <a:bodyPr>
            <a:normAutofit/>
          </a:bodyPr>
          <a:lstStyle/>
          <a:p>
            <a:r>
              <a:rPr lang="en-US" b="0" i="0" dirty="0">
                <a:effectLst/>
                <a:latin typeface="Arial" panose="020B0604020202020204" pitchFamily="34" charset="0"/>
              </a:rPr>
              <a:t>An electric vehicle (EV) is a vehicle that uses one or more electric motors or traction motors for propulsion. </a:t>
            </a:r>
          </a:p>
          <a:p>
            <a:r>
              <a:rPr lang="en-US" b="0" i="0" dirty="0">
                <a:effectLst/>
                <a:latin typeface="Arial" panose="020B0604020202020204" pitchFamily="34" charset="0"/>
              </a:rPr>
              <a:t>Technology improvements, cost reduction, increasing model choice, maturing charging infrastructure, and economic recovery have continued to influence and support increased sales </a:t>
            </a:r>
            <a:r>
              <a:rPr lang="en-US" dirty="0">
                <a:latin typeface="Arial" panose="020B0604020202020204" pitchFamily="34" charset="0"/>
              </a:rPr>
              <a:t>of EVs.</a:t>
            </a:r>
            <a:r>
              <a:rPr lang="en-US" b="0" i="0" dirty="0">
                <a:effectLst/>
                <a:latin typeface="Arial" panose="020B0604020202020204" pitchFamily="34" charset="0"/>
              </a:rPr>
              <a:t> </a:t>
            </a:r>
          </a:p>
          <a:p>
            <a:r>
              <a:rPr lang="en-US" b="0" i="0" dirty="0">
                <a:effectLst/>
                <a:latin typeface="Arial" panose="020B0604020202020204" pitchFamily="34" charset="0"/>
              </a:rPr>
              <a:t>According to the International Energy Agency (IEA), 17,000 electric cars were on the world's roads in 2010, and in 2019 electric car sales reached 2.1 million, bringing the total number of electric vehicles on the world's roads to 7.2 million.</a:t>
            </a:r>
          </a:p>
          <a:p>
            <a:r>
              <a:rPr lang="en-US" b="0" i="0" dirty="0">
                <a:effectLst/>
                <a:latin typeface="Arial" panose="020B0604020202020204" pitchFamily="34" charset="0"/>
              </a:rPr>
              <a:t> As in US, there will be around 4 million EVs in California alone by 2030, and Florida has the second highest number of EVs behind California.</a:t>
            </a:r>
          </a:p>
        </p:txBody>
      </p:sp>
    </p:spTree>
    <p:extLst>
      <p:ext uri="{BB962C8B-B14F-4D97-AF65-F5344CB8AC3E}">
        <p14:creationId xmlns:p14="http://schemas.microsoft.com/office/powerpoint/2010/main" val="509184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05100-9ECA-4088-A95C-04D5302BB3D3}"/>
              </a:ext>
            </a:extLst>
          </p:cNvPr>
          <p:cNvSpPr>
            <a:spLocks noGrp="1"/>
          </p:cNvSpPr>
          <p:nvPr>
            <p:ph type="title"/>
          </p:nvPr>
        </p:nvSpPr>
        <p:spPr/>
        <p:txBody>
          <a:bodyPr/>
          <a:lstStyle/>
          <a:p>
            <a:r>
              <a:rPr lang="en-US" dirty="0"/>
              <a:t>Conclusions and limitation</a:t>
            </a:r>
          </a:p>
        </p:txBody>
      </p:sp>
      <p:sp>
        <p:nvSpPr>
          <p:cNvPr id="3" name="Content Placeholder 2">
            <a:extLst>
              <a:ext uri="{FF2B5EF4-FFF2-40B4-BE49-F238E27FC236}">
                <a16:creationId xmlns:a16="http://schemas.microsoft.com/office/drawing/2014/main" id="{0EAA549D-33F2-4724-A032-65018C7F949F}"/>
              </a:ext>
            </a:extLst>
          </p:cNvPr>
          <p:cNvSpPr>
            <a:spLocks noGrp="1"/>
          </p:cNvSpPr>
          <p:nvPr>
            <p:ph idx="1"/>
          </p:nvPr>
        </p:nvSpPr>
        <p:spPr/>
        <p:txBody>
          <a:bodyPr>
            <a:normAutofit lnSpcReduction="10000"/>
          </a:bodyPr>
          <a:lstStyle/>
          <a:p>
            <a:r>
              <a:rPr lang="en-US" dirty="0"/>
              <a:t>Income, density of population, average temperature in winter and total of retail sale is a predictor of  EV registration.</a:t>
            </a:r>
          </a:p>
          <a:p>
            <a:r>
              <a:rPr lang="en-US" dirty="0"/>
              <a:t>For logistic regression, electric consumption from midday to midnight, area of city limit and the number of charging station within 10 miles is a significant predictor for predict household that have EV or not.</a:t>
            </a:r>
          </a:p>
          <a:p>
            <a:r>
              <a:rPr lang="en-US" dirty="0"/>
              <a:t>For 3</a:t>
            </a:r>
            <a:r>
              <a:rPr lang="en-US" baseline="30000" dirty="0"/>
              <a:t>rd</a:t>
            </a:r>
            <a:r>
              <a:rPr lang="en-US" dirty="0"/>
              <a:t> analysis, minimum voltage, type of meter, area of city limit, and the number of charging station within 10 miles can be a predictor of electric consumption.</a:t>
            </a:r>
          </a:p>
          <a:p>
            <a:r>
              <a:rPr lang="en-US" dirty="0"/>
              <a:t>the easy accessibility to charging stations can also help to promote the EV market</a:t>
            </a:r>
          </a:p>
          <a:p>
            <a:r>
              <a:rPr lang="en-US" dirty="0"/>
              <a:t>The small number of EV user data.</a:t>
            </a:r>
          </a:p>
          <a:p>
            <a:endParaRPr lang="en-US" dirty="0"/>
          </a:p>
        </p:txBody>
      </p:sp>
    </p:spTree>
    <p:extLst>
      <p:ext uri="{BB962C8B-B14F-4D97-AF65-F5344CB8AC3E}">
        <p14:creationId xmlns:p14="http://schemas.microsoft.com/office/powerpoint/2010/main" val="1173538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05100-9ECA-4088-A95C-04D5302BB3D3}"/>
              </a:ext>
            </a:extLst>
          </p:cNvPr>
          <p:cNvSpPr>
            <a:spLocks noGrp="1"/>
          </p:cNvSpPr>
          <p:nvPr>
            <p:ph type="title"/>
          </p:nvPr>
        </p:nvSpPr>
        <p:spPr/>
        <p:txBody>
          <a:bodyPr/>
          <a:lstStyle/>
          <a:p>
            <a:r>
              <a:rPr lang="en-US" dirty="0"/>
              <a:t>Future study</a:t>
            </a:r>
          </a:p>
        </p:txBody>
      </p:sp>
      <p:sp>
        <p:nvSpPr>
          <p:cNvPr id="3" name="Content Placeholder 2">
            <a:extLst>
              <a:ext uri="{FF2B5EF4-FFF2-40B4-BE49-F238E27FC236}">
                <a16:creationId xmlns:a16="http://schemas.microsoft.com/office/drawing/2014/main" id="{0EAA549D-33F2-4724-A032-65018C7F949F}"/>
              </a:ext>
            </a:extLst>
          </p:cNvPr>
          <p:cNvSpPr>
            <a:spLocks noGrp="1"/>
          </p:cNvSpPr>
          <p:nvPr>
            <p:ph idx="1"/>
          </p:nvPr>
        </p:nvSpPr>
        <p:spPr/>
        <p:txBody>
          <a:bodyPr>
            <a:normAutofit/>
          </a:bodyPr>
          <a:lstStyle/>
          <a:p>
            <a:r>
              <a:rPr lang="en-US" dirty="0"/>
              <a:t>make the map of EV owner, the charging stations, and house price to find out the potential EV buyer location and the better locations to install charging infrastructures</a:t>
            </a:r>
          </a:p>
          <a:p>
            <a:pPr marL="0" indent="0">
              <a:buNone/>
            </a:pPr>
            <a:endParaRPr lang="en-US" sz="1000" dirty="0"/>
          </a:p>
          <a:p>
            <a:r>
              <a:rPr lang="en-US" dirty="0"/>
              <a:t>establish the model and help the electricity company or the local government to decide how many and where to set the charging station</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139982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B693A-E45F-4554-8C05-D113D13A7FE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3995148-9AF7-4731-A2B6-7E599F2BDEBC}"/>
              </a:ext>
            </a:extLst>
          </p:cNvPr>
          <p:cNvSpPr>
            <a:spLocks noGrp="1"/>
          </p:cNvSpPr>
          <p:nvPr>
            <p:ph idx="1"/>
          </p:nvPr>
        </p:nvSpPr>
        <p:spPr/>
        <p:txBody>
          <a:bodyPr/>
          <a:lstStyle/>
          <a:p>
            <a:r>
              <a:rPr lang="en-US" sz="1800" dirty="0">
                <a:effectLst/>
                <a:latin typeface="Times New Roman" panose="02020603050405020304" pitchFamily="18" charset="0"/>
                <a:ea typeface="MS Mincho" panose="02020609040205080304" pitchFamily="49" charset="-128"/>
              </a:rPr>
              <a:t>U. Eberle, and R. </a:t>
            </a:r>
            <a:r>
              <a:rPr lang="en-US" sz="1800" dirty="0" err="1">
                <a:effectLst/>
                <a:latin typeface="Times New Roman" panose="02020603050405020304" pitchFamily="18" charset="0"/>
                <a:ea typeface="MS Mincho" panose="02020609040205080304" pitchFamily="49" charset="-128"/>
              </a:rPr>
              <a:t>Helmolt</a:t>
            </a:r>
            <a:r>
              <a:rPr lang="en-US" sz="1800" dirty="0">
                <a:effectLst/>
                <a:latin typeface="Times New Roman" panose="02020603050405020304" pitchFamily="18" charset="0"/>
                <a:ea typeface="MS Mincho" panose="02020609040205080304" pitchFamily="49" charset="-128"/>
              </a:rPr>
              <a:t>, “Sustainable transportation based on EV concepts: a brief overview, “ Energy &amp; Environmental Science, Vol.3 (6), pp. 689–699. May 2010. </a:t>
            </a:r>
          </a:p>
          <a:p>
            <a:r>
              <a:rPr lang="en-US" sz="1800" dirty="0">
                <a:effectLst/>
                <a:latin typeface="Times New Roman" panose="02020603050405020304" pitchFamily="18" charset="0"/>
                <a:ea typeface="MS Mincho" panose="02020609040205080304" pitchFamily="49" charset="-128"/>
              </a:rPr>
              <a:t>D. </a:t>
            </a:r>
            <a:r>
              <a:rPr lang="en-US" sz="1800" dirty="0" err="1">
                <a:effectLst/>
                <a:latin typeface="Times New Roman" panose="02020603050405020304" pitchFamily="18" charset="0"/>
                <a:ea typeface="MS Mincho" panose="02020609040205080304" pitchFamily="49" charset="-128"/>
              </a:rPr>
              <a:t>Gohlke</a:t>
            </a:r>
            <a:r>
              <a:rPr lang="en-US" sz="1800" dirty="0">
                <a:effectLst/>
                <a:latin typeface="Times New Roman" panose="02020603050405020304" pitchFamily="18" charset="0"/>
                <a:ea typeface="MS Mincho" panose="02020609040205080304" pitchFamily="49" charset="-128"/>
              </a:rPr>
              <a:t> and Y. Zhou, “Assessment of Light-Duty Plug-in Electric Vehicles in the United States, 2010 – 2019,” Argonne National Laboratory, Lemont, IL USA, doi:10.2172/1642114, June 2020.</a:t>
            </a:r>
          </a:p>
          <a:p>
            <a:r>
              <a:rPr lang="en-US" sz="1800" dirty="0">
                <a:effectLst/>
                <a:latin typeface="Times New Roman" panose="02020603050405020304" pitchFamily="18" charset="0"/>
                <a:ea typeface="MS Mincho" panose="02020609040205080304" pitchFamily="49" charset="-128"/>
              </a:rPr>
              <a:t>IEA (2020), Global EV Outlook 2020, IEA, Paris https://www.iea.org/reports/global-ev-outlook-2020.</a:t>
            </a:r>
          </a:p>
          <a:p>
            <a:pPr marL="0" indent="0">
              <a:buNone/>
            </a:pPr>
            <a:endParaRPr lang="en-US" dirty="0"/>
          </a:p>
        </p:txBody>
      </p:sp>
    </p:spTree>
    <p:extLst>
      <p:ext uri="{BB962C8B-B14F-4D97-AF65-F5344CB8AC3E}">
        <p14:creationId xmlns:p14="http://schemas.microsoft.com/office/powerpoint/2010/main" val="546075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05D0B-2411-4EEF-8B63-9BAE85BFC827}"/>
              </a:ext>
            </a:extLst>
          </p:cNvPr>
          <p:cNvSpPr>
            <a:spLocks noGrp="1"/>
          </p:cNvSpPr>
          <p:nvPr>
            <p:ph type="ctrTitle"/>
          </p:nvPr>
        </p:nvSpPr>
        <p:spPr>
          <a:xfrm>
            <a:off x="937695" y="2453056"/>
            <a:ext cx="10316609" cy="1266088"/>
          </a:xfrm>
        </p:spPr>
        <p:txBody>
          <a:bodyPr/>
          <a:lstStyle/>
          <a:p>
            <a:pPr algn="ctr"/>
            <a:r>
              <a:rPr lang="en-US" b="0" i="0" dirty="0">
                <a:effectLst/>
                <a:latin typeface="Arial" panose="020B0604020202020204" pitchFamily="34" charset="0"/>
              </a:rPr>
              <a:t>Thank You!</a:t>
            </a:r>
            <a:endParaRPr lang="en-US" dirty="0"/>
          </a:p>
        </p:txBody>
      </p:sp>
    </p:spTree>
    <p:extLst>
      <p:ext uri="{BB962C8B-B14F-4D97-AF65-F5344CB8AC3E}">
        <p14:creationId xmlns:p14="http://schemas.microsoft.com/office/powerpoint/2010/main" val="3048473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7FD2E-05D7-4FDB-9E2F-91BB70946E23}"/>
              </a:ext>
            </a:extLst>
          </p:cNvPr>
          <p:cNvSpPr>
            <a:spLocks noGrp="1"/>
          </p:cNvSpPr>
          <p:nvPr>
            <p:ph type="title"/>
          </p:nvPr>
        </p:nvSpPr>
        <p:spPr>
          <a:xfrm>
            <a:off x="1154954" y="973668"/>
            <a:ext cx="8761413" cy="706964"/>
          </a:xfrm>
        </p:spPr>
        <p:txBody>
          <a:bodyPr>
            <a:normAutofit/>
          </a:bodyPr>
          <a:lstStyle/>
          <a:p>
            <a:r>
              <a:rPr lang="en-US" dirty="0">
                <a:latin typeface="Arial" panose="020B0604020202020204" pitchFamily="34" charset="0"/>
              </a:rPr>
              <a:t>MOTIVATION</a:t>
            </a:r>
          </a:p>
        </p:txBody>
      </p:sp>
      <p:sp>
        <p:nvSpPr>
          <p:cNvPr id="50" name="Content Placeholder 8">
            <a:extLst>
              <a:ext uri="{FF2B5EF4-FFF2-40B4-BE49-F238E27FC236}">
                <a16:creationId xmlns:a16="http://schemas.microsoft.com/office/drawing/2014/main" id="{73F3C694-D3DA-4CC1-9CC8-2C79147677AD}"/>
              </a:ext>
            </a:extLst>
          </p:cNvPr>
          <p:cNvSpPr>
            <a:spLocks noGrp="1"/>
          </p:cNvSpPr>
          <p:nvPr>
            <p:ph idx="1"/>
          </p:nvPr>
        </p:nvSpPr>
        <p:spPr>
          <a:xfrm>
            <a:off x="556591" y="2472856"/>
            <a:ext cx="3938407" cy="3411476"/>
          </a:xfrm>
        </p:spPr>
        <p:txBody>
          <a:bodyPr anchor="ctr">
            <a:normAutofit/>
          </a:bodyPr>
          <a:lstStyle/>
          <a:p>
            <a:pPr>
              <a:buFont typeface="Wingdings" pitchFamily="2" charset="2"/>
              <a:buChar char="v"/>
            </a:pPr>
            <a:endParaRPr lang="en-US" sz="1600" dirty="0">
              <a:latin typeface="Arial" panose="020B0604020202020204" pitchFamily="34" charset="0"/>
            </a:endParaRPr>
          </a:p>
          <a:p>
            <a:endParaRPr lang="en-US" sz="1600" dirty="0"/>
          </a:p>
        </p:txBody>
      </p:sp>
      <p:pic>
        <p:nvPicPr>
          <p:cNvPr id="5" name="Content Placeholder 4" descr="A picture containing histogram&#10;&#10;Description automatically generated">
            <a:extLst>
              <a:ext uri="{FF2B5EF4-FFF2-40B4-BE49-F238E27FC236}">
                <a16:creationId xmlns:a16="http://schemas.microsoft.com/office/drawing/2014/main" id="{F99279AC-B9A9-EC42-B8B7-6E06420E9467}"/>
              </a:ext>
            </a:extLst>
          </p:cNvPr>
          <p:cNvPicPr>
            <a:picLocks noChangeAspect="1"/>
          </p:cNvPicPr>
          <p:nvPr/>
        </p:nvPicPr>
        <p:blipFill rotWithShape="1">
          <a:blip r:embed="rId3"/>
          <a:srcRect l="2613" r="-1" b="-1"/>
          <a:stretch/>
        </p:blipFill>
        <p:spPr>
          <a:xfrm>
            <a:off x="4465129" y="2472857"/>
            <a:ext cx="7170280" cy="3850002"/>
          </a:xfrm>
          <a:prstGeom prst="roundRect">
            <a:avLst>
              <a:gd name="adj" fmla="val 1858"/>
            </a:avLst>
          </a:prstGeom>
          <a:effectLst>
            <a:outerShdw blurRad="50800" dist="50800" dir="5400000" algn="tl" rotWithShape="0">
              <a:srgbClr val="000000">
                <a:alpha val="43000"/>
              </a:srgbClr>
            </a:outerShdw>
          </a:effectLst>
        </p:spPr>
      </p:pic>
      <p:sp>
        <p:nvSpPr>
          <p:cNvPr id="7" name="Rectangle 6">
            <a:extLst>
              <a:ext uri="{FF2B5EF4-FFF2-40B4-BE49-F238E27FC236}">
                <a16:creationId xmlns:a16="http://schemas.microsoft.com/office/drawing/2014/main" id="{8A3ED7B4-6DFC-0040-86E5-228637ADA82B}"/>
              </a:ext>
            </a:extLst>
          </p:cNvPr>
          <p:cNvSpPr/>
          <p:nvPr/>
        </p:nvSpPr>
        <p:spPr>
          <a:xfrm>
            <a:off x="4811140" y="3291260"/>
            <a:ext cx="6508127" cy="1323439"/>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solidFill>
                  <a:srgbClr val="E9943A"/>
                </a:solidFill>
                <a:effectLst/>
                <a:uLnTx/>
                <a:uFillTx/>
                <a:latin typeface="Century Gothic" panose="020B0502020202020204"/>
                <a:ea typeface="+mn-ea"/>
                <a:cs typeface="+mn-cs"/>
              </a:rPr>
              <a:t>takes only 2% of the market</a:t>
            </a:r>
          </a:p>
        </p:txBody>
      </p:sp>
      <p:sp>
        <p:nvSpPr>
          <p:cNvPr id="8" name="TextBox 7">
            <a:extLst>
              <a:ext uri="{FF2B5EF4-FFF2-40B4-BE49-F238E27FC236}">
                <a16:creationId xmlns:a16="http://schemas.microsoft.com/office/drawing/2014/main" id="{82E283D7-1052-CA4B-846B-6482FB8D64BF}"/>
              </a:ext>
            </a:extLst>
          </p:cNvPr>
          <p:cNvSpPr txBox="1"/>
          <p:nvPr/>
        </p:nvSpPr>
        <p:spPr>
          <a:xfrm>
            <a:off x="634430" y="2906539"/>
            <a:ext cx="3398555" cy="34163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How to support the increasing electric vehicle market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itchFamily="2" charset="2"/>
              <a:buChar char="v"/>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EV Production</a:t>
            </a:r>
          </a:p>
          <a:p>
            <a:pPr marL="285750" marR="0" lvl="0" indent="-285750" algn="l" defTabSz="457200" rtl="0" eaLnBrk="1" fontAlgn="auto" latinLnBrk="0" hangingPunct="1">
              <a:lnSpc>
                <a:spcPct val="100000"/>
              </a:lnSpc>
              <a:spcBef>
                <a:spcPts val="0"/>
              </a:spcBef>
              <a:spcAft>
                <a:spcPts val="0"/>
              </a:spcAft>
              <a:buClrTx/>
              <a:buSzTx/>
              <a:buFont typeface="Wingdings" pitchFamily="2" charset="2"/>
              <a:buChar char="v"/>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itchFamily="2" charset="2"/>
              <a:buChar char="v"/>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Power supplies</a:t>
            </a:r>
          </a:p>
          <a:p>
            <a:pPr marL="285750" marR="0" lvl="0" indent="-285750" algn="l" defTabSz="457200" rtl="0" eaLnBrk="1" fontAlgn="auto" latinLnBrk="0" hangingPunct="1">
              <a:lnSpc>
                <a:spcPct val="100000"/>
              </a:lnSpc>
              <a:spcBef>
                <a:spcPts val="0"/>
              </a:spcBef>
              <a:spcAft>
                <a:spcPts val="0"/>
              </a:spcAft>
              <a:buClrTx/>
              <a:buSzTx/>
              <a:buFont typeface="Wingdings" pitchFamily="2" charset="2"/>
              <a:buChar char="v"/>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itchFamily="2" charset="2"/>
              <a:buChar char="v"/>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Charging infrastructure</a:t>
            </a:r>
          </a:p>
          <a:p>
            <a:pPr marL="285750" marR="0" lvl="0" indent="-285750" algn="l" defTabSz="457200" rtl="0" eaLnBrk="1" fontAlgn="auto" latinLnBrk="0" hangingPunct="1">
              <a:lnSpc>
                <a:spcPct val="100000"/>
              </a:lnSpc>
              <a:spcBef>
                <a:spcPts val="0"/>
              </a:spcBef>
              <a:spcAft>
                <a:spcPts val="0"/>
              </a:spcAft>
              <a:buClrTx/>
              <a:buSzTx/>
              <a:buFont typeface="Wingdings" pitchFamily="2" charset="2"/>
              <a:buChar char="v"/>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971712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EA196-16EF-47A1-B3F4-7BB6A4FB1894}"/>
              </a:ext>
            </a:extLst>
          </p:cNvPr>
          <p:cNvSpPr>
            <a:spLocks noGrp="1"/>
          </p:cNvSpPr>
          <p:nvPr>
            <p:ph type="title"/>
          </p:nvPr>
        </p:nvSpPr>
        <p:spPr/>
        <p:txBody>
          <a:bodyPr/>
          <a:lstStyle/>
          <a:p>
            <a:r>
              <a:rPr lang="en-US" dirty="0">
                <a:latin typeface="Arial" panose="020B0604020202020204" pitchFamily="34" charset="0"/>
              </a:rPr>
              <a:t>OBJECTIVES</a:t>
            </a:r>
          </a:p>
        </p:txBody>
      </p:sp>
      <p:graphicFrame>
        <p:nvGraphicFramePr>
          <p:cNvPr id="4" name="Content Placeholder 3">
            <a:extLst>
              <a:ext uri="{FF2B5EF4-FFF2-40B4-BE49-F238E27FC236}">
                <a16:creationId xmlns:a16="http://schemas.microsoft.com/office/drawing/2014/main" id="{3CB40A62-E405-8B48-87F9-3FA7DDBE6ECC}"/>
              </a:ext>
            </a:extLst>
          </p:cNvPr>
          <p:cNvGraphicFramePr>
            <a:graphicFrameLocks noGrp="1"/>
          </p:cNvGraphicFramePr>
          <p:nvPr>
            <p:ph idx="1"/>
          </p:nvPr>
        </p:nvGraphicFramePr>
        <p:xfrm>
          <a:off x="673769" y="2415941"/>
          <a:ext cx="10346374" cy="36231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08691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EA196-16EF-47A1-B3F4-7BB6A4FB1894}"/>
              </a:ext>
            </a:extLst>
          </p:cNvPr>
          <p:cNvSpPr>
            <a:spLocks noGrp="1"/>
          </p:cNvSpPr>
          <p:nvPr>
            <p:ph type="title"/>
          </p:nvPr>
        </p:nvSpPr>
        <p:spPr>
          <a:xfrm>
            <a:off x="1153572" y="970194"/>
            <a:ext cx="8762795" cy="710438"/>
          </a:xfrm>
        </p:spPr>
        <p:txBody>
          <a:bodyPr/>
          <a:lstStyle/>
          <a:p>
            <a:r>
              <a:rPr lang="en-US" dirty="0">
                <a:latin typeface="Arial" panose="020B0604020202020204" pitchFamily="34" charset="0"/>
              </a:rPr>
              <a:t>D</a:t>
            </a:r>
            <a:r>
              <a:rPr lang="en-US" altLang="zh-CN" dirty="0">
                <a:latin typeface="Arial" panose="020B0604020202020204" pitchFamily="34" charset="0"/>
              </a:rPr>
              <a:t>ata </a:t>
            </a:r>
            <a:r>
              <a:rPr lang="en-US" altLang="zh-CN">
                <a:latin typeface="Arial" panose="020B0604020202020204" pitchFamily="34" charset="0"/>
              </a:rPr>
              <a:t>Set 1</a:t>
            </a:r>
            <a:endParaRPr lang="en-US" dirty="0">
              <a:latin typeface="Arial" panose="020B0604020202020204" pitchFamily="34" charset="0"/>
            </a:endParaRPr>
          </a:p>
        </p:txBody>
      </p:sp>
      <p:graphicFrame>
        <p:nvGraphicFramePr>
          <p:cNvPr id="7" name="Content Placeholder 6">
            <a:extLst>
              <a:ext uri="{FF2B5EF4-FFF2-40B4-BE49-F238E27FC236}">
                <a16:creationId xmlns:a16="http://schemas.microsoft.com/office/drawing/2014/main" id="{6D32BEA2-2F87-4CA0-BC15-2588CA2D1120}"/>
              </a:ext>
            </a:extLst>
          </p:cNvPr>
          <p:cNvGraphicFramePr>
            <a:graphicFrameLocks noGrp="1"/>
          </p:cNvGraphicFramePr>
          <p:nvPr>
            <p:ph idx="1"/>
            <p:extLst>
              <p:ext uri="{D42A27DB-BD31-4B8C-83A1-F6EECF244321}">
                <p14:modId xmlns:p14="http://schemas.microsoft.com/office/powerpoint/2010/main" val="4188894386"/>
              </p:ext>
            </p:extLst>
          </p:nvPr>
        </p:nvGraphicFramePr>
        <p:xfrm>
          <a:off x="1144732" y="2307046"/>
          <a:ext cx="9902535" cy="4477460"/>
        </p:xfrm>
        <a:graphic>
          <a:graphicData uri="http://schemas.openxmlformats.org/drawingml/2006/table">
            <a:tbl>
              <a:tblPr firstRow="1" firstCol="1" bandRow="1"/>
              <a:tblGrid>
                <a:gridCol w="3694382">
                  <a:extLst>
                    <a:ext uri="{9D8B030D-6E8A-4147-A177-3AD203B41FA5}">
                      <a16:colId xmlns:a16="http://schemas.microsoft.com/office/drawing/2014/main" val="2768221039"/>
                    </a:ext>
                  </a:extLst>
                </a:gridCol>
                <a:gridCol w="6208153">
                  <a:extLst>
                    <a:ext uri="{9D8B030D-6E8A-4147-A177-3AD203B41FA5}">
                      <a16:colId xmlns:a16="http://schemas.microsoft.com/office/drawing/2014/main" val="3826664522"/>
                    </a:ext>
                  </a:extLst>
                </a:gridCol>
              </a:tblGrid>
              <a:tr h="409445">
                <a:tc>
                  <a:txBody>
                    <a:bodyPr/>
                    <a:lstStyle/>
                    <a:p>
                      <a:pPr marL="0" marR="0">
                        <a:lnSpc>
                          <a:spcPct val="107000"/>
                        </a:lnSpc>
                        <a:spcBef>
                          <a:spcPts val="0"/>
                        </a:spcBef>
                        <a:spcAft>
                          <a:spcPts val="0"/>
                        </a:spcAft>
                      </a:pPr>
                      <a:r>
                        <a:rPr lang="en-US" sz="1400" b="1" dirty="0">
                          <a:effectLst/>
                          <a:latin typeface="Calibri" panose="020F0502020204030204" pitchFamily="34" charset="0"/>
                          <a:ea typeface="等线" panose="02010600030101010101" pitchFamily="2" charset="-122"/>
                          <a:cs typeface="Times New Roman" panose="02020603050405020304" pitchFamily="18" charset="0"/>
                        </a:rPr>
                        <a:t>Variable name</a:t>
                      </a:r>
                      <a:endParaRPr lang="en-US" sz="1400" dirty="0">
                        <a:effectLst/>
                        <a:latin typeface="Calibri" panose="020F0502020204030204" pitchFamily="34" charset="0"/>
                        <a:ea typeface="等线" panose="02010600030101010101" pitchFamily="2" charset="-122"/>
                        <a:cs typeface="Times New Roman" panose="02020603050405020304" pitchFamily="18" charset="0"/>
                      </a:endParaRPr>
                    </a:p>
                  </a:txBody>
                  <a:tcPr marL="62605" marR="626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b="1" dirty="0">
                          <a:effectLst/>
                          <a:latin typeface="Calibri" panose="020F0502020204030204" pitchFamily="34" charset="0"/>
                          <a:ea typeface="等线" panose="02010600030101010101" pitchFamily="2" charset="-122"/>
                          <a:cs typeface="Times New Roman" panose="02020603050405020304" pitchFamily="18" charset="0"/>
                        </a:rPr>
                        <a:t>Description of the variables (unit)</a:t>
                      </a:r>
                      <a:endParaRPr lang="en-US" sz="1400" dirty="0">
                        <a:effectLst/>
                        <a:latin typeface="Calibri" panose="020F0502020204030204" pitchFamily="34" charset="0"/>
                        <a:ea typeface="等线" panose="02010600030101010101" pitchFamily="2" charset="-122"/>
                        <a:cs typeface="Times New Roman" panose="02020603050405020304" pitchFamily="18" charset="0"/>
                      </a:endParaRPr>
                    </a:p>
                  </a:txBody>
                  <a:tcPr marL="62605" marR="626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327787"/>
                  </a:ext>
                </a:extLst>
              </a:tr>
              <a:tr h="211047">
                <a:tc>
                  <a:txBody>
                    <a:bodyPr/>
                    <a:lstStyle/>
                    <a:p>
                      <a:pPr marL="0" marR="0">
                        <a:lnSpc>
                          <a:spcPct val="107000"/>
                        </a:lnSpc>
                        <a:spcBef>
                          <a:spcPts val="0"/>
                        </a:spcBef>
                        <a:spcAft>
                          <a:spcPts val="0"/>
                        </a:spcAft>
                      </a:pPr>
                      <a:r>
                        <a:rPr lang="en-US" sz="1400">
                          <a:effectLst/>
                          <a:latin typeface="Calibri" panose="020F0502020204030204" pitchFamily="34" charset="0"/>
                          <a:ea typeface="等线" panose="02010600030101010101" pitchFamily="2" charset="-122"/>
                          <a:cs typeface="Times New Roman" panose="02020603050405020304" pitchFamily="18" charset="0"/>
                        </a:rPr>
                        <a:t>State</a:t>
                      </a:r>
                    </a:p>
                  </a:txBody>
                  <a:tcPr marL="62605" marR="626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Calibri" panose="020F0502020204030204" pitchFamily="34" charset="0"/>
                          <a:ea typeface="等线" panose="02010600030101010101" pitchFamily="2" charset="-122"/>
                          <a:cs typeface="Times New Roman" panose="02020603050405020304" pitchFamily="18" charset="0"/>
                        </a:rPr>
                        <a:t>State Name of The U.S.</a:t>
                      </a:r>
                    </a:p>
                  </a:txBody>
                  <a:tcPr marL="62605" marR="626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7609908"/>
                  </a:ext>
                </a:extLst>
              </a:tr>
              <a:tr h="209672">
                <a:tc>
                  <a:txBody>
                    <a:bodyPr/>
                    <a:lstStyle/>
                    <a:p>
                      <a:pPr marL="0" marR="0">
                        <a:lnSpc>
                          <a:spcPct val="107000"/>
                        </a:lnSpc>
                        <a:spcBef>
                          <a:spcPts val="0"/>
                        </a:spcBef>
                        <a:spcAft>
                          <a:spcPts val="0"/>
                        </a:spcAft>
                      </a:pPr>
                      <a:r>
                        <a:rPr lang="en-US" sz="1400" dirty="0" err="1">
                          <a:solidFill>
                            <a:srgbClr val="000000"/>
                          </a:solidFill>
                          <a:effectLst/>
                          <a:latin typeface="Calibri" panose="020F0502020204030204" pitchFamily="34" charset="0"/>
                          <a:ea typeface="等线" panose="02010600030101010101" pitchFamily="2" charset="-122"/>
                          <a:cs typeface="Calibri" panose="020F0502020204030204" pitchFamily="34" charset="0"/>
                        </a:rPr>
                        <a:t>Registration_Count</a:t>
                      </a:r>
                      <a:endParaRPr lang="en-US" sz="1400" dirty="0">
                        <a:effectLst/>
                        <a:latin typeface="Calibri" panose="020F0502020204030204" pitchFamily="34" charset="0"/>
                        <a:ea typeface="等线" panose="02010600030101010101" pitchFamily="2" charset="-122"/>
                        <a:cs typeface="Times New Roman" panose="02020603050405020304" pitchFamily="18" charset="0"/>
                      </a:endParaRPr>
                    </a:p>
                  </a:txBody>
                  <a:tcPr marL="62605" marR="626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Calibri" panose="020F0502020204030204" pitchFamily="34" charset="0"/>
                          <a:ea typeface="等线" panose="02010600030101010101" pitchFamily="2" charset="-122"/>
                          <a:cs typeface="Times New Roman" panose="02020603050405020304" pitchFamily="18" charset="0"/>
                        </a:rPr>
                        <a:t>Electric Vehicle Registrations by State</a:t>
                      </a:r>
                    </a:p>
                  </a:txBody>
                  <a:tcPr marL="62605" marR="626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5413457"/>
                  </a:ext>
                </a:extLst>
              </a:tr>
              <a:tr h="185612">
                <a:tc>
                  <a:txBody>
                    <a:bodyPr/>
                    <a:lstStyle/>
                    <a:p>
                      <a:pPr marL="0" marR="0">
                        <a:lnSpc>
                          <a:spcPct val="107000"/>
                        </a:lnSpc>
                        <a:spcBef>
                          <a:spcPts val="0"/>
                        </a:spcBef>
                        <a:spcAft>
                          <a:spcPts val="0"/>
                        </a:spcAft>
                      </a:pPr>
                      <a:r>
                        <a:rPr lang="en-US" sz="1400">
                          <a:solidFill>
                            <a:srgbClr val="000000"/>
                          </a:solidFill>
                          <a:effectLst/>
                          <a:latin typeface="Calibri" panose="020F0502020204030204" pitchFamily="34" charset="0"/>
                          <a:ea typeface="等线" panose="02010600030101010101" pitchFamily="2" charset="-122"/>
                          <a:cs typeface="Calibri" panose="020F0502020204030204" pitchFamily="34" charset="0"/>
                        </a:rPr>
                        <a:t>Density</a:t>
                      </a:r>
                      <a:endParaRPr lang="en-US" sz="1400">
                        <a:effectLst/>
                        <a:latin typeface="Calibri" panose="020F0502020204030204" pitchFamily="34" charset="0"/>
                        <a:ea typeface="等线" panose="02010600030101010101" pitchFamily="2" charset="-122"/>
                        <a:cs typeface="Times New Roman" panose="02020603050405020304" pitchFamily="18" charset="0"/>
                      </a:endParaRPr>
                    </a:p>
                  </a:txBody>
                  <a:tcPr marL="62605" marR="626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Calibri" panose="020F0502020204030204" pitchFamily="34" charset="0"/>
                          <a:ea typeface="等线" panose="02010600030101010101" pitchFamily="2" charset="-122"/>
                          <a:cs typeface="Times New Roman" panose="02020603050405020304" pitchFamily="18" charset="0"/>
                        </a:rPr>
                        <a:t>Population Density (p/mi²)</a:t>
                      </a:r>
                    </a:p>
                  </a:txBody>
                  <a:tcPr marL="62605" marR="626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5527377"/>
                  </a:ext>
                </a:extLst>
              </a:tr>
              <a:tr h="197298">
                <a:tc>
                  <a:txBody>
                    <a:bodyPr/>
                    <a:lstStyle/>
                    <a:p>
                      <a:pPr marL="0" marR="0">
                        <a:lnSpc>
                          <a:spcPct val="107000"/>
                        </a:lnSpc>
                        <a:spcBef>
                          <a:spcPts val="0"/>
                        </a:spcBef>
                        <a:spcAft>
                          <a:spcPts val="0"/>
                        </a:spcAft>
                      </a:pPr>
                      <a:r>
                        <a:rPr lang="en-US" sz="1400">
                          <a:solidFill>
                            <a:srgbClr val="000000"/>
                          </a:solidFill>
                          <a:effectLst/>
                          <a:latin typeface="Calibri" panose="020F0502020204030204" pitchFamily="34" charset="0"/>
                          <a:ea typeface="等线" panose="02010600030101010101" pitchFamily="2" charset="-122"/>
                          <a:cs typeface="Calibri" panose="020F0502020204030204" pitchFamily="34" charset="0"/>
                        </a:rPr>
                        <a:t>Pop</a:t>
                      </a:r>
                      <a:endParaRPr lang="en-US" sz="1400">
                        <a:effectLst/>
                        <a:latin typeface="Calibri" panose="020F0502020204030204" pitchFamily="34" charset="0"/>
                        <a:ea typeface="等线" panose="02010600030101010101" pitchFamily="2" charset="-122"/>
                        <a:cs typeface="Times New Roman" panose="02020603050405020304" pitchFamily="18" charset="0"/>
                      </a:endParaRPr>
                    </a:p>
                  </a:txBody>
                  <a:tcPr marL="62605" marR="626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Calibri" panose="020F0502020204030204" pitchFamily="34" charset="0"/>
                          <a:ea typeface="等线" panose="02010600030101010101" pitchFamily="2" charset="-122"/>
                          <a:cs typeface="Times New Roman" panose="02020603050405020304" pitchFamily="18" charset="0"/>
                        </a:rPr>
                        <a:t>Population of each States</a:t>
                      </a:r>
                    </a:p>
                  </a:txBody>
                  <a:tcPr marL="62605" marR="626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035188"/>
                  </a:ext>
                </a:extLst>
              </a:tr>
              <a:tr h="209672">
                <a:tc>
                  <a:txBody>
                    <a:bodyPr/>
                    <a:lstStyle/>
                    <a:p>
                      <a:pPr marL="0" marR="0">
                        <a:lnSpc>
                          <a:spcPct val="107000"/>
                        </a:lnSpc>
                        <a:spcBef>
                          <a:spcPts val="0"/>
                        </a:spcBef>
                        <a:spcAft>
                          <a:spcPts val="0"/>
                        </a:spcAft>
                      </a:pPr>
                      <a:r>
                        <a:rPr lang="en-US" sz="1400">
                          <a:solidFill>
                            <a:srgbClr val="000000"/>
                          </a:solidFill>
                          <a:effectLst/>
                          <a:latin typeface="Calibri" panose="020F0502020204030204" pitchFamily="34" charset="0"/>
                          <a:ea typeface="等线" panose="02010600030101010101" pitchFamily="2" charset="-122"/>
                          <a:cs typeface="Calibri" panose="020F0502020204030204" pitchFamily="34" charset="0"/>
                        </a:rPr>
                        <a:t>LandArea</a:t>
                      </a:r>
                      <a:endParaRPr lang="en-US" sz="1400">
                        <a:effectLst/>
                        <a:latin typeface="Calibri" panose="020F0502020204030204" pitchFamily="34" charset="0"/>
                        <a:ea typeface="等线" panose="02010600030101010101" pitchFamily="2" charset="-122"/>
                        <a:cs typeface="Times New Roman" panose="02020603050405020304" pitchFamily="18" charset="0"/>
                      </a:endParaRPr>
                    </a:p>
                  </a:txBody>
                  <a:tcPr marL="62605" marR="626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Calibri" panose="020F0502020204030204" pitchFamily="34" charset="0"/>
                          <a:ea typeface="等线" panose="02010600030101010101" pitchFamily="2" charset="-122"/>
                          <a:cs typeface="Times New Roman" panose="02020603050405020304" pitchFamily="18" charset="0"/>
                        </a:rPr>
                        <a:t>Land Area (mi²) of each States</a:t>
                      </a:r>
                    </a:p>
                  </a:txBody>
                  <a:tcPr marL="62605" marR="626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6044572"/>
                  </a:ext>
                </a:extLst>
              </a:tr>
              <a:tr h="185612">
                <a:tc>
                  <a:txBody>
                    <a:bodyPr/>
                    <a:lstStyle/>
                    <a:p>
                      <a:pPr marL="0" marR="0">
                        <a:lnSpc>
                          <a:spcPct val="107000"/>
                        </a:lnSpc>
                        <a:spcBef>
                          <a:spcPts val="0"/>
                        </a:spcBef>
                        <a:spcAft>
                          <a:spcPts val="0"/>
                        </a:spcAft>
                      </a:pPr>
                      <a:r>
                        <a:rPr lang="en-US" sz="1400">
                          <a:solidFill>
                            <a:srgbClr val="000000"/>
                          </a:solidFill>
                          <a:effectLst/>
                          <a:latin typeface="Calibri" panose="020F0502020204030204" pitchFamily="34" charset="0"/>
                          <a:ea typeface="等线" panose="02010600030101010101" pitchFamily="2" charset="-122"/>
                          <a:cs typeface="Calibri" panose="020F0502020204030204" pitchFamily="34" charset="0"/>
                        </a:rPr>
                        <a:t>Income</a:t>
                      </a:r>
                      <a:endParaRPr lang="en-US" sz="1400">
                        <a:effectLst/>
                        <a:latin typeface="Calibri" panose="020F0502020204030204" pitchFamily="34" charset="0"/>
                        <a:ea typeface="等线" panose="02010600030101010101" pitchFamily="2" charset="-122"/>
                        <a:cs typeface="Times New Roman" panose="02020603050405020304" pitchFamily="18" charset="0"/>
                      </a:endParaRPr>
                    </a:p>
                  </a:txBody>
                  <a:tcPr marL="62605" marR="626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Calibri" panose="020F0502020204030204" pitchFamily="34" charset="0"/>
                          <a:ea typeface="等线" panose="02010600030101010101" pitchFamily="2" charset="-122"/>
                          <a:cs typeface="Times New Roman" panose="02020603050405020304" pitchFamily="18" charset="0"/>
                        </a:rPr>
                        <a:t>The median House income (dollars)</a:t>
                      </a:r>
                    </a:p>
                  </a:txBody>
                  <a:tcPr marL="62605" marR="626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3426872"/>
                  </a:ext>
                </a:extLst>
              </a:tr>
              <a:tr h="379816">
                <a:tc>
                  <a:txBody>
                    <a:bodyPr/>
                    <a:lstStyle/>
                    <a:p>
                      <a:pPr marL="0" marR="0">
                        <a:lnSpc>
                          <a:spcPct val="107000"/>
                        </a:lnSpc>
                        <a:spcBef>
                          <a:spcPts val="0"/>
                        </a:spcBef>
                        <a:spcAft>
                          <a:spcPts val="0"/>
                        </a:spcAft>
                      </a:pPr>
                      <a:r>
                        <a:rPr lang="en-US" sz="1400">
                          <a:solidFill>
                            <a:srgbClr val="000000"/>
                          </a:solidFill>
                          <a:effectLst/>
                          <a:latin typeface="Calibri" panose="020F0502020204030204" pitchFamily="34" charset="0"/>
                          <a:ea typeface="等线" panose="02010600030101010101" pitchFamily="2" charset="-122"/>
                          <a:cs typeface="Calibri" panose="020F0502020204030204" pitchFamily="34" charset="0"/>
                        </a:rPr>
                        <a:t>PercentHighSchoolOrHigher</a:t>
                      </a:r>
                      <a:endParaRPr lang="en-US" sz="1400">
                        <a:effectLst/>
                        <a:latin typeface="Calibri" panose="020F0502020204030204" pitchFamily="34" charset="0"/>
                        <a:ea typeface="等线" panose="02010600030101010101" pitchFamily="2" charset="-122"/>
                        <a:cs typeface="Times New Roman" panose="02020603050405020304" pitchFamily="18" charset="0"/>
                      </a:endParaRPr>
                    </a:p>
                  </a:txBody>
                  <a:tcPr marL="62605" marR="626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Calibri" panose="020F0502020204030204" pitchFamily="34" charset="0"/>
                          <a:ea typeface="等线" panose="02010600030101010101" pitchFamily="2" charset="-122"/>
                          <a:cs typeface="Times New Roman" panose="02020603050405020304" pitchFamily="18" charset="0"/>
                        </a:rPr>
                        <a:t>The percentage of the whole state population who have high school degrees or higher degrees</a:t>
                      </a:r>
                    </a:p>
                  </a:txBody>
                  <a:tcPr marL="62605" marR="626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2090104"/>
                  </a:ext>
                </a:extLst>
              </a:tr>
              <a:tr h="379816">
                <a:tc>
                  <a:txBody>
                    <a:bodyPr/>
                    <a:lstStyle/>
                    <a:p>
                      <a:pPr marL="0" marR="0">
                        <a:lnSpc>
                          <a:spcPct val="107000"/>
                        </a:lnSpc>
                        <a:spcBef>
                          <a:spcPts val="0"/>
                        </a:spcBef>
                        <a:spcAft>
                          <a:spcPts val="0"/>
                        </a:spcAft>
                      </a:pPr>
                      <a:r>
                        <a:rPr lang="en-US" sz="1400">
                          <a:solidFill>
                            <a:srgbClr val="000000"/>
                          </a:solidFill>
                          <a:effectLst/>
                          <a:latin typeface="Calibri" panose="020F0502020204030204" pitchFamily="34" charset="0"/>
                          <a:ea typeface="等线" panose="02010600030101010101" pitchFamily="2" charset="-122"/>
                          <a:cs typeface="Calibri" panose="020F0502020204030204" pitchFamily="34" charset="0"/>
                        </a:rPr>
                        <a:t>PercentBachelorsOrHigher</a:t>
                      </a:r>
                      <a:endParaRPr lang="en-US" sz="1400">
                        <a:effectLst/>
                        <a:latin typeface="Calibri" panose="020F0502020204030204" pitchFamily="34" charset="0"/>
                        <a:ea typeface="等线" panose="02010600030101010101" pitchFamily="2" charset="-122"/>
                        <a:cs typeface="Times New Roman" panose="02020603050405020304" pitchFamily="18" charset="0"/>
                      </a:endParaRPr>
                    </a:p>
                  </a:txBody>
                  <a:tcPr marL="62605" marR="626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Calibri" panose="020F0502020204030204" pitchFamily="34" charset="0"/>
                          <a:ea typeface="等线" panose="02010600030101010101" pitchFamily="2" charset="-122"/>
                          <a:cs typeface="Times New Roman" panose="02020603050405020304" pitchFamily="18" charset="0"/>
                        </a:rPr>
                        <a:t>The percentage of the whole state population who have bachelor’s degrees or higher degrees</a:t>
                      </a:r>
                    </a:p>
                  </a:txBody>
                  <a:tcPr marL="62605" marR="626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122966"/>
                  </a:ext>
                </a:extLst>
              </a:tr>
              <a:tr h="379816">
                <a:tc>
                  <a:txBody>
                    <a:bodyPr/>
                    <a:lstStyle/>
                    <a:p>
                      <a:pPr marL="0" marR="0">
                        <a:lnSpc>
                          <a:spcPct val="107000"/>
                        </a:lnSpc>
                        <a:spcBef>
                          <a:spcPts val="0"/>
                        </a:spcBef>
                        <a:spcAft>
                          <a:spcPts val="0"/>
                        </a:spcAft>
                      </a:pPr>
                      <a:r>
                        <a:rPr lang="en-US" sz="1400">
                          <a:solidFill>
                            <a:srgbClr val="000000"/>
                          </a:solidFill>
                          <a:effectLst/>
                          <a:latin typeface="Calibri" panose="020F0502020204030204" pitchFamily="34" charset="0"/>
                          <a:ea typeface="等线" panose="02010600030101010101" pitchFamily="2" charset="-122"/>
                          <a:cs typeface="Calibri" panose="020F0502020204030204" pitchFamily="34" charset="0"/>
                        </a:rPr>
                        <a:t>Average_retail_price</a:t>
                      </a:r>
                      <a:endParaRPr lang="en-US" sz="1400">
                        <a:effectLst/>
                        <a:latin typeface="Calibri" panose="020F0502020204030204" pitchFamily="34" charset="0"/>
                        <a:ea typeface="等线" panose="02010600030101010101" pitchFamily="2" charset="-122"/>
                        <a:cs typeface="Times New Roman" panose="02020603050405020304" pitchFamily="18" charset="0"/>
                      </a:endParaRPr>
                    </a:p>
                  </a:txBody>
                  <a:tcPr marL="62605" marR="626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Calibri" panose="020F0502020204030204" pitchFamily="34" charset="0"/>
                          <a:ea typeface="等线" panose="02010600030101010101" pitchFamily="2" charset="-122"/>
                          <a:cs typeface="Times New Roman" panose="02020603050405020304" pitchFamily="18" charset="0"/>
                        </a:rPr>
                        <a:t>The average price of the electricity for each state (cents/KWH)</a:t>
                      </a:r>
                    </a:p>
                  </a:txBody>
                  <a:tcPr marL="62605" marR="626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4117461"/>
                  </a:ext>
                </a:extLst>
              </a:tr>
              <a:tr h="379816">
                <a:tc>
                  <a:txBody>
                    <a:bodyPr/>
                    <a:lstStyle/>
                    <a:p>
                      <a:pPr marL="0" marR="0">
                        <a:lnSpc>
                          <a:spcPct val="107000"/>
                        </a:lnSpc>
                        <a:spcBef>
                          <a:spcPts val="0"/>
                        </a:spcBef>
                        <a:spcAft>
                          <a:spcPts val="0"/>
                        </a:spcAft>
                      </a:pPr>
                      <a:r>
                        <a:rPr lang="en-US" sz="1400">
                          <a:solidFill>
                            <a:srgbClr val="000000"/>
                          </a:solidFill>
                          <a:effectLst/>
                          <a:latin typeface="Calibri" panose="020F0502020204030204" pitchFamily="34" charset="0"/>
                          <a:ea typeface="等线" panose="02010600030101010101" pitchFamily="2" charset="-122"/>
                          <a:cs typeface="Calibri" panose="020F0502020204030204" pitchFamily="34" charset="0"/>
                        </a:rPr>
                        <a:t>Total_retail_sales</a:t>
                      </a:r>
                      <a:endParaRPr lang="en-US" sz="1400">
                        <a:effectLst/>
                        <a:latin typeface="Calibri" panose="020F0502020204030204" pitchFamily="34" charset="0"/>
                        <a:ea typeface="等线" panose="02010600030101010101" pitchFamily="2" charset="-122"/>
                        <a:cs typeface="Times New Roman" panose="02020603050405020304" pitchFamily="18" charset="0"/>
                      </a:endParaRPr>
                    </a:p>
                  </a:txBody>
                  <a:tcPr marL="62605" marR="626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Calibri" panose="020F0502020204030204" pitchFamily="34" charset="0"/>
                          <a:ea typeface="等线" panose="02010600030101010101" pitchFamily="2" charset="-122"/>
                          <a:cs typeface="Times New Roman" panose="02020603050405020304" pitchFamily="18" charset="0"/>
                        </a:rPr>
                        <a:t>Total electricity usage of each state per year (MWH)</a:t>
                      </a:r>
                    </a:p>
                  </a:txBody>
                  <a:tcPr marL="62605" marR="626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866271"/>
                  </a:ext>
                </a:extLst>
              </a:tr>
              <a:tr h="185612">
                <a:tc>
                  <a:txBody>
                    <a:bodyPr/>
                    <a:lstStyle/>
                    <a:p>
                      <a:pPr marL="0" marR="0">
                        <a:lnSpc>
                          <a:spcPct val="107000"/>
                        </a:lnSpc>
                        <a:spcBef>
                          <a:spcPts val="0"/>
                        </a:spcBef>
                        <a:spcAft>
                          <a:spcPts val="0"/>
                        </a:spcAft>
                      </a:pPr>
                      <a:r>
                        <a:rPr lang="en-US" sz="1400">
                          <a:solidFill>
                            <a:srgbClr val="000000"/>
                          </a:solidFill>
                          <a:effectLst/>
                          <a:latin typeface="Calibri" panose="020F0502020204030204" pitchFamily="34" charset="0"/>
                          <a:ea typeface="等线" panose="02010600030101010101" pitchFamily="2" charset="-122"/>
                          <a:cs typeface="Calibri" panose="020F0502020204030204" pitchFamily="34" charset="0"/>
                        </a:rPr>
                        <a:t>charging_stations</a:t>
                      </a:r>
                      <a:endParaRPr lang="en-US" sz="1400">
                        <a:effectLst/>
                        <a:latin typeface="Calibri" panose="020F0502020204030204" pitchFamily="34" charset="0"/>
                        <a:ea typeface="等线" panose="02010600030101010101" pitchFamily="2" charset="-122"/>
                        <a:cs typeface="Times New Roman" panose="02020603050405020304" pitchFamily="18" charset="0"/>
                      </a:endParaRPr>
                    </a:p>
                  </a:txBody>
                  <a:tcPr marL="62605" marR="626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Calibri" panose="020F0502020204030204" pitchFamily="34" charset="0"/>
                          <a:ea typeface="等线" panose="02010600030101010101" pitchFamily="2" charset="-122"/>
                          <a:cs typeface="Times New Roman" panose="02020603050405020304" pitchFamily="18" charset="0"/>
                        </a:rPr>
                        <a:t>The charging station number of each state</a:t>
                      </a:r>
                    </a:p>
                  </a:txBody>
                  <a:tcPr marL="62605" marR="626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2660810"/>
                  </a:ext>
                </a:extLst>
              </a:tr>
              <a:tr h="185612">
                <a:tc>
                  <a:txBody>
                    <a:bodyPr/>
                    <a:lstStyle/>
                    <a:p>
                      <a:pPr marL="0" marR="0">
                        <a:lnSpc>
                          <a:spcPct val="107000"/>
                        </a:lnSpc>
                        <a:spcBef>
                          <a:spcPts val="0"/>
                        </a:spcBef>
                        <a:spcAft>
                          <a:spcPts val="0"/>
                        </a:spcAft>
                      </a:pPr>
                      <a:r>
                        <a:rPr lang="en-US" sz="1400">
                          <a:solidFill>
                            <a:srgbClr val="000000"/>
                          </a:solidFill>
                          <a:effectLst/>
                          <a:latin typeface="Calibri" panose="020F0502020204030204" pitchFamily="34" charset="0"/>
                          <a:ea typeface="等线" panose="02010600030101010101" pitchFamily="2" charset="-122"/>
                          <a:cs typeface="Calibri" panose="020F0502020204030204" pitchFamily="34" charset="0"/>
                        </a:rPr>
                        <a:t>incentives_policy</a:t>
                      </a:r>
                      <a:endParaRPr lang="en-US" sz="1400">
                        <a:effectLst/>
                        <a:latin typeface="Calibri" panose="020F0502020204030204" pitchFamily="34" charset="0"/>
                        <a:ea typeface="等线" panose="02010600030101010101" pitchFamily="2" charset="-122"/>
                        <a:cs typeface="Times New Roman" panose="02020603050405020304" pitchFamily="18" charset="0"/>
                      </a:endParaRPr>
                    </a:p>
                  </a:txBody>
                  <a:tcPr marL="62605" marR="626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Calibri" panose="020F0502020204030204" pitchFamily="34" charset="0"/>
                          <a:ea typeface="等线" panose="02010600030101010101" pitchFamily="2" charset="-122"/>
                          <a:cs typeface="Times New Roman" panose="02020603050405020304" pitchFamily="18" charset="0"/>
                        </a:rPr>
                        <a:t>The incentives policy number of each state</a:t>
                      </a:r>
                    </a:p>
                  </a:txBody>
                  <a:tcPr marL="62605" marR="626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8333189"/>
                  </a:ext>
                </a:extLst>
              </a:tr>
              <a:tr h="185612">
                <a:tc>
                  <a:txBody>
                    <a:bodyPr/>
                    <a:lstStyle/>
                    <a:p>
                      <a:pPr marL="0" marR="0">
                        <a:lnSpc>
                          <a:spcPct val="107000"/>
                        </a:lnSpc>
                        <a:spcBef>
                          <a:spcPts val="0"/>
                        </a:spcBef>
                        <a:spcAft>
                          <a:spcPts val="0"/>
                        </a:spcAft>
                      </a:pPr>
                      <a:r>
                        <a:rPr lang="en-US" sz="1400">
                          <a:solidFill>
                            <a:srgbClr val="000000"/>
                          </a:solidFill>
                          <a:effectLst/>
                          <a:latin typeface="Calibri" panose="020F0502020204030204" pitchFamily="34" charset="0"/>
                          <a:ea typeface="等线" panose="02010600030101010101" pitchFamily="2" charset="-122"/>
                          <a:cs typeface="Calibri" panose="020F0502020204030204" pitchFamily="34" charset="0"/>
                        </a:rPr>
                        <a:t>Annual_AVG_Fahrenheit</a:t>
                      </a:r>
                      <a:endParaRPr lang="en-US" sz="1400">
                        <a:effectLst/>
                        <a:latin typeface="Calibri" panose="020F0502020204030204" pitchFamily="34" charset="0"/>
                        <a:ea typeface="等线" panose="02010600030101010101" pitchFamily="2" charset="-122"/>
                        <a:cs typeface="Times New Roman" panose="02020603050405020304" pitchFamily="18" charset="0"/>
                      </a:endParaRPr>
                    </a:p>
                  </a:txBody>
                  <a:tcPr marL="62605" marR="626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Calibri" panose="020F0502020204030204" pitchFamily="34" charset="0"/>
                          <a:ea typeface="等线" panose="02010600030101010101" pitchFamily="2" charset="-122"/>
                          <a:cs typeface="Times New Roman" panose="02020603050405020304" pitchFamily="18" charset="0"/>
                        </a:rPr>
                        <a:t>The average annual temperature of each state (F)</a:t>
                      </a:r>
                    </a:p>
                  </a:txBody>
                  <a:tcPr marL="62605" marR="626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4846706"/>
                  </a:ext>
                </a:extLst>
              </a:tr>
              <a:tr h="185612">
                <a:tc>
                  <a:txBody>
                    <a:bodyPr/>
                    <a:lstStyle/>
                    <a:p>
                      <a:pPr marL="0" marR="0">
                        <a:lnSpc>
                          <a:spcPct val="107000"/>
                        </a:lnSpc>
                        <a:spcBef>
                          <a:spcPts val="0"/>
                        </a:spcBef>
                        <a:spcAft>
                          <a:spcPts val="0"/>
                        </a:spcAft>
                      </a:pPr>
                      <a:r>
                        <a:rPr lang="en-US" sz="1400">
                          <a:solidFill>
                            <a:srgbClr val="000000"/>
                          </a:solidFill>
                          <a:effectLst/>
                          <a:latin typeface="Calibri" panose="020F0502020204030204" pitchFamily="34" charset="0"/>
                          <a:ea typeface="等线" panose="02010600030101010101" pitchFamily="2" charset="-122"/>
                          <a:cs typeface="Calibri" panose="020F0502020204030204" pitchFamily="34" charset="0"/>
                        </a:rPr>
                        <a:t>Winter_AVG_Fahrenheit</a:t>
                      </a:r>
                      <a:endParaRPr lang="en-US" sz="1400">
                        <a:effectLst/>
                        <a:latin typeface="Calibri" panose="020F0502020204030204" pitchFamily="34" charset="0"/>
                        <a:ea typeface="等线" panose="02010600030101010101" pitchFamily="2" charset="-122"/>
                        <a:cs typeface="Times New Roman" panose="02020603050405020304" pitchFamily="18" charset="0"/>
                      </a:endParaRPr>
                    </a:p>
                  </a:txBody>
                  <a:tcPr marL="62605" marR="626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Calibri" panose="020F0502020204030204" pitchFamily="34" charset="0"/>
                          <a:ea typeface="等线" panose="02010600030101010101" pitchFamily="2" charset="-122"/>
                          <a:cs typeface="Times New Roman" panose="02020603050405020304" pitchFamily="18" charset="0"/>
                        </a:rPr>
                        <a:t>The winter average temperature of each state (F)</a:t>
                      </a:r>
                    </a:p>
                  </a:txBody>
                  <a:tcPr marL="62605" marR="626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3708608"/>
                  </a:ext>
                </a:extLst>
              </a:tr>
              <a:tr h="234343">
                <a:tc>
                  <a:txBody>
                    <a:bodyPr/>
                    <a:lstStyle/>
                    <a:p>
                      <a:pPr marL="0" marR="0">
                        <a:lnSpc>
                          <a:spcPct val="107000"/>
                        </a:lnSpc>
                        <a:spcBef>
                          <a:spcPts val="0"/>
                        </a:spcBef>
                        <a:spcAft>
                          <a:spcPts val="0"/>
                        </a:spcAft>
                      </a:pPr>
                      <a:r>
                        <a:rPr lang="en-US" sz="1400" dirty="0">
                          <a:solidFill>
                            <a:srgbClr val="000000"/>
                          </a:solidFill>
                          <a:effectLst/>
                          <a:latin typeface="Calibri" panose="020F0502020204030204" pitchFamily="34" charset="0"/>
                          <a:ea typeface="等线" panose="02010600030101010101" pitchFamily="2" charset="-122"/>
                          <a:cs typeface="Calibri" panose="020F0502020204030204" pitchFamily="34" charset="0"/>
                        </a:rPr>
                        <a:t>Registration_Per_1000  (</a:t>
                      </a:r>
                      <a:r>
                        <a:rPr lang="en-US" sz="1400" dirty="0">
                          <a:solidFill>
                            <a:srgbClr val="FF0000"/>
                          </a:solidFill>
                          <a:effectLst/>
                          <a:latin typeface="Calibri" panose="020F0502020204030204" pitchFamily="34" charset="0"/>
                          <a:ea typeface="等线" panose="02010600030101010101" pitchFamily="2" charset="-122"/>
                          <a:cs typeface="Calibri" panose="020F0502020204030204" pitchFamily="34" charset="0"/>
                        </a:rPr>
                        <a:t>dependent variable</a:t>
                      </a:r>
                      <a:r>
                        <a:rPr lang="en-US" sz="1400" dirty="0">
                          <a:solidFill>
                            <a:srgbClr val="000000"/>
                          </a:solidFill>
                          <a:effectLst/>
                          <a:latin typeface="Calibri" panose="020F0502020204030204" pitchFamily="34" charset="0"/>
                          <a:ea typeface="等线" panose="02010600030101010101" pitchFamily="2" charset="-122"/>
                          <a:cs typeface="Calibri" panose="020F0502020204030204" pitchFamily="34" charset="0"/>
                        </a:rPr>
                        <a:t>)</a:t>
                      </a:r>
                      <a:endParaRPr lang="en-US" sz="1400" dirty="0">
                        <a:effectLst/>
                        <a:latin typeface="Calibri" panose="020F0502020204030204" pitchFamily="34" charset="0"/>
                        <a:ea typeface="等线" panose="02010600030101010101" pitchFamily="2" charset="-122"/>
                        <a:cs typeface="Times New Roman" panose="02020603050405020304" pitchFamily="18" charset="0"/>
                      </a:endParaRPr>
                    </a:p>
                  </a:txBody>
                  <a:tcPr marL="62605" marR="626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solidFill>
                            <a:srgbClr val="000000"/>
                          </a:solidFill>
                          <a:effectLst/>
                          <a:latin typeface="Calibri" panose="020F0502020204030204" pitchFamily="34" charset="0"/>
                          <a:ea typeface="等线" panose="02010600030101010101" pitchFamily="2" charset="-122"/>
                          <a:cs typeface="Calibri" panose="020F0502020204030204" pitchFamily="34" charset="0"/>
                        </a:rPr>
                        <a:t>Registration Count/population*1000 (EV registration numbers per 1000 people)</a:t>
                      </a:r>
                      <a:endParaRPr lang="en-US" sz="1400" dirty="0">
                        <a:effectLst/>
                        <a:latin typeface="Calibri" panose="020F0502020204030204" pitchFamily="34" charset="0"/>
                        <a:ea typeface="等线" panose="02010600030101010101" pitchFamily="2" charset="-122"/>
                        <a:cs typeface="Times New Roman" panose="02020603050405020304" pitchFamily="18" charset="0"/>
                      </a:endParaRPr>
                    </a:p>
                  </a:txBody>
                  <a:tcPr marL="62605" marR="626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5958339"/>
                  </a:ext>
                </a:extLst>
              </a:tr>
            </a:tbl>
          </a:graphicData>
        </a:graphic>
      </p:graphicFrame>
    </p:spTree>
    <p:extLst>
      <p:ext uri="{BB962C8B-B14F-4D97-AF65-F5344CB8AC3E}">
        <p14:creationId xmlns:p14="http://schemas.microsoft.com/office/powerpoint/2010/main" val="2766901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A6E5A-58AE-446A-9292-3E995D8024A4}"/>
              </a:ext>
            </a:extLst>
          </p:cNvPr>
          <p:cNvSpPr>
            <a:spLocks noGrp="1"/>
          </p:cNvSpPr>
          <p:nvPr>
            <p:ph type="title"/>
          </p:nvPr>
        </p:nvSpPr>
        <p:spPr/>
        <p:txBody>
          <a:bodyPr/>
          <a:lstStyle/>
          <a:p>
            <a:r>
              <a:rPr lang="en-US" dirty="0">
                <a:latin typeface="Arial" panose="020B0604020202020204" pitchFamily="34" charset="0"/>
              </a:rPr>
              <a:t>Variable Transform and Selection</a:t>
            </a:r>
          </a:p>
        </p:txBody>
      </p:sp>
      <p:pic>
        <p:nvPicPr>
          <p:cNvPr id="8" name="Picture 7">
            <a:extLst>
              <a:ext uri="{FF2B5EF4-FFF2-40B4-BE49-F238E27FC236}">
                <a16:creationId xmlns:a16="http://schemas.microsoft.com/office/drawing/2014/main" id="{9EEF9480-0D64-48B3-A9F6-25BABD367D32}"/>
              </a:ext>
            </a:extLst>
          </p:cNvPr>
          <p:cNvPicPr>
            <a:picLocks noChangeAspect="1"/>
          </p:cNvPicPr>
          <p:nvPr/>
        </p:nvPicPr>
        <p:blipFill rotWithShape="1">
          <a:blip r:embed="rId2"/>
          <a:srcRect t="6930" b="2377"/>
          <a:stretch/>
        </p:blipFill>
        <p:spPr>
          <a:xfrm>
            <a:off x="6096000" y="2359748"/>
            <a:ext cx="5057274" cy="3436752"/>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99B4F9E-0AA3-4162-986D-1FD66972464E}"/>
                  </a:ext>
                </a:extLst>
              </p:cNvPr>
              <p:cNvSpPr txBox="1"/>
              <p:nvPr/>
            </p:nvSpPr>
            <p:spPr>
              <a:xfrm>
                <a:off x="6081652" y="5980021"/>
                <a:ext cx="2494547" cy="646331"/>
              </a:xfrm>
              <a:prstGeom prst="rect">
                <a:avLst/>
              </a:prstGeom>
              <a:noFill/>
            </p:spPr>
            <p:txBody>
              <a:bodyPr wrap="square">
                <a:spAutoFit/>
              </a:bodyPr>
              <a:lstStyle/>
              <a:p>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US" dirty="0"/>
                  <a:t>= 0.913                </a:t>
                </a:r>
              </a:p>
              <a:p>
                <a:r>
                  <a:rPr lang="en-US" dirty="0"/>
                  <a:t>AIC = 66.23444</a:t>
                </a:r>
              </a:p>
            </p:txBody>
          </p:sp>
        </mc:Choice>
        <mc:Fallback xmlns="">
          <p:sp>
            <p:nvSpPr>
              <p:cNvPr id="10" name="TextBox 9">
                <a:extLst>
                  <a:ext uri="{FF2B5EF4-FFF2-40B4-BE49-F238E27FC236}">
                    <a16:creationId xmlns:a16="http://schemas.microsoft.com/office/drawing/2014/main" id="{E99B4F9E-0AA3-4162-986D-1FD66972464E}"/>
                  </a:ext>
                </a:extLst>
              </p:cNvPr>
              <p:cNvSpPr txBox="1">
                <a:spLocks noRot="1" noChangeAspect="1" noMove="1" noResize="1" noEditPoints="1" noAdjustHandles="1" noChangeArrowheads="1" noChangeShapeType="1" noTextEdit="1"/>
              </p:cNvSpPr>
              <p:nvPr/>
            </p:nvSpPr>
            <p:spPr>
              <a:xfrm>
                <a:off x="6081652" y="5980021"/>
                <a:ext cx="2494547" cy="646331"/>
              </a:xfrm>
              <a:prstGeom prst="rect">
                <a:avLst/>
              </a:prstGeom>
              <a:blipFill>
                <a:blip r:embed="rId3"/>
                <a:stretch>
                  <a:fillRect l="-2200" t="-5660" b="-14151"/>
                </a:stretch>
              </a:blipFill>
            </p:spPr>
            <p:txBody>
              <a:bodyPr/>
              <a:lstStyle/>
              <a:p>
                <a:r>
                  <a:rPr lang="en-US">
                    <a:noFill/>
                  </a:rPr>
                  <a:t> </a:t>
                </a:r>
              </a:p>
            </p:txBody>
          </p:sp>
        </mc:Fallback>
      </mc:AlternateContent>
      <p:pic>
        <p:nvPicPr>
          <p:cNvPr id="7" name="Content Placeholder 6">
            <a:extLst>
              <a:ext uri="{FF2B5EF4-FFF2-40B4-BE49-F238E27FC236}">
                <a16:creationId xmlns:a16="http://schemas.microsoft.com/office/drawing/2014/main" id="{EEEAF4E8-CA3F-4A18-A379-F471362B7875}"/>
              </a:ext>
            </a:extLst>
          </p:cNvPr>
          <p:cNvPicPr>
            <a:picLocks noGrp="1" noChangeAspect="1"/>
          </p:cNvPicPr>
          <p:nvPr>
            <p:ph idx="1"/>
          </p:nvPr>
        </p:nvPicPr>
        <p:blipFill>
          <a:blip r:embed="rId4"/>
          <a:stretch>
            <a:fillRect/>
          </a:stretch>
        </p:blipFill>
        <p:spPr>
          <a:xfrm>
            <a:off x="555408" y="2474382"/>
            <a:ext cx="5162550" cy="3409950"/>
          </a:xfrm>
        </p:spPr>
      </p:pic>
    </p:spTree>
    <p:extLst>
      <p:ext uri="{BB962C8B-B14F-4D97-AF65-F5344CB8AC3E}">
        <p14:creationId xmlns:p14="http://schemas.microsoft.com/office/powerpoint/2010/main" val="1445363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D4FF-03AC-4DC6-B6CF-AD1D4651A111}"/>
              </a:ext>
            </a:extLst>
          </p:cNvPr>
          <p:cNvSpPr>
            <a:spLocks noGrp="1"/>
          </p:cNvSpPr>
          <p:nvPr>
            <p:ph type="title"/>
          </p:nvPr>
        </p:nvSpPr>
        <p:spPr/>
        <p:txBody>
          <a:bodyPr/>
          <a:lstStyle/>
          <a:p>
            <a:r>
              <a:rPr lang="en-US" dirty="0">
                <a:latin typeface="Arial" panose="020B0604020202020204" pitchFamily="34" charset="0"/>
              </a:rPr>
              <a:t>Variable Transform and Selection</a:t>
            </a:r>
          </a:p>
        </p:txBody>
      </p:sp>
      <p:pic>
        <p:nvPicPr>
          <p:cNvPr id="4" name="Content Placeholder 3">
            <a:extLst>
              <a:ext uri="{FF2B5EF4-FFF2-40B4-BE49-F238E27FC236}">
                <a16:creationId xmlns:a16="http://schemas.microsoft.com/office/drawing/2014/main" id="{F9321BA3-9FFD-4709-AF32-C47309AB0FF8}"/>
              </a:ext>
            </a:extLst>
          </p:cNvPr>
          <p:cNvPicPr>
            <a:picLocks noGrp="1" noChangeAspect="1"/>
          </p:cNvPicPr>
          <p:nvPr>
            <p:ph idx="1"/>
          </p:nvPr>
        </p:nvPicPr>
        <p:blipFill>
          <a:blip r:embed="rId2"/>
          <a:stretch>
            <a:fillRect/>
          </a:stretch>
        </p:blipFill>
        <p:spPr>
          <a:xfrm>
            <a:off x="492802" y="2305671"/>
            <a:ext cx="4172365" cy="2246658"/>
          </a:xfrm>
          <a:prstGeom prst="rect">
            <a:avLst/>
          </a:prstGeom>
        </p:spPr>
      </p:pic>
      <p:sp>
        <p:nvSpPr>
          <p:cNvPr id="6" name="TextBox 5">
            <a:extLst>
              <a:ext uri="{FF2B5EF4-FFF2-40B4-BE49-F238E27FC236}">
                <a16:creationId xmlns:a16="http://schemas.microsoft.com/office/drawing/2014/main" id="{8B4AADF4-78CB-4DA6-A642-0C3B4B93C275}"/>
              </a:ext>
            </a:extLst>
          </p:cNvPr>
          <p:cNvSpPr txBox="1"/>
          <p:nvPr/>
        </p:nvSpPr>
        <p:spPr>
          <a:xfrm>
            <a:off x="492802" y="4880973"/>
            <a:ext cx="3510213" cy="1754326"/>
          </a:xfrm>
          <a:prstGeom prst="rect">
            <a:avLst/>
          </a:prstGeom>
          <a:noFill/>
        </p:spPr>
        <p:txBody>
          <a:bodyPr wrap="square">
            <a:spAutoFit/>
          </a:bodyPr>
          <a:lstStyle/>
          <a:p>
            <a:r>
              <a:rPr lang="en-US" dirty="0"/>
              <a:t>log(Registration_Per_1000)</a:t>
            </a:r>
          </a:p>
          <a:p>
            <a:r>
              <a:rPr lang="en-US" dirty="0"/>
              <a:t>log(Density)</a:t>
            </a:r>
          </a:p>
          <a:p>
            <a:r>
              <a:rPr lang="en-US" dirty="0"/>
              <a:t>log(Pop)</a:t>
            </a:r>
          </a:p>
          <a:p>
            <a:r>
              <a:rPr lang="en-US" dirty="0"/>
              <a:t>log(</a:t>
            </a:r>
            <a:r>
              <a:rPr lang="en-US" dirty="0" err="1"/>
              <a:t>LandArea</a:t>
            </a:r>
            <a:r>
              <a:rPr lang="en-US" dirty="0"/>
              <a:t> )</a:t>
            </a:r>
          </a:p>
          <a:p>
            <a:r>
              <a:rPr lang="en-US" dirty="0"/>
              <a:t>log(</a:t>
            </a:r>
            <a:r>
              <a:rPr lang="en-US" dirty="0" err="1"/>
              <a:t>charging_stations</a:t>
            </a:r>
            <a:r>
              <a:rPr lang="en-US" dirty="0"/>
              <a:t>)</a:t>
            </a:r>
          </a:p>
          <a:p>
            <a:r>
              <a:rPr lang="en-US" dirty="0"/>
              <a:t>log(</a:t>
            </a:r>
            <a:r>
              <a:rPr lang="en-US" dirty="0" err="1"/>
              <a:t>incentives_policy</a:t>
            </a:r>
            <a:r>
              <a:rPr lang="en-US" dirty="0"/>
              <a:t>)</a:t>
            </a:r>
          </a:p>
        </p:txBody>
      </p:sp>
      <p:pic>
        <p:nvPicPr>
          <p:cNvPr id="7" name="Picture 6">
            <a:extLst>
              <a:ext uri="{FF2B5EF4-FFF2-40B4-BE49-F238E27FC236}">
                <a16:creationId xmlns:a16="http://schemas.microsoft.com/office/drawing/2014/main" id="{8A0A5B96-FBF9-43F9-9AAF-78021BD3689D}"/>
              </a:ext>
            </a:extLst>
          </p:cNvPr>
          <p:cNvPicPr>
            <a:picLocks noChangeAspect="1"/>
          </p:cNvPicPr>
          <p:nvPr/>
        </p:nvPicPr>
        <p:blipFill>
          <a:blip r:embed="rId3"/>
          <a:stretch>
            <a:fillRect/>
          </a:stretch>
        </p:blipFill>
        <p:spPr>
          <a:xfrm>
            <a:off x="4665167" y="2824787"/>
            <a:ext cx="3084924" cy="2745496"/>
          </a:xfrm>
          <a:prstGeom prst="rect">
            <a:avLst/>
          </a:prstGeom>
        </p:spPr>
      </p:pic>
      <p:pic>
        <p:nvPicPr>
          <p:cNvPr id="8" name="Picture 7">
            <a:extLst>
              <a:ext uri="{FF2B5EF4-FFF2-40B4-BE49-F238E27FC236}">
                <a16:creationId xmlns:a16="http://schemas.microsoft.com/office/drawing/2014/main" id="{E58F5B05-3E63-4079-B71E-AAA4AF67EA01}"/>
              </a:ext>
            </a:extLst>
          </p:cNvPr>
          <p:cNvPicPr>
            <a:picLocks noChangeAspect="1"/>
          </p:cNvPicPr>
          <p:nvPr/>
        </p:nvPicPr>
        <p:blipFill>
          <a:blip r:embed="rId4"/>
          <a:stretch>
            <a:fillRect/>
          </a:stretch>
        </p:blipFill>
        <p:spPr>
          <a:xfrm>
            <a:off x="7948883" y="2814455"/>
            <a:ext cx="3084923" cy="2745496"/>
          </a:xfrm>
          <a:prstGeom prst="rect">
            <a:avLst/>
          </a:prstGeom>
        </p:spPr>
      </p:pic>
      <p:sp>
        <p:nvSpPr>
          <p:cNvPr id="10" name="TextBox 9">
            <a:extLst>
              <a:ext uri="{FF2B5EF4-FFF2-40B4-BE49-F238E27FC236}">
                <a16:creationId xmlns:a16="http://schemas.microsoft.com/office/drawing/2014/main" id="{A86652AA-8DE0-441B-92FE-40825682E3E7}"/>
              </a:ext>
            </a:extLst>
          </p:cNvPr>
          <p:cNvSpPr txBox="1"/>
          <p:nvPr/>
        </p:nvSpPr>
        <p:spPr>
          <a:xfrm>
            <a:off x="5134017" y="2455455"/>
            <a:ext cx="6098582" cy="369332"/>
          </a:xfrm>
          <a:prstGeom prst="rect">
            <a:avLst/>
          </a:prstGeom>
          <a:noFill/>
        </p:spPr>
        <p:txBody>
          <a:bodyPr wrap="square">
            <a:spAutoFit/>
          </a:bodyPr>
          <a:lstStyle/>
          <a:p>
            <a:r>
              <a:rPr lang="en-US" dirty="0" err="1"/>
              <a:t>charging_stations</a:t>
            </a:r>
            <a:r>
              <a:rPr lang="en-US" dirty="0"/>
              <a:t>      </a:t>
            </a:r>
            <a:r>
              <a:rPr lang="en-US" altLang="zh-CN" dirty="0">
                <a:sym typeface="Wingdings" panose="05000000000000000000" pitchFamily="2" charset="2"/>
              </a:rPr>
              <a:t>      </a:t>
            </a:r>
            <a:r>
              <a:rPr lang="en-US" dirty="0"/>
              <a:t>log(</a:t>
            </a:r>
            <a:r>
              <a:rPr lang="en-US" dirty="0" err="1"/>
              <a:t>charging_stations</a:t>
            </a:r>
            <a:r>
              <a:rPr lang="en-US" dirty="0"/>
              <a:t>)</a:t>
            </a:r>
          </a:p>
        </p:txBody>
      </p:sp>
    </p:spTree>
    <p:extLst>
      <p:ext uri="{BB962C8B-B14F-4D97-AF65-F5344CB8AC3E}">
        <p14:creationId xmlns:p14="http://schemas.microsoft.com/office/powerpoint/2010/main" val="3859197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66F84-500F-4187-B315-03B0DA4F559C}"/>
              </a:ext>
            </a:extLst>
          </p:cNvPr>
          <p:cNvSpPr>
            <a:spLocks noGrp="1"/>
          </p:cNvSpPr>
          <p:nvPr>
            <p:ph type="title"/>
          </p:nvPr>
        </p:nvSpPr>
        <p:spPr/>
        <p:txBody>
          <a:bodyPr/>
          <a:lstStyle/>
          <a:p>
            <a:r>
              <a:rPr lang="en-US" dirty="0">
                <a:latin typeface="Arial" panose="020B0604020202020204" pitchFamily="34" charset="0"/>
              </a:rPr>
              <a:t>Variable Transform and Selection</a:t>
            </a:r>
            <a:endParaRPr lang="en-US" dirty="0"/>
          </a:p>
        </p:txBody>
      </p:sp>
      <p:pic>
        <p:nvPicPr>
          <p:cNvPr id="5" name="Content Placeholder 4">
            <a:extLst>
              <a:ext uri="{FF2B5EF4-FFF2-40B4-BE49-F238E27FC236}">
                <a16:creationId xmlns:a16="http://schemas.microsoft.com/office/drawing/2014/main" id="{A136C810-B3A5-4732-8311-D88B821FAA5C}"/>
              </a:ext>
            </a:extLst>
          </p:cNvPr>
          <p:cNvPicPr>
            <a:picLocks noGrp="1" noChangeAspect="1"/>
          </p:cNvPicPr>
          <p:nvPr>
            <p:ph idx="1"/>
          </p:nvPr>
        </p:nvPicPr>
        <p:blipFill>
          <a:blip r:embed="rId2"/>
          <a:stretch>
            <a:fillRect/>
          </a:stretch>
        </p:blipFill>
        <p:spPr>
          <a:xfrm>
            <a:off x="825205" y="2377959"/>
            <a:ext cx="5270795" cy="4053838"/>
          </a:xfrm>
        </p:spPr>
      </p:pic>
      <p:pic>
        <p:nvPicPr>
          <p:cNvPr id="6" name="Picture 5">
            <a:extLst>
              <a:ext uri="{FF2B5EF4-FFF2-40B4-BE49-F238E27FC236}">
                <a16:creationId xmlns:a16="http://schemas.microsoft.com/office/drawing/2014/main" id="{EEC57116-DB27-462E-852F-E737D062FA23}"/>
              </a:ext>
            </a:extLst>
          </p:cNvPr>
          <p:cNvPicPr>
            <a:picLocks noChangeAspect="1"/>
          </p:cNvPicPr>
          <p:nvPr/>
        </p:nvPicPr>
        <p:blipFill>
          <a:blip r:embed="rId3"/>
          <a:stretch>
            <a:fillRect/>
          </a:stretch>
        </p:blipFill>
        <p:spPr>
          <a:xfrm>
            <a:off x="6468123" y="2377959"/>
            <a:ext cx="4737247" cy="3035705"/>
          </a:xfrm>
          <a:prstGeom prst="rect">
            <a:avLst/>
          </a:prstGeom>
        </p:spPr>
      </p:pic>
      <p:sp>
        <p:nvSpPr>
          <p:cNvPr id="8" name="TextBox 7">
            <a:extLst>
              <a:ext uri="{FF2B5EF4-FFF2-40B4-BE49-F238E27FC236}">
                <a16:creationId xmlns:a16="http://schemas.microsoft.com/office/drawing/2014/main" id="{929BE8F3-8D1B-4654-997A-038F81B2329C}"/>
              </a:ext>
            </a:extLst>
          </p:cNvPr>
          <p:cNvSpPr txBox="1"/>
          <p:nvPr/>
        </p:nvSpPr>
        <p:spPr>
          <a:xfrm>
            <a:off x="5789749" y="5884332"/>
            <a:ext cx="6093994" cy="646331"/>
          </a:xfrm>
          <a:prstGeom prst="rect">
            <a:avLst/>
          </a:prstGeom>
          <a:noFill/>
        </p:spPr>
        <p:txBody>
          <a:bodyPr wrap="square">
            <a:spAutoFit/>
          </a:bodyPr>
          <a:lstStyle/>
          <a:p>
            <a:r>
              <a:rPr lang="en-US" dirty="0"/>
              <a:t>𝑅^2= 0.8789               </a:t>
            </a:r>
          </a:p>
          <a:p>
            <a:r>
              <a:rPr lang="en-US" dirty="0"/>
              <a:t>AIC = 51.38949</a:t>
            </a:r>
          </a:p>
        </p:txBody>
      </p:sp>
    </p:spTree>
    <p:extLst>
      <p:ext uri="{BB962C8B-B14F-4D97-AF65-F5344CB8AC3E}">
        <p14:creationId xmlns:p14="http://schemas.microsoft.com/office/powerpoint/2010/main" val="3042109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9A0B3-4349-47AA-A704-4CBB37288CF3}"/>
              </a:ext>
            </a:extLst>
          </p:cNvPr>
          <p:cNvSpPr>
            <a:spLocks noGrp="1"/>
          </p:cNvSpPr>
          <p:nvPr>
            <p:ph type="title"/>
          </p:nvPr>
        </p:nvSpPr>
        <p:spPr>
          <a:xfrm>
            <a:off x="1070733" y="1009762"/>
            <a:ext cx="8761413" cy="706964"/>
          </a:xfrm>
        </p:spPr>
        <p:txBody>
          <a:bodyPr/>
          <a:lstStyle/>
          <a:p>
            <a:r>
              <a:rPr lang="en-US" dirty="0">
                <a:latin typeface="Arial" panose="020B0604020202020204" pitchFamily="34" charset="0"/>
              </a:rPr>
              <a:t>Linear Model of Data 1</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08751BC-B941-431D-8B93-0CBDE536137B}"/>
                  </a:ext>
                </a:extLst>
              </p:cNvPr>
              <p:cNvSpPr txBox="1"/>
              <p:nvPr/>
            </p:nvSpPr>
            <p:spPr>
              <a:xfrm>
                <a:off x="412595" y="5899026"/>
                <a:ext cx="6089047" cy="646331"/>
              </a:xfrm>
              <a:prstGeom prst="rect">
                <a:avLst/>
              </a:prstGeom>
              <a:noFill/>
            </p:spPr>
            <p:txBody>
              <a:bodyPr wrap="square">
                <a:spAutoFit/>
              </a:bodyPr>
              <a:lstStyle/>
              <a:p>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US" dirty="0"/>
                  <a:t>= 0.8649        F-value = 56.34    p-value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0</m:t>
                    </m:r>
                  </m:oMath>
                </a14:m>
                <a:endParaRPr lang="en-US" dirty="0"/>
              </a:p>
              <a:p>
                <a:r>
                  <a:rPr lang="en-US" dirty="0"/>
                  <a:t>AIC= 38.86794</a:t>
                </a:r>
              </a:p>
            </p:txBody>
          </p:sp>
        </mc:Choice>
        <mc:Fallback xmlns="">
          <p:sp>
            <p:nvSpPr>
              <p:cNvPr id="6" name="TextBox 5">
                <a:extLst>
                  <a:ext uri="{FF2B5EF4-FFF2-40B4-BE49-F238E27FC236}">
                    <a16:creationId xmlns:a16="http://schemas.microsoft.com/office/drawing/2014/main" id="{508751BC-B941-431D-8B93-0CBDE536137B}"/>
                  </a:ext>
                </a:extLst>
              </p:cNvPr>
              <p:cNvSpPr txBox="1">
                <a:spLocks noRot="1" noChangeAspect="1" noMove="1" noResize="1" noEditPoints="1" noAdjustHandles="1" noChangeArrowheads="1" noChangeShapeType="1" noTextEdit="1"/>
              </p:cNvSpPr>
              <p:nvPr/>
            </p:nvSpPr>
            <p:spPr>
              <a:xfrm>
                <a:off x="412595" y="5899026"/>
                <a:ext cx="6089047" cy="646331"/>
              </a:xfrm>
              <a:prstGeom prst="rect">
                <a:avLst/>
              </a:prstGeom>
              <a:blipFill>
                <a:blip r:embed="rId3"/>
                <a:stretch>
                  <a:fillRect l="-901" t="-5660" b="-14151"/>
                </a:stretch>
              </a:blipFill>
            </p:spPr>
            <p:txBody>
              <a:bodyPr/>
              <a:lstStyle/>
              <a:p>
                <a:r>
                  <a:rPr lang="en-US">
                    <a:noFill/>
                  </a:rPr>
                  <a:t> </a:t>
                </a:r>
              </a:p>
            </p:txBody>
          </p:sp>
        </mc:Fallback>
      </mc:AlternateContent>
      <p:pic>
        <p:nvPicPr>
          <p:cNvPr id="8" name="Content Placeholder 7">
            <a:extLst>
              <a:ext uri="{FF2B5EF4-FFF2-40B4-BE49-F238E27FC236}">
                <a16:creationId xmlns:a16="http://schemas.microsoft.com/office/drawing/2014/main" id="{90086BDD-5790-4943-A584-14F89BFDAAD5}"/>
              </a:ext>
            </a:extLst>
          </p:cNvPr>
          <p:cNvPicPr>
            <a:picLocks noGrp="1" noChangeAspect="1"/>
          </p:cNvPicPr>
          <p:nvPr>
            <p:ph idx="1"/>
          </p:nvPr>
        </p:nvPicPr>
        <p:blipFill>
          <a:blip r:embed="rId4"/>
          <a:stretch>
            <a:fillRect/>
          </a:stretch>
        </p:blipFill>
        <p:spPr>
          <a:xfrm>
            <a:off x="412595" y="2339014"/>
            <a:ext cx="6000130" cy="3417550"/>
          </a:xfrm>
        </p:spPr>
      </p:pic>
      <p:pic>
        <p:nvPicPr>
          <p:cNvPr id="9" name="Picture 8">
            <a:extLst>
              <a:ext uri="{FF2B5EF4-FFF2-40B4-BE49-F238E27FC236}">
                <a16:creationId xmlns:a16="http://schemas.microsoft.com/office/drawing/2014/main" id="{03EF976B-D530-4E0D-B561-23466A51620F}"/>
              </a:ext>
            </a:extLst>
          </p:cNvPr>
          <p:cNvPicPr>
            <a:picLocks noChangeAspect="1"/>
          </p:cNvPicPr>
          <p:nvPr/>
        </p:nvPicPr>
        <p:blipFill>
          <a:blip r:embed="rId5"/>
          <a:stretch>
            <a:fillRect/>
          </a:stretch>
        </p:blipFill>
        <p:spPr>
          <a:xfrm>
            <a:off x="6609063" y="2339014"/>
            <a:ext cx="4978915" cy="3147386"/>
          </a:xfrm>
          <a:prstGeom prst="rect">
            <a:avLst/>
          </a:prstGeom>
        </p:spPr>
      </p:pic>
      <p:pic>
        <p:nvPicPr>
          <p:cNvPr id="11" name="Picture 10">
            <a:extLst>
              <a:ext uri="{FF2B5EF4-FFF2-40B4-BE49-F238E27FC236}">
                <a16:creationId xmlns:a16="http://schemas.microsoft.com/office/drawing/2014/main" id="{C7465D0D-5616-4A80-9FE2-35B4C86C8056}"/>
              </a:ext>
            </a:extLst>
          </p:cNvPr>
          <p:cNvPicPr>
            <a:picLocks noChangeAspect="1"/>
          </p:cNvPicPr>
          <p:nvPr/>
        </p:nvPicPr>
        <p:blipFill>
          <a:blip r:embed="rId6"/>
          <a:stretch>
            <a:fillRect/>
          </a:stretch>
        </p:blipFill>
        <p:spPr>
          <a:xfrm>
            <a:off x="6501642" y="5628862"/>
            <a:ext cx="5543550" cy="733425"/>
          </a:xfrm>
          <a:prstGeom prst="rect">
            <a:avLst/>
          </a:prstGeom>
        </p:spPr>
      </p:pic>
    </p:spTree>
    <p:extLst>
      <p:ext uri="{BB962C8B-B14F-4D97-AF65-F5344CB8AC3E}">
        <p14:creationId xmlns:p14="http://schemas.microsoft.com/office/powerpoint/2010/main" val="538012560"/>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themeOverride>
</file>

<file path=docProps/app.xml><?xml version="1.0" encoding="utf-8"?>
<Properties xmlns="http://schemas.openxmlformats.org/officeDocument/2006/extended-properties" xmlns:vt="http://schemas.openxmlformats.org/officeDocument/2006/docPropsVTypes">
  <Template/>
  <TotalTime>3787</TotalTime>
  <Words>927</Words>
  <Application>Microsoft Macintosh PowerPoint</Application>
  <PresentationFormat>Widescreen</PresentationFormat>
  <Paragraphs>113</Paragraphs>
  <Slides>23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Cambria Math</vt:lpstr>
      <vt:lpstr>Century Gothic</vt:lpstr>
      <vt:lpstr>Times New Roman</vt:lpstr>
      <vt:lpstr>Wingdings</vt:lpstr>
      <vt:lpstr>Wingdings 3</vt:lpstr>
      <vt:lpstr>Ion Boardroom</vt:lpstr>
      <vt:lpstr>The Prediction of Electric Vehicle Penetration and Electricity Consumption in Florida</vt:lpstr>
      <vt:lpstr>Background </vt:lpstr>
      <vt:lpstr>MOTIVATION</vt:lpstr>
      <vt:lpstr>OBJECTIVES</vt:lpstr>
      <vt:lpstr>Data Set 1</vt:lpstr>
      <vt:lpstr>Variable Transform and Selection</vt:lpstr>
      <vt:lpstr>Variable Transform and Selection</vt:lpstr>
      <vt:lpstr>Variable Transform and Selection</vt:lpstr>
      <vt:lpstr>Linear Model of Data 1</vt:lpstr>
      <vt:lpstr>Data Set 2</vt:lpstr>
      <vt:lpstr>Descriptive statistics</vt:lpstr>
      <vt:lpstr>Logistic Regression</vt:lpstr>
      <vt:lpstr>Confusion Matrix</vt:lpstr>
      <vt:lpstr>ROC curve</vt:lpstr>
      <vt:lpstr>Compare with SVM and XGboost</vt:lpstr>
      <vt:lpstr>preliminary multiple regression model </vt:lpstr>
      <vt:lpstr>preliminary multiple regression model </vt:lpstr>
      <vt:lpstr>final model </vt:lpstr>
      <vt:lpstr>final model </vt:lpstr>
      <vt:lpstr>Conclusions and limitation</vt:lpstr>
      <vt:lpstr>Future study</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rui yang</dc:creator>
  <cp:lastModifiedBy>mengling he</cp:lastModifiedBy>
  <cp:revision>35</cp:revision>
  <dcterms:created xsi:type="dcterms:W3CDTF">2020-12-04T23:07:30Z</dcterms:created>
  <dcterms:modified xsi:type="dcterms:W3CDTF">2023-03-06T05:46:06Z</dcterms:modified>
</cp:coreProperties>
</file>