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2" r:id="rId2"/>
    <p:sldId id="307" r:id="rId3"/>
    <p:sldId id="294" r:id="rId4"/>
    <p:sldId id="295" r:id="rId5"/>
    <p:sldId id="296" r:id="rId6"/>
    <p:sldId id="293" r:id="rId7"/>
    <p:sldId id="297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ling He" initials="MH" lastIdx="6" clrIdx="0">
    <p:extLst>
      <p:ext uri="{19B8F6BF-5375-455C-9EA6-DF929625EA0E}">
        <p15:presenceInfo xmlns:p15="http://schemas.microsoft.com/office/powerpoint/2012/main" userId="S::menglinghe@knights.ucf.edu::c76e7505-d745-44e8-96c9-7e7c32b545d6" providerId="AD"/>
      </p:ext>
    </p:extLst>
  </p:cmAuthor>
  <p:cmAuthor id="2" name="Larry Tang" initials="LT" lastIdx="4" clrIdx="1">
    <p:extLst>
      <p:ext uri="{19B8F6BF-5375-455C-9EA6-DF929625EA0E}">
        <p15:presenceInfo xmlns:p15="http://schemas.microsoft.com/office/powerpoint/2012/main" userId="S::la511921_ucf.edu#ext#@knights.ucf.edu::a18ac1c3-febb-482e-8e48-361c0ddc9a20" providerId="AD"/>
      </p:ext>
    </p:extLst>
  </p:cmAuthor>
  <p:cmAuthor id="3" name="Ngoc Ty Nguyen" initials="NN" lastIdx="1" clrIdx="2">
    <p:extLst>
      <p:ext uri="{19B8F6BF-5375-455C-9EA6-DF929625EA0E}">
        <p15:presenceInfo xmlns:p15="http://schemas.microsoft.com/office/powerpoint/2012/main" userId="S::ty.nguyen@knights.ucf.edu::797aff2b-5eb2-4507-a9c7-04a08c3501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>
        <p:scale>
          <a:sx n="114" d="100"/>
          <a:sy n="114" d="100"/>
        </p:scale>
        <p:origin x="4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6-03T11:12:42.300" idx="4">
    <p:pos x="10" y="10"/>
    <p:text>instead of "pooled ROC", just say "ROC curve". ROC that people understand is usually the one without covariates. 
</p:text>
    <p:extLst>
      <p:ext uri="{C676402C-5697-4E1C-873F-D02D1690AC5C}">
        <p15:threadingInfo xmlns:p15="http://schemas.microsoft.com/office/powerpoint/2012/main" timeZoneBias="420"/>
      </p:ext>
    </p:extLst>
  </p:cm>
  <p:cm authorId="3" dt="2021-06-03T20:11:52.574" idx="1">
    <p:pos x="10" y="106"/>
    <p:text>updated
</p:text>
    <p:extLst>
      <p:ext uri="{C676402C-5697-4E1C-873F-D02D1690AC5C}">
        <p15:threadingInfo xmlns:p15="http://schemas.microsoft.com/office/powerpoint/2012/main" timeZoneBias="420">
          <p15:parentCm authorId="2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4T12:00:04.342" idx="1">
    <p:pos x="10" y="10"/>
    <p:text>add reference
</p:text>
    <p:extLst>
      <p:ext uri="{C676402C-5697-4E1C-873F-D02D1690AC5C}">
        <p15:threadingInfo xmlns:p15="http://schemas.microsoft.com/office/powerpoint/2012/main" timeZoneBias="420"/>
      </p:ext>
    </p:extLst>
  </p:cm>
  <p:cm authorId="1" dt="2021-06-04T16:01:11.624" idx="2">
    <p:pos x="10" y="106"/>
    <p:text>updated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6-03T11:29:06.778" idx="1">
    <p:pos x="10" y="10"/>
    <p:text>replace these plots with the more concave ones from thumb
</p:text>
    <p:extLst>
      <p:ext uri="{C676402C-5697-4E1C-873F-D02D1690AC5C}">
        <p15:threadingInfo xmlns:p15="http://schemas.microsoft.com/office/powerpoint/2012/main" timeZoneBias="420"/>
      </p:ext>
    </p:extLst>
  </p:cm>
  <p:cm authorId="2" dt="2021-06-03T11:38:47.199" idx="2">
    <p:pos x="10" y="106"/>
    <p:text>do the same for the next few slides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  <p:cm authorId="1" dt="2021-06-04T16:01:04.913" idx="3">
    <p:pos x="10" y="202"/>
    <p:text>updated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6-03T11:46:55.648" idx="3">
    <p:pos x="6210" y="153"/>
    <p:text>ROC curve should be "AUC"?
</p:text>
    <p:extLst>
      <p:ext uri="{C676402C-5697-4E1C-873F-D02D1690AC5C}">
        <p15:threadingInfo xmlns:p15="http://schemas.microsoft.com/office/powerpoint/2012/main" timeZoneBias="420"/>
      </p:ext>
    </p:extLst>
  </p:cm>
  <p:cm authorId="1" dt="2021-06-04T16:00:33.392" idx="4">
    <p:pos x="6210" y="249"/>
    <p:text>Updated</p:text>
    <p:extLst>
      <p:ext uri="{C676402C-5697-4E1C-873F-D02D1690AC5C}">
        <p15:threadingInfo xmlns:p15="http://schemas.microsoft.com/office/powerpoint/2012/main" timeZoneBias="240">
          <p15:parentCm authorId="2" idx="3"/>
        </p15:threadingInfo>
      </p:ext>
    </p:extLst>
  </p:cm>
  <p:cm authorId="1" dt="2021-06-04T16:00:35.178" idx="5">
    <p:pos x="10" y="10"/>
    <p:text>Table pending updated</p:text>
    <p:extLst>
      <p:ext uri="{C676402C-5697-4E1C-873F-D02D1690AC5C}">
        <p15:threadingInfo xmlns:p15="http://schemas.microsoft.com/office/powerpoint/2012/main" timeZoneBias="240"/>
      </p:ext>
    </p:extLst>
  </p:cm>
  <p:cm authorId="1" dt="2021-06-09T09:39:27.840" idx="6">
    <p:pos x="10" y="106"/>
    <p:text>updated
</p:text>
    <p:extLst>
      <p:ext uri="{C676402C-5697-4E1C-873F-D02D1690AC5C}">
        <p15:threadingInfo xmlns:p15="http://schemas.microsoft.com/office/powerpoint/2012/main" timeZoneBias="420">
          <p15:parentCm authorId="1" idx="5"/>
        </p15:threadingInfo>
      </p:ext>
    </p:extLst>
  </p:cm>
</p:cmLst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96E6D-3234-4DA1-A75E-F4A3948D5A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7B22B6-9230-44B5-9FF4-199C50D641D8}">
      <dgm:prSet/>
      <dgm:spPr/>
      <dgm:t>
        <a:bodyPr/>
        <a:lstStyle/>
        <a:p>
          <a:r>
            <a:rPr lang="en-US"/>
            <a:t>Dataset used in the </a:t>
          </a:r>
          <a:r>
            <a:rPr lang="en-US">
              <a:cs typeface="Calibri" panose="020F0502020204030204"/>
            </a:rPr>
            <a:t>pooled ROC and </a:t>
          </a:r>
          <a:r>
            <a:rPr lang="en-US">
              <a:ea typeface="+mn-lt"/>
              <a:cs typeface="+mn-lt"/>
            </a:rPr>
            <a:t>covariate-specific</a:t>
          </a:r>
          <a:r>
            <a:rPr lang="en-US">
              <a:cs typeface="Calibri" panose="020F0502020204030204"/>
            </a:rPr>
            <a:t> ROC curve </a:t>
          </a:r>
          <a:r>
            <a:rPr lang="en-US"/>
            <a:t>is a subset of the 2012 West Virginia University's FBI BIOCOP</a:t>
          </a:r>
        </a:p>
      </dgm:t>
    </dgm:pt>
    <dgm:pt modelId="{A6C2A2FC-862B-4DD7-B7A9-7826DB94980B}" type="parTrans" cxnId="{DF670349-DC6E-4DF0-BF97-E058C9BECEB1}">
      <dgm:prSet/>
      <dgm:spPr/>
      <dgm:t>
        <a:bodyPr/>
        <a:lstStyle/>
        <a:p>
          <a:endParaRPr lang="en-US"/>
        </a:p>
      </dgm:t>
    </dgm:pt>
    <dgm:pt modelId="{209F7EF7-0DE4-4A0C-B812-BEF44DC36FA9}" type="sibTrans" cxnId="{DF670349-DC6E-4DF0-BF97-E058C9BECEB1}">
      <dgm:prSet/>
      <dgm:spPr/>
      <dgm:t>
        <a:bodyPr/>
        <a:lstStyle/>
        <a:p>
          <a:endParaRPr lang="en-US"/>
        </a:p>
      </dgm:t>
    </dgm:pt>
    <dgm:pt modelId="{27F6941E-9A4C-4E1C-A9B3-F1E706075B30}">
      <dgm:prSet/>
      <dgm:spPr/>
      <dgm:t>
        <a:bodyPr/>
        <a:lstStyle/>
        <a:p>
          <a:r>
            <a:rPr lang="en-US"/>
            <a:t>Response variable: Match score</a:t>
          </a:r>
        </a:p>
      </dgm:t>
    </dgm:pt>
    <dgm:pt modelId="{B967BAFB-64F0-48AB-8619-323B28771843}" type="parTrans" cxnId="{3C7E9FF9-47D0-408D-85C9-B3AC3A5B4E72}">
      <dgm:prSet/>
      <dgm:spPr/>
      <dgm:t>
        <a:bodyPr/>
        <a:lstStyle/>
        <a:p>
          <a:endParaRPr lang="en-US"/>
        </a:p>
      </dgm:t>
    </dgm:pt>
    <dgm:pt modelId="{8D8DAB9A-A390-4304-B170-2A677A2003A0}" type="sibTrans" cxnId="{3C7E9FF9-47D0-408D-85C9-B3AC3A5B4E72}">
      <dgm:prSet/>
      <dgm:spPr/>
      <dgm:t>
        <a:bodyPr/>
        <a:lstStyle/>
        <a:p>
          <a:endParaRPr lang="en-US"/>
        </a:p>
      </dgm:t>
    </dgm:pt>
    <dgm:pt modelId="{85BADC17-6A62-40F8-BC9F-A7D7A96122FC}">
      <dgm:prSet/>
      <dgm:spPr/>
      <dgm:t>
        <a:bodyPr/>
        <a:lstStyle/>
        <a:p>
          <a:pPr rtl="0"/>
          <a:r>
            <a:rPr lang="en-US"/>
            <a:t>Genuine score: the score obtained by comparing two fingerprint images of the same source</a:t>
          </a:r>
        </a:p>
      </dgm:t>
    </dgm:pt>
    <dgm:pt modelId="{B05858A0-E45A-4CA4-970D-50742E91AC9F}" type="parTrans" cxnId="{B83616DA-4B03-4691-A027-88920F2D1CF5}">
      <dgm:prSet/>
      <dgm:spPr/>
      <dgm:t>
        <a:bodyPr/>
        <a:lstStyle/>
        <a:p>
          <a:endParaRPr lang="en-US"/>
        </a:p>
      </dgm:t>
    </dgm:pt>
    <dgm:pt modelId="{3CD84866-DDD0-4D35-81B2-B1D2B9996090}" type="sibTrans" cxnId="{B83616DA-4B03-4691-A027-88920F2D1CF5}">
      <dgm:prSet/>
      <dgm:spPr/>
      <dgm:t>
        <a:bodyPr/>
        <a:lstStyle/>
        <a:p>
          <a:endParaRPr lang="en-US"/>
        </a:p>
      </dgm:t>
    </dgm:pt>
    <dgm:pt modelId="{419A409B-5249-B845-AF7C-47D7B0BB4BAE}">
      <dgm:prSet/>
      <dgm:spPr/>
      <dgm:t>
        <a:bodyPr/>
        <a:lstStyle/>
        <a:p>
          <a:pPr rtl="0"/>
          <a:r>
            <a:rPr lang="en-US"/>
            <a:t>Impostor score : the score that generated by comparing fingerprint images of two different sources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36FDEECC-76DD-3041-96C3-134EC225B573}" type="parTrans" cxnId="{EC02B420-3598-9648-AFB9-1BBD0345AED5}">
      <dgm:prSet/>
      <dgm:spPr/>
      <dgm:t>
        <a:bodyPr/>
        <a:lstStyle/>
        <a:p>
          <a:endParaRPr lang="en-US"/>
        </a:p>
      </dgm:t>
    </dgm:pt>
    <dgm:pt modelId="{8E23A96B-54A7-7442-A382-A924EEB56F94}" type="sibTrans" cxnId="{EC02B420-3598-9648-AFB9-1BBD0345AED5}">
      <dgm:prSet/>
      <dgm:spPr/>
      <dgm:t>
        <a:bodyPr/>
        <a:lstStyle/>
        <a:p>
          <a:endParaRPr lang="en-US"/>
        </a:p>
      </dgm:t>
    </dgm:pt>
    <dgm:pt modelId="{6FAB2A74-60C8-D746-A014-6EEBDFD221CF}">
      <dgm:prSet/>
      <dgm:spPr/>
      <dgm:t>
        <a:bodyPr/>
        <a:lstStyle/>
        <a:p>
          <a:r>
            <a:rPr lang="en-US"/>
            <a:t>Covariates: Gender; age; ethnicity</a:t>
          </a:r>
        </a:p>
      </dgm:t>
    </dgm:pt>
    <dgm:pt modelId="{3146CD74-20CC-2F43-80C7-F929B50C0E51}" type="parTrans" cxnId="{0EC3B96A-1C6E-2A4D-B2F4-C62D3C37B41B}">
      <dgm:prSet/>
      <dgm:spPr/>
      <dgm:t>
        <a:bodyPr/>
        <a:lstStyle/>
        <a:p>
          <a:endParaRPr lang="en-US"/>
        </a:p>
      </dgm:t>
    </dgm:pt>
    <dgm:pt modelId="{9CAD310B-3AFE-4A4F-8860-AF2FB7E11AA4}" type="sibTrans" cxnId="{0EC3B96A-1C6E-2A4D-B2F4-C62D3C37B41B}">
      <dgm:prSet/>
      <dgm:spPr/>
      <dgm:t>
        <a:bodyPr/>
        <a:lstStyle/>
        <a:p>
          <a:endParaRPr lang="en-US"/>
        </a:p>
      </dgm:t>
    </dgm:pt>
    <dgm:pt modelId="{F3612481-F999-C84C-9EFD-FEE970D70562}" type="pres">
      <dgm:prSet presAssocID="{49D96E6D-3234-4DA1-A75E-F4A3948D5A9E}" presName="vert0" presStyleCnt="0">
        <dgm:presLayoutVars>
          <dgm:dir/>
          <dgm:animOne val="branch"/>
          <dgm:animLvl val="lvl"/>
        </dgm:presLayoutVars>
      </dgm:prSet>
      <dgm:spPr/>
    </dgm:pt>
    <dgm:pt modelId="{D2F53703-297C-7040-8FB4-5B0E90C38A5C}" type="pres">
      <dgm:prSet presAssocID="{F37B22B6-9230-44B5-9FF4-199C50D641D8}" presName="thickLine" presStyleLbl="alignNode1" presStyleIdx="0" presStyleCnt="5"/>
      <dgm:spPr/>
    </dgm:pt>
    <dgm:pt modelId="{C01B0EBF-B9EB-1248-9503-F37B21C462A0}" type="pres">
      <dgm:prSet presAssocID="{F37B22B6-9230-44B5-9FF4-199C50D641D8}" presName="horz1" presStyleCnt="0"/>
      <dgm:spPr/>
    </dgm:pt>
    <dgm:pt modelId="{EA99BEC8-CC3A-054A-9CDF-83D7FA52D950}" type="pres">
      <dgm:prSet presAssocID="{F37B22B6-9230-44B5-9FF4-199C50D641D8}" presName="tx1" presStyleLbl="revTx" presStyleIdx="0" presStyleCnt="5"/>
      <dgm:spPr/>
    </dgm:pt>
    <dgm:pt modelId="{69BB97E0-448A-C046-BF95-BE53A7E8A505}" type="pres">
      <dgm:prSet presAssocID="{F37B22B6-9230-44B5-9FF4-199C50D641D8}" presName="vert1" presStyleCnt="0"/>
      <dgm:spPr/>
    </dgm:pt>
    <dgm:pt modelId="{A9A77396-B93C-C242-999A-946F0B91CECB}" type="pres">
      <dgm:prSet presAssocID="{27F6941E-9A4C-4E1C-A9B3-F1E706075B30}" presName="thickLine" presStyleLbl="alignNode1" presStyleIdx="1" presStyleCnt="5"/>
      <dgm:spPr/>
    </dgm:pt>
    <dgm:pt modelId="{DC876E15-FE71-6048-AAD7-B6D95C846275}" type="pres">
      <dgm:prSet presAssocID="{27F6941E-9A4C-4E1C-A9B3-F1E706075B30}" presName="horz1" presStyleCnt="0"/>
      <dgm:spPr/>
    </dgm:pt>
    <dgm:pt modelId="{58DCE78D-E0F8-884D-9EC6-B379E94F3944}" type="pres">
      <dgm:prSet presAssocID="{27F6941E-9A4C-4E1C-A9B3-F1E706075B30}" presName="tx1" presStyleLbl="revTx" presStyleIdx="1" presStyleCnt="5"/>
      <dgm:spPr/>
    </dgm:pt>
    <dgm:pt modelId="{A9165719-1666-FB4A-86A6-9E1E9A9D84C9}" type="pres">
      <dgm:prSet presAssocID="{27F6941E-9A4C-4E1C-A9B3-F1E706075B30}" presName="vert1" presStyleCnt="0"/>
      <dgm:spPr/>
    </dgm:pt>
    <dgm:pt modelId="{2C108CA8-110B-E344-9246-4DD3E689337A}" type="pres">
      <dgm:prSet presAssocID="{85BADC17-6A62-40F8-BC9F-A7D7A96122FC}" presName="thickLine" presStyleLbl="alignNode1" presStyleIdx="2" presStyleCnt="5"/>
      <dgm:spPr/>
    </dgm:pt>
    <dgm:pt modelId="{90C48E94-060B-244D-9445-2805932C81A2}" type="pres">
      <dgm:prSet presAssocID="{85BADC17-6A62-40F8-BC9F-A7D7A96122FC}" presName="horz1" presStyleCnt="0"/>
      <dgm:spPr/>
    </dgm:pt>
    <dgm:pt modelId="{0F7346CD-B6C1-D244-A281-84878803D66A}" type="pres">
      <dgm:prSet presAssocID="{85BADC17-6A62-40F8-BC9F-A7D7A96122FC}" presName="tx1" presStyleLbl="revTx" presStyleIdx="2" presStyleCnt="5"/>
      <dgm:spPr/>
    </dgm:pt>
    <dgm:pt modelId="{B242EBDF-C723-2E45-A066-7AB0FFE4BE2D}" type="pres">
      <dgm:prSet presAssocID="{85BADC17-6A62-40F8-BC9F-A7D7A96122FC}" presName="vert1" presStyleCnt="0"/>
      <dgm:spPr/>
    </dgm:pt>
    <dgm:pt modelId="{4A0ED82F-BB90-1145-B690-BDD1E5C43C1F}" type="pres">
      <dgm:prSet presAssocID="{419A409B-5249-B845-AF7C-47D7B0BB4BAE}" presName="thickLine" presStyleLbl="alignNode1" presStyleIdx="3" presStyleCnt="5"/>
      <dgm:spPr/>
    </dgm:pt>
    <dgm:pt modelId="{771BE5FF-CB24-124F-AABD-5385E22E1D5D}" type="pres">
      <dgm:prSet presAssocID="{419A409B-5249-B845-AF7C-47D7B0BB4BAE}" presName="horz1" presStyleCnt="0"/>
      <dgm:spPr/>
    </dgm:pt>
    <dgm:pt modelId="{84A7ABF4-2219-1C46-A234-43F950BF566D}" type="pres">
      <dgm:prSet presAssocID="{419A409B-5249-B845-AF7C-47D7B0BB4BAE}" presName="tx1" presStyleLbl="revTx" presStyleIdx="3" presStyleCnt="5"/>
      <dgm:spPr/>
    </dgm:pt>
    <dgm:pt modelId="{21420A4E-1DBB-7F46-897C-073B9B898BA5}" type="pres">
      <dgm:prSet presAssocID="{419A409B-5249-B845-AF7C-47D7B0BB4BAE}" presName="vert1" presStyleCnt="0"/>
      <dgm:spPr/>
    </dgm:pt>
    <dgm:pt modelId="{CD8BBBD0-E3F1-F146-9F5B-4B8D55618C92}" type="pres">
      <dgm:prSet presAssocID="{6FAB2A74-60C8-D746-A014-6EEBDFD221CF}" presName="thickLine" presStyleLbl="alignNode1" presStyleIdx="4" presStyleCnt="5"/>
      <dgm:spPr/>
    </dgm:pt>
    <dgm:pt modelId="{DB2B6A8B-769D-CA4D-BFF8-AC7473FC11B9}" type="pres">
      <dgm:prSet presAssocID="{6FAB2A74-60C8-D746-A014-6EEBDFD221CF}" presName="horz1" presStyleCnt="0"/>
      <dgm:spPr/>
    </dgm:pt>
    <dgm:pt modelId="{1592B0BD-8FE4-874D-BEA1-4C763E490CFC}" type="pres">
      <dgm:prSet presAssocID="{6FAB2A74-60C8-D746-A014-6EEBDFD221CF}" presName="tx1" presStyleLbl="revTx" presStyleIdx="4" presStyleCnt="5"/>
      <dgm:spPr/>
    </dgm:pt>
    <dgm:pt modelId="{ED76F297-8A9D-A142-9679-6A1DE42F175F}" type="pres">
      <dgm:prSet presAssocID="{6FAB2A74-60C8-D746-A014-6EEBDFD221CF}" presName="vert1" presStyleCnt="0"/>
      <dgm:spPr/>
    </dgm:pt>
  </dgm:ptLst>
  <dgm:cxnLst>
    <dgm:cxn modelId="{00208F06-B2E8-D94F-B72F-99D4B508FBE1}" type="presOf" srcId="{85BADC17-6A62-40F8-BC9F-A7D7A96122FC}" destId="{0F7346CD-B6C1-D244-A281-84878803D66A}" srcOrd="0" destOrd="0" presId="urn:microsoft.com/office/officeart/2008/layout/LinedList"/>
    <dgm:cxn modelId="{EC02B420-3598-9648-AFB9-1BBD0345AED5}" srcId="{49D96E6D-3234-4DA1-A75E-F4A3948D5A9E}" destId="{419A409B-5249-B845-AF7C-47D7B0BB4BAE}" srcOrd="3" destOrd="0" parTransId="{36FDEECC-76DD-3041-96C3-134EC225B573}" sibTransId="{8E23A96B-54A7-7442-A382-A924EEB56F94}"/>
    <dgm:cxn modelId="{3BFC182A-C6BC-2647-9B38-AAA3D09D2D24}" type="presOf" srcId="{F37B22B6-9230-44B5-9FF4-199C50D641D8}" destId="{EA99BEC8-CC3A-054A-9CDF-83D7FA52D950}" srcOrd="0" destOrd="0" presId="urn:microsoft.com/office/officeart/2008/layout/LinedList"/>
    <dgm:cxn modelId="{14345933-9ED3-E446-B3AF-E198239390F6}" type="presOf" srcId="{27F6941E-9A4C-4E1C-A9B3-F1E706075B30}" destId="{58DCE78D-E0F8-884D-9EC6-B379E94F3944}" srcOrd="0" destOrd="0" presId="urn:microsoft.com/office/officeart/2008/layout/LinedList"/>
    <dgm:cxn modelId="{DF670349-DC6E-4DF0-BF97-E058C9BECEB1}" srcId="{49D96E6D-3234-4DA1-A75E-F4A3948D5A9E}" destId="{F37B22B6-9230-44B5-9FF4-199C50D641D8}" srcOrd="0" destOrd="0" parTransId="{A6C2A2FC-862B-4DD7-B7A9-7826DB94980B}" sibTransId="{209F7EF7-0DE4-4A0C-B812-BEF44DC36FA9}"/>
    <dgm:cxn modelId="{EB31C850-7706-A849-AEB4-93DEBD512C2F}" type="presOf" srcId="{6FAB2A74-60C8-D746-A014-6EEBDFD221CF}" destId="{1592B0BD-8FE4-874D-BEA1-4C763E490CFC}" srcOrd="0" destOrd="0" presId="urn:microsoft.com/office/officeart/2008/layout/LinedList"/>
    <dgm:cxn modelId="{0EC3B96A-1C6E-2A4D-B2F4-C62D3C37B41B}" srcId="{49D96E6D-3234-4DA1-A75E-F4A3948D5A9E}" destId="{6FAB2A74-60C8-D746-A014-6EEBDFD221CF}" srcOrd="4" destOrd="0" parTransId="{3146CD74-20CC-2F43-80C7-F929B50C0E51}" sibTransId="{9CAD310B-3AFE-4A4F-8860-AF2FB7E11AA4}"/>
    <dgm:cxn modelId="{B83616DA-4B03-4691-A027-88920F2D1CF5}" srcId="{49D96E6D-3234-4DA1-A75E-F4A3948D5A9E}" destId="{85BADC17-6A62-40F8-BC9F-A7D7A96122FC}" srcOrd="2" destOrd="0" parTransId="{B05858A0-E45A-4CA4-970D-50742E91AC9F}" sibTransId="{3CD84866-DDD0-4D35-81B2-B1D2B9996090}"/>
    <dgm:cxn modelId="{2134ADF3-AE75-864E-91B7-AA33C26A0226}" type="presOf" srcId="{49D96E6D-3234-4DA1-A75E-F4A3948D5A9E}" destId="{F3612481-F999-C84C-9EFD-FEE970D70562}" srcOrd="0" destOrd="0" presId="urn:microsoft.com/office/officeart/2008/layout/LinedList"/>
    <dgm:cxn modelId="{368AC2F8-AD9B-A04C-AE5C-64CC7706CBB4}" type="presOf" srcId="{419A409B-5249-B845-AF7C-47D7B0BB4BAE}" destId="{84A7ABF4-2219-1C46-A234-43F950BF566D}" srcOrd="0" destOrd="0" presId="urn:microsoft.com/office/officeart/2008/layout/LinedList"/>
    <dgm:cxn modelId="{3C7E9FF9-47D0-408D-85C9-B3AC3A5B4E72}" srcId="{49D96E6D-3234-4DA1-A75E-F4A3948D5A9E}" destId="{27F6941E-9A4C-4E1C-A9B3-F1E706075B30}" srcOrd="1" destOrd="0" parTransId="{B967BAFB-64F0-48AB-8619-323B28771843}" sibTransId="{8D8DAB9A-A390-4304-B170-2A677A2003A0}"/>
    <dgm:cxn modelId="{E85CE124-3A6B-2041-9C47-18D05449E981}" type="presParOf" srcId="{F3612481-F999-C84C-9EFD-FEE970D70562}" destId="{D2F53703-297C-7040-8FB4-5B0E90C38A5C}" srcOrd="0" destOrd="0" presId="urn:microsoft.com/office/officeart/2008/layout/LinedList"/>
    <dgm:cxn modelId="{E26EF7A0-0AC4-4846-BDE6-2B293FA7D236}" type="presParOf" srcId="{F3612481-F999-C84C-9EFD-FEE970D70562}" destId="{C01B0EBF-B9EB-1248-9503-F37B21C462A0}" srcOrd="1" destOrd="0" presId="urn:microsoft.com/office/officeart/2008/layout/LinedList"/>
    <dgm:cxn modelId="{B81FC3EC-2C7C-3B41-84A2-25F1558F9104}" type="presParOf" srcId="{C01B0EBF-B9EB-1248-9503-F37B21C462A0}" destId="{EA99BEC8-CC3A-054A-9CDF-83D7FA52D950}" srcOrd="0" destOrd="0" presId="urn:microsoft.com/office/officeart/2008/layout/LinedList"/>
    <dgm:cxn modelId="{9A4AA3C0-2889-B444-988E-589ED9AA0E50}" type="presParOf" srcId="{C01B0EBF-B9EB-1248-9503-F37B21C462A0}" destId="{69BB97E0-448A-C046-BF95-BE53A7E8A505}" srcOrd="1" destOrd="0" presId="urn:microsoft.com/office/officeart/2008/layout/LinedList"/>
    <dgm:cxn modelId="{F69B6141-A230-F24B-A59D-5C6413DA0B26}" type="presParOf" srcId="{F3612481-F999-C84C-9EFD-FEE970D70562}" destId="{A9A77396-B93C-C242-999A-946F0B91CECB}" srcOrd="2" destOrd="0" presId="urn:microsoft.com/office/officeart/2008/layout/LinedList"/>
    <dgm:cxn modelId="{5890CED8-F59B-BB47-A24C-B766E7CE00DE}" type="presParOf" srcId="{F3612481-F999-C84C-9EFD-FEE970D70562}" destId="{DC876E15-FE71-6048-AAD7-B6D95C846275}" srcOrd="3" destOrd="0" presId="urn:microsoft.com/office/officeart/2008/layout/LinedList"/>
    <dgm:cxn modelId="{7C5FD5A5-843A-8249-B06A-8BE40DBC8694}" type="presParOf" srcId="{DC876E15-FE71-6048-AAD7-B6D95C846275}" destId="{58DCE78D-E0F8-884D-9EC6-B379E94F3944}" srcOrd="0" destOrd="0" presId="urn:microsoft.com/office/officeart/2008/layout/LinedList"/>
    <dgm:cxn modelId="{05761486-7A44-6543-8FBD-04601AC163CB}" type="presParOf" srcId="{DC876E15-FE71-6048-AAD7-B6D95C846275}" destId="{A9165719-1666-FB4A-86A6-9E1E9A9D84C9}" srcOrd="1" destOrd="0" presId="urn:microsoft.com/office/officeart/2008/layout/LinedList"/>
    <dgm:cxn modelId="{614F5354-7251-A442-BB4A-DE5138595872}" type="presParOf" srcId="{F3612481-F999-C84C-9EFD-FEE970D70562}" destId="{2C108CA8-110B-E344-9246-4DD3E689337A}" srcOrd="4" destOrd="0" presId="urn:microsoft.com/office/officeart/2008/layout/LinedList"/>
    <dgm:cxn modelId="{9F7B3B09-A3DC-8346-B793-D407E8E9FC36}" type="presParOf" srcId="{F3612481-F999-C84C-9EFD-FEE970D70562}" destId="{90C48E94-060B-244D-9445-2805932C81A2}" srcOrd="5" destOrd="0" presId="urn:microsoft.com/office/officeart/2008/layout/LinedList"/>
    <dgm:cxn modelId="{F5C8D78E-9BB5-3347-98E0-D47E11E67885}" type="presParOf" srcId="{90C48E94-060B-244D-9445-2805932C81A2}" destId="{0F7346CD-B6C1-D244-A281-84878803D66A}" srcOrd="0" destOrd="0" presId="urn:microsoft.com/office/officeart/2008/layout/LinedList"/>
    <dgm:cxn modelId="{C7BC160A-2AB4-4B47-B07C-A8409E10C13C}" type="presParOf" srcId="{90C48E94-060B-244D-9445-2805932C81A2}" destId="{B242EBDF-C723-2E45-A066-7AB0FFE4BE2D}" srcOrd="1" destOrd="0" presId="urn:microsoft.com/office/officeart/2008/layout/LinedList"/>
    <dgm:cxn modelId="{0C93F52A-BC7B-6643-9C9A-93C144F8E181}" type="presParOf" srcId="{F3612481-F999-C84C-9EFD-FEE970D70562}" destId="{4A0ED82F-BB90-1145-B690-BDD1E5C43C1F}" srcOrd="6" destOrd="0" presId="urn:microsoft.com/office/officeart/2008/layout/LinedList"/>
    <dgm:cxn modelId="{FEE6061A-76BE-C04B-8191-B33993F95C9F}" type="presParOf" srcId="{F3612481-F999-C84C-9EFD-FEE970D70562}" destId="{771BE5FF-CB24-124F-AABD-5385E22E1D5D}" srcOrd="7" destOrd="0" presId="urn:microsoft.com/office/officeart/2008/layout/LinedList"/>
    <dgm:cxn modelId="{5836A96F-AD0B-844A-AB7D-69C93AD7EF35}" type="presParOf" srcId="{771BE5FF-CB24-124F-AABD-5385E22E1D5D}" destId="{84A7ABF4-2219-1C46-A234-43F950BF566D}" srcOrd="0" destOrd="0" presId="urn:microsoft.com/office/officeart/2008/layout/LinedList"/>
    <dgm:cxn modelId="{44496213-B5A1-4340-A422-6DE61F89B47D}" type="presParOf" srcId="{771BE5FF-CB24-124F-AABD-5385E22E1D5D}" destId="{21420A4E-1DBB-7F46-897C-073B9B898BA5}" srcOrd="1" destOrd="0" presId="urn:microsoft.com/office/officeart/2008/layout/LinedList"/>
    <dgm:cxn modelId="{20382C2B-A961-2648-9A7C-1269F4652AF3}" type="presParOf" srcId="{F3612481-F999-C84C-9EFD-FEE970D70562}" destId="{CD8BBBD0-E3F1-F146-9F5B-4B8D55618C92}" srcOrd="8" destOrd="0" presId="urn:microsoft.com/office/officeart/2008/layout/LinedList"/>
    <dgm:cxn modelId="{54615FD0-8173-5E4F-B994-0CBE7A099B53}" type="presParOf" srcId="{F3612481-F999-C84C-9EFD-FEE970D70562}" destId="{DB2B6A8B-769D-CA4D-BFF8-AC7473FC11B9}" srcOrd="9" destOrd="0" presId="urn:microsoft.com/office/officeart/2008/layout/LinedList"/>
    <dgm:cxn modelId="{4BBB23B4-2876-D641-80D8-74EFED53B927}" type="presParOf" srcId="{DB2B6A8B-769D-CA4D-BFF8-AC7473FC11B9}" destId="{1592B0BD-8FE4-874D-BEA1-4C763E490CFC}" srcOrd="0" destOrd="0" presId="urn:microsoft.com/office/officeart/2008/layout/LinedList"/>
    <dgm:cxn modelId="{D5A8F2DD-F7B5-3A42-8880-4BA297FF22EB}" type="presParOf" srcId="{DB2B6A8B-769D-CA4D-BFF8-AC7473FC11B9}" destId="{ED76F297-8A9D-A142-9679-6A1DE42F17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DEF0A-712D-499D-AEF3-5C646B291B75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58903F9-8F95-44BB-AC09-91DD03B2CD62}">
      <dgm:prSet custT="1"/>
      <dgm:spPr/>
      <dgm:t>
        <a:bodyPr/>
        <a:lstStyle/>
        <a:p>
          <a:r>
            <a:rPr lang="en-US" sz="2400" b="0"/>
            <a:t>Fingerprint match scores vary based on demographics.</a:t>
          </a:r>
          <a:endParaRPr lang="en-US" sz="2400"/>
        </a:p>
      </dgm:t>
    </dgm:pt>
    <dgm:pt modelId="{80F8606E-90C1-4B58-B6CE-BE054D7D8104}" type="parTrans" cxnId="{7127FE0C-D1A8-4696-8E71-3CA3D8D5F7E3}">
      <dgm:prSet/>
      <dgm:spPr/>
      <dgm:t>
        <a:bodyPr/>
        <a:lstStyle/>
        <a:p>
          <a:endParaRPr lang="en-US"/>
        </a:p>
      </dgm:t>
    </dgm:pt>
    <dgm:pt modelId="{43EE80DE-F9C6-4650-8B4B-2CEA160FE0C1}" type="sibTrans" cxnId="{7127FE0C-D1A8-4696-8E71-3CA3D8D5F7E3}">
      <dgm:prSet/>
      <dgm:spPr/>
      <dgm:t>
        <a:bodyPr/>
        <a:lstStyle/>
        <a:p>
          <a:endParaRPr lang="en-US"/>
        </a:p>
      </dgm:t>
    </dgm:pt>
    <dgm:pt modelId="{6FF777E8-C114-9A44-BC5C-D6D17E34240F}">
      <dgm:prSet custT="1"/>
      <dgm:spPr/>
      <dgm:t>
        <a:bodyPr/>
        <a:lstStyle/>
        <a:p>
          <a:r>
            <a:rPr lang="en-US" sz="2400" b="0"/>
            <a:t>How will demographics impact the fairness of the algorithm?</a:t>
          </a:r>
          <a:endParaRPr lang="en-US" sz="2400"/>
        </a:p>
      </dgm:t>
    </dgm:pt>
    <dgm:pt modelId="{04EB9BFC-2280-7A41-8FB7-410A56837466}" type="parTrans" cxnId="{FD59C8F7-0111-0446-BEA0-70EB5DE415D0}">
      <dgm:prSet/>
      <dgm:spPr/>
      <dgm:t>
        <a:bodyPr/>
        <a:lstStyle/>
        <a:p>
          <a:endParaRPr lang="en-US"/>
        </a:p>
      </dgm:t>
    </dgm:pt>
    <dgm:pt modelId="{778D3F23-2B93-8647-A820-A380A7C18790}" type="sibTrans" cxnId="{FD59C8F7-0111-0446-BEA0-70EB5DE415D0}">
      <dgm:prSet/>
      <dgm:spPr/>
      <dgm:t>
        <a:bodyPr/>
        <a:lstStyle/>
        <a:p>
          <a:endParaRPr lang="en-US"/>
        </a:p>
      </dgm:t>
    </dgm:pt>
    <dgm:pt modelId="{7E2341D8-4D16-0C47-B6B2-52CBF08AC1F8}" type="pres">
      <dgm:prSet presAssocID="{F7DDEF0A-712D-499D-AEF3-5C646B291B75}" presName="vert0" presStyleCnt="0">
        <dgm:presLayoutVars>
          <dgm:dir/>
          <dgm:animOne val="branch"/>
          <dgm:animLvl val="lvl"/>
        </dgm:presLayoutVars>
      </dgm:prSet>
      <dgm:spPr/>
    </dgm:pt>
    <dgm:pt modelId="{A92F2F53-9EAF-8E4C-9090-6A536DAF9458}" type="pres">
      <dgm:prSet presAssocID="{A58903F9-8F95-44BB-AC09-91DD03B2CD62}" presName="thickLine" presStyleLbl="alignNode1" presStyleIdx="0" presStyleCnt="2"/>
      <dgm:spPr/>
    </dgm:pt>
    <dgm:pt modelId="{BB303EFB-7B90-B745-9E9A-C885AC9A9507}" type="pres">
      <dgm:prSet presAssocID="{A58903F9-8F95-44BB-AC09-91DD03B2CD62}" presName="horz1" presStyleCnt="0"/>
      <dgm:spPr/>
    </dgm:pt>
    <dgm:pt modelId="{CB18CEF5-D0A4-F147-AD77-DF7DF179AFB9}" type="pres">
      <dgm:prSet presAssocID="{A58903F9-8F95-44BB-AC09-91DD03B2CD62}" presName="tx1" presStyleLbl="revTx" presStyleIdx="0" presStyleCnt="2"/>
      <dgm:spPr/>
    </dgm:pt>
    <dgm:pt modelId="{EEB3CBAD-C3BF-0E44-8B7D-E8A74BFACB98}" type="pres">
      <dgm:prSet presAssocID="{A58903F9-8F95-44BB-AC09-91DD03B2CD62}" presName="vert1" presStyleCnt="0"/>
      <dgm:spPr/>
    </dgm:pt>
    <dgm:pt modelId="{3C83F56B-FADF-2647-96D4-5F6CB4EEDCEE}" type="pres">
      <dgm:prSet presAssocID="{6FF777E8-C114-9A44-BC5C-D6D17E34240F}" presName="thickLine" presStyleLbl="alignNode1" presStyleIdx="1" presStyleCnt="2"/>
      <dgm:spPr/>
    </dgm:pt>
    <dgm:pt modelId="{FCD86409-EB88-9248-88D9-BDE0E11B9E31}" type="pres">
      <dgm:prSet presAssocID="{6FF777E8-C114-9A44-BC5C-D6D17E34240F}" presName="horz1" presStyleCnt="0"/>
      <dgm:spPr/>
    </dgm:pt>
    <dgm:pt modelId="{BD7B2B48-5803-EF4F-AB8B-7647EFCEC92A}" type="pres">
      <dgm:prSet presAssocID="{6FF777E8-C114-9A44-BC5C-D6D17E34240F}" presName="tx1" presStyleLbl="revTx" presStyleIdx="1" presStyleCnt="2"/>
      <dgm:spPr/>
    </dgm:pt>
    <dgm:pt modelId="{D868A9B3-B5D4-1041-8A14-92FD2DA8A98D}" type="pres">
      <dgm:prSet presAssocID="{6FF777E8-C114-9A44-BC5C-D6D17E34240F}" presName="vert1" presStyleCnt="0"/>
      <dgm:spPr/>
    </dgm:pt>
  </dgm:ptLst>
  <dgm:cxnLst>
    <dgm:cxn modelId="{7127FE0C-D1A8-4696-8E71-3CA3D8D5F7E3}" srcId="{F7DDEF0A-712D-499D-AEF3-5C646B291B75}" destId="{A58903F9-8F95-44BB-AC09-91DD03B2CD62}" srcOrd="0" destOrd="0" parTransId="{80F8606E-90C1-4B58-B6CE-BE054D7D8104}" sibTransId="{43EE80DE-F9C6-4650-8B4B-2CEA160FE0C1}"/>
    <dgm:cxn modelId="{5854FC75-5EB8-C248-BDB0-DDC542C25407}" type="presOf" srcId="{A58903F9-8F95-44BB-AC09-91DD03B2CD62}" destId="{CB18CEF5-D0A4-F147-AD77-DF7DF179AFB9}" srcOrd="0" destOrd="0" presId="urn:microsoft.com/office/officeart/2008/layout/LinedList"/>
    <dgm:cxn modelId="{8186FC89-4567-9842-9D08-FAD56F33CDE6}" type="presOf" srcId="{F7DDEF0A-712D-499D-AEF3-5C646B291B75}" destId="{7E2341D8-4D16-0C47-B6B2-52CBF08AC1F8}" srcOrd="0" destOrd="0" presId="urn:microsoft.com/office/officeart/2008/layout/LinedList"/>
    <dgm:cxn modelId="{E571A0AE-E9EA-8F43-83A8-51D3FD236958}" type="presOf" srcId="{6FF777E8-C114-9A44-BC5C-D6D17E34240F}" destId="{BD7B2B48-5803-EF4F-AB8B-7647EFCEC92A}" srcOrd="0" destOrd="0" presId="urn:microsoft.com/office/officeart/2008/layout/LinedList"/>
    <dgm:cxn modelId="{FD59C8F7-0111-0446-BEA0-70EB5DE415D0}" srcId="{F7DDEF0A-712D-499D-AEF3-5C646B291B75}" destId="{6FF777E8-C114-9A44-BC5C-D6D17E34240F}" srcOrd="1" destOrd="0" parTransId="{04EB9BFC-2280-7A41-8FB7-410A56837466}" sibTransId="{778D3F23-2B93-8647-A820-A380A7C18790}"/>
    <dgm:cxn modelId="{6A228831-15D6-D84A-8A9F-5A1844DA2FD7}" type="presParOf" srcId="{7E2341D8-4D16-0C47-B6B2-52CBF08AC1F8}" destId="{A92F2F53-9EAF-8E4C-9090-6A536DAF9458}" srcOrd="0" destOrd="0" presId="urn:microsoft.com/office/officeart/2008/layout/LinedList"/>
    <dgm:cxn modelId="{530F4776-893E-FC4A-9725-A685FDCD2A01}" type="presParOf" srcId="{7E2341D8-4D16-0C47-B6B2-52CBF08AC1F8}" destId="{BB303EFB-7B90-B745-9E9A-C885AC9A9507}" srcOrd="1" destOrd="0" presId="urn:microsoft.com/office/officeart/2008/layout/LinedList"/>
    <dgm:cxn modelId="{524ADB91-D594-624D-ACC4-0BEAFC6CAFC6}" type="presParOf" srcId="{BB303EFB-7B90-B745-9E9A-C885AC9A9507}" destId="{CB18CEF5-D0A4-F147-AD77-DF7DF179AFB9}" srcOrd="0" destOrd="0" presId="urn:microsoft.com/office/officeart/2008/layout/LinedList"/>
    <dgm:cxn modelId="{956241A6-E1AA-974A-A69B-3298E288AA39}" type="presParOf" srcId="{BB303EFB-7B90-B745-9E9A-C885AC9A9507}" destId="{EEB3CBAD-C3BF-0E44-8B7D-E8A74BFACB98}" srcOrd="1" destOrd="0" presId="urn:microsoft.com/office/officeart/2008/layout/LinedList"/>
    <dgm:cxn modelId="{E39E4CF5-118E-F042-BDD1-4067A092B2EA}" type="presParOf" srcId="{7E2341D8-4D16-0C47-B6B2-52CBF08AC1F8}" destId="{3C83F56B-FADF-2647-96D4-5F6CB4EEDCEE}" srcOrd="2" destOrd="0" presId="urn:microsoft.com/office/officeart/2008/layout/LinedList"/>
    <dgm:cxn modelId="{EBCC890A-3B54-4144-9790-63410E8E3C94}" type="presParOf" srcId="{7E2341D8-4D16-0C47-B6B2-52CBF08AC1F8}" destId="{FCD86409-EB88-9248-88D9-BDE0E11B9E31}" srcOrd="3" destOrd="0" presId="urn:microsoft.com/office/officeart/2008/layout/LinedList"/>
    <dgm:cxn modelId="{3D378B9D-EC23-104B-9043-5CED0C48B057}" type="presParOf" srcId="{FCD86409-EB88-9248-88D9-BDE0E11B9E31}" destId="{BD7B2B48-5803-EF4F-AB8B-7647EFCEC92A}" srcOrd="0" destOrd="0" presId="urn:microsoft.com/office/officeart/2008/layout/LinedList"/>
    <dgm:cxn modelId="{AD767BAB-A1FB-DC45-8D3D-F36E78BBE30E}" type="presParOf" srcId="{FCD86409-EB88-9248-88D9-BDE0E11B9E31}" destId="{D868A9B3-B5D4-1041-8A14-92FD2DA8A9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702E5-D2EF-E24E-AF04-70AD2A337B4A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262F86D-0A7F-0540-837E-D005DCEB64BA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𝑅𝑂𝐶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m:oMathPara>
              </a14:m>
              <a:endParaRPr lang="en-US" sz="2400"/>
            </a:p>
          </dgm:t>
        </dgm:pt>
      </mc:Choice>
      <mc:Fallback xmlns="">
        <dgm:pt modelId="{2262F86D-0A7F-0540-837E-D005DCEB64BA}">
          <dgm:prSet phldrT="[Text]" custT="1"/>
          <dgm:spPr/>
          <dgm:t>
            <a:bodyPr/>
            <a:lstStyle/>
            <a:p>
              <a:pPr/>
              <a:r>
                <a:rPr lang="en-US" sz="2400" b="0" i="0">
                  <a:latin typeface="Cambria Math" panose="02040503050406030204" pitchFamily="18" charset="0"/>
                </a:rPr>
                <a:t>𝑅𝑂𝐶</a:t>
              </a:r>
              <a:r>
                <a:rPr lang="en-US" sz="2400" b="0" i="0" baseline="-25000">
                  <a:latin typeface="Cambria Math" panose="02040503050406030204" pitchFamily="18" charset="0"/>
                </a:rPr>
                <a:t>𝑥(</a:t>
              </a:r>
              <a:r>
                <a:rPr lang="en-US" sz="2400" b="0" i="0">
                  <a:latin typeface="Cambria Math" panose="02040503050406030204" pitchFamily="18" charset="0"/>
                </a:rPr>
                <a:t>𝑢)=1−𝐺</a:t>
              </a:r>
              <a:r>
                <a:rPr lang="en-US" sz="2400" b="0" i="0" baseline="-25000">
                  <a:latin typeface="Cambria Math" panose="02040503050406030204" pitchFamily="18" charset="0"/>
                </a:rPr>
                <a:t>1</a:t>
              </a:r>
              <a:r>
                <a:rPr lang="en-US" sz="2400" b="0" i="0">
                  <a:latin typeface="Cambria Math" panose="02040503050406030204" pitchFamily="18" charset="0"/>
                </a:rPr>
                <a:t>[〖𝐺</a:t>
              </a:r>
              <a:r>
                <a:rPr lang="en-US" sz="2400" b="0" i="0" baseline="-25000">
                  <a:latin typeface="Cambria Math" panose="02040503050406030204" pitchFamily="18" charset="0"/>
                </a:rPr>
                <a:t>0〗^(</a:t>
              </a:r>
              <a:r>
                <a:rPr lang="en-US" sz="2400" b="0" i="0">
                  <a:latin typeface="Cambria Math" panose="02040503050406030204" pitchFamily="18" charset="0"/>
                </a:rPr>
                <a:t>−1) (1−𝑢) 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𝜎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0(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𝑥)/𝜎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1(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𝑥) </a:t>
              </a:r>
              <a:r>
                <a:rPr lang="en-US" sz="2400" b="0" i="0">
                  <a:latin typeface="Cambria Math" panose="02040503050406030204" pitchFamily="18" charset="0"/>
                </a:rPr>
                <a:t>−(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(𝑥)−𝜇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(𝑥))/(𝜎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(𝑥))</a:t>
              </a:r>
              <a:r>
                <a:rPr lang="en-US" sz="2400" b="0" i="0">
                  <a:latin typeface="Cambria Math" panose="02040503050406030204" pitchFamily="18" charset="0"/>
                </a:rPr>
                <a:t>]</a:t>
              </a:r>
              <a:endParaRPr lang="en-US" sz="2400"/>
            </a:p>
          </dgm:t>
        </dgm:pt>
      </mc:Fallback>
    </mc:AlternateContent>
    <dgm:pt modelId="{CC75A22F-0418-C043-BEFE-8F1DB56DC04B}" type="parTrans" cxnId="{A8AAE6B1-7E06-CD47-940C-BFE1E50528F4}">
      <dgm:prSet/>
      <dgm:spPr/>
      <dgm:t>
        <a:bodyPr/>
        <a:lstStyle/>
        <a:p>
          <a:endParaRPr lang="en-US"/>
        </a:p>
      </dgm:t>
    </dgm:pt>
    <dgm:pt modelId="{69FB47EE-D713-3042-8C65-C1D0208760C6}" type="sibTrans" cxnId="{A8AAE6B1-7E06-CD47-940C-BFE1E50528F4}">
      <dgm:prSet/>
      <dgm:spPr/>
      <dgm:t>
        <a:bodyPr/>
        <a:lstStyle/>
        <a:p>
          <a:endParaRPr lang="en-US"/>
        </a:p>
      </dgm:t>
    </dgm:pt>
    <dgm:pt modelId="{FE62A225-34C1-F748-9A09-812F6D68BE48}">
      <dgm:prSet phldrT="[Text]" custT="1"/>
      <dgm:spPr/>
      <dgm:t>
        <a:bodyPr/>
        <a:lstStyle/>
        <a:p>
          <a:r>
            <a:rPr lang="en-US" sz="2400"/>
            <a:t>Covariate-specific ROC curve </a:t>
          </a:r>
        </a:p>
      </dgm:t>
    </dgm:pt>
    <dgm:pt modelId="{689B1670-9E7B-E441-A086-19F1DF513062}" type="parTrans" cxnId="{1FAC1110-9B2B-3F4D-B2CB-374DFABD46D2}">
      <dgm:prSet/>
      <dgm:spPr/>
      <dgm:t>
        <a:bodyPr/>
        <a:lstStyle/>
        <a:p>
          <a:endParaRPr lang="en-US"/>
        </a:p>
      </dgm:t>
    </dgm:pt>
    <dgm:pt modelId="{BD276966-41DA-E94D-86B0-59FE979A82F0}" type="sibTrans" cxnId="{1FAC1110-9B2B-3F4D-B2CB-374DFABD46D2}">
      <dgm:prSet/>
      <dgm:spPr/>
      <dgm:t>
        <a:bodyPr/>
        <a:lstStyle/>
        <a:p>
          <a:endParaRPr lang="en-US"/>
        </a:p>
      </dgm:t>
    </dgm:pt>
    <dgm:pt modelId="{2C73C894-DE68-EA4E-9764-09F9083AD283}">
      <dgm:prSet phldrT="[Text]" custT="1"/>
      <dgm:spPr/>
      <dgm:t>
        <a:bodyPr/>
        <a:lstStyle/>
        <a:p>
          <a:r>
            <a:rPr lang="en-US" sz="2400"/>
            <a:t>Linear Regression</a:t>
          </a:r>
        </a:p>
      </dgm:t>
    </dgm:pt>
    <dgm:pt modelId="{0E8F17FC-0F5D-EC4A-8753-4AF500C4FD68}" type="parTrans" cxnId="{449AD9EE-6CF6-C742-A5C3-41B5057ABAED}">
      <dgm:prSet/>
      <dgm:spPr/>
      <dgm:t>
        <a:bodyPr/>
        <a:lstStyle/>
        <a:p>
          <a:endParaRPr lang="en-US"/>
        </a:p>
      </dgm:t>
    </dgm:pt>
    <dgm:pt modelId="{FAAD7817-E0D8-4043-B7CC-A41D6B8B8625}" type="sibTrans" cxnId="{449AD9EE-6CF6-C742-A5C3-41B5057ABAED}">
      <dgm:prSet/>
      <dgm:spPr/>
      <dgm:t>
        <a:bodyPr/>
        <a:lstStyle/>
        <a:p>
          <a:endParaRPr lang="en-US"/>
        </a:p>
      </dgm:t>
    </dgm:pt>
    <dgm:pt modelId="{F16627B3-B352-6749-9800-1AE8B6341557}" type="pres">
      <dgm:prSet presAssocID="{BBC702E5-D2EF-E24E-AF04-70AD2A337B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935B52-4392-D94B-A734-A41AF81D5321}" type="pres">
      <dgm:prSet presAssocID="{2262F86D-0A7F-0540-837E-D005DCEB64BA}" presName="singleCycle" presStyleCnt="0"/>
      <dgm:spPr/>
    </dgm:pt>
    <dgm:pt modelId="{D8716D87-8119-A849-89D5-96C23F186A9D}" type="pres">
      <dgm:prSet presAssocID="{2262F86D-0A7F-0540-837E-D005DCEB64BA}" presName="singleCenter" presStyleLbl="node1" presStyleIdx="0" presStyleCnt="3" custScaleX="505493" custScaleY="71784" custLinFactNeighborX="-3371" custLinFactNeighborY="25150">
        <dgm:presLayoutVars>
          <dgm:chMax val="7"/>
          <dgm:chPref val="7"/>
        </dgm:presLayoutVars>
      </dgm:prSet>
      <dgm:spPr/>
    </dgm:pt>
    <dgm:pt modelId="{6904DABD-D193-ED49-B3D1-F85DAA931490}" type="pres">
      <dgm:prSet presAssocID="{689B1670-9E7B-E441-A086-19F1DF513062}" presName="Name56" presStyleLbl="parChTrans1D2" presStyleIdx="0" presStyleCnt="2"/>
      <dgm:spPr/>
    </dgm:pt>
    <dgm:pt modelId="{76A0CD55-C0D3-E944-8CEC-37BE53BD1215}" type="pres">
      <dgm:prSet presAssocID="{FE62A225-34C1-F748-9A09-812F6D68BE48}" presName="text0" presStyleLbl="node1" presStyleIdx="1" presStyleCnt="3" custScaleX="290309" custScaleY="88875" custRadScaleRad="134647" custRadScaleInc="-47904">
        <dgm:presLayoutVars>
          <dgm:bulletEnabled val="1"/>
        </dgm:presLayoutVars>
      </dgm:prSet>
      <dgm:spPr/>
    </dgm:pt>
    <dgm:pt modelId="{A0872348-7270-EB4B-9D88-F134EB8E9B12}" type="pres">
      <dgm:prSet presAssocID="{0E8F17FC-0F5D-EC4A-8753-4AF500C4FD68}" presName="Name56" presStyleLbl="parChTrans1D2" presStyleIdx="1" presStyleCnt="2"/>
      <dgm:spPr/>
    </dgm:pt>
    <dgm:pt modelId="{8324457A-C6EA-6945-A6F2-90425295F78B}" type="pres">
      <dgm:prSet presAssocID="{2C73C894-DE68-EA4E-9764-09F9083AD283}" presName="text0" presStyleLbl="node1" presStyleIdx="2" presStyleCnt="3" custScaleX="225666" custScaleY="80809" custRadScaleRad="53868" custRadScaleInc="-172687">
        <dgm:presLayoutVars>
          <dgm:bulletEnabled val="1"/>
        </dgm:presLayoutVars>
      </dgm:prSet>
      <dgm:spPr/>
    </dgm:pt>
  </dgm:ptLst>
  <dgm:cxnLst>
    <dgm:cxn modelId="{1FAC1110-9B2B-3F4D-B2CB-374DFABD46D2}" srcId="{2262F86D-0A7F-0540-837E-D005DCEB64BA}" destId="{FE62A225-34C1-F748-9A09-812F6D68BE48}" srcOrd="0" destOrd="0" parTransId="{689B1670-9E7B-E441-A086-19F1DF513062}" sibTransId="{BD276966-41DA-E94D-86B0-59FE979A82F0}"/>
    <dgm:cxn modelId="{80B9132B-A6A2-9F48-B939-F709E27A72BD}" type="presOf" srcId="{BBC702E5-D2EF-E24E-AF04-70AD2A337B4A}" destId="{F16627B3-B352-6749-9800-1AE8B6341557}" srcOrd="0" destOrd="0" presId="urn:microsoft.com/office/officeart/2008/layout/RadialCluster"/>
    <dgm:cxn modelId="{3767B547-0536-1C46-B480-57489AF3EF39}" type="presOf" srcId="{2C73C894-DE68-EA4E-9764-09F9083AD283}" destId="{8324457A-C6EA-6945-A6F2-90425295F78B}" srcOrd="0" destOrd="0" presId="urn:microsoft.com/office/officeart/2008/layout/RadialCluster"/>
    <dgm:cxn modelId="{B52F0676-0DF9-A54C-9E2C-3A81966F1B61}" type="presOf" srcId="{689B1670-9E7B-E441-A086-19F1DF513062}" destId="{6904DABD-D193-ED49-B3D1-F85DAA931490}" srcOrd="0" destOrd="0" presId="urn:microsoft.com/office/officeart/2008/layout/RadialCluster"/>
    <dgm:cxn modelId="{5A13E1A8-A2BF-A742-9EC9-4E2D924C3CDA}" type="presOf" srcId="{FE62A225-34C1-F748-9A09-812F6D68BE48}" destId="{76A0CD55-C0D3-E944-8CEC-37BE53BD1215}" srcOrd="0" destOrd="0" presId="urn:microsoft.com/office/officeart/2008/layout/RadialCluster"/>
    <dgm:cxn modelId="{A8AAE6B1-7E06-CD47-940C-BFE1E50528F4}" srcId="{BBC702E5-D2EF-E24E-AF04-70AD2A337B4A}" destId="{2262F86D-0A7F-0540-837E-D005DCEB64BA}" srcOrd="0" destOrd="0" parTransId="{CC75A22F-0418-C043-BEFE-8F1DB56DC04B}" sibTransId="{69FB47EE-D713-3042-8C65-C1D0208760C6}"/>
    <dgm:cxn modelId="{8DAC0ECC-14C2-EF4C-B466-3DC4DA8782B1}" type="presOf" srcId="{0E8F17FC-0F5D-EC4A-8753-4AF500C4FD68}" destId="{A0872348-7270-EB4B-9D88-F134EB8E9B12}" srcOrd="0" destOrd="0" presId="urn:microsoft.com/office/officeart/2008/layout/RadialCluster"/>
    <dgm:cxn modelId="{449AD9EE-6CF6-C742-A5C3-41B5057ABAED}" srcId="{2262F86D-0A7F-0540-837E-D005DCEB64BA}" destId="{2C73C894-DE68-EA4E-9764-09F9083AD283}" srcOrd="1" destOrd="0" parTransId="{0E8F17FC-0F5D-EC4A-8753-4AF500C4FD68}" sibTransId="{FAAD7817-E0D8-4043-B7CC-A41D6B8B8625}"/>
    <dgm:cxn modelId="{C4346CF7-7DA4-7743-816C-8B20C334069D}" type="presOf" srcId="{2262F86D-0A7F-0540-837E-D005DCEB64BA}" destId="{D8716D87-8119-A849-89D5-96C23F186A9D}" srcOrd="0" destOrd="0" presId="urn:microsoft.com/office/officeart/2008/layout/RadialCluster"/>
    <dgm:cxn modelId="{2F0F0625-FC4B-6E4C-81D3-AD51D4D1B7B5}" type="presParOf" srcId="{F16627B3-B352-6749-9800-1AE8B6341557}" destId="{51935B52-4392-D94B-A734-A41AF81D5321}" srcOrd="0" destOrd="0" presId="urn:microsoft.com/office/officeart/2008/layout/RadialCluster"/>
    <dgm:cxn modelId="{5F28B8B5-A6AE-2A4D-B546-7510734C14EE}" type="presParOf" srcId="{51935B52-4392-D94B-A734-A41AF81D5321}" destId="{D8716D87-8119-A849-89D5-96C23F186A9D}" srcOrd="0" destOrd="0" presId="urn:microsoft.com/office/officeart/2008/layout/RadialCluster"/>
    <dgm:cxn modelId="{CE29AFD1-F698-CD40-B581-EA3CFB4B1CBF}" type="presParOf" srcId="{51935B52-4392-D94B-A734-A41AF81D5321}" destId="{6904DABD-D193-ED49-B3D1-F85DAA931490}" srcOrd="1" destOrd="0" presId="urn:microsoft.com/office/officeart/2008/layout/RadialCluster"/>
    <dgm:cxn modelId="{CD79BBD9-4028-8E46-A3F3-1B7A4B325DF8}" type="presParOf" srcId="{51935B52-4392-D94B-A734-A41AF81D5321}" destId="{76A0CD55-C0D3-E944-8CEC-37BE53BD1215}" srcOrd="2" destOrd="0" presId="urn:microsoft.com/office/officeart/2008/layout/RadialCluster"/>
    <dgm:cxn modelId="{CCDD6363-372A-9947-9721-7E62A78A0599}" type="presParOf" srcId="{51935B52-4392-D94B-A734-A41AF81D5321}" destId="{A0872348-7270-EB4B-9D88-F134EB8E9B12}" srcOrd="3" destOrd="0" presId="urn:microsoft.com/office/officeart/2008/layout/RadialCluster"/>
    <dgm:cxn modelId="{9DA5DCF8-D59F-9F4C-8111-DC6B3BF8E079}" type="presParOf" srcId="{51935B52-4392-D94B-A734-A41AF81D5321}" destId="{8324457A-C6EA-6945-A6F2-90425295F78B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702E5-D2EF-E24E-AF04-70AD2A337B4A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62F86D-0A7F-0540-837E-D005DCEB64BA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C75A22F-0418-C043-BEFE-8F1DB56DC04B}" type="parTrans" cxnId="{A8AAE6B1-7E06-CD47-940C-BFE1E50528F4}">
      <dgm:prSet/>
      <dgm:spPr/>
      <dgm:t>
        <a:bodyPr/>
        <a:lstStyle/>
        <a:p>
          <a:endParaRPr lang="en-US"/>
        </a:p>
      </dgm:t>
    </dgm:pt>
    <dgm:pt modelId="{69FB47EE-D713-3042-8C65-C1D0208760C6}" type="sibTrans" cxnId="{A8AAE6B1-7E06-CD47-940C-BFE1E50528F4}">
      <dgm:prSet/>
      <dgm:spPr/>
      <dgm:t>
        <a:bodyPr/>
        <a:lstStyle/>
        <a:p>
          <a:endParaRPr lang="en-US"/>
        </a:p>
      </dgm:t>
    </dgm:pt>
    <dgm:pt modelId="{FE62A225-34C1-F748-9A09-812F6D68BE48}">
      <dgm:prSet phldrT="[Text]" custT="1"/>
      <dgm:spPr/>
      <dgm:t>
        <a:bodyPr/>
        <a:lstStyle/>
        <a:p>
          <a:r>
            <a:rPr lang="en-US" sz="2400"/>
            <a:t>Covariate-specific ROC curve </a:t>
          </a:r>
        </a:p>
      </dgm:t>
    </dgm:pt>
    <dgm:pt modelId="{689B1670-9E7B-E441-A086-19F1DF513062}" type="parTrans" cxnId="{1FAC1110-9B2B-3F4D-B2CB-374DFABD46D2}">
      <dgm:prSet/>
      <dgm:spPr/>
      <dgm:t>
        <a:bodyPr/>
        <a:lstStyle/>
        <a:p>
          <a:endParaRPr lang="en-US"/>
        </a:p>
      </dgm:t>
    </dgm:pt>
    <dgm:pt modelId="{BD276966-41DA-E94D-86B0-59FE979A82F0}" type="sibTrans" cxnId="{1FAC1110-9B2B-3F4D-B2CB-374DFABD46D2}">
      <dgm:prSet/>
      <dgm:spPr/>
      <dgm:t>
        <a:bodyPr/>
        <a:lstStyle/>
        <a:p>
          <a:endParaRPr lang="en-US"/>
        </a:p>
      </dgm:t>
    </dgm:pt>
    <dgm:pt modelId="{2C73C894-DE68-EA4E-9764-09F9083AD283}">
      <dgm:prSet phldrT="[Text]" custT="1"/>
      <dgm:spPr/>
      <dgm:t>
        <a:bodyPr/>
        <a:lstStyle/>
        <a:p>
          <a:r>
            <a:rPr lang="en-US" sz="2400"/>
            <a:t>Linear Regression</a:t>
          </a:r>
        </a:p>
      </dgm:t>
    </dgm:pt>
    <dgm:pt modelId="{0E8F17FC-0F5D-EC4A-8753-4AF500C4FD68}" type="parTrans" cxnId="{449AD9EE-6CF6-C742-A5C3-41B5057ABAED}">
      <dgm:prSet/>
      <dgm:spPr/>
      <dgm:t>
        <a:bodyPr/>
        <a:lstStyle/>
        <a:p>
          <a:endParaRPr lang="en-US"/>
        </a:p>
      </dgm:t>
    </dgm:pt>
    <dgm:pt modelId="{FAAD7817-E0D8-4043-B7CC-A41D6B8B8625}" type="sibTrans" cxnId="{449AD9EE-6CF6-C742-A5C3-41B5057ABAED}">
      <dgm:prSet/>
      <dgm:spPr/>
      <dgm:t>
        <a:bodyPr/>
        <a:lstStyle/>
        <a:p>
          <a:endParaRPr lang="en-US"/>
        </a:p>
      </dgm:t>
    </dgm:pt>
    <dgm:pt modelId="{F16627B3-B352-6749-9800-1AE8B6341557}" type="pres">
      <dgm:prSet presAssocID="{BBC702E5-D2EF-E24E-AF04-70AD2A337B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935B52-4392-D94B-A734-A41AF81D5321}" type="pres">
      <dgm:prSet presAssocID="{2262F86D-0A7F-0540-837E-D005DCEB64BA}" presName="singleCycle" presStyleCnt="0"/>
      <dgm:spPr/>
    </dgm:pt>
    <dgm:pt modelId="{D8716D87-8119-A849-89D5-96C23F186A9D}" type="pres">
      <dgm:prSet presAssocID="{2262F86D-0A7F-0540-837E-D005DCEB64BA}" presName="singleCenter" presStyleLbl="node1" presStyleIdx="0" presStyleCnt="3" custScaleX="505493" custScaleY="71784" custLinFactNeighborX="-3371" custLinFactNeighborY="25150">
        <dgm:presLayoutVars>
          <dgm:chMax val="7"/>
          <dgm:chPref val="7"/>
        </dgm:presLayoutVars>
      </dgm:prSet>
      <dgm:spPr/>
    </dgm:pt>
    <dgm:pt modelId="{6904DABD-D193-ED49-B3D1-F85DAA931490}" type="pres">
      <dgm:prSet presAssocID="{689B1670-9E7B-E441-A086-19F1DF513062}" presName="Name56" presStyleLbl="parChTrans1D2" presStyleIdx="0" presStyleCnt="2"/>
      <dgm:spPr/>
    </dgm:pt>
    <dgm:pt modelId="{76A0CD55-C0D3-E944-8CEC-37BE53BD1215}" type="pres">
      <dgm:prSet presAssocID="{FE62A225-34C1-F748-9A09-812F6D68BE48}" presName="text0" presStyleLbl="node1" presStyleIdx="1" presStyleCnt="3" custScaleX="290309" custScaleY="88875" custRadScaleRad="134647" custRadScaleInc="-47904">
        <dgm:presLayoutVars>
          <dgm:bulletEnabled val="1"/>
        </dgm:presLayoutVars>
      </dgm:prSet>
      <dgm:spPr/>
    </dgm:pt>
    <dgm:pt modelId="{A0872348-7270-EB4B-9D88-F134EB8E9B12}" type="pres">
      <dgm:prSet presAssocID="{0E8F17FC-0F5D-EC4A-8753-4AF500C4FD68}" presName="Name56" presStyleLbl="parChTrans1D2" presStyleIdx="1" presStyleCnt="2"/>
      <dgm:spPr/>
    </dgm:pt>
    <dgm:pt modelId="{8324457A-C6EA-6945-A6F2-90425295F78B}" type="pres">
      <dgm:prSet presAssocID="{2C73C894-DE68-EA4E-9764-09F9083AD283}" presName="text0" presStyleLbl="node1" presStyleIdx="2" presStyleCnt="3" custScaleX="225666" custScaleY="80809" custRadScaleRad="53868" custRadScaleInc="-172687">
        <dgm:presLayoutVars>
          <dgm:bulletEnabled val="1"/>
        </dgm:presLayoutVars>
      </dgm:prSet>
      <dgm:spPr/>
    </dgm:pt>
  </dgm:ptLst>
  <dgm:cxnLst>
    <dgm:cxn modelId="{1FAC1110-9B2B-3F4D-B2CB-374DFABD46D2}" srcId="{2262F86D-0A7F-0540-837E-D005DCEB64BA}" destId="{FE62A225-34C1-F748-9A09-812F6D68BE48}" srcOrd="0" destOrd="0" parTransId="{689B1670-9E7B-E441-A086-19F1DF513062}" sibTransId="{BD276966-41DA-E94D-86B0-59FE979A82F0}"/>
    <dgm:cxn modelId="{80B9132B-A6A2-9F48-B939-F709E27A72BD}" type="presOf" srcId="{BBC702E5-D2EF-E24E-AF04-70AD2A337B4A}" destId="{F16627B3-B352-6749-9800-1AE8B6341557}" srcOrd="0" destOrd="0" presId="urn:microsoft.com/office/officeart/2008/layout/RadialCluster"/>
    <dgm:cxn modelId="{3767B547-0536-1C46-B480-57489AF3EF39}" type="presOf" srcId="{2C73C894-DE68-EA4E-9764-09F9083AD283}" destId="{8324457A-C6EA-6945-A6F2-90425295F78B}" srcOrd="0" destOrd="0" presId="urn:microsoft.com/office/officeart/2008/layout/RadialCluster"/>
    <dgm:cxn modelId="{B52F0676-0DF9-A54C-9E2C-3A81966F1B61}" type="presOf" srcId="{689B1670-9E7B-E441-A086-19F1DF513062}" destId="{6904DABD-D193-ED49-B3D1-F85DAA931490}" srcOrd="0" destOrd="0" presId="urn:microsoft.com/office/officeart/2008/layout/RadialCluster"/>
    <dgm:cxn modelId="{5A13E1A8-A2BF-A742-9EC9-4E2D924C3CDA}" type="presOf" srcId="{FE62A225-34C1-F748-9A09-812F6D68BE48}" destId="{76A0CD55-C0D3-E944-8CEC-37BE53BD1215}" srcOrd="0" destOrd="0" presId="urn:microsoft.com/office/officeart/2008/layout/RadialCluster"/>
    <dgm:cxn modelId="{A8AAE6B1-7E06-CD47-940C-BFE1E50528F4}" srcId="{BBC702E5-D2EF-E24E-AF04-70AD2A337B4A}" destId="{2262F86D-0A7F-0540-837E-D005DCEB64BA}" srcOrd="0" destOrd="0" parTransId="{CC75A22F-0418-C043-BEFE-8F1DB56DC04B}" sibTransId="{69FB47EE-D713-3042-8C65-C1D0208760C6}"/>
    <dgm:cxn modelId="{8DAC0ECC-14C2-EF4C-B466-3DC4DA8782B1}" type="presOf" srcId="{0E8F17FC-0F5D-EC4A-8753-4AF500C4FD68}" destId="{A0872348-7270-EB4B-9D88-F134EB8E9B12}" srcOrd="0" destOrd="0" presId="urn:microsoft.com/office/officeart/2008/layout/RadialCluster"/>
    <dgm:cxn modelId="{449AD9EE-6CF6-C742-A5C3-41B5057ABAED}" srcId="{2262F86D-0A7F-0540-837E-D005DCEB64BA}" destId="{2C73C894-DE68-EA4E-9764-09F9083AD283}" srcOrd="1" destOrd="0" parTransId="{0E8F17FC-0F5D-EC4A-8753-4AF500C4FD68}" sibTransId="{FAAD7817-E0D8-4043-B7CC-A41D6B8B8625}"/>
    <dgm:cxn modelId="{C4346CF7-7DA4-7743-816C-8B20C334069D}" type="presOf" srcId="{2262F86D-0A7F-0540-837E-D005DCEB64BA}" destId="{D8716D87-8119-A849-89D5-96C23F186A9D}" srcOrd="0" destOrd="0" presId="urn:microsoft.com/office/officeart/2008/layout/RadialCluster"/>
    <dgm:cxn modelId="{2F0F0625-FC4B-6E4C-81D3-AD51D4D1B7B5}" type="presParOf" srcId="{F16627B3-B352-6749-9800-1AE8B6341557}" destId="{51935B52-4392-D94B-A734-A41AF81D5321}" srcOrd="0" destOrd="0" presId="urn:microsoft.com/office/officeart/2008/layout/RadialCluster"/>
    <dgm:cxn modelId="{5F28B8B5-A6AE-2A4D-B546-7510734C14EE}" type="presParOf" srcId="{51935B52-4392-D94B-A734-A41AF81D5321}" destId="{D8716D87-8119-A849-89D5-96C23F186A9D}" srcOrd="0" destOrd="0" presId="urn:microsoft.com/office/officeart/2008/layout/RadialCluster"/>
    <dgm:cxn modelId="{CE29AFD1-F698-CD40-B581-EA3CFB4B1CBF}" type="presParOf" srcId="{51935B52-4392-D94B-A734-A41AF81D5321}" destId="{6904DABD-D193-ED49-B3D1-F85DAA931490}" srcOrd="1" destOrd="0" presId="urn:microsoft.com/office/officeart/2008/layout/RadialCluster"/>
    <dgm:cxn modelId="{CD79BBD9-4028-8E46-A3F3-1B7A4B325DF8}" type="presParOf" srcId="{51935B52-4392-D94B-A734-A41AF81D5321}" destId="{76A0CD55-C0D3-E944-8CEC-37BE53BD1215}" srcOrd="2" destOrd="0" presId="urn:microsoft.com/office/officeart/2008/layout/RadialCluster"/>
    <dgm:cxn modelId="{CCDD6363-372A-9947-9721-7E62A78A0599}" type="presParOf" srcId="{51935B52-4392-D94B-A734-A41AF81D5321}" destId="{A0872348-7270-EB4B-9D88-F134EB8E9B12}" srcOrd="3" destOrd="0" presId="urn:microsoft.com/office/officeart/2008/layout/RadialCluster"/>
    <dgm:cxn modelId="{9DA5DCF8-D59F-9F4C-8111-DC6B3BF8E079}" type="presParOf" srcId="{51935B52-4392-D94B-A734-A41AF81D5321}" destId="{8324457A-C6EA-6945-A6F2-90425295F78B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53703-297C-7040-8FB4-5B0E90C38A5C}">
      <dsp:nvSpPr>
        <dsp:cNvPr id="0" name=""/>
        <dsp:cNvSpPr/>
      </dsp:nvSpPr>
      <dsp:spPr>
        <a:xfrm>
          <a:off x="0" y="536"/>
          <a:ext cx="54525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9BEC8-CC3A-054A-9CDF-83D7FA52D950}">
      <dsp:nvSpPr>
        <dsp:cNvPr id="0" name=""/>
        <dsp:cNvSpPr/>
      </dsp:nvSpPr>
      <dsp:spPr>
        <a:xfrm>
          <a:off x="0" y="536"/>
          <a:ext cx="545253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Dataset used in the </a:t>
          </a:r>
          <a:r>
            <a:rPr lang="en-US" sz="1700" kern="1200">
              <a:cs typeface="Calibri" panose="020F0502020204030204"/>
            </a:rPr>
            <a:t>pooled ROC and </a:t>
          </a:r>
          <a:r>
            <a:rPr lang="en-US" sz="1700" kern="1200">
              <a:ea typeface="+mn-lt"/>
              <a:cs typeface="+mn-lt"/>
            </a:rPr>
            <a:t>covariate-specific</a:t>
          </a:r>
          <a:r>
            <a:rPr lang="en-US" sz="1700" kern="1200">
              <a:cs typeface="Calibri" panose="020F0502020204030204"/>
            </a:rPr>
            <a:t> ROC curve </a:t>
          </a:r>
          <a:r>
            <a:rPr lang="en-US" sz="1700" kern="1200"/>
            <a:t>is a subset of the 2012 West Virginia University's FBI BIOCOP</a:t>
          </a:r>
        </a:p>
      </dsp:txBody>
      <dsp:txXfrm>
        <a:off x="0" y="536"/>
        <a:ext cx="5452532" cy="878581"/>
      </dsp:txXfrm>
    </dsp:sp>
    <dsp:sp modelId="{A9A77396-B93C-C242-999A-946F0B91CECB}">
      <dsp:nvSpPr>
        <dsp:cNvPr id="0" name=""/>
        <dsp:cNvSpPr/>
      </dsp:nvSpPr>
      <dsp:spPr>
        <a:xfrm>
          <a:off x="0" y="879118"/>
          <a:ext cx="54525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CE78D-E0F8-884D-9EC6-B379E94F3944}">
      <dsp:nvSpPr>
        <dsp:cNvPr id="0" name=""/>
        <dsp:cNvSpPr/>
      </dsp:nvSpPr>
      <dsp:spPr>
        <a:xfrm>
          <a:off x="0" y="879118"/>
          <a:ext cx="545253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Response variable: Match score</a:t>
          </a:r>
        </a:p>
      </dsp:txBody>
      <dsp:txXfrm>
        <a:off x="0" y="879118"/>
        <a:ext cx="5452532" cy="878581"/>
      </dsp:txXfrm>
    </dsp:sp>
    <dsp:sp modelId="{2C108CA8-110B-E344-9246-4DD3E689337A}">
      <dsp:nvSpPr>
        <dsp:cNvPr id="0" name=""/>
        <dsp:cNvSpPr/>
      </dsp:nvSpPr>
      <dsp:spPr>
        <a:xfrm>
          <a:off x="0" y="1757700"/>
          <a:ext cx="54525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346CD-B6C1-D244-A281-84878803D66A}">
      <dsp:nvSpPr>
        <dsp:cNvPr id="0" name=""/>
        <dsp:cNvSpPr/>
      </dsp:nvSpPr>
      <dsp:spPr>
        <a:xfrm>
          <a:off x="0" y="1757700"/>
          <a:ext cx="545253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Genuine score: the score obtained by comparing two fingerprint images of the same source</a:t>
          </a:r>
        </a:p>
      </dsp:txBody>
      <dsp:txXfrm>
        <a:off x="0" y="1757700"/>
        <a:ext cx="5452532" cy="878581"/>
      </dsp:txXfrm>
    </dsp:sp>
    <dsp:sp modelId="{4A0ED82F-BB90-1145-B690-BDD1E5C43C1F}">
      <dsp:nvSpPr>
        <dsp:cNvPr id="0" name=""/>
        <dsp:cNvSpPr/>
      </dsp:nvSpPr>
      <dsp:spPr>
        <a:xfrm>
          <a:off x="0" y="2636281"/>
          <a:ext cx="54525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7ABF4-2219-1C46-A234-43F950BF566D}">
      <dsp:nvSpPr>
        <dsp:cNvPr id="0" name=""/>
        <dsp:cNvSpPr/>
      </dsp:nvSpPr>
      <dsp:spPr>
        <a:xfrm>
          <a:off x="0" y="2636281"/>
          <a:ext cx="545253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Impostor score : the score that generated by comparing fingerprint images of two different sources</a:t>
          </a:r>
          <a:r>
            <a:rPr lang="en-US" sz="1700" kern="1200">
              <a:latin typeface="Calibri Light" panose="020F0302020204030204"/>
            </a:rPr>
            <a:t> </a:t>
          </a:r>
          <a:endParaRPr lang="en-US" sz="1700" kern="1200"/>
        </a:p>
      </dsp:txBody>
      <dsp:txXfrm>
        <a:off x="0" y="2636281"/>
        <a:ext cx="5452532" cy="878581"/>
      </dsp:txXfrm>
    </dsp:sp>
    <dsp:sp modelId="{CD8BBBD0-E3F1-F146-9F5B-4B8D55618C92}">
      <dsp:nvSpPr>
        <dsp:cNvPr id="0" name=""/>
        <dsp:cNvSpPr/>
      </dsp:nvSpPr>
      <dsp:spPr>
        <a:xfrm>
          <a:off x="0" y="3514863"/>
          <a:ext cx="54525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2B0BD-8FE4-874D-BEA1-4C763E490CFC}">
      <dsp:nvSpPr>
        <dsp:cNvPr id="0" name=""/>
        <dsp:cNvSpPr/>
      </dsp:nvSpPr>
      <dsp:spPr>
        <a:xfrm>
          <a:off x="0" y="3514863"/>
          <a:ext cx="545253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Covariates: Gender; age; ethnicity</a:t>
          </a:r>
        </a:p>
      </dsp:txBody>
      <dsp:txXfrm>
        <a:off x="0" y="3514863"/>
        <a:ext cx="5452532" cy="878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F2F53-9EAF-8E4C-9090-6A536DAF9458}">
      <dsp:nvSpPr>
        <dsp:cNvPr id="0" name=""/>
        <dsp:cNvSpPr/>
      </dsp:nvSpPr>
      <dsp:spPr>
        <a:xfrm>
          <a:off x="0" y="0"/>
          <a:ext cx="1015790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18CEF5-D0A4-F147-AD77-DF7DF179AFB9}">
      <dsp:nvSpPr>
        <dsp:cNvPr id="0" name=""/>
        <dsp:cNvSpPr/>
      </dsp:nvSpPr>
      <dsp:spPr>
        <a:xfrm>
          <a:off x="0" y="0"/>
          <a:ext cx="10157905" cy="84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Fingerprint match scores vary based on demographics.</a:t>
          </a:r>
          <a:endParaRPr lang="en-US" sz="2400" kern="1200"/>
        </a:p>
      </dsp:txBody>
      <dsp:txXfrm>
        <a:off x="0" y="0"/>
        <a:ext cx="10157905" cy="840480"/>
      </dsp:txXfrm>
    </dsp:sp>
    <dsp:sp modelId="{3C83F56B-FADF-2647-96D4-5F6CB4EEDCEE}">
      <dsp:nvSpPr>
        <dsp:cNvPr id="0" name=""/>
        <dsp:cNvSpPr/>
      </dsp:nvSpPr>
      <dsp:spPr>
        <a:xfrm>
          <a:off x="0" y="840480"/>
          <a:ext cx="1015790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7B2B48-5803-EF4F-AB8B-7647EFCEC92A}">
      <dsp:nvSpPr>
        <dsp:cNvPr id="0" name=""/>
        <dsp:cNvSpPr/>
      </dsp:nvSpPr>
      <dsp:spPr>
        <a:xfrm>
          <a:off x="0" y="840480"/>
          <a:ext cx="10157905" cy="84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How will demographics impact the fairness of the algorithm?</a:t>
          </a:r>
          <a:endParaRPr lang="en-US" sz="2400" kern="1200"/>
        </a:p>
      </dsp:txBody>
      <dsp:txXfrm>
        <a:off x="0" y="840480"/>
        <a:ext cx="10157905" cy="840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16D87-8119-A849-89D5-96C23F186A9D}">
      <dsp:nvSpPr>
        <dsp:cNvPr id="0" name=""/>
        <dsp:cNvSpPr/>
      </dsp:nvSpPr>
      <dsp:spPr>
        <a:xfrm>
          <a:off x="55017" y="3022904"/>
          <a:ext cx="7675047" cy="10899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latin typeface="Cambria Math" panose="02040503050406030204" pitchFamily="18" charset="0"/>
                  </a:rPr>
                  <m:t>𝑅𝑂𝐶</m:t>
                </m:r>
                <m:r>
                  <a:rPr lang="en-US" sz="2400" b="0" i="1" kern="1200" baseline="-25000" smtClean="0">
                    <a:latin typeface="Cambria Math" panose="02040503050406030204" pitchFamily="18" charset="0"/>
                  </a:rPr>
                  <m:t>𝑥</m:t>
                </m:r>
                <m:d>
                  <m:dPr>
                    <m:ctrlPr>
                      <a:rPr lang="en-US" sz="2400" b="0" i="1" kern="1200" baseline="-250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𝑢</m:t>
                    </m:r>
                  </m:e>
                </m:d>
                <m:r>
                  <a:rPr lang="en-US" sz="2400" b="0" i="1" kern="1200" smtClean="0">
                    <a:latin typeface="Cambria Math" panose="02040503050406030204" pitchFamily="18" charset="0"/>
                  </a:rPr>
                  <m:t>=1−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en-US" sz="2400" b="0" i="1" kern="1200" baseline="-25000" smtClean="0">
                    <a:latin typeface="Cambria Math" panose="02040503050406030204" pitchFamily="18" charset="0"/>
                  </a:rPr>
                  <m:t>1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[</m:t>
                </m:r>
                <m:sSup>
                  <m:sSup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</a:rPr>
                      <m:t>0</m:t>
                    </m:r>
                  </m:e>
                  <m:sup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d>
                  <m:d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𝑢</m:t>
                    </m:r>
                  </m:e>
                </m:d>
                <m:f>
                  <m:f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4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num>
                  <m:den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4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den>
                </m:f>
                <m:r>
                  <a:rPr lang="en-US" sz="2400" b="0" i="1" kern="1200" smtClean="0">
                    <a:latin typeface="Cambria Math" panose="02040503050406030204" pitchFamily="18" charset="0"/>
                  </a:rPr>
                  <m:t>−</m:t>
                </m:r>
                <m:f>
                  <m:f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den>
                </m:f>
                <m:r>
                  <a:rPr lang="en-US" sz="2400" b="0" i="1" kern="1200" smtClean="0">
                    <a:latin typeface="Cambria Math" panose="02040503050406030204" pitchFamily="18" charset="0"/>
                  </a:rPr>
                  <m:t>]</m:t>
                </m:r>
              </m:oMath>
            </m:oMathPara>
          </a14:m>
          <a:endParaRPr lang="en-US" sz="2400" kern="1200"/>
        </a:p>
      </dsp:txBody>
      <dsp:txXfrm>
        <a:off x="108222" y="3076109"/>
        <a:ext cx="7568637" cy="983507"/>
      </dsp:txXfrm>
    </dsp:sp>
    <dsp:sp modelId="{6904DABD-D193-ED49-B3D1-F85DAA931490}">
      <dsp:nvSpPr>
        <dsp:cNvPr id="0" name=""/>
        <dsp:cNvSpPr/>
      </dsp:nvSpPr>
      <dsp:spPr>
        <a:xfrm rot="14408823">
          <a:off x="1847021" y="2019533"/>
          <a:ext cx="23137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0CD55-C0D3-E944-8CEC-37BE53BD1215}">
      <dsp:nvSpPr>
        <dsp:cNvPr id="0" name=""/>
        <dsp:cNvSpPr/>
      </dsp:nvSpPr>
      <dsp:spPr>
        <a:xfrm>
          <a:off x="691958" y="112054"/>
          <a:ext cx="2953256" cy="904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Covariate-specific ROC curve </a:t>
          </a:r>
        </a:p>
      </dsp:txBody>
      <dsp:txXfrm>
        <a:off x="736093" y="156189"/>
        <a:ext cx="2864986" cy="815838"/>
      </dsp:txXfrm>
    </dsp:sp>
    <dsp:sp modelId="{A0872348-7270-EB4B-9D88-F134EB8E9B12}">
      <dsp:nvSpPr>
        <dsp:cNvPr id="0" name=""/>
        <dsp:cNvSpPr/>
      </dsp:nvSpPr>
      <dsp:spPr>
        <a:xfrm rot="17181742">
          <a:off x="3659129" y="2497378"/>
          <a:ext cx="10954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54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4457A-C6EA-6945-A6F2-90425295F78B}">
      <dsp:nvSpPr>
        <dsp:cNvPr id="0" name=""/>
        <dsp:cNvSpPr/>
      </dsp:nvSpPr>
      <dsp:spPr>
        <a:xfrm>
          <a:off x="3333984" y="1149798"/>
          <a:ext cx="2295656" cy="822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Linear Regression</a:t>
          </a:r>
        </a:p>
      </dsp:txBody>
      <dsp:txXfrm>
        <a:off x="3374113" y="1189927"/>
        <a:ext cx="2215398" cy="74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120E-2FB3-DA41-9728-863217D0EBAE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6995-2651-9249-8F30-ADFF84E5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 wrote this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77B91-141E-284E-87AA-7BD943DCD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G0 and G1 denote the CDFs of e0 and e1, respectively. e0 and e1 are zero-mean and unit variance random variables representing the base</a:t>
            </a:r>
            <a:r>
              <a:rPr lang="en-US" dirty="0"/>
              <a:t>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distributions for D = 0 and D = 1, respectively.</a:t>
            </a:r>
            <a:r>
              <a:rPr lang="en-US" dirty="0"/>
              <a:t>  which is independent of x;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sigma0(X;↵0⇤) and sigma1(X;↵1⇤) are non-negative scale functions depending on X and an unknown parameter ↵0⇤ and ↵1⇤, respectively.</a:t>
            </a:r>
            <a:r>
              <a:rPr lang="en-US" dirty="0"/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77B91-141E-284E-87AA-7BD943DCD1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1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4C262-FED1-449A-A365-69E4A8FD29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77B91-141E-284E-87AA-7BD943DCD1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7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4C262-FED1-449A-A365-69E4A8FD29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1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4C262-FED1-449A-A365-69E4A8FD29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6417-00C8-3995-E31A-7A2C3CAA6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524C-6E31-EDB4-4E64-659BA6304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6250-E195-03AA-A7F1-1AF5EAC9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28EA-3528-E282-10F8-FE73DA76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A8E3-DAD2-F616-67ED-C2D96565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8607-18E6-4243-EE79-6D04FD31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75241-F3D9-D6EE-4A14-230DE8E75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B3E0-C8BD-1121-2F03-36B3D9C5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237E-64C1-D6DC-A32A-AB72CF1E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C299-E9B7-536A-8F7B-B399783F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7ADCA-FB14-A00F-6D3C-B6466EAEC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27FAA-08D1-7DE2-6DA1-CD354888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FF9E-E71B-3558-B16A-2AC53A4F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3DCC-929D-EB5F-03B9-CFE0E1C9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457BD-C52A-1014-D77E-12EA37DB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54BC-1791-7476-8755-1EFEE761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6D09-2830-1879-F8F3-2DFA2640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E0FE-7009-736C-98D7-3E2E279D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F764-C88C-2265-A2A6-72D72EE0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90FB0-78E2-24D2-AEED-A73136C5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30AE-2F3C-E636-90B7-9DDD54BB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DAD1-BA45-F852-36DB-8B9CACBC8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F446-C05B-0228-E11A-B1A4A0C7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B3ED-15DB-F8C3-A395-D12FE499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4A90-F0AC-53C9-5DAE-86BA0696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F522-04D0-4741-6E06-AC641A0E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65DD-3DD8-8F70-6319-89FE69DCE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1E993-C8EC-0CC1-35DA-4A4AD4EB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841E8-1819-920C-069B-64885820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6CE43-94D5-5674-4CCB-2D3D00B0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A4FB4-DED3-FD10-0D02-A197D699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B9E6-256A-1B16-E395-01CA7ED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754AD-E17D-E16B-5344-08F61CE7F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34A47-B0D1-A694-DD7C-B495717A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85793-48E5-4A24-2E1B-4FA21C114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56C1-7240-4555-B1CF-67627EECC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BFA7C-4060-426A-1650-377FD6BE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7254C-8642-1150-CFB0-756DC4E4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F74F2-5640-E67E-7BE4-9D9B327E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5356-3E66-2AA0-8C9E-D2DF0BE9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92331-C3C3-F7F2-AA04-A0F503D1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90025-9A4E-C191-F280-43B9597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3F0A1-09E7-18AE-3A0E-2560735E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857A8-4678-9B9E-F738-4650B8B6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019D1-2658-339D-525F-953C0A16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315FE-F330-D465-D3B9-BA61607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3C7D-1707-90CA-71A2-D30075B3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22A-D370-1E0C-BA3A-B70CA309E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481E6-8257-8E21-866D-27AE44D9B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29ED4-9A2F-E864-F314-F0833AEC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6418-E8BC-F197-A336-442F1CD3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925A-0FAA-F2A1-7141-1ED7C76A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8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0E17-0EBE-4728-A4B4-FE370394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9911F-F834-F6DD-9D26-D38FA9394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7E097-5977-BF15-E1B2-39DA521DA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7DFB-131B-C8B4-00D7-CA4A48E5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56B1-BA28-A7DB-BADC-FA387C03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D77D-55D9-082C-797C-DDD2CC3B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E4FF0-404C-06E0-61F6-D9132DE3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86B1-3E83-7268-DB00-77A13D8B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123B8-1769-2635-E6FF-04E8BAA6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E440-D772-A14C-B894-071DFC2FAA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BF20-F243-3C67-FE8C-6581FA13E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B0A8-CC09-7CCE-D32F-0D7F27DED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3B7D-17F0-1946-87F1-DD7011A1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nglingheshiny.shinyapps.io/orderROCweb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0.xml"/><Relationship Id="rId1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939" y="63954"/>
            <a:ext cx="7696200" cy="83901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253" y="1203325"/>
            <a:ext cx="7696200" cy="5638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cs typeface="Calibri" panose="020F0502020204030204"/>
              </a:rPr>
              <a:t>Variability in the ROC curve</a:t>
            </a:r>
            <a:endParaRPr lang="en-US" sz="1800" dirty="0">
              <a:ea typeface="+mn-lt"/>
              <a:cs typeface="+mn-lt"/>
            </a:endParaRP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400" dirty="0">
                <a:ea typeface="+mn-lt"/>
                <a:cs typeface="+mn-lt"/>
              </a:rPr>
              <a:t> R Shiny App Application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Variability in the covariate-specific</a:t>
            </a:r>
            <a:r>
              <a:rPr lang="en-US" sz="1800" dirty="0">
                <a:cs typeface="Calibri" panose="020F0502020204030204"/>
              </a:rPr>
              <a:t> ROC curve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ROC regression accounting for demographic effect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cs typeface="Calibri" panose="020F0502020204030204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cs typeface="Calibri" panose="020F0502020204030204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cs typeface="Calibri" panose="020F0502020204030204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cs typeface="Calibri" panose="020F0502020204030204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cs typeface="Calibri" panose="020F0502020204030204"/>
            </a:endParaRPr>
          </a:p>
          <a:p>
            <a:endParaRPr lang="en-US" sz="1800" dirty="0">
              <a:cs typeface="Calibri" panose="020F0502020204030204"/>
            </a:endParaRPr>
          </a:p>
          <a:p>
            <a:endParaRPr lang="en-US" sz="1800" dirty="0">
              <a:cs typeface="Calibri" panose="020F0502020204030204"/>
            </a:endParaRPr>
          </a:p>
          <a:p>
            <a:endParaRPr lang="en-US" sz="1800" dirty="0">
              <a:cs typeface="Calibri" panose="020F0502020204030204"/>
            </a:endParaRPr>
          </a:p>
          <a:p>
            <a:endParaRPr lang="en-US" sz="1800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1">
            <a:extLst>
              <a:ext uri="{FF2B5EF4-FFF2-40B4-BE49-F238E27FC236}">
                <a16:creationId xmlns:a16="http://schemas.microsoft.com/office/drawing/2014/main" id="{5C4313DE-A43E-E64F-9CA0-4115967F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19696" y="2143404"/>
            <a:ext cx="3935208" cy="3042814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333ECFF9-9A68-E641-8B04-34F0D6F65D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48814" y="2149384"/>
            <a:ext cx="3935208" cy="303041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F4F5ED0-76A4-1F40-AE34-7698D4B545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59" y="2140413"/>
            <a:ext cx="3935208" cy="30490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B621BE-21D5-5E4A-8E12-C12C006B9681}"/>
              </a:ext>
            </a:extLst>
          </p:cNvPr>
          <p:cNvSpPr txBox="1">
            <a:spLocks/>
          </p:cNvSpPr>
          <p:nvPr/>
        </p:nvSpPr>
        <p:spPr>
          <a:xfrm>
            <a:off x="1087938" y="63954"/>
            <a:ext cx="9221922" cy="83901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Multivariate ROC Regression Model Results</a:t>
            </a:r>
          </a:p>
        </p:txBody>
      </p:sp>
    </p:spTree>
    <p:extLst>
      <p:ext uri="{BB962C8B-B14F-4D97-AF65-F5344CB8AC3E}">
        <p14:creationId xmlns:p14="http://schemas.microsoft.com/office/powerpoint/2010/main" val="259092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91A9E8B-7CC4-0A48-BC13-A11547B1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40490" y="3368070"/>
            <a:ext cx="3409272" cy="2868778"/>
          </a:xfrm>
          <a:prstGeom prst="rect">
            <a:avLst/>
          </a:prstGeom>
        </p:spPr>
      </p:pic>
      <p:pic>
        <p:nvPicPr>
          <p:cNvPr id="12" name="Content Placeholder 21">
            <a:extLst>
              <a:ext uri="{FF2B5EF4-FFF2-40B4-BE49-F238E27FC236}">
                <a16:creationId xmlns:a16="http://schemas.microsoft.com/office/drawing/2014/main" id="{2BC54181-6491-B049-B0C9-D237832570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68272" y="3324067"/>
            <a:ext cx="3409272" cy="28687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14E394-2C40-DE42-AE31-631FC0605099}"/>
              </a:ext>
            </a:extLst>
          </p:cNvPr>
          <p:cNvSpPr txBox="1"/>
          <p:nvPr/>
        </p:nvSpPr>
        <p:spPr>
          <a:xfrm>
            <a:off x="1514358" y="1128417"/>
            <a:ext cx="8160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/>
            </a:br>
            <a:r>
              <a:rPr lang="en-US"/>
              <a:t>Bootstrap method is used to estimate the variance of covariate-specific ROC curves.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regression models are run for 5000 bootstrap samples drawn from the original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variance of TPR at each FPR point is calculated based on the parameter estimates from each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B11E5-3601-9248-B5D1-F4129CEC0264}"/>
              </a:ext>
            </a:extLst>
          </p:cNvPr>
          <p:cNvSpPr txBox="1"/>
          <p:nvPr/>
        </p:nvSpPr>
        <p:spPr>
          <a:xfrm>
            <a:off x="8481270" y="6079351"/>
            <a:ext cx="168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95% confidence interval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B873A2-1D7A-FB4A-B4CE-B668852D2F0E}"/>
              </a:ext>
            </a:extLst>
          </p:cNvPr>
          <p:cNvSpPr txBox="1">
            <a:spLocks/>
          </p:cNvSpPr>
          <p:nvPr/>
        </p:nvSpPr>
        <p:spPr>
          <a:xfrm>
            <a:off x="1087938" y="63954"/>
            <a:ext cx="9221922" cy="83901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Variability of Covariate-Specific ROC Curve</a:t>
            </a:r>
          </a:p>
        </p:txBody>
      </p:sp>
    </p:spTree>
    <p:extLst>
      <p:ext uri="{BB962C8B-B14F-4D97-AF65-F5344CB8AC3E}">
        <p14:creationId xmlns:p14="http://schemas.microsoft.com/office/powerpoint/2010/main" val="271753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E91A9E8B-7CC4-0A48-BC13-A11547B1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50649" y="1458373"/>
            <a:ext cx="7684306" cy="46437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66C178-4DB2-1E4C-9D2E-9FFC22552334}"/>
              </a:ext>
            </a:extLst>
          </p:cNvPr>
          <p:cNvSpPr txBox="1">
            <a:spLocks/>
          </p:cNvSpPr>
          <p:nvPr/>
        </p:nvSpPr>
        <p:spPr>
          <a:xfrm>
            <a:off x="1087938" y="63954"/>
            <a:ext cx="9221922" cy="83901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Variability of Covariate-Specific AUC</a:t>
            </a:r>
          </a:p>
        </p:txBody>
      </p:sp>
    </p:spTree>
    <p:extLst>
      <p:ext uri="{BB962C8B-B14F-4D97-AF65-F5344CB8AC3E}">
        <p14:creationId xmlns:p14="http://schemas.microsoft.com/office/powerpoint/2010/main" val="29708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5BB7-EF13-D842-A16E-C00A3330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2" y="1232823"/>
            <a:ext cx="11178831" cy="1374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0">
              <a:buNone/>
            </a:pPr>
            <a:r>
              <a:rPr lang="en-US" altLang="en-US" sz="1800">
                <a:solidFill>
                  <a:srgbClr val="000000"/>
                </a:solidFill>
                <a:cs typeface="Calibri"/>
              </a:rPr>
              <a:t>For a given cut-point c,  </a:t>
            </a:r>
            <a:endParaRPr lang="en-US" altLang="en-US" sz="1800">
              <a:solidFill>
                <a:srgbClr val="FF0000"/>
              </a:solidFill>
              <a:cs typeface="Calibri" panose="020F0502020204030204"/>
            </a:endParaRPr>
          </a:p>
          <a:p>
            <a:pPr lvl="2"/>
            <a:r>
              <a:rPr lang="en-US" altLang="en-US" sz="1800">
                <a:solidFill>
                  <a:srgbClr val="FF0000"/>
                </a:solidFill>
              </a:rPr>
              <a:t>Sensitivity </a:t>
            </a:r>
            <a:r>
              <a:rPr lang="en-US" altLang="en-US" sz="1800"/>
              <a:t>= proportion of </a:t>
            </a:r>
            <a:r>
              <a:rPr lang="en-US" sz="1800">
                <a:ea typeface="+mn-lt"/>
                <a:cs typeface="+mn-lt"/>
              </a:rPr>
              <a:t>genuine scores &gt; c</a:t>
            </a:r>
            <a:endParaRPr lang="en-US" altLang="en-US" sz="1800">
              <a:solidFill>
                <a:srgbClr val="FF0000"/>
              </a:solidFill>
              <a:ea typeface="+mn-lt"/>
              <a:cs typeface="+mn-lt"/>
            </a:endParaRPr>
          </a:p>
          <a:p>
            <a:pPr lvl="2"/>
            <a:r>
              <a:rPr lang="en-US" altLang="en-US" sz="1800">
                <a:solidFill>
                  <a:srgbClr val="FF0000"/>
                </a:solidFill>
              </a:rPr>
              <a:t>Specificity </a:t>
            </a:r>
            <a:r>
              <a:rPr lang="en-US" altLang="en-US" sz="1800"/>
              <a:t>= proportion of </a:t>
            </a:r>
            <a:r>
              <a:rPr lang="en-US" sz="1800">
                <a:ea typeface="+mn-lt"/>
                <a:cs typeface="+mn-lt"/>
              </a:rPr>
              <a:t>imposter score ≤  c</a:t>
            </a:r>
          </a:p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76D12B-1935-476A-B135-36CC93587CFC}"/>
              </a:ext>
            </a:extLst>
          </p:cNvPr>
          <p:cNvGrpSpPr/>
          <p:nvPr/>
        </p:nvGrpSpPr>
        <p:grpSpPr>
          <a:xfrm>
            <a:off x="6034555" y="2503624"/>
            <a:ext cx="5600753" cy="3676191"/>
            <a:chOff x="6034555" y="2503624"/>
            <a:chExt cx="5600753" cy="3676191"/>
          </a:xfrm>
        </p:grpSpPr>
        <p:pic>
          <p:nvPicPr>
            <p:cNvPr id="8" name="Picture 7" descr="http://gim.unmc.edu/dxtests/roccomp.jpg">
              <a:extLst>
                <a:ext uri="{FF2B5EF4-FFF2-40B4-BE49-F238E27FC236}">
                  <a16:creationId xmlns:a16="http://schemas.microsoft.com/office/drawing/2014/main" id="{6C328DCA-52E9-DD4F-A6C1-3283DDE8A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3" b="10909"/>
            <a:stretch>
              <a:fillRect/>
            </a:stretch>
          </p:blipFill>
          <p:spPr bwMode="auto">
            <a:xfrm>
              <a:off x="7007061" y="2503624"/>
              <a:ext cx="4628247" cy="3357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81FC4F-D8A2-1046-AA43-237518E80478}"/>
                </a:ext>
              </a:extLst>
            </p:cNvPr>
            <p:cNvSpPr txBox="1"/>
            <p:nvPr/>
          </p:nvSpPr>
          <p:spPr>
            <a:xfrm>
              <a:off x="6034555" y="4077757"/>
              <a:ext cx="1143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Sensitivity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800ADB-3A41-064B-85B1-ED2872A38991}"/>
                </a:ext>
              </a:extLst>
            </p:cNvPr>
            <p:cNvSpPr txBox="1"/>
            <p:nvPr/>
          </p:nvSpPr>
          <p:spPr>
            <a:xfrm>
              <a:off x="8225898" y="5872038"/>
              <a:ext cx="25166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  -  specificity=FPR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FC3AF2-9D10-4596-A50A-E85EDC15B2B5}"/>
              </a:ext>
            </a:extLst>
          </p:cNvPr>
          <p:cNvGrpSpPr/>
          <p:nvPr/>
        </p:nvGrpSpPr>
        <p:grpSpPr>
          <a:xfrm>
            <a:off x="740548" y="2501169"/>
            <a:ext cx="5199042" cy="3466028"/>
            <a:chOff x="740548" y="2501169"/>
            <a:chExt cx="5199042" cy="3466028"/>
          </a:xfrm>
        </p:grpSpPr>
        <p:pic>
          <p:nvPicPr>
            <p:cNvPr id="4" name="Picture 2" descr="Plot of _SENSIT_ by _PROB_">
              <a:extLst>
                <a:ext uri="{FF2B5EF4-FFF2-40B4-BE49-F238E27FC236}">
                  <a16:creationId xmlns:a16="http://schemas.microsoft.com/office/drawing/2014/main" id="{EA1D94D0-C6ED-D04C-AB16-B5BD57EBA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48" y="2501169"/>
              <a:ext cx="5199042" cy="3466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EF4648-998D-8A47-8627-38F801B02C62}"/>
                </a:ext>
              </a:extLst>
            </p:cNvPr>
            <p:cNvSpPr txBox="1"/>
            <p:nvPr/>
          </p:nvSpPr>
          <p:spPr>
            <a:xfrm>
              <a:off x="1544053" y="3650747"/>
              <a:ext cx="1371600" cy="40005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Sensitivity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9E89F-C711-904C-A078-1AE9171EF6F2}"/>
                </a:ext>
              </a:extLst>
            </p:cNvPr>
            <p:cNvSpPr txBox="1"/>
            <p:nvPr/>
          </p:nvSpPr>
          <p:spPr>
            <a:xfrm>
              <a:off x="4567990" y="3571705"/>
              <a:ext cx="1371600" cy="40005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Specificity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453CFD-E736-F54E-A3AE-AB3334678473}"/>
              </a:ext>
            </a:extLst>
          </p:cNvPr>
          <p:cNvSpPr txBox="1"/>
          <p:nvPr/>
        </p:nvSpPr>
        <p:spPr>
          <a:xfrm>
            <a:off x="1087939" y="6151090"/>
            <a:ext cx="91692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area under the ROC curve (AUC) </a:t>
            </a:r>
            <a:r>
              <a:rPr lang="en-US" altLang="en-US"/>
              <a:t>is a measure of classification accuracy.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C69575-C2BE-E447-AE1F-0814C6D8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38" y="63954"/>
            <a:ext cx="9169275" cy="83901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/>
              <a:t>ROC Curve (Zhou, et al., 2009; Pepe, 2004)</a:t>
            </a:r>
          </a:p>
        </p:txBody>
      </p:sp>
    </p:spTree>
    <p:extLst>
      <p:ext uri="{BB962C8B-B14F-4D97-AF65-F5344CB8AC3E}">
        <p14:creationId xmlns:p14="http://schemas.microsoft.com/office/powerpoint/2010/main" val="587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97-481B-2E48-BE61-A347EC6278F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Use the R Shiny application: </a:t>
            </a:r>
            <a:r>
              <a:rPr lang="en-US" sz="2000">
                <a:hlinkClick r:id="rId3"/>
              </a:rPr>
              <a:t>https://menglingheshiny.shinyapps.io/orderROCweb/</a:t>
            </a:r>
            <a:endParaRPr lang="en-US" sz="2000"/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FF4E0-C429-A741-881B-D4EF5262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835154" y="2475183"/>
            <a:ext cx="10515595" cy="37593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704E4AE-0C71-2F48-B032-4DC995C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39" y="63954"/>
            <a:ext cx="7696200" cy="83901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/>
              <a:t>Variability of ROC Curve</a:t>
            </a:r>
          </a:p>
        </p:txBody>
      </p:sp>
    </p:spTree>
    <p:extLst>
      <p:ext uri="{BB962C8B-B14F-4D97-AF65-F5344CB8AC3E}">
        <p14:creationId xmlns:p14="http://schemas.microsoft.com/office/powerpoint/2010/main" val="415143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A54D5-8D05-DA4F-AB16-A25E7FB8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9147" y="1615443"/>
            <a:ext cx="11715070" cy="41114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B05C95-6679-D24F-B2BB-2CF9DC80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39" y="63954"/>
            <a:ext cx="7696200" cy="83901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/>
              <a:t>Variability of ROC Curve</a:t>
            </a:r>
          </a:p>
        </p:txBody>
      </p:sp>
    </p:spTree>
    <p:extLst>
      <p:ext uri="{BB962C8B-B14F-4D97-AF65-F5344CB8AC3E}">
        <p14:creationId xmlns:p14="http://schemas.microsoft.com/office/powerpoint/2010/main" val="224131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97-481B-2E48-BE61-A347EC6278FF}"/>
              </a:ext>
            </a:extLst>
          </p:cNvPr>
          <p:cNvSpPr txBox="1"/>
          <p:nvPr/>
        </p:nvSpPr>
        <p:spPr>
          <a:xfrm>
            <a:off x="658189" y="5572125"/>
            <a:ext cx="10175630" cy="966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AUC and AUC variance: Delong’s method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Elizabeth R. DeLong, D.M.D., Clarke-Pearson, D.L (1988)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F4F5ED0-76A4-1F40-AE34-7698D4B5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8100" y="1364692"/>
            <a:ext cx="11415800" cy="39460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3A255AB-2D62-C845-BD56-DB85EAE4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39" y="63954"/>
            <a:ext cx="7696200" cy="83901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/>
              <a:t>Variability of ROC Curve</a:t>
            </a:r>
          </a:p>
        </p:txBody>
      </p:sp>
    </p:spTree>
    <p:extLst>
      <p:ext uri="{BB962C8B-B14F-4D97-AF65-F5344CB8AC3E}">
        <p14:creationId xmlns:p14="http://schemas.microsoft.com/office/powerpoint/2010/main" val="46619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97DE0DC-0AA4-4784-AB0C-94C8FEFE1C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8" y="1799759"/>
          <a:ext cx="5452532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B1B0CC25-3597-F744-BD80-B3EBD812D1A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257812" y="1929402"/>
            <a:ext cx="5290720" cy="41011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F5EE857-87EC-D448-B77F-AC881ECA06DC}"/>
              </a:ext>
            </a:extLst>
          </p:cNvPr>
          <p:cNvSpPr txBox="1">
            <a:spLocks/>
          </p:cNvSpPr>
          <p:nvPr/>
        </p:nvSpPr>
        <p:spPr>
          <a:xfrm>
            <a:off x="672303" y="297749"/>
            <a:ext cx="7696200" cy="83901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65070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C0691BD-E79D-4282-B09F-9C39E87827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782981"/>
          <a:ext cx="10157905" cy="168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0" name="Content Placeholder 21">
            <a:extLst>
              <a:ext uri="{FF2B5EF4-FFF2-40B4-BE49-F238E27FC236}">
                <a16:creationId xmlns:a16="http://schemas.microsoft.com/office/drawing/2014/main" id="{FFE7D944-27AC-BF47-94EF-48CB660BE5C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11067" y="3768621"/>
            <a:ext cx="3133092" cy="2437397"/>
          </a:xfrm>
          <a:prstGeom prst="rect">
            <a:avLst/>
          </a:prstGeom>
        </p:spPr>
      </p:pic>
      <p:pic>
        <p:nvPicPr>
          <p:cNvPr id="31" name="Content Placeholder 10">
            <a:extLst>
              <a:ext uri="{FF2B5EF4-FFF2-40B4-BE49-F238E27FC236}">
                <a16:creationId xmlns:a16="http://schemas.microsoft.com/office/drawing/2014/main" id="{A99CF5FC-AA0F-664B-923D-0469BEC5EA5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35767" y="3769831"/>
            <a:ext cx="3133091" cy="2419907"/>
          </a:xfrm>
          <a:prstGeom prst="rect">
            <a:avLst/>
          </a:prstGeom>
        </p:spPr>
      </p:pic>
      <p:pic>
        <p:nvPicPr>
          <p:cNvPr id="32" name="Content Placeholder 10">
            <a:extLst>
              <a:ext uri="{FF2B5EF4-FFF2-40B4-BE49-F238E27FC236}">
                <a16:creationId xmlns:a16="http://schemas.microsoft.com/office/drawing/2014/main" id="{0B97EB91-E6F1-184B-BA31-D9EAA7D98F7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60860" y="3774183"/>
            <a:ext cx="3133091" cy="2411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9D7DCC4-1FD7-7442-8AC0-B7193A486E5B}"/>
              </a:ext>
            </a:extLst>
          </p:cNvPr>
          <p:cNvSpPr txBox="1">
            <a:spLocks/>
          </p:cNvSpPr>
          <p:nvPr/>
        </p:nvSpPr>
        <p:spPr>
          <a:xfrm>
            <a:off x="369116" y="63954"/>
            <a:ext cx="10737908" cy="83901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Motivation for Covariate-specific ROC Curve (Pepe, 2004)</a:t>
            </a:r>
          </a:p>
        </p:txBody>
      </p:sp>
    </p:spTree>
    <p:extLst>
      <p:ext uri="{BB962C8B-B14F-4D97-AF65-F5344CB8AC3E}">
        <p14:creationId xmlns:p14="http://schemas.microsoft.com/office/powerpoint/2010/main" val="30896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79B14211-6CDE-7844-AABE-3CA8E9E71B9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880208" y="1671044"/>
              <a:ext cx="8057658" cy="50610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79B14211-6CDE-7844-AABE-3CA8E9E71B9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339953826"/>
                  </p:ext>
                </p:extLst>
              </p:nvPr>
            </p:nvGraphicFramePr>
            <p:xfrm>
              <a:off x="1880208" y="1671044"/>
              <a:ext cx="8057658" cy="50610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3C54B-B9B7-5841-9A80-8A72D98168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04" y="2032506"/>
            <a:ext cx="4248162" cy="50410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F35B7A-0544-AA4D-ABC1-7A13C4F1E9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87" y="2956987"/>
            <a:ext cx="3825242" cy="50410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7110C87-A071-8B45-8FED-1E33821279E3}"/>
              </a:ext>
            </a:extLst>
          </p:cNvPr>
          <p:cNvSpPr txBox="1">
            <a:spLocks/>
          </p:cNvSpPr>
          <p:nvPr/>
        </p:nvSpPr>
        <p:spPr>
          <a:xfrm>
            <a:off x="587229" y="63954"/>
            <a:ext cx="10830187" cy="83901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Covariate-specific ROC Curve Method (Pepe, 2004)</a:t>
            </a:r>
          </a:p>
        </p:txBody>
      </p:sp>
    </p:spTree>
    <p:extLst>
      <p:ext uri="{BB962C8B-B14F-4D97-AF65-F5344CB8AC3E}">
        <p14:creationId xmlns:p14="http://schemas.microsoft.com/office/powerpoint/2010/main" val="368493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91A9E8B-7CC4-0A48-BC13-A11547B1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1248" y="1260779"/>
            <a:ext cx="3054417" cy="236176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6015BE-1996-974B-B7D9-72E89695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77942" y="1246606"/>
            <a:ext cx="3054416" cy="2367652"/>
          </a:xfrm>
          <a:prstGeom prst="rect">
            <a:avLst/>
          </a:prstGeom>
        </p:spPr>
      </p:pic>
      <p:pic>
        <p:nvPicPr>
          <p:cNvPr id="12" name="Content Placeholder 21">
            <a:extLst>
              <a:ext uri="{FF2B5EF4-FFF2-40B4-BE49-F238E27FC236}">
                <a16:creationId xmlns:a16="http://schemas.microsoft.com/office/drawing/2014/main" id="{2BC54181-6491-B049-B0C9-D237832570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23523" y="1260779"/>
            <a:ext cx="3054419" cy="2375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14E394-2C40-DE42-AE31-631FC0605099}"/>
              </a:ext>
            </a:extLst>
          </p:cNvPr>
          <p:cNvSpPr txBox="1"/>
          <p:nvPr/>
        </p:nvSpPr>
        <p:spPr>
          <a:xfrm>
            <a:off x="2182690" y="3589127"/>
            <a:ext cx="864966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In source identification problems</a:t>
            </a:r>
          </a:p>
          <a:p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Gender: Algorithm performs significantly better for male subjects 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Age: </a:t>
            </a:r>
            <a:r>
              <a:rPr lang="en-US">
                <a:ea typeface="+mn-lt"/>
                <a:cs typeface="+mn-lt"/>
              </a:rPr>
              <a:t>Algorithm </a:t>
            </a:r>
            <a:r>
              <a:rPr lang="en-US"/>
              <a:t>performance better for older subjects. 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Ethnicity: </a:t>
            </a:r>
            <a:r>
              <a:rPr lang="en-US">
                <a:ea typeface="+mn-lt"/>
                <a:cs typeface="+mn-lt"/>
              </a:rPr>
              <a:t>Algorithm </a:t>
            </a:r>
            <a:r>
              <a:rPr lang="en-US"/>
              <a:t>performs better in Non-Caucasian subjects than the Caucasian ones 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58F24F-1F44-404F-928C-B189E8013A97}"/>
              </a:ext>
            </a:extLst>
          </p:cNvPr>
          <p:cNvSpPr txBox="1">
            <a:spLocks/>
          </p:cNvSpPr>
          <p:nvPr/>
        </p:nvSpPr>
        <p:spPr>
          <a:xfrm>
            <a:off x="1087938" y="63954"/>
            <a:ext cx="9221922" cy="83901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Univariate ROC Regression Model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0F9AD-64DA-EC4B-A569-561E0970C928}"/>
              </a:ext>
            </a:extLst>
          </p:cNvPr>
          <p:cNvSpPr/>
          <p:nvPr/>
        </p:nvSpPr>
        <p:spPr>
          <a:xfrm>
            <a:off x="149194" y="6382097"/>
            <a:ext cx="1151302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Emanuela Marasco, Mengling He, Larry Tang and Sumanth Sriram. (2020) 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507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485</Words>
  <Application>Microsoft Macintosh PowerPoint</Application>
  <PresentationFormat>Widescreen</PresentationFormat>
  <Paragraphs>85</Paragraphs>
  <Slides>12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Introduction</vt:lpstr>
      <vt:lpstr>ROC Curve (Zhou, et al., 2009; Pepe, 2004)</vt:lpstr>
      <vt:lpstr>Variability of ROC Curve</vt:lpstr>
      <vt:lpstr>Variability of ROC Curve</vt:lpstr>
      <vt:lpstr>Variability of ROC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mengling he</dc:creator>
  <cp:lastModifiedBy>mengling he</cp:lastModifiedBy>
  <cp:revision>2</cp:revision>
  <dcterms:created xsi:type="dcterms:W3CDTF">2023-03-07T04:53:58Z</dcterms:created>
  <dcterms:modified xsi:type="dcterms:W3CDTF">2023-03-07T05:01:43Z</dcterms:modified>
</cp:coreProperties>
</file>