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020F9-C6D0-48D0-AFE6-A9913E16AA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6CEE59-809D-4052-A66B-6D3931224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C84050-9640-4938-ABB7-98FAC5BAD4C0}"/>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55EC3B3A-87BD-45B8-8A6C-EE015B5268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549002-3B26-4DAD-92D6-DB90A893D535}"/>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303914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9C10-3C51-4D9F-B14C-4A377215B67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7025573-D77C-451D-B54B-653D16DEDCC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FB38A0-D1CF-4E28-9145-2E99723D6D84}"/>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4A3AD94B-BCE8-423B-AB2D-BAD40DA416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B550C2-0218-4F62-A125-7A2E4574F84A}"/>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123922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C5EB8D-9F35-43F9-BFB8-3556438333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BA9BA7-AC87-46A5-A594-ED47D9999CF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8B5D05-FEB3-4B1C-8DDA-990FBAB54687}"/>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55F14FFC-9AC4-4651-996F-149B49954B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C8B9C9-97C8-44C5-B7B0-A87E4BB23F32}"/>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67451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299CD-8D74-4DCD-855B-BDA943261A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23F7A9-41E0-41CA-9670-42F289B3E7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58C877-2428-47FE-976B-FD3851942D22}"/>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A3620CB4-09D9-4E46-B448-C2CEE1C8B0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95D885-037B-4A37-ADBF-EFC4A7349E24}"/>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349210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719D7-AA83-4F8E-9613-782E733E38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1F7510-D20A-497C-9964-F36EAFA38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BFC34A-A01B-417D-A81E-CB199AA70D75}"/>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B33EC2A8-F127-404B-956C-34BF2FCEE9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9F0FF2-51E1-4182-B24B-C44B9CB4F945}"/>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177429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C7A56-F059-456F-8BE1-34E23EF0A6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6D6D45-62D9-427E-8437-B6A5D91D2ED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13EB22-B9FC-41F5-8EF7-ADE624CD100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95111B7-87EE-4783-B282-169A4AF14E55}"/>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6" name="页脚占位符 5">
            <a:extLst>
              <a:ext uri="{FF2B5EF4-FFF2-40B4-BE49-F238E27FC236}">
                <a16:creationId xmlns:a16="http://schemas.microsoft.com/office/drawing/2014/main" id="{D68BBA9A-48C0-48C9-916A-CA8653E43A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670097-3436-4F3C-9BCC-1EDD16D4D219}"/>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144741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A66BC-E8DB-4ABC-A834-399B71CF28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086765-FA02-4EF0-9184-D0E7D5957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C01F39-335C-4DFD-8E18-A3FE15E6650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BDA81D-AE50-446C-995D-044DB6C6F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D0C5C96-E2DB-49D3-ABCA-4C6ADDC947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17CCD7-A052-4569-8BE0-C31DD2EA604A}"/>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8" name="页脚占位符 7">
            <a:extLst>
              <a:ext uri="{FF2B5EF4-FFF2-40B4-BE49-F238E27FC236}">
                <a16:creationId xmlns:a16="http://schemas.microsoft.com/office/drawing/2014/main" id="{92CD07CB-6873-41E3-BBFD-D503EFE2A5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06467B-DD28-45DC-A7A8-BC58E43C5E99}"/>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16353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1EBAA-4632-4447-86ED-F79471A13AB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0C5F086-6CF4-484D-96B4-6B109920A596}"/>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4" name="页脚占位符 3">
            <a:extLst>
              <a:ext uri="{FF2B5EF4-FFF2-40B4-BE49-F238E27FC236}">
                <a16:creationId xmlns:a16="http://schemas.microsoft.com/office/drawing/2014/main" id="{0E250185-5B8F-4741-93EA-4175DC1AF6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1BFF84-6C02-43BE-8899-B53129EB9289}"/>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155583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58BB3E-03E3-44DD-96E6-280D30D647D1}"/>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3" name="页脚占位符 2">
            <a:extLst>
              <a:ext uri="{FF2B5EF4-FFF2-40B4-BE49-F238E27FC236}">
                <a16:creationId xmlns:a16="http://schemas.microsoft.com/office/drawing/2014/main" id="{8857CCE1-85E3-4389-9C75-DCCF12932F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9D3C8F-EC50-4BD4-8920-9A2B8B6052BA}"/>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156010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E2A5B-56AA-45AA-8758-BB8FD51492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6AFCEC-3D70-449B-81A9-69D029C62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F716688-2A96-4844-9510-AFF563BCA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947D4A-9031-4934-85E3-7E90353807F3}"/>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6" name="页脚占位符 5">
            <a:extLst>
              <a:ext uri="{FF2B5EF4-FFF2-40B4-BE49-F238E27FC236}">
                <a16:creationId xmlns:a16="http://schemas.microsoft.com/office/drawing/2014/main" id="{8C086CCA-9826-441C-B6C8-F1995B47A5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B4E31A-9912-4C4F-8EEE-1AD79AA03076}"/>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56576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8628F-DB8A-42AB-9AED-8497C9F30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1C31A4-E900-4351-B32A-7A823CE13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F36BEF-3D03-463F-B07B-39B1EACD8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ECB10A-9213-4E53-814F-1A8124FE768D}"/>
              </a:ext>
            </a:extLst>
          </p:cNvPr>
          <p:cNvSpPr>
            <a:spLocks noGrp="1"/>
          </p:cNvSpPr>
          <p:nvPr>
            <p:ph type="dt" sz="half" idx="10"/>
          </p:nvPr>
        </p:nvSpPr>
        <p:spPr/>
        <p:txBody>
          <a:bodyPr/>
          <a:lstStyle/>
          <a:p>
            <a:fld id="{E8B3A3DD-15A4-4BD0-B5D0-C47DBA7C2C01}" type="datetimeFigureOut">
              <a:rPr lang="zh-CN" altLang="en-US" smtClean="0"/>
              <a:t>2020/4/15</a:t>
            </a:fld>
            <a:endParaRPr lang="zh-CN" altLang="en-US"/>
          </a:p>
        </p:txBody>
      </p:sp>
      <p:sp>
        <p:nvSpPr>
          <p:cNvPr id="6" name="页脚占位符 5">
            <a:extLst>
              <a:ext uri="{FF2B5EF4-FFF2-40B4-BE49-F238E27FC236}">
                <a16:creationId xmlns:a16="http://schemas.microsoft.com/office/drawing/2014/main" id="{7B70BF1B-C625-4B4F-8120-5412A61C19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1B43DE-EDEA-4AD8-A0F0-DEE9179F83CB}"/>
              </a:ext>
            </a:extLst>
          </p:cNvPr>
          <p:cNvSpPr>
            <a:spLocks noGrp="1"/>
          </p:cNvSpPr>
          <p:nvPr>
            <p:ph type="sldNum" sz="quarter" idx="12"/>
          </p:nvPr>
        </p:nvSpPr>
        <p:spPr/>
        <p:txBody>
          <a:body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102283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DEE9B2-3E4A-4068-AD67-EEFA0AEBF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0CEFFE-2E37-43D2-BC17-108219577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DA3A5F-45D7-43E6-8D3C-276A6EF77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3A3DD-15A4-4BD0-B5D0-C47DBA7C2C01}"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B1CF24C3-702B-4050-B8D9-D90AD7F6A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AFE7C9-0F60-413E-9AB1-7DA6A7F340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2E1A8-1BA7-4E3F-AB57-0DE898205D39}" type="slidenum">
              <a:rPr lang="zh-CN" altLang="en-US" smtClean="0"/>
              <a:t>‹#›</a:t>
            </a:fld>
            <a:endParaRPr lang="zh-CN" altLang="en-US"/>
          </a:p>
        </p:txBody>
      </p:sp>
    </p:spTree>
    <p:extLst>
      <p:ext uri="{BB962C8B-B14F-4D97-AF65-F5344CB8AC3E}">
        <p14:creationId xmlns:p14="http://schemas.microsoft.com/office/powerpoint/2010/main" val="229060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7DD48-8229-4944-963D-4D5D4048AF64}"/>
              </a:ext>
            </a:extLst>
          </p:cNvPr>
          <p:cNvSpPr>
            <a:spLocks noGrp="1"/>
          </p:cNvSpPr>
          <p:nvPr>
            <p:ph type="ctrTitle"/>
          </p:nvPr>
        </p:nvSpPr>
        <p:spPr/>
        <p:txBody>
          <a:bodyPr/>
          <a:lstStyle/>
          <a:p>
            <a:r>
              <a:rPr lang="zh-CN" altLang="en-US" dirty="0"/>
              <a:t>基于</a:t>
            </a:r>
            <a:r>
              <a:rPr lang="en-US" altLang="zh-CN" dirty="0"/>
              <a:t>GitHub</a:t>
            </a:r>
            <a:r>
              <a:rPr lang="zh-CN" altLang="en-US" dirty="0"/>
              <a:t>公开神经网络模型库的调研</a:t>
            </a:r>
          </a:p>
        </p:txBody>
      </p:sp>
      <p:sp>
        <p:nvSpPr>
          <p:cNvPr id="3" name="副标题 2">
            <a:extLst>
              <a:ext uri="{FF2B5EF4-FFF2-40B4-BE49-F238E27FC236}">
                <a16:creationId xmlns:a16="http://schemas.microsoft.com/office/drawing/2014/main" id="{65D03BD6-43C2-475F-BDE1-DED29063F927}"/>
              </a:ext>
            </a:extLst>
          </p:cNvPr>
          <p:cNvSpPr>
            <a:spLocks noGrp="1"/>
          </p:cNvSpPr>
          <p:nvPr>
            <p:ph type="subTitle" idx="1"/>
          </p:nvPr>
        </p:nvSpPr>
        <p:spPr>
          <a:xfrm>
            <a:off x="1524000" y="4534194"/>
            <a:ext cx="9144000" cy="1655762"/>
          </a:xfrm>
        </p:spPr>
        <p:txBody>
          <a:bodyPr/>
          <a:lstStyle/>
          <a:p>
            <a:r>
              <a:rPr lang="zh-CN" altLang="en-US" dirty="0"/>
              <a:t>孟令涵  </a:t>
            </a:r>
            <a:r>
              <a:rPr lang="en-US" altLang="zh-CN" dirty="0"/>
              <a:t>DZ1933020</a:t>
            </a:r>
            <a:endParaRPr lang="zh-CN" altLang="en-US" dirty="0"/>
          </a:p>
        </p:txBody>
      </p:sp>
    </p:spTree>
    <p:extLst>
      <p:ext uri="{BB962C8B-B14F-4D97-AF65-F5344CB8AC3E}">
        <p14:creationId xmlns:p14="http://schemas.microsoft.com/office/powerpoint/2010/main" val="276507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2F882-82B7-468E-912A-288B4FA1BF05}"/>
              </a:ext>
            </a:extLst>
          </p:cNvPr>
          <p:cNvSpPr>
            <a:spLocks noGrp="1"/>
          </p:cNvSpPr>
          <p:nvPr>
            <p:ph type="title"/>
          </p:nvPr>
        </p:nvSpPr>
        <p:spPr/>
        <p:txBody>
          <a:bodyPr/>
          <a:lstStyle/>
          <a:p>
            <a:r>
              <a:rPr lang="en-US" altLang="zh-CN" dirty="0"/>
              <a:t>CIFAR-10</a:t>
            </a:r>
            <a:endParaRPr lang="zh-CN" altLang="en-US" dirty="0"/>
          </a:p>
        </p:txBody>
      </p:sp>
      <p:sp>
        <p:nvSpPr>
          <p:cNvPr id="3" name="内容占位符 2">
            <a:extLst>
              <a:ext uri="{FF2B5EF4-FFF2-40B4-BE49-F238E27FC236}">
                <a16:creationId xmlns:a16="http://schemas.microsoft.com/office/drawing/2014/main" id="{0712A3C4-7D3D-4ECA-8610-9C56199403B0}"/>
              </a:ext>
            </a:extLst>
          </p:cNvPr>
          <p:cNvSpPr>
            <a:spLocks noGrp="1"/>
          </p:cNvSpPr>
          <p:nvPr>
            <p:ph idx="1"/>
          </p:nvPr>
        </p:nvSpPr>
        <p:spPr>
          <a:xfrm>
            <a:off x="6553200" y="1865067"/>
            <a:ext cx="5638800" cy="4351338"/>
          </a:xfrm>
        </p:spPr>
        <p:txBody>
          <a:bodyPr/>
          <a:lstStyle/>
          <a:p>
            <a:r>
              <a:rPr lang="zh-CN" altLang="en-US" sz="1800" dirty="0"/>
              <a:t>彩色图片数据集</a:t>
            </a:r>
            <a:endParaRPr lang="en-US" altLang="zh-CN" sz="1800" dirty="0"/>
          </a:p>
          <a:p>
            <a:r>
              <a:rPr lang="en-US" altLang="zh-CN" sz="1800" dirty="0"/>
              <a:t>10</a:t>
            </a:r>
            <a:r>
              <a:rPr lang="zh-CN" altLang="en-US" sz="1800" dirty="0"/>
              <a:t>个分类，每个类别</a:t>
            </a:r>
            <a:r>
              <a:rPr lang="en-US" altLang="zh-CN" sz="1800" dirty="0"/>
              <a:t>6000</a:t>
            </a:r>
            <a:r>
              <a:rPr lang="zh-CN" altLang="en-US" sz="1800" dirty="0"/>
              <a:t>张</a:t>
            </a:r>
            <a:endParaRPr lang="en-US" altLang="zh-CN" sz="1800" dirty="0"/>
          </a:p>
          <a:p>
            <a:r>
              <a:rPr lang="en-US" altLang="zh-CN" sz="1800" dirty="0"/>
              <a:t>50000</a:t>
            </a:r>
            <a:r>
              <a:rPr lang="zh-CN" altLang="en-US" sz="1800" dirty="0"/>
              <a:t>个样例的训练集和</a:t>
            </a:r>
            <a:r>
              <a:rPr lang="en-US" altLang="zh-CN" sz="1800" dirty="0"/>
              <a:t>10000</a:t>
            </a:r>
            <a:r>
              <a:rPr lang="zh-CN" altLang="en-US" sz="1800" dirty="0"/>
              <a:t>个样例的测试集</a:t>
            </a:r>
            <a:endParaRPr lang="en-US" altLang="zh-CN" sz="1800" dirty="0"/>
          </a:p>
          <a:p>
            <a:r>
              <a:rPr lang="zh-CN" altLang="en-US" sz="1800" dirty="0"/>
              <a:t>每张图片都是</a:t>
            </a:r>
            <a:r>
              <a:rPr lang="en-US" altLang="zh-CN" sz="1800" dirty="0"/>
              <a:t>32</a:t>
            </a:r>
            <a:r>
              <a:rPr lang="zh-CN" altLang="en-US" sz="1800" dirty="0"/>
              <a:t>*</a:t>
            </a:r>
            <a:r>
              <a:rPr lang="en-US" altLang="zh-CN" sz="1800" dirty="0"/>
              <a:t>32</a:t>
            </a:r>
            <a:r>
              <a:rPr lang="zh-CN" altLang="en-US" sz="1800" dirty="0"/>
              <a:t>的彩色图</a:t>
            </a:r>
            <a:endParaRPr lang="en-US" altLang="zh-CN" sz="1800" dirty="0"/>
          </a:p>
          <a:p>
            <a:endParaRPr lang="en-US" altLang="zh-CN" sz="1800" dirty="0"/>
          </a:p>
          <a:p>
            <a:r>
              <a:rPr lang="zh-CN" altLang="en-US" sz="1800" dirty="0"/>
              <a:t>对比</a:t>
            </a:r>
            <a:r>
              <a:rPr lang="en-US" altLang="zh-CN" sz="1800" dirty="0"/>
              <a:t>MNIST</a:t>
            </a:r>
            <a:r>
              <a:rPr lang="zh-CN" altLang="en-US" sz="1800" dirty="0"/>
              <a:t>：</a:t>
            </a:r>
            <a:endParaRPr lang="en-US" altLang="zh-CN" sz="1800" dirty="0"/>
          </a:p>
          <a:p>
            <a:r>
              <a:rPr lang="en-US" altLang="zh-CN" sz="1800" dirty="0"/>
              <a:t>1</a:t>
            </a:r>
            <a:r>
              <a:rPr lang="zh-CN" altLang="en-US" sz="1800" dirty="0"/>
              <a:t>）</a:t>
            </a:r>
            <a:r>
              <a:rPr lang="en-US" altLang="zh-CN" sz="1800" dirty="0"/>
              <a:t>CIFAR-10</a:t>
            </a:r>
            <a:r>
              <a:rPr lang="zh-CN" altLang="en-US" sz="1800" dirty="0"/>
              <a:t>是</a:t>
            </a:r>
            <a:r>
              <a:rPr lang="en-US" altLang="zh-CN" sz="1800" dirty="0"/>
              <a:t>3</a:t>
            </a:r>
            <a:r>
              <a:rPr lang="zh-CN" altLang="en-US" sz="1800" dirty="0"/>
              <a:t>通道彩色图片</a:t>
            </a:r>
            <a:endParaRPr lang="en-US" altLang="zh-CN" sz="1800" dirty="0"/>
          </a:p>
          <a:p>
            <a:r>
              <a:rPr lang="en-US" altLang="zh-CN" sz="1800" dirty="0"/>
              <a:t>2</a:t>
            </a:r>
            <a:r>
              <a:rPr lang="zh-CN" altLang="en-US" sz="1800" dirty="0"/>
              <a:t>）尺寸更大</a:t>
            </a:r>
            <a:endParaRPr lang="en-US" altLang="zh-CN" sz="1800" dirty="0"/>
          </a:p>
          <a:p>
            <a:r>
              <a:rPr lang="en-US" altLang="zh-CN" sz="1800" dirty="0"/>
              <a:t>3</a:t>
            </a:r>
            <a:r>
              <a:rPr lang="zh-CN" altLang="en-US" sz="1800" dirty="0"/>
              <a:t>）噪声更大，识别困难</a:t>
            </a:r>
          </a:p>
        </p:txBody>
      </p:sp>
      <p:pic>
        <p:nvPicPr>
          <p:cNvPr id="4" name="图片 3">
            <a:extLst>
              <a:ext uri="{FF2B5EF4-FFF2-40B4-BE49-F238E27FC236}">
                <a16:creationId xmlns:a16="http://schemas.microsoft.com/office/drawing/2014/main" id="{BCCC19F3-92CD-4673-A09D-55B7EAF91AF4}"/>
              </a:ext>
            </a:extLst>
          </p:cNvPr>
          <p:cNvPicPr>
            <a:picLocks noChangeAspect="1"/>
          </p:cNvPicPr>
          <p:nvPr/>
        </p:nvPicPr>
        <p:blipFill rotWithShape="1">
          <a:blip r:embed="rId2"/>
          <a:srcRect l="1150"/>
          <a:stretch/>
        </p:blipFill>
        <p:spPr>
          <a:xfrm>
            <a:off x="754602" y="1825626"/>
            <a:ext cx="5341398" cy="4061784"/>
          </a:xfrm>
          <a:prstGeom prst="rect">
            <a:avLst/>
          </a:prstGeom>
        </p:spPr>
      </p:pic>
    </p:spTree>
    <p:extLst>
      <p:ext uri="{BB962C8B-B14F-4D97-AF65-F5344CB8AC3E}">
        <p14:creationId xmlns:p14="http://schemas.microsoft.com/office/powerpoint/2010/main" val="391872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D260-4C6C-47E6-89DC-67E4C9BC1D43}"/>
              </a:ext>
            </a:extLst>
          </p:cNvPr>
          <p:cNvSpPr>
            <a:spLocks noGrp="1"/>
          </p:cNvSpPr>
          <p:nvPr>
            <p:ph type="title"/>
          </p:nvPr>
        </p:nvSpPr>
        <p:spPr>
          <a:xfrm>
            <a:off x="741506" y="0"/>
            <a:ext cx="10515600" cy="1325563"/>
          </a:xfrm>
        </p:spPr>
        <p:txBody>
          <a:bodyPr/>
          <a:lstStyle/>
          <a:p>
            <a:r>
              <a:rPr lang="en-US" altLang="zh-CN" dirty="0"/>
              <a:t>CIFAR-100</a:t>
            </a:r>
            <a:endParaRPr lang="zh-CN" altLang="en-US" dirty="0"/>
          </a:p>
        </p:txBody>
      </p:sp>
      <p:pic>
        <p:nvPicPr>
          <p:cNvPr id="4" name="图片 3">
            <a:extLst>
              <a:ext uri="{FF2B5EF4-FFF2-40B4-BE49-F238E27FC236}">
                <a16:creationId xmlns:a16="http://schemas.microsoft.com/office/drawing/2014/main" id="{B914600B-B647-428F-B82D-026A547D3978}"/>
              </a:ext>
            </a:extLst>
          </p:cNvPr>
          <p:cNvPicPr>
            <a:picLocks noChangeAspect="1"/>
          </p:cNvPicPr>
          <p:nvPr/>
        </p:nvPicPr>
        <p:blipFill>
          <a:blip r:embed="rId2"/>
          <a:stretch>
            <a:fillRect/>
          </a:stretch>
        </p:blipFill>
        <p:spPr>
          <a:xfrm>
            <a:off x="137824" y="1069738"/>
            <a:ext cx="6873836" cy="5624047"/>
          </a:xfrm>
          <a:prstGeom prst="rect">
            <a:avLst/>
          </a:prstGeom>
        </p:spPr>
      </p:pic>
      <p:sp>
        <p:nvSpPr>
          <p:cNvPr id="5" name="内容占位符 2">
            <a:extLst>
              <a:ext uri="{FF2B5EF4-FFF2-40B4-BE49-F238E27FC236}">
                <a16:creationId xmlns:a16="http://schemas.microsoft.com/office/drawing/2014/main" id="{AF84B512-5D37-4EC5-8BA4-F447A89B06B3}"/>
              </a:ext>
            </a:extLst>
          </p:cNvPr>
          <p:cNvSpPr>
            <a:spLocks noGrp="1"/>
          </p:cNvSpPr>
          <p:nvPr>
            <p:ph idx="1"/>
          </p:nvPr>
        </p:nvSpPr>
        <p:spPr>
          <a:xfrm>
            <a:off x="7245659" y="1523784"/>
            <a:ext cx="4623786" cy="4351338"/>
          </a:xfrm>
        </p:spPr>
        <p:txBody>
          <a:bodyPr/>
          <a:lstStyle/>
          <a:p>
            <a:r>
              <a:rPr lang="zh-CN" altLang="en-US" sz="1800" dirty="0"/>
              <a:t>彩色图片数据集</a:t>
            </a:r>
            <a:endParaRPr lang="en-US" altLang="zh-CN" sz="1800" dirty="0"/>
          </a:p>
          <a:p>
            <a:endParaRPr lang="en-US" altLang="zh-CN" sz="1800" dirty="0"/>
          </a:p>
          <a:p>
            <a:r>
              <a:rPr lang="en-US" altLang="zh-CN" sz="1800" dirty="0"/>
              <a:t>100</a:t>
            </a:r>
            <a:r>
              <a:rPr lang="zh-CN" altLang="en-US" sz="1800" dirty="0"/>
              <a:t>个分类，每个类别</a:t>
            </a:r>
            <a:r>
              <a:rPr lang="en-US" altLang="zh-CN" sz="1800" dirty="0"/>
              <a:t>600</a:t>
            </a:r>
            <a:r>
              <a:rPr lang="zh-CN" altLang="en-US" sz="1800" dirty="0"/>
              <a:t>张，从属于</a:t>
            </a:r>
            <a:r>
              <a:rPr lang="en-US" altLang="zh-CN" sz="1800" dirty="0"/>
              <a:t>20</a:t>
            </a:r>
            <a:r>
              <a:rPr lang="zh-CN" altLang="en-US" sz="1800" dirty="0"/>
              <a:t>个超类</a:t>
            </a:r>
            <a:endParaRPr lang="en-US" altLang="zh-CN" sz="1800" dirty="0"/>
          </a:p>
          <a:p>
            <a:endParaRPr lang="en-US" altLang="zh-CN" sz="1800" dirty="0"/>
          </a:p>
          <a:p>
            <a:r>
              <a:rPr lang="en-US" altLang="zh-CN" sz="1800" dirty="0"/>
              <a:t>50000</a:t>
            </a:r>
            <a:r>
              <a:rPr lang="zh-CN" altLang="en-US" sz="1800" dirty="0"/>
              <a:t>个样例的训练集和</a:t>
            </a:r>
            <a:r>
              <a:rPr lang="en-US" altLang="zh-CN" sz="1800" dirty="0"/>
              <a:t>10000</a:t>
            </a:r>
            <a:r>
              <a:rPr lang="zh-CN" altLang="en-US" sz="1800" dirty="0"/>
              <a:t>个样例的测试集</a:t>
            </a:r>
            <a:endParaRPr lang="en-US" altLang="zh-CN" sz="1800" dirty="0"/>
          </a:p>
          <a:p>
            <a:endParaRPr lang="en-US" altLang="zh-CN" sz="1800" dirty="0"/>
          </a:p>
          <a:p>
            <a:r>
              <a:rPr lang="zh-CN" altLang="en-US" sz="1800" dirty="0"/>
              <a:t>每张图片都是</a:t>
            </a:r>
            <a:r>
              <a:rPr lang="en-US" altLang="zh-CN" sz="1800" dirty="0"/>
              <a:t>32</a:t>
            </a:r>
            <a:r>
              <a:rPr lang="zh-CN" altLang="en-US" sz="1800" dirty="0"/>
              <a:t>*</a:t>
            </a:r>
            <a:r>
              <a:rPr lang="en-US" altLang="zh-CN" sz="1800" dirty="0"/>
              <a:t>32</a:t>
            </a:r>
            <a:r>
              <a:rPr lang="zh-CN" altLang="en-US" sz="1800" dirty="0"/>
              <a:t>的彩色图</a:t>
            </a:r>
            <a:endParaRPr lang="en-US" altLang="zh-CN" sz="1800" dirty="0"/>
          </a:p>
          <a:p>
            <a:endParaRPr lang="en-US" altLang="zh-CN" sz="1800" dirty="0"/>
          </a:p>
        </p:txBody>
      </p:sp>
    </p:spTree>
    <p:extLst>
      <p:ext uri="{BB962C8B-B14F-4D97-AF65-F5344CB8AC3E}">
        <p14:creationId xmlns:p14="http://schemas.microsoft.com/office/powerpoint/2010/main" val="324494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AA0C7-D9F8-4E4E-9BD2-957E2BE51A9A}"/>
              </a:ext>
            </a:extLst>
          </p:cNvPr>
          <p:cNvSpPr>
            <a:spLocks noGrp="1"/>
          </p:cNvSpPr>
          <p:nvPr>
            <p:ph type="title"/>
          </p:nvPr>
        </p:nvSpPr>
        <p:spPr/>
        <p:txBody>
          <a:bodyPr/>
          <a:lstStyle/>
          <a:p>
            <a:r>
              <a:rPr lang="en-US" altLang="zh-CN" dirty="0"/>
              <a:t>ImageNet</a:t>
            </a:r>
            <a:endParaRPr lang="zh-CN" altLang="en-US" dirty="0"/>
          </a:p>
        </p:txBody>
      </p:sp>
      <p:sp>
        <p:nvSpPr>
          <p:cNvPr id="3" name="内容占位符 2">
            <a:extLst>
              <a:ext uri="{FF2B5EF4-FFF2-40B4-BE49-F238E27FC236}">
                <a16:creationId xmlns:a16="http://schemas.microsoft.com/office/drawing/2014/main" id="{C272A216-C940-4DA6-A245-C849B7DB3FD0}"/>
              </a:ext>
            </a:extLst>
          </p:cNvPr>
          <p:cNvSpPr>
            <a:spLocks noGrp="1"/>
          </p:cNvSpPr>
          <p:nvPr>
            <p:ph idx="1"/>
          </p:nvPr>
        </p:nvSpPr>
        <p:spPr>
          <a:xfrm>
            <a:off x="6941934" y="2088147"/>
            <a:ext cx="4482483" cy="3993056"/>
          </a:xfrm>
        </p:spPr>
        <p:txBody>
          <a:bodyPr>
            <a:normAutofit/>
          </a:bodyPr>
          <a:lstStyle/>
          <a:p>
            <a:pPr>
              <a:lnSpc>
                <a:spcPct val="150000"/>
              </a:lnSpc>
            </a:pPr>
            <a:r>
              <a:rPr lang="en-US" altLang="zh-CN" sz="1800" dirty="0"/>
              <a:t>ImageNet</a:t>
            </a:r>
            <a:r>
              <a:rPr lang="zh-CN" altLang="en-US" sz="1800" dirty="0"/>
              <a:t>是根据</a:t>
            </a:r>
            <a:r>
              <a:rPr lang="en-US" altLang="zh-CN" sz="1800" dirty="0"/>
              <a:t>WordNet</a:t>
            </a:r>
            <a:r>
              <a:rPr lang="zh-CN" altLang="en-US" sz="1800" dirty="0"/>
              <a:t>层次结构组织的图像数据库，其中层次结构的每个节点都由成百上千个图像表示。</a:t>
            </a:r>
          </a:p>
          <a:p>
            <a:pPr>
              <a:lnSpc>
                <a:spcPct val="150000"/>
              </a:lnSpc>
            </a:pPr>
            <a:r>
              <a:rPr lang="zh-CN" altLang="en-US" sz="1800" dirty="0"/>
              <a:t>目前，每个节点至少有</a:t>
            </a:r>
            <a:r>
              <a:rPr lang="en-US" altLang="zh-CN" sz="1800" dirty="0"/>
              <a:t>500</a:t>
            </a:r>
            <a:r>
              <a:rPr lang="zh-CN" altLang="en-US" sz="1800" dirty="0"/>
              <a:t>多张图像。</a:t>
            </a:r>
            <a:endParaRPr lang="en-US" altLang="zh-CN" sz="1800" dirty="0"/>
          </a:p>
          <a:p>
            <a:pPr>
              <a:lnSpc>
                <a:spcPct val="150000"/>
              </a:lnSpc>
            </a:pPr>
            <a:r>
              <a:rPr lang="en-US" altLang="zh-CN" sz="1800" dirty="0"/>
              <a:t>14,197,122 </a:t>
            </a:r>
            <a:r>
              <a:rPr lang="zh-CN" altLang="en-US" sz="1800" dirty="0"/>
              <a:t>张图片</a:t>
            </a:r>
            <a:r>
              <a:rPr lang="en-US" altLang="zh-CN" sz="1800" dirty="0"/>
              <a:t>, 21841 </a:t>
            </a:r>
            <a:r>
              <a:rPr lang="zh-CN" altLang="en-US" sz="1800" dirty="0"/>
              <a:t>个类别</a:t>
            </a:r>
            <a:endParaRPr lang="en-US" altLang="zh-CN" sz="1800" dirty="0"/>
          </a:p>
          <a:p>
            <a:pPr>
              <a:lnSpc>
                <a:spcPct val="150000"/>
              </a:lnSpc>
            </a:pPr>
            <a:r>
              <a:rPr lang="en-US" altLang="zh-CN" sz="1800" dirty="0"/>
              <a:t>ImageNet</a:t>
            </a:r>
            <a:r>
              <a:rPr lang="zh-CN" altLang="en-US" sz="1800" dirty="0"/>
              <a:t>大规模视觉识别挑战赛（</a:t>
            </a:r>
            <a:r>
              <a:rPr lang="en-US" altLang="zh-CN" sz="1800" dirty="0"/>
              <a:t>ILSVRC</a:t>
            </a:r>
            <a:r>
              <a:rPr lang="zh-CN" altLang="en-US" sz="1800" dirty="0"/>
              <a:t>）</a:t>
            </a:r>
          </a:p>
          <a:p>
            <a:pPr>
              <a:lnSpc>
                <a:spcPct val="150000"/>
              </a:lnSpc>
            </a:pPr>
            <a:endParaRPr lang="zh-CN" altLang="en-US" sz="1800" dirty="0"/>
          </a:p>
        </p:txBody>
      </p:sp>
      <p:pic>
        <p:nvPicPr>
          <p:cNvPr id="4" name="图片 3">
            <a:extLst>
              <a:ext uri="{FF2B5EF4-FFF2-40B4-BE49-F238E27FC236}">
                <a16:creationId xmlns:a16="http://schemas.microsoft.com/office/drawing/2014/main" id="{22FC69C0-DD39-432C-9675-4B6863183CEB}"/>
              </a:ext>
            </a:extLst>
          </p:cNvPr>
          <p:cNvPicPr>
            <a:picLocks noChangeAspect="1"/>
          </p:cNvPicPr>
          <p:nvPr/>
        </p:nvPicPr>
        <p:blipFill>
          <a:blip r:embed="rId2"/>
          <a:stretch>
            <a:fillRect/>
          </a:stretch>
        </p:blipFill>
        <p:spPr>
          <a:xfrm>
            <a:off x="678806" y="1757778"/>
            <a:ext cx="5809773" cy="4323425"/>
          </a:xfrm>
          <a:prstGeom prst="rect">
            <a:avLst/>
          </a:prstGeom>
        </p:spPr>
      </p:pic>
    </p:spTree>
    <p:extLst>
      <p:ext uri="{BB962C8B-B14F-4D97-AF65-F5344CB8AC3E}">
        <p14:creationId xmlns:p14="http://schemas.microsoft.com/office/powerpoint/2010/main" val="277481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DCD43-2B77-4079-B476-8920C52416E1}"/>
              </a:ext>
            </a:extLst>
          </p:cNvPr>
          <p:cNvSpPr>
            <a:spLocks noGrp="1"/>
          </p:cNvSpPr>
          <p:nvPr>
            <p:ph type="title"/>
          </p:nvPr>
        </p:nvSpPr>
        <p:spPr>
          <a:xfrm>
            <a:off x="571869" y="18254"/>
            <a:ext cx="10515600" cy="1325563"/>
          </a:xfrm>
        </p:spPr>
        <p:txBody>
          <a:bodyPr/>
          <a:lstStyle/>
          <a:p>
            <a:r>
              <a:rPr lang="zh-CN" altLang="en-US" dirty="0"/>
              <a:t>深度学习模型</a:t>
            </a:r>
          </a:p>
        </p:txBody>
      </p:sp>
      <p:sp>
        <p:nvSpPr>
          <p:cNvPr id="3" name="内容占位符 2">
            <a:extLst>
              <a:ext uri="{FF2B5EF4-FFF2-40B4-BE49-F238E27FC236}">
                <a16:creationId xmlns:a16="http://schemas.microsoft.com/office/drawing/2014/main" id="{F0F7158C-0545-457B-9847-860EB64A9FA4}"/>
              </a:ext>
            </a:extLst>
          </p:cNvPr>
          <p:cNvSpPr>
            <a:spLocks noGrp="1"/>
          </p:cNvSpPr>
          <p:nvPr>
            <p:ph idx="1"/>
          </p:nvPr>
        </p:nvSpPr>
        <p:spPr>
          <a:xfrm>
            <a:off x="678402" y="1253330"/>
            <a:ext cx="10515600" cy="4351338"/>
          </a:xfrm>
        </p:spPr>
        <p:txBody>
          <a:bodyPr/>
          <a:lstStyle/>
          <a:p>
            <a:r>
              <a:rPr lang="zh-CN" altLang="en-US" b="1" dirty="0"/>
              <a:t>卷积神经网络（</a:t>
            </a:r>
            <a:r>
              <a:rPr lang="en-US" altLang="zh-CN" b="1" dirty="0"/>
              <a:t>CNN</a:t>
            </a:r>
            <a:r>
              <a:rPr lang="zh-CN" altLang="en-US" b="1" dirty="0"/>
              <a:t>）</a:t>
            </a:r>
          </a:p>
          <a:p>
            <a:endParaRPr lang="zh-CN" altLang="en-US" dirty="0"/>
          </a:p>
        </p:txBody>
      </p:sp>
      <p:pic>
        <p:nvPicPr>
          <p:cNvPr id="5" name="图片 4">
            <a:extLst>
              <a:ext uri="{FF2B5EF4-FFF2-40B4-BE49-F238E27FC236}">
                <a16:creationId xmlns:a16="http://schemas.microsoft.com/office/drawing/2014/main" id="{F2D73E1E-4B56-4397-8E3D-962E40024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02" y="2225289"/>
            <a:ext cx="6858000" cy="1590675"/>
          </a:xfrm>
          <a:prstGeom prst="rect">
            <a:avLst/>
          </a:prstGeom>
        </p:spPr>
      </p:pic>
      <p:sp>
        <p:nvSpPr>
          <p:cNvPr id="6" name="矩形 5">
            <a:extLst>
              <a:ext uri="{FF2B5EF4-FFF2-40B4-BE49-F238E27FC236}">
                <a16:creationId xmlns:a16="http://schemas.microsoft.com/office/drawing/2014/main" id="{5415F183-B865-4B8D-9B5C-C8E1C403AA6E}"/>
              </a:ext>
            </a:extLst>
          </p:cNvPr>
          <p:cNvSpPr/>
          <p:nvPr/>
        </p:nvSpPr>
        <p:spPr>
          <a:xfrm>
            <a:off x="1924973" y="4164279"/>
            <a:ext cx="7809392" cy="223150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t>与常规神经网络不同，卷积神经网络的各层中的神经元是</a:t>
            </a:r>
            <a:r>
              <a:rPr lang="en-US" altLang="zh-CN" dirty="0"/>
              <a:t>3</a:t>
            </a:r>
            <a:r>
              <a:rPr lang="zh-CN" altLang="en-US" dirty="0"/>
              <a:t>维排列的：宽度、高度和深度。</a:t>
            </a:r>
            <a:endParaRPr lang="en-US" altLang="zh-CN" dirty="0"/>
          </a:p>
          <a:p>
            <a:pPr marL="285750" indent="-285750">
              <a:lnSpc>
                <a:spcPct val="200000"/>
              </a:lnSpc>
              <a:buFont typeface="Arial" panose="020B0604020202020204" pitchFamily="34" charset="0"/>
              <a:buChar char="•"/>
            </a:pPr>
            <a:r>
              <a:rPr lang="zh-CN" altLang="en-US" dirty="0"/>
              <a:t>层中的神经元将只与前一层中的一小块区域连接，而不是采取全连接方式。</a:t>
            </a:r>
            <a:endParaRPr lang="en-US" altLang="zh-CN" dirty="0"/>
          </a:p>
          <a:p>
            <a:pPr marL="285750" indent="-285750">
              <a:lnSpc>
                <a:spcPct val="200000"/>
              </a:lnSpc>
              <a:buFont typeface="Arial" panose="020B0604020202020204" pitchFamily="34" charset="0"/>
              <a:buChar char="•"/>
            </a:pPr>
            <a:r>
              <a:rPr lang="zh-CN" altLang="en-US" dirty="0"/>
              <a:t>因此卷积神经网络更适合应用于图像识别。</a:t>
            </a:r>
          </a:p>
        </p:txBody>
      </p:sp>
    </p:spTree>
    <p:extLst>
      <p:ext uri="{BB962C8B-B14F-4D97-AF65-F5344CB8AC3E}">
        <p14:creationId xmlns:p14="http://schemas.microsoft.com/office/powerpoint/2010/main" val="414864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C79C5-E29B-4994-9AEC-55B68510752B}"/>
              </a:ext>
            </a:extLst>
          </p:cNvPr>
          <p:cNvSpPr>
            <a:spLocks noGrp="1"/>
          </p:cNvSpPr>
          <p:nvPr>
            <p:ph type="title"/>
          </p:nvPr>
        </p:nvSpPr>
        <p:spPr/>
        <p:txBody>
          <a:bodyPr/>
          <a:lstStyle/>
          <a:p>
            <a:r>
              <a:rPr lang="en-US" altLang="zh-CN" dirty="0"/>
              <a:t>VGG</a:t>
            </a:r>
            <a:r>
              <a:rPr lang="zh-CN" altLang="en-US" dirty="0"/>
              <a:t>模型</a:t>
            </a:r>
          </a:p>
        </p:txBody>
      </p:sp>
      <p:sp>
        <p:nvSpPr>
          <p:cNvPr id="3" name="内容占位符 2">
            <a:extLst>
              <a:ext uri="{FF2B5EF4-FFF2-40B4-BE49-F238E27FC236}">
                <a16:creationId xmlns:a16="http://schemas.microsoft.com/office/drawing/2014/main" id="{673DE024-563D-471E-8AAC-8A413495B015}"/>
              </a:ext>
            </a:extLst>
          </p:cNvPr>
          <p:cNvSpPr>
            <a:spLocks noGrp="1"/>
          </p:cNvSpPr>
          <p:nvPr>
            <p:ph idx="1"/>
          </p:nvPr>
        </p:nvSpPr>
        <p:spPr>
          <a:xfrm>
            <a:off x="838200" y="1754603"/>
            <a:ext cx="10515600" cy="4521909"/>
          </a:xfrm>
        </p:spPr>
        <p:txBody>
          <a:bodyPr>
            <a:normAutofit/>
          </a:bodyPr>
          <a:lstStyle/>
          <a:p>
            <a:r>
              <a:rPr lang="en-US" altLang="zh-CN" dirty="0"/>
              <a:t>《VERY DEEP CONVOLUTIONAL NETWORKS FOR LARGE-SCALE IMAGE RECOGNITION》</a:t>
            </a:r>
          </a:p>
          <a:p>
            <a:r>
              <a:rPr lang="zh-CN" altLang="en-US" dirty="0"/>
              <a:t>卷积网络深度对于精度的影响</a:t>
            </a:r>
            <a:endParaRPr lang="en-US" altLang="zh-CN" dirty="0"/>
          </a:p>
          <a:p>
            <a:endParaRPr lang="en-US" altLang="zh-CN" dirty="0"/>
          </a:p>
          <a:p>
            <a:pPr marL="0" indent="0">
              <a:buNone/>
            </a:pPr>
            <a:endParaRPr lang="en-US" altLang="zh-CN" dirty="0"/>
          </a:p>
          <a:p>
            <a:pPr marL="0" indent="0">
              <a:buNone/>
            </a:pPr>
            <a:endParaRPr lang="en-US" altLang="zh-CN" dirty="0"/>
          </a:p>
          <a:p>
            <a:r>
              <a:rPr lang="en-US" altLang="zh-CN" dirty="0"/>
              <a:t>VGG16</a:t>
            </a:r>
            <a:r>
              <a:rPr lang="zh-CN" altLang="en-US" dirty="0"/>
              <a:t>和</a:t>
            </a:r>
            <a:r>
              <a:rPr lang="en-US" altLang="zh-CN" dirty="0"/>
              <a:t>VGG19</a:t>
            </a:r>
          </a:p>
          <a:p>
            <a:r>
              <a:rPr lang="en-US" altLang="zh-CN" dirty="0"/>
              <a:t>VGG</a:t>
            </a:r>
            <a:r>
              <a:rPr lang="zh-CN" altLang="en-US" dirty="0"/>
              <a:t>耗费更多计算资源，并且使用了更多的参数（</a:t>
            </a:r>
            <a:r>
              <a:rPr lang="en-US" altLang="zh-CN" dirty="0"/>
              <a:t>140M</a:t>
            </a:r>
            <a:r>
              <a:rPr lang="zh-CN" altLang="en-US" dirty="0"/>
              <a:t>） ，导致更多的内存占用。</a:t>
            </a:r>
            <a:endParaRPr lang="en-US" altLang="zh-CN" dirty="0"/>
          </a:p>
          <a:p>
            <a:endParaRPr lang="zh-CN" altLang="en-US" dirty="0"/>
          </a:p>
        </p:txBody>
      </p:sp>
      <p:pic>
        <p:nvPicPr>
          <p:cNvPr id="4" name="图片 3">
            <a:extLst>
              <a:ext uri="{FF2B5EF4-FFF2-40B4-BE49-F238E27FC236}">
                <a16:creationId xmlns:a16="http://schemas.microsoft.com/office/drawing/2014/main" id="{45E49859-B3B0-495F-8AD1-1D4D38AF74E9}"/>
              </a:ext>
            </a:extLst>
          </p:cNvPr>
          <p:cNvPicPr>
            <a:picLocks noChangeAspect="1"/>
          </p:cNvPicPr>
          <p:nvPr/>
        </p:nvPicPr>
        <p:blipFill rotWithShape="1">
          <a:blip r:embed="rId2"/>
          <a:srcRect t="3661"/>
          <a:stretch/>
        </p:blipFill>
        <p:spPr>
          <a:xfrm>
            <a:off x="2335089" y="3308836"/>
            <a:ext cx="8042576" cy="1109710"/>
          </a:xfrm>
          <a:prstGeom prst="rect">
            <a:avLst/>
          </a:prstGeom>
        </p:spPr>
      </p:pic>
    </p:spTree>
    <p:extLst>
      <p:ext uri="{BB962C8B-B14F-4D97-AF65-F5344CB8AC3E}">
        <p14:creationId xmlns:p14="http://schemas.microsoft.com/office/powerpoint/2010/main" val="123894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C9F61-C670-466D-8C66-B31BA2F2DBF8}"/>
              </a:ext>
            </a:extLst>
          </p:cNvPr>
          <p:cNvSpPr>
            <a:spLocks noGrp="1"/>
          </p:cNvSpPr>
          <p:nvPr>
            <p:ph type="title"/>
          </p:nvPr>
        </p:nvSpPr>
        <p:spPr/>
        <p:txBody>
          <a:bodyPr/>
          <a:lstStyle/>
          <a:p>
            <a:r>
              <a:rPr lang="en-US" altLang="zh-CN" dirty="0" err="1"/>
              <a:t>ResNet</a:t>
            </a:r>
            <a:r>
              <a:rPr lang="zh-CN" altLang="en-US" dirty="0"/>
              <a:t>模型</a:t>
            </a:r>
          </a:p>
        </p:txBody>
      </p:sp>
      <p:sp>
        <p:nvSpPr>
          <p:cNvPr id="3" name="内容占位符 2">
            <a:extLst>
              <a:ext uri="{FF2B5EF4-FFF2-40B4-BE49-F238E27FC236}">
                <a16:creationId xmlns:a16="http://schemas.microsoft.com/office/drawing/2014/main" id="{0BC81953-330E-4A50-B9EB-CEFB5CAEEB87}"/>
              </a:ext>
            </a:extLst>
          </p:cNvPr>
          <p:cNvSpPr>
            <a:spLocks noGrp="1"/>
          </p:cNvSpPr>
          <p:nvPr>
            <p:ph idx="1"/>
          </p:nvPr>
        </p:nvSpPr>
        <p:spPr/>
        <p:txBody>
          <a:bodyPr/>
          <a:lstStyle/>
          <a:p>
            <a:r>
              <a:rPr lang="en-US" altLang="zh-CN" dirty="0"/>
              <a:t>《Deep Residual Learning for Image Recognition》</a:t>
            </a:r>
          </a:p>
          <a:p>
            <a:r>
              <a:rPr lang="zh-CN" altLang="en-US" dirty="0"/>
              <a:t>网络的深度对模型的性能至关重要</a:t>
            </a:r>
            <a:endParaRPr lang="en-US" altLang="zh-CN" dirty="0"/>
          </a:p>
          <a:p>
            <a:r>
              <a:rPr lang="zh-CN" altLang="en-US" dirty="0"/>
              <a:t>但是随着网络深度的增加，网络准确度可能会饱和，甚至出现下降。</a:t>
            </a:r>
            <a:endParaRPr lang="en-US" altLang="zh-CN" dirty="0"/>
          </a:p>
          <a:p>
            <a:endParaRPr lang="zh-CN" altLang="en-US" dirty="0"/>
          </a:p>
        </p:txBody>
      </p:sp>
      <p:pic>
        <p:nvPicPr>
          <p:cNvPr id="4" name="图片 3">
            <a:extLst>
              <a:ext uri="{FF2B5EF4-FFF2-40B4-BE49-F238E27FC236}">
                <a16:creationId xmlns:a16="http://schemas.microsoft.com/office/drawing/2014/main" id="{F02C760A-A540-4045-A188-76058A74DD52}"/>
              </a:ext>
            </a:extLst>
          </p:cNvPr>
          <p:cNvPicPr>
            <a:picLocks noChangeAspect="1"/>
          </p:cNvPicPr>
          <p:nvPr/>
        </p:nvPicPr>
        <p:blipFill>
          <a:blip r:embed="rId2"/>
          <a:stretch>
            <a:fillRect/>
          </a:stretch>
        </p:blipFill>
        <p:spPr>
          <a:xfrm>
            <a:off x="3228975" y="4001294"/>
            <a:ext cx="5734050" cy="1876425"/>
          </a:xfrm>
          <a:prstGeom prst="rect">
            <a:avLst/>
          </a:prstGeom>
        </p:spPr>
      </p:pic>
    </p:spTree>
    <p:extLst>
      <p:ext uri="{BB962C8B-B14F-4D97-AF65-F5344CB8AC3E}">
        <p14:creationId xmlns:p14="http://schemas.microsoft.com/office/powerpoint/2010/main" val="313257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A706B-0E66-4EC1-A4ED-59742BF3BD33}"/>
              </a:ext>
            </a:extLst>
          </p:cNvPr>
          <p:cNvSpPr>
            <a:spLocks noGrp="1"/>
          </p:cNvSpPr>
          <p:nvPr>
            <p:ph type="title"/>
          </p:nvPr>
        </p:nvSpPr>
        <p:spPr/>
        <p:txBody>
          <a:bodyPr/>
          <a:lstStyle/>
          <a:p>
            <a:r>
              <a:rPr lang="en-US" altLang="zh-CN" dirty="0" err="1"/>
              <a:t>ResNet</a:t>
            </a:r>
            <a:r>
              <a:rPr lang="zh-CN" altLang="en-US" dirty="0"/>
              <a:t>模型</a:t>
            </a:r>
          </a:p>
        </p:txBody>
      </p:sp>
      <p:sp>
        <p:nvSpPr>
          <p:cNvPr id="3" name="内容占位符 2">
            <a:extLst>
              <a:ext uri="{FF2B5EF4-FFF2-40B4-BE49-F238E27FC236}">
                <a16:creationId xmlns:a16="http://schemas.microsoft.com/office/drawing/2014/main" id="{E180F8AB-0B19-4F4A-A6A5-CA1E0B7F2228}"/>
              </a:ext>
            </a:extLst>
          </p:cNvPr>
          <p:cNvSpPr>
            <a:spLocks noGrp="1"/>
          </p:cNvSpPr>
          <p:nvPr>
            <p:ph idx="1"/>
          </p:nvPr>
        </p:nvSpPr>
        <p:spPr>
          <a:xfrm>
            <a:off x="838200" y="1690688"/>
            <a:ext cx="10515600" cy="4351338"/>
          </a:xfrm>
        </p:spPr>
        <p:txBody>
          <a:bodyPr/>
          <a:lstStyle/>
          <a:p>
            <a:r>
              <a:rPr lang="zh-CN" altLang="en-US" dirty="0"/>
              <a:t>利用残差学习来解决退化问题</a:t>
            </a:r>
            <a:endParaRPr lang="en-US" altLang="zh-CN" dirty="0"/>
          </a:p>
          <a:p>
            <a:r>
              <a:rPr lang="zh-CN" altLang="en-US" dirty="0"/>
              <a:t>与</a:t>
            </a:r>
            <a:r>
              <a:rPr lang="en-US" altLang="zh-CN" dirty="0"/>
              <a:t>14</a:t>
            </a:r>
            <a:r>
              <a:rPr lang="zh-CN" altLang="en-US" dirty="0"/>
              <a:t>年的</a:t>
            </a:r>
            <a:r>
              <a:rPr lang="en-US" altLang="zh-CN" dirty="0"/>
              <a:t>VGG19</a:t>
            </a:r>
            <a:r>
              <a:rPr lang="zh-CN" altLang="en-US" dirty="0"/>
              <a:t>层相比，</a:t>
            </a:r>
            <a:r>
              <a:rPr lang="en-US" altLang="zh-CN" dirty="0"/>
              <a:t>15</a:t>
            </a:r>
            <a:r>
              <a:rPr lang="zh-CN" altLang="en-US" dirty="0"/>
              <a:t>年的</a:t>
            </a:r>
            <a:r>
              <a:rPr lang="en-US" altLang="zh-CN" dirty="0" err="1"/>
              <a:t>ResNet</a:t>
            </a:r>
            <a:r>
              <a:rPr lang="zh-CN" altLang="en-US" dirty="0"/>
              <a:t>达到了</a:t>
            </a:r>
            <a:r>
              <a:rPr lang="en-US" altLang="zh-CN" dirty="0"/>
              <a:t>152</a:t>
            </a:r>
            <a:r>
              <a:rPr lang="zh-CN" altLang="en-US" dirty="0"/>
              <a:t>层</a:t>
            </a:r>
            <a:endParaRPr lang="en-US" altLang="zh-CN" dirty="0"/>
          </a:p>
          <a:p>
            <a:endParaRPr lang="zh-CN" altLang="en-US" dirty="0"/>
          </a:p>
        </p:txBody>
      </p:sp>
      <p:pic>
        <p:nvPicPr>
          <p:cNvPr id="4" name="图片 3">
            <a:extLst>
              <a:ext uri="{FF2B5EF4-FFF2-40B4-BE49-F238E27FC236}">
                <a16:creationId xmlns:a16="http://schemas.microsoft.com/office/drawing/2014/main" id="{042FDF2E-4897-4FC8-BE4C-4C257CB36DB5}"/>
              </a:ext>
            </a:extLst>
          </p:cNvPr>
          <p:cNvPicPr>
            <a:picLocks noChangeAspect="1"/>
          </p:cNvPicPr>
          <p:nvPr/>
        </p:nvPicPr>
        <p:blipFill>
          <a:blip r:embed="rId2"/>
          <a:stretch>
            <a:fillRect/>
          </a:stretch>
        </p:blipFill>
        <p:spPr>
          <a:xfrm>
            <a:off x="3396415" y="3039669"/>
            <a:ext cx="6116554" cy="3272231"/>
          </a:xfrm>
          <a:prstGeom prst="rect">
            <a:avLst/>
          </a:prstGeom>
        </p:spPr>
      </p:pic>
    </p:spTree>
    <p:extLst>
      <p:ext uri="{BB962C8B-B14F-4D97-AF65-F5344CB8AC3E}">
        <p14:creationId xmlns:p14="http://schemas.microsoft.com/office/powerpoint/2010/main" val="2509211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B810B-19FA-488D-BCCE-C8DB2670FA30}"/>
              </a:ext>
            </a:extLst>
          </p:cNvPr>
          <p:cNvSpPr>
            <a:spLocks noGrp="1"/>
          </p:cNvSpPr>
          <p:nvPr>
            <p:ph type="title"/>
          </p:nvPr>
        </p:nvSpPr>
        <p:spPr/>
        <p:txBody>
          <a:bodyPr/>
          <a:lstStyle/>
          <a:p>
            <a:r>
              <a:rPr lang="en-US" altLang="zh-CN" dirty="0" err="1"/>
              <a:t>Keras</a:t>
            </a:r>
            <a:r>
              <a:rPr lang="zh-CN" altLang="en-US" dirty="0"/>
              <a:t>介绍</a:t>
            </a:r>
          </a:p>
        </p:txBody>
      </p:sp>
      <p:sp>
        <p:nvSpPr>
          <p:cNvPr id="3" name="内容占位符 2">
            <a:extLst>
              <a:ext uri="{FF2B5EF4-FFF2-40B4-BE49-F238E27FC236}">
                <a16:creationId xmlns:a16="http://schemas.microsoft.com/office/drawing/2014/main" id="{540F7BDC-B017-456C-BFE5-2C4AC0F39A46}"/>
              </a:ext>
            </a:extLst>
          </p:cNvPr>
          <p:cNvSpPr>
            <a:spLocks noGrp="1"/>
          </p:cNvSpPr>
          <p:nvPr>
            <p:ph idx="1"/>
          </p:nvPr>
        </p:nvSpPr>
        <p:spPr>
          <a:xfrm>
            <a:off x="697833" y="1719597"/>
            <a:ext cx="7263063" cy="4667250"/>
          </a:xfrm>
        </p:spPr>
        <p:txBody>
          <a:bodyPr>
            <a:normAutofit/>
          </a:bodyPr>
          <a:lstStyle/>
          <a:p>
            <a:r>
              <a:rPr lang="en-US" altLang="zh-CN" dirty="0" err="1"/>
              <a:t>Tensorflow</a:t>
            </a:r>
            <a:r>
              <a:rPr lang="zh-CN" altLang="en-US" dirty="0"/>
              <a:t>是</a:t>
            </a:r>
            <a:r>
              <a:rPr lang="en-US" altLang="zh-CN" dirty="0"/>
              <a:t>Google</a:t>
            </a:r>
            <a:r>
              <a:rPr lang="zh-CN" altLang="en-US" dirty="0"/>
              <a:t>开源的基于数据流图的机器学习框架，支持</a:t>
            </a:r>
            <a:r>
              <a:rPr lang="en-US" altLang="zh-CN" dirty="0"/>
              <a:t>python</a:t>
            </a:r>
            <a:r>
              <a:rPr lang="zh-CN" altLang="en-US" dirty="0"/>
              <a:t>和</a:t>
            </a:r>
            <a:r>
              <a:rPr lang="en-US" altLang="zh-CN" dirty="0" err="1"/>
              <a:t>c++</a:t>
            </a:r>
            <a:r>
              <a:rPr lang="zh-CN" altLang="en-US" dirty="0"/>
              <a:t>程序开发语言。</a:t>
            </a:r>
            <a:r>
              <a:rPr lang="en-US" altLang="zh-CN" dirty="0"/>
              <a:t>tensor </a:t>
            </a:r>
            <a:r>
              <a:rPr lang="zh-CN" altLang="en-US" dirty="0"/>
              <a:t>意为张量（即多维数组），</a:t>
            </a:r>
            <a:r>
              <a:rPr lang="en-US" altLang="zh-CN" dirty="0"/>
              <a:t>flow </a:t>
            </a:r>
            <a:r>
              <a:rPr lang="zh-CN" altLang="en-US" dirty="0"/>
              <a:t>意为流动。即多维数组从数据流图一端流动到另一端。</a:t>
            </a:r>
            <a:endParaRPr lang="en-US" altLang="zh-CN" dirty="0"/>
          </a:p>
          <a:p>
            <a:r>
              <a:rPr lang="en-US" altLang="zh-CN" dirty="0" err="1"/>
              <a:t>Keras</a:t>
            </a:r>
            <a:r>
              <a:rPr lang="zh-CN" altLang="en-US" dirty="0"/>
              <a:t>是基于</a:t>
            </a:r>
            <a:r>
              <a:rPr lang="en-US" altLang="zh-CN" dirty="0"/>
              <a:t>TensorFlow</a:t>
            </a:r>
            <a:r>
              <a:rPr lang="zh-CN" altLang="en-US" dirty="0"/>
              <a:t>的深度学习库，是由纯</a:t>
            </a:r>
            <a:r>
              <a:rPr lang="en-US" altLang="zh-CN" dirty="0"/>
              <a:t>python</a:t>
            </a:r>
            <a:r>
              <a:rPr lang="zh-CN" altLang="en-US" dirty="0"/>
              <a:t>编写而成的高层神经网络</a:t>
            </a:r>
            <a:r>
              <a:rPr lang="en-US" altLang="zh-CN" dirty="0"/>
              <a:t>API</a:t>
            </a:r>
            <a:r>
              <a:rPr lang="zh-CN" altLang="en-US" dirty="0"/>
              <a:t>，也仅支持</a:t>
            </a:r>
            <a:r>
              <a:rPr lang="en-US" altLang="zh-CN" dirty="0"/>
              <a:t>python</a:t>
            </a:r>
            <a:r>
              <a:rPr lang="zh-CN" altLang="en-US" dirty="0"/>
              <a:t>开发。它是为了支持快速实践而对</a:t>
            </a:r>
            <a:r>
              <a:rPr lang="en-US" altLang="zh-CN" dirty="0" err="1"/>
              <a:t>Tensorflow</a:t>
            </a:r>
            <a:r>
              <a:rPr lang="zh-CN" altLang="en-US" dirty="0"/>
              <a:t>的再次封装，让我们可以不用关注过多的底层细节，能够把想法快速转换为结果。</a:t>
            </a:r>
          </a:p>
        </p:txBody>
      </p:sp>
      <p:pic>
        <p:nvPicPr>
          <p:cNvPr id="1026" name="Picture 2" descr="TensorFlow简介">
            <a:extLst>
              <a:ext uri="{FF2B5EF4-FFF2-40B4-BE49-F238E27FC236}">
                <a16:creationId xmlns:a16="http://schemas.microsoft.com/office/drawing/2014/main" id="{982FB00E-DE9B-489F-AB23-C95E994DF0C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457198" y="1649371"/>
            <a:ext cx="24003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89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23D8EF-14CB-401F-82E2-9017DE1D34A4}"/>
              </a:ext>
            </a:extLst>
          </p:cNvPr>
          <p:cNvSpPr>
            <a:spLocks noGrp="1"/>
          </p:cNvSpPr>
          <p:nvPr>
            <p:ph idx="1"/>
          </p:nvPr>
        </p:nvSpPr>
        <p:spPr>
          <a:xfrm>
            <a:off x="838200" y="1253331"/>
            <a:ext cx="10515600" cy="4351338"/>
          </a:xfrm>
        </p:spPr>
        <p:txBody>
          <a:bodyPr/>
          <a:lstStyle/>
          <a:p>
            <a:r>
              <a:rPr lang="en-US" altLang="zh-CN" dirty="0" err="1"/>
              <a:t>Keras</a:t>
            </a:r>
            <a:r>
              <a:rPr lang="zh-CN" altLang="en-US" dirty="0"/>
              <a:t>包中包含了之前所述的</a:t>
            </a:r>
            <a:r>
              <a:rPr lang="en-US" altLang="zh-CN" dirty="0"/>
              <a:t>MNIST</a:t>
            </a:r>
            <a:r>
              <a:rPr lang="zh-CN" altLang="en-US" dirty="0"/>
              <a:t>，</a:t>
            </a:r>
            <a:r>
              <a:rPr lang="en-US" altLang="zh-CN" dirty="0"/>
              <a:t>Fashion-MNIST</a:t>
            </a:r>
            <a:r>
              <a:rPr lang="zh-CN" altLang="en-US" dirty="0"/>
              <a:t>，</a:t>
            </a:r>
            <a:r>
              <a:rPr lang="en-US" altLang="zh-CN" dirty="0"/>
              <a:t>CIFAR-10</a:t>
            </a:r>
            <a:r>
              <a:rPr lang="zh-CN" altLang="en-US" dirty="0"/>
              <a:t>，</a:t>
            </a:r>
            <a:r>
              <a:rPr lang="en-US" altLang="zh-CN" dirty="0"/>
              <a:t>CIFAR-100</a:t>
            </a:r>
            <a:r>
              <a:rPr lang="zh-CN" altLang="en-US" dirty="0"/>
              <a:t>四个图像类的数据集。</a:t>
            </a:r>
            <a:endParaRPr lang="en-US" altLang="zh-CN" dirty="0"/>
          </a:p>
          <a:p>
            <a:endParaRPr lang="en-US" altLang="zh-CN" dirty="0"/>
          </a:p>
          <a:p>
            <a:r>
              <a:rPr lang="zh-CN" altLang="en-US" dirty="0"/>
              <a:t>方便建立模型，</a:t>
            </a:r>
            <a:r>
              <a:rPr lang="zh-CN" altLang="zh-CN" dirty="0"/>
              <a:t>进行深度学习模型的设计、调试、评估、应用和可视化。</a:t>
            </a:r>
          </a:p>
          <a:p>
            <a:endParaRPr lang="zh-CN" altLang="en-US" dirty="0"/>
          </a:p>
        </p:txBody>
      </p:sp>
      <p:pic>
        <p:nvPicPr>
          <p:cNvPr id="4" name="图片 3">
            <a:extLst>
              <a:ext uri="{FF2B5EF4-FFF2-40B4-BE49-F238E27FC236}">
                <a16:creationId xmlns:a16="http://schemas.microsoft.com/office/drawing/2014/main" id="{E7C7A96C-EF68-42B6-86D6-DB756303045E}"/>
              </a:ext>
            </a:extLst>
          </p:cNvPr>
          <p:cNvPicPr>
            <a:picLocks noChangeAspect="1"/>
          </p:cNvPicPr>
          <p:nvPr/>
        </p:nvPicPr>
        <p:blipFill>
          <a:blip r:embed="rId2"/>
          <a:stretch>
            <a:fillRect/>
          </a:stretch>
        </p:blipFill>
        <p:spPr>
          <a:xfrm>
            <a:off x="2939237" y="3557337"/>
            <a:ext cx="5675840" cy="2678210"/>
          </a:xfrm>
          <a:prstGeom prst="rect">
            <a:avLst/>
          </a:prstGeom>
        </p:spPr>
      </p:pic>
    </p:spTree>
    <p:extLst>
      <p:ext uri="{BB962C8B-B14F-4D97-AF65-F5344CB8AC3E}">
        <p14:creationId xmlns:p14="http://schemas.microsoft.com/office/powerpoint/2010/main" val="15549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0AF7AF-3FC6-4BA4-9BEC-D80C8713F923}"/>
              </a:ext>
            </a:extLst>
          </p:cNvPr>
          <p:cNvSpPr>
            <a:spLocks noGrp="1"/>
          </p:cNvSpPr>
          <p:nvPr>
            <p:ph idx="1"/>
          </p:nvPr>
        </p:nvSpPr>
        <p:spPr>
          <a:xfrm>
            <a:off x="2267505" y="1861136"/>
            <a:ext cx="10515600" cy="4351338"/>
          </a:xfrm>
        </p:spPr>
        <p:txBody>
          <a:bodyPr>
            <a:normAutofit/>
          </a:bodyPr>
          <a:lstStyle/>
          <a:p>
            <a:pPr marL="0" indent="0">
              <a:buNone/>
            </a:pPr>
            <a:r>
              <a:rPr lang="en-US" altLang="zh-CN" sz="6600" dirty="0"/>
              <a:t>Thanks</a:t>
            </a:r>
          </a:p>
          <a:p>
            <a:pPr marL="0" indent="0">
              <a:buNone/>
            </a:pPr>
            <a:r>
              <a:rPr lang="en-US" altLang="zh-CN" sz="6600" dirty="0"/>
              <a:t>Q&amp;A</a:t>
            </a:r>
            <a:endParaRPr lang="zh-CN" altLang="en-US" sz="6600" dirty="0"/>
          </a:p>
        </p:txBody>
      </p:sp>
    </p:spTree>
    <p:extLst>
      <p:ext uri="{BB962C8B-B14F-4D97-AF65-F5344CB8AC3E}">
        <p14:creationId xmlns:p14="http://schemas.microsoft.com/office/powerpoint/2010/main" val="291447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760F9-C6BE-4EC4-A9F0-BB4D08555563}"/>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F595669-B800-49D8-946A-EA8FD78CB236}"/>
              </a:ext>
            </a:extLst>
          </p:cNvPr>
          <p:cNvSpPr>
            <a:spLocks noGrp="1"/>
          </p:cNvSpPr>
          <p:nvPr>
            <p:ph idx="1"/>
          </p:nvPr>
        </p:nvSpPr>
        <p:spPr>
          <a:xfrm>
            <a:off x="1676400" y="1690688"/>
            <a:ext cx="10515600" cy="4351338"/>
          </a:xfrm>
        </p:spPr>
        <p:txBody>
          <a:bodyPr>
            <a:normAutofit fontScale="77500" lnSpcReduction="20000"/>
          </a:bodyPr>
          <a:lstStyle/>
          <a:p>
            <a:pPr>
              <a:lnSpc>
                <a:spcPct val="200000"/>
              </a:lnSpc>
            </a:pPr>
            <a:r>
              <a:rPr lang="zh-CN" altLang="en-US" sz="3600" dirty="0"/>
              <a:t>背景</a:t>
            </a:r>
            <a:endParaRPr lang="en-US" altLang="zh-CN" sz="3600" dirty="0"/>
          </a:p>
          <a:p>
            <a:pPr>
              <a:lnSpc>
                <a:spcPct val="200000"/>
              </a:lnSpc>
            </a:pPr>
            <a:r>
              <a:rPr lang="zh-CN" altLang="en-US" sz="3600" dirty="0"/>
              <a:t>问题定义</a:t>
            </a:r>
            <a:endParaRPr lang="en-US" altLang="zh-CN" sz="3600" dirty="0"/>
          </a:p>
          <a:p>
            <a:pPr>
              <a:lnSpc>
                <a:spcPct val="200000"/>
              </a:lnSpc>
            </a:pPr>
            <a:r>
              <a:rPr lang="zh-CN" altLang="en-US" sz="3600" dirty="0"/>
              <a:t>神经网络公开数据集介绍</a:t>
            </a:r>
            <a:endParaRPr lang="en-US" altLang="zh-CN" sz="3600" dirty="0"/>
          </a:p>
          <a:p>
            <a:pPr>
              <a:lnSpc>
                <a:spcPct val="200000"/>
              </a:lnSpc>
            </a:pPr>
            <a:r>
              <a:rPr lang="zh-CN" altLang="en-US" sz="3600" dirty="0"/>
              <a:t>深度学习模型介绍</a:t>
            </a:r>
            <a:endParaRPr lang="en-US" altLang="zh-CN" sz="3600" dirty="0"/>
          </a:p>
          <a:p>
            <a:pPr>
              <a:lnSpc>
                <a:spcPct val="200000"/>
              </a:lnSpc>
            </a:pPr>
            <a:r>
              <a:rPr lang="en-US" altLang="zh-CN" sz="3600" dirty="0" err="1"/>
              <a:t>Keras</a:t>
            </a:r>
            <a:r>
              <a:rPr lang="zh-CN" altLang="en-US" sz="3600" dirty="0"/>
              <a:t>介绍</a:t>
            </a:r>
          </a:p>
        </p:txBody>
      </p:sp>
    </p:spTree>
    <p:extLst>
      <p:ext uri="{BB962C8B-B14F-4D97-AF65-F5344CB8AC3E}">
        <p14:creationId xmlns:p14="http://schemas.microsoft.com/office/powerpoint/2010/main" val="90951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DCB00-5BAC-4D5A-959A-8FB27D5B53E2}"/>
              </a:ext>
            </a:extLst>
          </p:cNvPr>
          <p:cNvSpPr>
            <a:spLocks noGrp="1"/>
          </p:cNvSpPr>
          <p:nvPr>
            <p:ph type="title"/>
          </p:nvPr>
        </p:nvSpPr>
        <p:spPr/>
        <p:txBody>
          <a:bodyPr/>
          <a:lstStyle/>
          <a:p>
            <a:r>
              <a:rPr lang="zh-CN" altLang="en-US" dirty="0"/>
              <a:t>背景</a:t>
            </a:r>
          </a:p>
        </p:txBody>
      </p:sp>
      <p:sp>
        <p:nvSpPr>
          <p:cNvPr id="3" name="内容占位符 2">
            <a:extLst>
              <a:ext uri="{FF2B5EF4-FFF2-40B4-BE49-F238E27FC236}">
                <a16:creationId xmlns:a16="http://schemas.microsoft.com/office/drawing/2014/main" id="{1444919D-F0FF-4AE9-B5C0-B652D84327E3}"/>
              </a:ext>
            </a:extLst>
          </p:cNvPr>
          <p:cNvSpPr>
            <a:spLocks noGrp="1"/>
          </p:cNvSpPr>
          <p:nvPr>
            <p:ph idx="1"/>
          </p:nvPr>
        </p:nvSpPr>
        <p:spPr/>
        <p:txBody>
          <a:bodyPr>
            <a:normAutofit fontScale="92500" lnSpcReduction="10000"/>
          </a:bodyPr>
          <a:lstStyle/>
          <a:p>
            <a:pPr>
              <a:lnSpc>
                <a:spcPct val="150000"/>
              </a:lnSpc>
            </a:pPr>
            <a:r>
              <a:rPr lang="zh-CN" altLang="en-US" dirty="0"/>
              <a:t>人工智能，尤其是机器学习，正成为日常生活的重要组成部分。</a:t>
            </a:r>
            <a:endParaRPr lang="en-US" altLang="zh-CN" dirty="0"/>
          </a:p>
          <a:p>
            <a:pPr lvl="1">
              <a:lnSpc>
                <a:spcPct val="150000"/>
              </a:lnSpc>
            </a:pPr>
            <a:r>
              <a:rPr lang="zh-CN" altLang="en-US" dirty="0"/>
              <a:t>自动驾驶，医疗诊断，人脸识别，语音助理，广告推送</a:t>
            </a:r>
            <a:r>
              <a:rPr lang="en-US" altLang="zh-CN" dirty="0"/>
              <a:t>…</a:t>
            </a:r>
          </a:p>
          <a:p>
            <a:pPr>
              <a:lnSpc>
                <a:spcPct val="150000"/>
              </a:lnSpc>
            </a:pPr>
            <a:r>
              <a:rPr lang="zh-CN" altLang="en-US" dirty="0"/>
              <a:t>与传统的软件组件共享和重用相似，工程师们也会共享模型，以便在各种应用中重用。</a:t>
            </a:r>
            <a:endParaRPr lang="en-US" altLang="zh-CN" dirty="0"/>
          </a:p>
          <a:p>
            <a:pPr lvl="1">
              <a:lnSpc>
                <a:spcPct val="150000"/>
              </a:lnSpc>
            </a:pPr>
            <a:r>
              <a:rPr lang="en-US" altLang="zh-CN" dirty="0"/>
              <a:t>Python</a:t>
            </a:r>
            <a:r>
              <a:rPr lang="zh-CN" altLang="en-US" dirty="0"/>
              <a:t>的人脸识别包在许多应用中使用</a:t>
            </a:r>
            <a:endParaRPr lang="en-US" altLang="zh-CN" dirty="0"/>
          </a:p>
          <a:p>
            <a:pPr>
              <a:lnSpc>
                <a:spcPct val="150000"/>
              </a:lnSpc>
            </a:pPr>
            <a:r>
              <a:rPr lang="zh-CN" altLang="en-US" dirty="0"/>
              <a:t>因此</a:t>
            </a:r>
            <a:r>
              <a:rPr lang="en-US" altLang="zh-CN" dirty="0"/>
              <a:t>AI</a:t>
            </a:r>
            <a:r>
              <a:rPr lang="zh-CN" altLang="en-US" dirty="0"/>
              <a:t>模型的训练，调优和维护也逐渐成为软件工程中的一个重要步骤</a:t>
            </a:r>
            <a:endParaRPr lang="en-US" altLang="zh-CN" dirty="0"/>
          </a:p>
        </p:txBody>
      </p:sp>
    </p:spTree>
    <p:extLst>
      <p:ext uri="{BB962C8B-B14F-4D97-AF65-F5344CB8AC3E}">
        <p14:creationId xmlns:p14="http://schemas.microsoft.com/office/powerpoint/2010/main" val="106008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51F96-DDF6-4350-984F-BF57F312CFA7}"/>
              </a:ext>
            </a:extLst>
          </p:cNvPr>
          <p:cNvSpPr>
            <a:spLocks noGrp="1"/>
          </p:cNvSpPr>
          <p:nvPr>
            <p:ph type="title"/>
          </p:nvPr>
        </p:nvSpPr>
        <p:spPr/>
        <p:txBody>
          <a:bodyPr/>
          <a:lstStyle/>
          <a:p>
            <a:r>
              <a:rPr lang="zh-CN" altLang="en-US" dirty="0"/>
              <a:t>相关研究</a:t>
            </a:r>
          </a:p>
        </p:txBody>
      </p:sp>
      <p:sp>
        <p:nvSpPr>
          <p:cNvPr id="3" name="内容占位符 2">
            <a:extLst>
              <a:ext uri="{FF2B5EF4-FFF2-40B4-BE49-F238E27FC236}">
                <a16:creationId xmlns:a16="http://schemas.microsoft.com/office/drawing/2014/main" id="{95FEC331-95FD-4F47-807F-714AFB0BBB76}"/>
              </a:ext>
            </a:extLst>
          </p:cNvPr>
          <p:cNvSpPr>
            <a:spLocks noGrp="1"/>
          </p:cNvSpPr>
          <p:nvPr>
            <p:ph idx="1"/>
          </p:nvPr>
        </p:nvSpPr>
        <p:spPr>
          <a:xfrm>
            <a:off x="838200" y="1594804"/>
            <a:ext cx="10515600" cy="4646197"/>
          </a:xfrm>
        </p:spPr>
        <p:txBody>
          <a:bodyPr>
            <a:normAutofit fontScale="85000" lnSpcReduction="10000"/>
          </a:bodyPr>
          <a:lstStyle/>
          <a:p>
            <a:pPr>
              <a:lnSpc>
                <a:spcPct val="160000"/>
              </a:lnSpc>
            </a:pPr>
            <a:r>
              <a:rPr lang="en-US" altLang="zh-CN" dirty="0"/>
              <a:t>Effectiveness</a:t>
            </a:r>
            <a:r>
              <a:rPr lang="zh-CN" altLang="en-US" dirty="0"/>
              <a:t>和</a:t>
            </a:r>
            <a:r>
              <a:rPr lang="en-US" altLang="zh-CN" dirty="0"/>
              <a:t>Efficiency</a:t>
            </a:r>
          </a:p>
          <a:p>
            <a:pPr>
              <a:lnSpc>
                <a:spcPct val="160000"/>
              </a:lnSpc>
            </a:pPr>
            <a:r>
              <a:rPr lang="en-US" altLang="zh-CN" dirty="0"/>
              <a:t>Effectiveness</a:t>
            </a:r>
            <a:r>
              <a:rPr lang="zh-CN" altLang="en-US" dirty="0"/>
              <a:t>：提升模型的精度</a:t>
            </a:r>
            <a:endParaRPr lang="en-US" altLang="zh-CN" dirty="0"/>
          </a:p>
          <a:p>
            <a:endParaRPr lang="en-US" altLang="zh-CN" dirty="0"/>
          </a:p>
          <a:p>
            <a:pPr>
              <a:lnSpc>
                <a:spcPct val="150000"/>
              </a:lnSpc>
            </a:pPr>
            <a:r>
              <a:rPr lang="en-US" altLang="zh-CN" dirty="0"/>
              <a:t>《MODE: Automated Neural Network Model Debugging via State Differential Analysis and Input Selection》</a:t>
            </a:r>
          </a:p>
          <a:p>
            <a:pPr>
              <a:lnSpc>
                <a:spcPct val="150000"/>
              </a:lnSpc>
            </a:pPr>
            <a:r>
              <a:rPr lang="zh-CN" altLang="en-US" dirty="0"/>
              <a:t>模型缺陷：结构缺陷和</a:t>
            </a:r>
            <a:r>
              <a:rPr lang="zh-CN" altLang="en-US" dirty="0">
                <a:solidFill>
                  <a:srgbClr val="FF0000"/>
                </a:solidFill>
              </a:rPr>
              <a:t>训练缺陷</a:t>
            </a:r>
            <a:endParaRPr lang="en-US" altLang="zh-CN" dirty="0">
              <a:solidFill>
                <a:srgbClr val="FF0000"/>
              </a:solidFill>
            </a:endParaRPr>
          </a:p>
          <a:p>
            <a:pPr>
              <a:lnSpc>
                <a:spcPct val="150000"/>
              </a:lnSpc>
            </a:pPr>
            <a:r>
              <a:rPr lang="zh-CN" altLang="en-US" dirty="0"/>
              <a:t>首先进行模型状态差异分析来识别导致模型错误的模型内部特征，然后</a:t>
            </a:r>
            <a:r>
              <a:rPr lang="zh-CN" altLang="zh-CN" dirty="0"/>
              <a:t>根据热图选择现有的或者新的输入，以生成新的训练数据集</a:t>
            </a:r>
            <a:r>
              <a:rPr lang="zh-CN" altLang="en-US" dirty="0"/>
              <a:t>，来进行工作。</a:t>
            </a:r>
          </a:p>
        </p:txBody>
      </p:sp>
    </p:spTree>
    <p:extLst>
      <p:ext uri="{BB962C8B-B14F-4D97-AF65-F5344CB8AC3E}">
        <p14:creationId xmlns:p14="http://schemas.microsoft.com/office/powerpoint/2010/main" val="257835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FCB863-BBF2-4FA2-B63C-FF8F7B79686E}"/>
              </a:ext>
            </a:extLst>
          </p:cNvPr>
          <p:cNvSpPr>
            <a:spLocks noGrp="1"/>
          </p:cNvSpPr>
          <p:nvPr>
            <p:ph idx="1"/>
          </p:nvPr>
        </p:nvSpPr>
        <p:spPr>
          <a:xfrm>
            <a:off x="720608" y="1013634"/>
            <a:ext cx="10515600" cy="4351338"/>
          </a:xfrm>
        </p:spPr>
        <p:txBody>
          <a:bodyPr/>
          <a:lstStyle/>
          <a:p>
            <a:r>
              <a:rPr lang="en-US" altLang="zh-CN" dirty="0"/>
              <a:t>MNIST,FASHION-MNIST,CIFAR-10</a:t>
            </a:r>
            <a:endParaRPr lang="zh-CN" altLang="en-US" dirty="0"/>
          </a:p>
        </p:txBody>
      </p:sp>
      <p:pic>
        <p:nvPicPr>
          <p:cNvPr id="4" name="图片 3">
            <a:extLst>
              <a:ext uri="{FF2B5EF4-FFF2-40B4-BE49-F238E27FC236}">
                <a16:creationId xmlns:a16="http://schemas.microsoft.com/office/drawing/2014/main" id="{ABB50F87-ABF0-4C0B-93F2-27D05CCEB837}"/>
              </a:ext>
            </a:extLst>
          </p:cNvPr>
          <p:cNvPicPr/>
          <p:nvPr/>
        </p:nvPicPr>
        <p:blipFill>
          <a:blip r:embed="rId2"/>
          <a:stretch>
            <a:fillRect/>
          </a:stretch>
        </p:blipFill>
        <p:spPr>
          <a:xfrm>
            <a:off x="1672068" y="1998840"/>
            <a:ext cx="8612679" cy="2647257"/>
          </a:xfrm>
          <a:prstGeom prst="rect">
            <a:avLst/>
          </a:prstGeom>
        </p:spPr>
      </p:pic>
      <p:sp>
        <p:nvSpPr>
          <p:cNvPr id="5" name="内容占位符 2">
            <a:extLst>
              <a:ext uri="{FF2B5EF4-FFF2-40B4-BE49-F238E27FC236}">
                <a16:creationId xmlns:a16="http://schemas.microsoft.com/office/drawing/2014/main" id="{535345B6-0C51-450F-9E98-AA1CD2FCC9CC}"/>
              </a:ext>
            </a:extLst>
          </p:cNvPr>
          <p:cNvSpPr txBox="1">
            <a:spLocks/>
          </p:cNvSpPr>
          <p:nvPr/>
        </p:nvSpPr>
        <p:spPr>
          <a:xfrm>
            <a:off x="720608" y="501874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第三列为原始模型精度，第五列为用</a:t>
            </a:r>
            <a:r>
              <a:rPr lang="en-US" altLang="zh-CN" dirty="0"/>
              <a:t>MODE</a:t>
            </a:r>
            <a:r>
              <a:rPr lang="zh-CN" altLang="en-US" dirty="0"/>
              <a:t>选区的训练样本重新训练后模型的精度。</a:t>
            </a:r>
          </a:p>
        </p:txBody>
      </p:sp>
    </p:spTree>
    <p:extLst>
      <p:ext uri="{BB962C8B-B14F-4D97-AF65-F5344CB8AC3E}">
        <p14:creationId xmlns:p14="http://schemas.microsoft.com/office/powerpoint/2010/main" val="156421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79C678-DD3D-4B1A-87D7-4846714CEE66}"/>
              </a:ext>
            </a:extLst>
          </p:cNvPr>
          <p:cNvSpPr>
            <a:spLocks noGrp="1"/>
          </p:cNvSpPr>
          <p:nvPr>
            <p:ph idx="1"/>
          </p:nvPr>
        </p:nvSpPr>
        <p:spPr>
          <a:xfrm>
            <a:off x="838200" y="1253331"/>
            <a:ext cx="10515600" cy="4351338"/>
          </a:xfrm>
        </p:spPr>
        <p:txBody>
          <a:bodyPr>
            <a:normAutofit fontScale="92500" lnSpcReduction="20000"/>
          </a:bodyPr>
          <a:lstStyle/>
          <a:p>
            <a:r>
              <a:rPr lang="en-US" altLang="zh-CN" dirty="0"/>
              <a:t>Efficiency</a:t>
            </a:r>
            <a:r>
              <a:rPr lang="zh-CN" altLang="en-US" dirty="0"/>
              <a:t>：以更小的采样来达到测试的目的</a:t>
            </a:r>
            <a:endParaRPr lang="en-US" altLang="zh-CN" dirty="0"/>
          </a:p>
          <a:p>
            <a:endParaRPr lang="en-US" altLang="zh-CN" dirty="0"/>
          </a:p>
          <a:p>
            <a:pPr>
              <a:lnSpc>
                <a:spcPct val="150000"/>
              </a:lnSpc>
            </a:pPr>
            <a:r>
              <a:rPr lang="en-US" altLang="zh-CN" dirty="0"/>
              <a:t>《Boosting Operational DNN Testing Efficiency through Conditioning》</a:t>
            </a:r>
          </a:p>
          <a:p>
            <a:pPr>
              <a:lnSpc>
                <a:spcPct val="150000"/>
              </a:lnSpc>
            </a:pPr>
            <a:r>
              <a:rPr lang="zh-CN" altLang="en-US" dirty="0"/>
              <a:t>利用最后一个隐藏层的神经元来指导采样，采样在最后一个隐藏层中神经元所定义的空间中的分布必须具有代表性</a:t>
            </a:r>
            <a:endParaRPr lang="en-US" altLang="zh-CN" dirty="0"/>
          </a:p>
          <a:p>
            <a:pPr>
              <a:lnSpc>
                <a:spcPct val="150000"/>
              </a:lnSpc>
            </a:pPr>
            <a:r>
              <a:rPr lang="zh-CN" altLang="en-US" dirty="0"/>
              <a:t>一种有效的深度神经网络操作测试方法以及基于交叉熵最小化来实现该方法的采样；</a:t>
            </a:r>
            <a:endParaRPr lang="en-US" altLang="zh-CN" dirty="0"/>
          </a:p>
          <a:p>
            <a:pPr>
              <a:lnSpc>
                <a:spcPct val="150000"/>
              </a:lnSpc>
            </a:pPr>
            <a:r>
              <a:rPr lang="zh-CN" altLang="en-US" dirty="0"/>
              <a:t>与随机采样相比只需要一半的标记就可以达到相同的精度水平</a:t>
            </a:r>
          </a:p>
        </p:txBody>
      </p:sp>
    </p:spTree>
    <p:extLst>
      <p:ext uri="{BB962C8B-B14F-4D97-AF65-F5344CB8AC3E}">
        <p14:creationId xmlns:p14="http://schemas.microsoft.com/office/powerpoint/2010/main" val="411951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F8919-A01F-46F7-9BD0-7F8715443A69}"/>
              </a:ext>
            </a:extLst>
          </p:cNvPr>
          <p:cNvSpPr>
            <a:spLocks noGrp="1"/>
          </p:cNvSpPr>
          <p:nvPr>
            <p:ph type="title"/>
          </p:nvPr>
        </p:nvSpPr>
        <p:spPr>
          <a:xfrm>
            <a:off x="838200" y="746865"/>
            <a:ext cx="10515600" cy="1325563"/>
          </a:xfrm>
        </p:spPr>
        <p:txBody>
          <a:bodyPr/>
          <a:lstStyle/>
          <a:p>
            <a:r>
              <a:rPr lang="zh-CN" altLang="en-US" dirty="0"/>
              <a:t>问题定义</a:t>
            </a:r>
          </a:p>
        </p:txBody>
      </p:sp>
      <p:sp>
        <p:nvSpPr>
          <p:cNvPr id="3" name="内容占位符 2">
            <a:extLst>
              <a:ext uri="{FF2B5EF4-FFF2-40B4-BE49-F238E27FC236}">
                <a16:creationId xmlns:a16="http://schemas.microsoft.com/office/drawing/2014/main" id="{916DA0C3-E62D-458A-9237-6E3EB80EC2AB}"/>
              </a:ext>
            </a:extLst>
          </p:cNvPr>
          <p:cNvSpPr>
            <a:spLocks noGrp="1"/>
          </p:cNvSpPr>
          <p:nvPr>
            <p:ph idx="1"/>
          </p:nvPr>
        </p:nvSpPr>
        <p:spPr>
          <a:xfrm>
            <a:off x="838200" y="2313897"/>
            <a:ext cx="10515600" cy="4351338"/>
          </a:xfrm>
        </p:spPr>
        <p:txBody>
          <a:bodyPr/>
          <a:lstStyle/>
          <a:p>
            <a:pPr>
              <a:lnSpc>
                <a:spcPct val="150000"/>
              </a:lnSpc>
            </a:pPr>
            <a:r>
              <a:rPr lang="zh-CN" altLang="en-US" dirty="0"/>
              <a:t>对于机器学习中模型的相关研究，不管是研究</a:t>
            </a:r>
            <a:r>
              <a:rPr lang="en-US" altLang="zh-CN" dirty="0"/>
              <a:t>Effectiveness</a:t>
            </a:r>
            <a:r>
              <a:rPr lang="zh-CN" altLang="en-US" dirty="0"/>
              <a:t>还是</a:t>
            </a:r>
            <a:r>
              <a:rPr lang="en-US" altLang="zh-CN" dirty="0"/>
              <a:t>Efficiency</a:t>
            </a:r>
            <a:r>
              <a:rPr lang="zh-CN" altLang="en-US" dirty="0"/>
              <a:t>，都离不开“模型”。</a:t>
            </a:r>
            <a:endParaRPr lang="en-US" altLang="zh-CN" dirty="0"/>
          </a:p>
          <a:p>
            <a:pPr>
              <a:lnSpc>
                <a:spcPct val="150000"/>
              </a:lnSpc>
            </a:pPr>
            <a:r>
              <a:rPr lang="zh-CN" altLang="en-US" dirty="0"/>
              <a:t>通过本次报告总结在研究中常用的公开数据集，并总结和收集相关的神经网络模型。</a:t>
            </a:r>
          </a:p>
        </p:txBody>
      </p:sp>
    </p:spTree>
    <p:extLst>
      <p:ext uri="{BB962C8B-B14F-4D97-AF65-F5344CB8AC3E}">
        <p14:creationId xmlns:p14="http://schemas.microsoft.com/office/powerpoint/2010/main" val="24594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DF01E-023C-4CB1-B6F0-CF75A58A468A}"/>
              </a:ext>
            </a:extLst>
          </p:cNvPr>
          <p:cNvSpPr>
            <a:spLocks noGrp="1"/>
          </p:cNvSpPr>
          <p:nvPr>
            <p:ph type="title"/>
          </p:nvPr>
        </p:nvSpPr>
        <p:spPr/>
        <p:txBody>
          <a:bodyPr/>
          <a:lstStyle/>
          <a:p>
            <a:r>
              <a:rPr lang="zh-CN" altLang="en-US" dirty="0"/>
              <a:t>神经网络公开数据集介绍</a:t>
            </a:r>
          </a:p>
        </p:txBody>
      </p:sp>
      <p:sp>
        <p:nvSpPr>
          <p:cNvPr id="3" name="内容占位符 2">
            <a:extLst>
              <a:ext uri="{FF2B5EF4-FFF2-40B4-BE49-F238E27FC236}">
                <a16:creationId xmlns:a16="http://schemas.microsoft.com/office/drawing/2014/main" id="{7FAF6442-1EEB-46B6-8E50-9490A548AED2}"/>
              </a:ext>
            </a:extLst>
          </p:cNvPr>
          <p:cNvSpPr>
            <a:spLocks noGrp="1"/>
          </p:cNvSpPr>
          <p:nvPr>
            <p:ph idx="1"/>
          </p:nvPr>
        </p:nvSpPr>
        <p:spPr/>
        <p:txBody>
          <a:bodyPr/>
          <a:lstStyle/>
          <a:p>
            <a:r>
              <a:rPr lang="en-US" altLang="zh-CN" dirty="0"/>
              <a:t>MNIST</a:t>
            </a:r>
            <a:endParaRPr lang="zh-CN" altLang="en-US" dirty="0"/>
          </a:p>
        </p:txBody>
      </p:sp>
      <p:pic>
        <p:nvPicPr>
          <p:cNvPr id="5" name="图片 4">
            <a:extLst>
              <a:ext uri="{FF2B5EF4-FFF2-40B4-BE49-F238E27FC236}">
                <a16:creationId xmlns:a16="http://schemas.microsoft.com/office/drawing/2014/main" id="{73B3AD03-199C-4A47-9FC8-5B244CD09540}"/>
              </a:ext>
            </a:extLst>
          </p:cNvPr>
          <p:cNvPicPr>
            <a:picLocks noChangeAspect="1"/>
          </p:cNvPicPr>
          <p:nvPr/>
        </p:nvPicPr>
        <p:blipFill>
          <a:blip r:embed="rId2"/>
          <a:stretch>
            <a:fillRect/>
          </a:stretch>
        </p:blipFill>
        <p:spPr>
          <a:xfrm>
            <a:off x="1004656" y="2504613"/>
            <a:ext cx="4572000" cy="3429000"/>
          </a:xfrm>
          <a:prstGeom prst="rect">
            <a:avLst/>
          </a:prstGeom>
        </p:spPr>
      </p:pic>
      <p:sp>
        <p:nvSpPr>
          <p:cNvPr id="6" name="矩形 5">
            <a:extLst>
              <a:ext uri="{FF2B5EF4-FFF2-40B4-BE49-F238E27FC236}">
                <a16:creationId xmlns:a16="http://schemas.microsoft.com/office/drawing/2014/main" id="{A80ED665-8D9E-4692-8E54-1A0F43E2F330}"/>
              </a:ext>
            </a:extLst>
          </p:cNvPr>
          <p:cNvSpPr/>
          <p:nvPr/>
        </p:nvSpPr>
        <p:spPr>
          <a:xfrm>
            <a:off x="6096000" y="2631475"/>
            <a:ext cx="5748690" cy="2031325"/>
          </a:xfrm>
          <a:prstGeom prst="rect">
            <a:avLst/>
          </a:prstGeom>
        </p:spPr>
        <p:txBody>
          <a:bodyPr wrap="none">
            <a:spAutoFit/>
          </a:bodyPr>
          <a:lstStyle/>
          <a:p>
            <a:pPr marL="285750" indent="-285750">
              <a:buFont typeface="Arial" panose="020B0604020202020204" pitchFamily="34" charset="0"/>
              <a:buChar char="•"/>
            </a:pPr>
            <a:r>
              <a:rPr lang="zh-CN" altLang="en-US" dirty="0"/>
              <a:t>大型手写数字数据库，</a:t>
            </a:r>
            <a:r>
              <a:rPr lang="en-US" altLang="zh-CN" dirty="0"/>
              <a:t>250 </a:t>
            </a:r>
            <a:r>
              <a:rPr lang="zh-CN" altLang="en-US" dirty="0"/>
              <a:t>个不同人手写的数字构成</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包含了</a:t>
            </a:r>
            <a:r>
              <a:rPr lang="en-US" altLang="zh-CN" dirty="0"/>
              <a:t>0-9</a:t>
            </a:r>
            <a:r>
              <a:rPr lang="zh-CN" altLang="en-US" dirty="0"/>
              <a:t>共</a:t>
            </a:r>
            <a:r>
              <a:rPr lang="en-US" altLang="zh-CN" dirty="0"/>
              <a:t>10</a:t>
            </a:r>
            <a:r>
              <a:rPr lang="zh-CN" altLang="en-US" dirty="0"/>
              <a:t>类手写数字图片</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60000</a:t>
            </a:r>
            <a:r>
              <a:rPr lang="zh-CN" altLang="en-US" dirty="0"/>
              <a:t>个样例的训练集和</a:t>
            </a:r>
            <a:r>
              <a:rPr lang="en-US" altLang="zh-CN" dirty="0"/>
              <a:t>10000</a:t>
            </a:r>
            <a:r>
              <a:rPr lang="zh-CN" altLang="en-US" dirty="0"/>
              <a:t>个样例的测试集</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每张图片都是</a:t>
            </a:r>
            <a:r>
              <a:rPr lang="en-US" altLang="zh-CN" dirty="0"/>
              <a:t>28</a:t>
            </a:r>
            <a:r>
              <a:rPr lang="zh-CN" altLang="en-US" dirty="0"/>
              <a:t>*</a:t>
            </a:r>
            <a:r>
              <a:rPr lang="en-US" altLang="zh-CN" dirty="0"/>
              <a:t>28</a:t>
            </a:r>
            <a:r>
              <a:rPr lang="zh-CN" altLang="en-US" dirty="0"/>
              <a:t>的灰度图</a:t>
            </a:r>
          </a:p>
        </p:txBody>
      </p:sp>
    </p:spTree>
    <p:extLst>
      <p:ext uri="{BB962C8B-B14F-4D97-AF65-F5344CB8AC3E}">
        <p14:creationId xmlns:p14="http://schemas.microsoft.com/office/powerpoint/2010/main" val="403834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BA11C-5210-4D78-A3BE-0014CE803004}"/>
              </a:ext>
            </a:extLst>
          </p:cNvPr>
          <p:cNvSpPr>
            <a:spLocks noGrp="1"/>
          </p:cNvSpPr>
          <p:nvPr>
            <p:ph type="title"/>
          </p:nvPr>
        </p:nvSpPr>
        <p:spPr/>
        <p:txBody>
          <a:bodyPr/>
          <a:lstStyle/>
          <a:p>
            <a:r>
              <a:rPr lang="en-US" altLang="zh-CN" dirty="0"/>
              <a:t>Fashion-MNIST</a:t>
            </a:r>
            <a:endParaRPr lang="zh-CN" altLang="en-US" dirty="0"/>
          </a:p>
        </p:txBody>
      </p:sp>
      <p:pic>
        <p:nvPicPr>
          <p:cNvPr id="4" name="图片 3">
            <a:extLst>
              <a:ext uri="{FF2B5EF4-FFF2-40B4-BE49-F238E27FC236}">
                <a16:creationId xmlns:a16="http://schemas.microsoft.com/office/drawing/2014/main" id="{36D696F6-1768-4585-BE39-AF87A589671E}"/>
              </a:ext>
            </a:extLst>
          </p:cNvPr>
          <p:cNvPicPr>
            <a:picLocks noChangeAspect="1"/>
          </p:cNvPicPr>
          <p:nvPr/>
        </p:nvPicPr>
        <p:blipFill>
          <a:blip r:embed="rId2"/>
          <a:stretch>
            <a:fillRect/>
          </a:stretch>
        </p:blipFill>
        <p:spPr>
          <a:xfrm>
            <a:off x="1367589" y="1941094"/>
            <a:ext cx="3810000" cy="3810000"/>
          </a:xfrm>
          <a:prstGeom prst="rect">
            <a:avLst/>
          </a:prstGeom>
        </p:spPr>
      </p:pic>
      <p:sp>
        <p:nvSpPr>
          <p:cNvPr id="5" name="矩形 4">
            <a:extLst>
              <a:ext uri="{FF2B5EF4-FFF2-40B4-BE49-F238E27FC236}">
                <a16:creationId xmlns:a16="http://schemas.microsoft.com/office/drawing/2014/main" id="{936A57A9-C86D-4069-9BF0-1FB3600E5D01}"/>
              </a:ext>
            </a:extLst>
          </p:cNvPr>
          <p:cNvSpPr/>
          <p:nvPr/>
        </p:nvSpPr>
        <p:spPr>
          <a:xfrm>
            <a:off x="5951621" y="1941094"/>
            <a:ext cx="5759116" cy="3693319"/>
          </a:xfrm>
          <a:prstGeom prst="rect">
            <a:avLst/>
          </a:prstGeom>
        </p:spPr>
        <p:txBody>
          <a:bodyPr wrap="square">
            <a:spAutoFit/>
          </a:bodyPr>
          <a:lstStyle/>
          <a:p>
            <a:pPr marL="285750" indent="-285750">
              <a:buFont typeface="Arial" panose="020B0604020202020204" pitchFamily="34" charset="0"/>
              <a:buChar char="•"/>
            </a:pPr>
            <a:r>
              <a:rPr lang="zh-CN" altLang="en-US" dirty="0"/>
              <a:t>克隆了</a:t>
            </a:r>
            <a:r>
              <a:rPr lang="en-US" altLang="zh-CN" dirty="0"/>
              <a:t>MNIST</a:t>
            </a:r>
            <a:r>
              <a:rPr lang="zh-CN" altLang="en-US" dirty="0"/>
              <a:t>的外在特征：</a:t>
            </a:r>
            <a:endParaRPr lang="en-US" altLang="zh-CN" dirty="0"/>
          </a:p>
          <a:p>
            <a:pPr marL="285750"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en-US" altLang="zh-CN" dirty="0"/>
              <a:t>10</a:t>
            </a:r>
            <a:r>
              <a:rPr lang="zh-CN" altLang="en-US" dirty="0"/>
              <a:t>个类别</a:t>
            </a:r>
            <a:endParaRPr lang="en-US" altLang="zh-CN" dirty="0"/>
          </a:p>
          <a:p>
            <a:pPr marL="285750"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en-US" altLang="zh-CN" dirty="0"/>
              <a:t>60000</a:t>
            </a:r>
            <a:r>
              <a:rPr lang="zh-CN" altLang="en-US" dirty="0"/>
              <a:t>个样例的训练集和</a:t>
            </a:r>
            <a:r>
              <a:rPr lang="en-US" altLang="zh-CN" dirty="0"/>
              <a:t>10000</a:t>
            </a:r>
            <a:r>
              <a:rPr lang="zh-CN" altLang="en-US" dirty="0"/>
              <a:t>个样例的测试集</a:t>
            </a:r>
            <a:endParaRPr lang="en-US" altLang="zh-CN" dirty="0"/>
          </a:p>
          <a:p>
            <a:pPr marL="285750"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zh-CN" altLang="en-US" dirty="0"/>
              <a:t>每张图片都是</a:t>
            </a:r>
            <a:r>
              <a:rPr lang="en-US" altLang="zh-CN" dirty="0"/>
              <a:t>28</a:t>
            </a:r>
            <a:r>
              <a:rPr lang="zh-CN" altLang="en-US" dirty="0"/>
              <a:t>*</a:t>
            </a:r>
            <a:r>
              <a:rPr lang="en-US" altLang="zh-CN" dirty="0"/>
              <a:t>28</a:t>
            </a:r>
            <a:r>
              <a:rPr lang="zh-CN" altLang="en-US" dirty="0"/>
              <a:t>的灰度图</a:t>
            </a:r>
          </a:p>
          <a:p>
            <a:pPr marL="285750" indent="-285750">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en-US" altLang="zh-CN" dirty="0"/>
              <a:t>Fashion-MNIST</a:t>
            </a:r>
            <a:r>
              <a:rPr lang="zh-CN" altLang="en-US" dirty="0"/>
              <a:t>不再是抽象符号，而是更加具象化的人类必需品</a:t>
            </a:r>
            <a:r>
              <a:rPr lang="en-US" altLang="zh-CN" dirty="0"/>
              <a:t>——</a:t>
            </a:r>
            <a:r>
              <a:rPr lang="zh-CN" altLang="en-US" dirty="0"/>
              <a:t>服装</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pic>
        <p:nvPicPr>
          <p:cNvPr id="6" name="图片 5">
            <a:extLst>
              <a:ext uri="{FF2B5EF4-FFF2-40B4-BE49-F238E27FC236}">
                <a16:creationId xmlns:a16="http://schemas.microsoft.com/office/drawing/2014/main" id="{AAB3CC8A-1288-43B8-97F4-99668C037BE2}"/>
              </a:ext>
            </a:extLst>
          </p:cNvPr>
          <p:cNvPicPr>
            <a:picLocks noChangeAspect="1"/>
          </p:cNvPicPr>
          <p:nvPr/>
        </p:nvPicPr>
        <p:blipFill>
          <a:blip r:embed="rId3"/>
          <a:stretch>
            <a:fillRect/>
          </a:stretch>
        </p:blipFill>
        <p:spPr>
          <a:xfrm>
            <a:off x="5501567" y="1941094"/>
            <a:ext cx="6363255" cy="3774686"/>
          </a:xfrm>
          <a:prstGeom prst="rect">
            <a:avLst/>
          </a:prstGeom>
        </p:spPr>
      </p:pic>
    </p:spTree>
    <p:extLst>
      <p:ext uri="{BB962C8B-B14F-4D97-AF65-F5344CB8AC3E}">
        <p14:creationId xmlns:p14="http://schemas.microsoft.com/office/powerpoint/2010/main" val="163256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3761</TotalTime>
  <Words>919</Words>
  <Application>Microsoft Office PowerPoint</Application>
  <PresentationFormat>宽屏</PresentationFormat>
  <Paragraphs>102</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基于GitHub公开神经网络模型库的调研</vt:lpstr>
      <vt:lpstr>目录</vt:lpstr>
      <vt:lpstr>背景</vt:lpstr>
      <vt:lpstr>相关研究</vt:lpstr>
      <vt:lpstr>PowerPoint 演示文稿</vt:lpstr>
      <vt:lpstr>PowerPoint 演示文稿</vt:lpstr>
      <vt:lpstr>问题定义</vt:lpstr>
      <vt:lpstr>神经网络公开数据集介绍</vt:lpstr>
      <vt:lpstr>Fashion-MNIST</vt:lpstr>
      <vt:lpstr>CIFAR-10</vt:lpstr>
      <vt:lpstr>CIFAR-100</vt:lpstr>
      <vt:lpstr>ImageNet</vt:lpstr>
      <vt:lpstr>深度学习模型</vt:lpstr>
      <vt:lpstr>VGG模型</vt:lpstr>
      <vt:lpstr>ResNet模型</vt:lpstr>
      <vt:lpstr>ResNet模型</vt:lpstr>
      <vt:lpstr>Keras介绍</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基于GitHub公开神经网络模型库的调研</dc:title>
  <dc:creator>令涵 孟</dc:creator>
  <cp:lastModifiedBy>令涵 孟</cp:lastModifiedBy>
  <cp:revision>34</cp:revision>
  <dcterms:created xsi:type="dcterms:W3CDTF">2020-04-12T02:10:09Z</dcterms:created>
  <dcterms:modified xsi:type="dcterms:W3CDTF">2020-04-16T06:43:55Z</dcterms:modified>
</cp:coreProperties>
</file>