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0"/>
  </p:handoutMasterIdLst>
  <p:sldIdLst>
    <p:sldId id="269" r:id="rId3"/>
    <p:sldId id="270" r:id="rId4"/>
    <p:sldId id="258" r:id="rId5"/>
    <p:sldId id="260" r:id="rId6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数据响应式</a:t>
            </a:r>
            <a:endParaRPr lang="zh-CN" altLang="en-US"/>
          </a:p>
        </p:txBody>
      </p:sp>
      <p:sp>
        <p:nvSpPr>
          <p:cNvPr id="3" name="剪去单角的矩形 2"/>
          <p:cNvSpPr/>
          <p:nvPr/>
        </p:nvSpPr>
        <p:spPr>
          <a:xfrm>
            <a:off x="1605915" y="2667000"/>
            <a:ext cx="3283585" cy="154051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/>
              <a:t>var obj = {};</a:t>
            </a:r>
            <a:endParaRPr lang="zh-CN" altLang="en-US" sz="2800"/>
          </a:p>
          <a:p>
            <a:pPr algn="l"/>
            <a:r>
              <a:rPr lang="zh-CN" altLang="en-US" sz="2800"/>
              <a:t>obj.name = "Jerry";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2355" y="2123440"/>
            <a:ext cx="3544570" cy="28733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42865" y="3287395"/>
            <a:ext cx="1489075" cy="3683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887085" y="2254885"/>
            <a:ext cx="0" cy="27419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48785" y="1531620"/>
            <a:ext cx="3277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Object.defineProperty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依赖收集</a:t>
            </a:r>
            <a:endParaRPr lang="zh-CN" altLang="en-US"/>
          </a:p>
        </p:txBody>
      </p:sp>
      <p:sp>
        <p:nvSpPr>
          <p:cNvPr id="3" name="剪去单角的矩形 2"/>
          <p:cNvSpPr/>
          <p:nvPr/>
        </p:nvSpPr>
        <p:spPr>
          <a:xfrm>
            <a:off x="751205" y="2226945"/>
            <a:ext cx="3095625" cy="2108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&lt;</a:t>
            </a:r>
            <a:r>
              <a:rPr lang="en-US" altLang="zh-CN" sz="2400"/>
              <a:t>p</a:t>
            </a:r>
            <a:r>
              <a:rPr lang="zh-CN" altLang="en-US" sz="2400"/>
              <a:t>&gt;{{name1}}&lt;/</a:t>
            </a:r>
            <a:r>
              <a:rPr lang="en-US" altLang="zh-CN" sz="2400"/>
              <a:t>p</a:t>
            </a:r>
            <a:r>
              <a:rPr lang="zh-CN" altLang="en-US" sz="2400"/>
              <a:t>&gt;          &lt;</a:t>
            </a:r>
            <a:r>
              <a:rPr lang="en-US" altLang="zh-CN" sz="2400"/>
              <a:t>p</a:t>
            </a:r>
            <a:r>
              <a:rPr lang="zh-CN" altLang="en-US" sz="2400"/>
              <a:t>&gt;{{name2}}&lt;/</a:t>
            </a:r>
            <a:r>
              <a:rPr lang="en-US" altLang="zh-CN" sz="2400"/>
              <a:t>p</a:t>
            </a:r>
            <a:r>
              <a:rPr lang="zh-CN" altLang="en-US" sz="2400"/>
              <a:t>&gt;</a:t>
            </a:r>
            <a:endParaRPr lang="zh-CN" altLang="en-US" sz="2400"/>
          </a:p>
          <a:p>
            <a:pPr algn="ctr"/>
            <a:r>
              <a:rPr lang="zh-CN" altLang="en-US" sz="2400">
                <a:sym typeface="+mn-ea"/>
              </a:rPr>
              <a:t>&lt;</a:t>
            </a:r>
            <a:r>
              <a:rPr lang="en-US" altLang="zh-CN" sz="2400">
                <a:sym typeface="+mn-ea"/>
              </a:rPr>
              <a:t>p</a:t>
            </a:r>
            <a:r>
              <a:rPr lang="zh-CN" altLang="en-US" sz="2400">
                <a:sym typeface="+mn-ea"/>
              </a:rPr>
              <a:t>&gt;{{name1}}&lt;/</a:t>
            </a:r>
            <a:r>
              <a:rPr lang="en-US" altLang="zh-CN" sz="2400">
                <a:sym typeface="+mn-ea"/>
              </a:rPr>
              <a:t>p</a:t>
            </a:r>
            <a:r>
              <a:rPr lang="zh-CN" altLang="en-US" sz="2400">
                <a:sym typeface="+mn-ea"/>
              </a:rPr>
              <a:t>&gt; </a:t>
            </a:r>
            <a:r>
              <a:rPr lang="zh-CN" altLang="en-US" sz="2400"/>
              <a:t> </a:t>
            </a:r>
            <a:endParaRPr lang="zh-CN" altLang="en-US" sz="2400"/>
          </a:p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27100" y="1784985"/>
            <a:ext cx="218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依赖</a:t>
            </a:r>
            <a:endParaRPr lang="zh-CN" altLang="en-US" sz="2400"/>
          </a:p>
        </p:txBody>
      </p:sp>
      <p:sp>
        <p:nvSpPr>
          <p:cNvPr id="6" name="右箭头 5"/>
          <p:cNvSpPr/>
          <p:nvPr/>
        </p:nvSpPr>
        <p:spPr>
          <a:xfrm>
            <a:off x="4126230" y="3096895"/>
            <a:ext cx="1489075" cy="3683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21680" y="2035810"/>
            <a:ext cx="2299970" cy="663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Watcher1</a:t>
            </a:r>
            <a:endParaRPr lang="en-US" altLang="zh-CN"/>
          </a:p>
          <a:p>
            <a:pPr algn="ctr"/>
            <a:r>
              <a:rPr lang="en-US" altLang="zh-CN"/>
              <a:t>key = name1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21680" y="2949575"/>
            <a:ext cx="2299970" cy="663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Watcher2</a:t>
            </a:r>
            <a:endParaRPr lang="en-US" altLang="zh-CN"/>
          </a:p>
          <a:p>
            <a:pPr algn="ctr"/>
            <a:r>
              <a:rPr lang="en-US" altLang="zh-CN"/>
              <a:t>key = name2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821680" y="3863975"/>
            <a:ext cx="2299970" cy="663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Watcher3</a:t>
            </a:r>
            <a:endParaRPr lang="en-US" altLang="zh-CN"/>
          </a:p>
          <a:p>
            <a:pPr algn="ctr"/>
            <a:r>
              <a:rPr lang="en-US" altLang="zh-CN"/>
              <a:t>key = name1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783955" y="1814195"/>
            <a:ext cx="2299970" cy="13119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Dep1</a:t>
            </a:r>
            <a:br>
              <a:rPr lang="en-US" altLang="zh-CN"/>
            </a:br>
            <a:r>
              <a:rPr lang="en-US" altLang="zh-CN"/>
              <a:t>deps = [watcher1,watcher3]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83955" y="3341370"/>
            <a:ext cx="2299970" cy="13119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Dep2</a:t>
            </a:r>
            <a:br>
              <a:rPr lang="en-US" altLang="zh-CN"/>
            </a:br>
            <a:r>
              <a:rPr lang="en-US" altLang="zh-CN"/>
              <a:t>deps = [watcher2]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57700" y="2636520"/>
            <a:ext cx="826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收集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7015" y="229870"/>
            <a:ext cx="4200525" cy="599440"/>
          </a:xfrm>
        </p:spPr>
        <p:txBody>
          <a:bodyPr/>
          <a:p>
            <a:pPr algn="l"/>
            <a:r>
              <a:rPr lang="en-US" altLang="zh-CN" sz="2800"/>
              <a:t>Vue</a:t>
            </a:r>
            <a:r>
              <a:rPr lang="zh-CN" altLang="en-US" sz="2800"/>
              <a:t>初始化流程</a:t>
            </a:r>
            <a:endParaRPr lang="zh-CN" altLang="en-US" sz="2800"/>
          </a:p>
        </p:txBody>
      </p:sp>
      <p:sp>
        <p:nvSpPr>
          <p:cNvPr id="4" name="圆角矩形 3"/>
          <p:cNvSpPr/>
          <p:nvPr/>
        </p:nvSpPr>
        <p:spPr>
          <a:xfrm>
            <a:off x="512445" y="1534795"/>
            <a:ext cx="2385695" cy="84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plateforms/web/</a:t>
            </a:r>
            <a:r>
              <a:rPr lang="en-US" altLang="zh-CN"/>
              <a:t>entry-runtime-with-compiler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620770" y="1534795"/>
            <a:ext cx="1990725" cy="84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plateforms/web/runtime/index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898140" y="1970405"/>
            <a:ext cx="722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323965" y="1534795"/>
            <a:ext cx="1990725" cy="84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core/index</a:t>
            </a:r>
            <a:endParaRPr lang="en-US" altLang="zh-CN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5601335" y="1970405"/>
            <a:ext cx="722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027795" y="1534795"/>
            <a:ext cx="1990725" cy="84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core/instance/</a:t>
            </a:r>
            <a:endParaRPr lang="en-US" altLang="zh-CN"/>
          </a:p>
          <a:p>
            <a:pPr algn="ctr"/>
            <a:r>
              <a:rPr lang="en-US" altLang="zh-CN"/>
              <a:t>index</a:t>
            </a:r>
            <a:endParaRPr lang="en-US" altLang="zh-CN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8305165" y="1970405"/>
            <a:ext cx="722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323965" y="1166495"/>
            <a:ext cx="199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初始化全局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873500" y="1166495"/>
            <a:ext cx="148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$mount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62660" y="1166495"/>
            <a:ext cx="148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扩展</a:t>
            </a:r>
            <a:r>
              <a:rPr lang="en-US" altLang="zh-CN"/>
              <a:t>$mount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027795" y="1166495"/>
            <a:ext cx="199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621405" y="2802890"/>
            <a:ext cx="1990090" cy="3285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mountComponent()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12445" y="2802890"/>
            <a:ext cx="2386330" cy="3286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compileToFunctions(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323965" y="2803525"/>
            <a:ext cx="1990725" cy="3285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Vue.set</a:t>
            </a:r>
            <a:endParaRPr lang="zh-CN" altLang="en-US"/>
          </a:p>
          <a:p>
            <a:pPr algn="l"/>
            <a:r>
              <a:rPr lang="zh-CN" altLang="en-US"/>
              <a:t>Vue.delete </a:t>
            </a:r>
            <a:endParaRPr lang="zh-CN" altLang="en-US"/>
          </a:p>
          <a:p>
            <a:pPr algn="l"/>
            <a:r>
              <a:rPr lang="zh-CN" altLang="en-US"/>
              <a:t>Vue.nextTick</a:t>
            </a:r>
            <a:endParaRPr lang="zh-CN" altLang="en-US"/>
          </a:p>
          <a:p>
            <a:pPr algn="l"/>
            <a:r>
              <a:rPr lang="zh-CN" altLang="en-US"/>
              <a:t>initUse(Vue)</a:t>
            </a:r>
            <a:endParaRPr lang="zh-CN" altLang="en-US"/>
          </a:p>
          <a:p>
            <a:pPr algn="l"/>
            <a:r>
              <a:rPr lang="zh-CN" altLang="en-US"/>
              <a:t>initMixin(Vue)</a:t>
            </a:r>
            <a:endParaRPr lang="zh-CN" altLang="en-US"/>
          </a:p>
          <a:p>
            <a:pPr algn="l"/>
            <a:r>
              <a:rPr lang="zh-CN" altLang="en-US"/>
              <a:t>initExtend(Vue)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907780" y="2803525"/>
            <a:ext cx="2231390" cy="3285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function Vue (</a:t>
            </a:r>
            <a:r>
              <a:rPr lang="en-US" altLang="zh-CN"/>
              <a:t>..</a:t>
            </a:r>
            <a:r>
              <a:rPr lang="zh-CN" altLang="en-US"/>
              <a:t>) {}</a:t>
            </a:r>
            <a:endParaRPr lang="zh-CN" altLang="en-US"/>
          </a:p>
          <a:p>
            <a:pPr algn="l"/>
            <a:r>
              <a:rPr lang="zh-CN" altLang="en-US"/>
              <a:t>initMixin(Vue)</a:t>
            </a:r>
            <a:endParaRPr lang="zh-CN" altLang="en-US"/>
          </a:p>
          <a:p>
            <a:pPr algn="l"/>
            <a:r>
              <a:rPr lang="zh-CN" altLang="en-US"/>
              <a:t>stateMixin(Vue)</a:t>
            </a:r>
            <a:endParaRPr lang="zh-CN" altLang="en-US"/>
          </a:p>
          <a:p>
            <a:pPr algn="l"/>
            <a:r>
              <a:rPr lang="zh-CN" altLang="en-US"/>
              <a:t>eventsMixin(Vue)</a:t>
            </a:r>
            <a:endParaRPr lang="zh-CN" altLang="en-US"/>
          </a:p>
          <a:p>
            <a:pPr algn="l"/>
            <a:r>
              <a:rPr lang="zh-CN" altLang="en-US"/>
              <a:t>lifecycleMixin(Vue)</a:t>
            </a:r>
            <a:endParaRPr lang="zh-CN" altLang="en-US"/>
          </a:p>
          <a:p>
            <a:pPr algn="l"/>
            <a:r>
              <a:rPr lang="zh-CN" altLang="en-US"/>
              <a:t>renderMixin(Vue)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47015" y="229870"/>
            <a:ext cx="4200525" cy="599440"/>
          </a:xfrm>
        </p:spPr>
        <p:txBody>
          <a:bodyPr/>
          <a:p>
            <a:pPr algn="l"/>
            <a:r>
              <a:rPr lang="en-US" altLang="zh-CN" sz="2800"/>
              <a:t>Vue</a:t>
            </a:r>
            <a:r>
              <a:rPr lang="zh-CN" altLang="en-US" sz="2800"/>
              <a:t>数据响应原理</a:t>
            </a:r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1117600" y="2421890"/>
            <a:ext cx="838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941830" y="2282190"/>
            <a:ext cx="1150620" cy="368300"/>
            <a:chOff x="2288" y="3660"/>
            <a:chExt cx="1812" cy="580"/>
          </a:xfrm>
        </p:grpSpPr>
        <p:cxnSp>
          <p:nvCxnSpPr>
            <p:cNvPr id="8" name="直接箭头连接符 7"/>
            <p:cNvCxnSpPr>
              <a:stCxn id="7" idx="3"/>
            </p:cNvCxnSpPr>
            <p:nvPr/>
          </p:nvCxnSpPr>
          <p:spPr>
            <a:xfrm>
              <a:off x="2288" y="4240"/>
              <a:ext cx="1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371" y="3660"/>
              <a:ext cx="1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observe</a:t>
              </a:r>
              <a:endParaRPr lang="en-US" altLang="zh-CN"/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3054350" y="2275840"/>
            <a:ext cx="1549400" cy="749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4616450" y="2244090"/>
            <a:ext cx="2266315" cy="368300"/>
            <a:chOff x="2310" y="3660"/>
            <a:chExt cx="1790" cy="58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310" y="4240"/>
              <a:ext cx="1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371" y="3660"/>
              <a:ext cx="1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walk/observeArray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06565" y="1672590"/>
            <a:ext cx="1879600" cy="1879600"/>
            <a:chOff x="9949" y="2700"/>
            <a:chExt cx="2960" cy="2960"/>
          </a:xfrm>
        </p:grpSpPr>
        <p:sp>
          <p:nvSpPr>
            <p:cNvPr id="15" name="椭圆 14"/>
            <p:cNvSpPr/>
            <p:nvPr/>
          </p:nvSpPr>
          <p:spPr>
            <a:xfrm>
              <a:off x="9949" y="2700"/>
              <a:ext cx="2960" cy="29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589" y="4030"/>
              <a:ext cx="1680" cy="95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getter setter</a:t>
              </a:r>
              <a:endParaRPr lang="en-US" altLang="zh-CN"/>
            </a:p>
          </p:txBody>
        </p:sp>
      </p:grpSp>
      <p:sp>
        <p:nvSpPr>
          <p:cNvPr id="18" name="椭圆 17"/>
          <p:cNvSpPr/>
          <p:nvPr/>
        </p:nvSpPr>
        <p:spPr>
          <a:xfrm>
            <a:off x="5149215" y="4418330"/>
            <a:ext cx="1435100" cy="14351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8871585" y="4403090"/>
            <a:ext cx="1435100" cy="14351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Watcher</a:t>
            </a:r>
            <a:endParaRPr lang="en-US" altLang="zh-CN" sz="1600"/>
          </a:p>
        </p:txBody>
      </p:sp>
      <p:grpSp>
        <p:nvGrpSpPr>
          <p:cNvPr id="32" name="组合 31"/>
          <p:cNvGrpSpPr/>
          <p:nvPr/>
        </p:nvGrpSpPr>
        <p:grpSpPr>
          <a:xfrm>
            <a:off x="5852795" y="2818765"/>
            <a:ext cx="1346200" cy="1599565"/>
            <a:chOff x="9217" y="4439"/>
            <a:chExt cx="2120" cy="2519"/>
          </a:xfrm>
        </p:grpSpPr>
        <p:cxnSp>
          <p:nvCxnSpPr>
            <p:cNvPr id="20" name="曲线连接符 19"/>
            <p:cNvCxnSpPr>
              <a:stCxn id="16" idx="1"/>
              <a:endCxn id="18" idx="0"/>
            </p:cNvCxnSpPr>
            <p:nvPr/>
          </p:nvCxnSpPr>
          <p:spPr>
            <a:xfrm rot="10800000" flipV="1">
              <a:off x="9217" y="4439"/>
              <a:ext cx="2120" cy="251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9240" y="5256"/>
              <a:ext cx="1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depend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42660" y="3119755"/>
            <a:ext cx="1703705" cy="1283335"/>
            <a:chOff x="9516" y="4913"/>
            <a:chExt cx="2683" cy="2021"/>
          </a:xfrm>
        </p:grpSpPr>
        <p:cxnSp>
          <p:nvCxnSpPr>
            <p:cNvPr id="22" name="曲线连接符 21"/>
            <p:cNvCxnSpPr/>
            <p:nvPr/>
          </p:nvCxnSpPr>
          <p:spPr>
            <a:xfrm rot="5400000">
              <a:off x="9847" y="4582"/>
              <a:ext cx="2021" cy="2683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0253" y="6354"/>
              <a:ext cx="11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notify</a:t>
              </a:r>
              <a:endParaRPr lang="en-US" altLang="zh-CN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50025" y="4526280"/>
            <a:ext cx="2323465" cy="368300"/>
            <a:chOff x="10315" y="7128"/>
            <a:chExt cx="3659" cy="580"/>
          </a:xfrm>
        </p:grpSpPr>
        <p:cxnSp>
          <p:nvCxnSpPr>
            <p:cNvPr id="24" name="直接箭头连接符 23"/>
            <p:cNvCxnSpPr/>
            <p:nvPr/>
          </p:nvCxnSpPr>
          <p:spPr>
            <a:xfrm flipV="1">
              <a:off x="10315" y="7685"/>
              <a:ext cx="3659" cy="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1625" y="7128"/>
              <a:ext cx="15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addDep</a:t>
              </a:r>
              <a:endParaRPr lang="en-US" altLang="zh-CN"/>
            </a:p>
          </p:txBody>
        </p:sp>
      </p:grpSp>
      <p:sp>
        <p:nvSpPr>
          <p:cNvPr id="29" name="剪去单角的矩形 28"/>
          <p:cNvSpPr/>
          <p:nvPr/>
        </p:nvSpPr>
        <p:spPr>
          <a:xfrm>
            <a:off x="9638030" y="2188210"/>
            <a:ext cx="1558925" cy="8369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9589135" y="3025140"/>
            <a:ext cx="1269365" cy="1377950"/>
            <a:chOff x="15101" y="4764"/>
            <a:chExt cx="1999" cy="2170"/>
          </a:xfrm>
        </p:grpSpPr>
        <p:cxnSp>
          <p:nvCxnSpPr>
            <p:cNvPr id="30" name="直接箭头连接符 29"/>
            <p:cNvCxnSpPr>
              <a:stCxn id="19" idx="0"/>
              <a:endCxn id="29" idx="1"/>
            </p:cNvCxnSpPr>
            <p:nvPr/>
          </p:nvCxnSpPr>
          <p:spPr>
            <a:xfrm flipV="1">
              <a:off x="15101" y="4764"/>
              <a:ext cx="1305" cy="2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5712" y="5633"/>
              <a:ext cx="13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update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48120" y="5523230"/>
            <a:ext cx="2323465" cy="368300"/>
            <a:chOff x="10315" y="7578"/>
            <a:chExt cx="3659" cy="580"/>
          </a:xfrm>
        </p:grpSpPr>
        <p:cxnSp>
          <p:nvCxnSpPr>
            <p:cNvPr id="36" name="直接箭头连接符 35"/>
            <p:cNvCxnSpPr/>
            <p:nvPr/>
          </p:nvCxnSpPr>
          <p:spPr>
            <a:xfrm flipV="1">
              <a:off x="10315" y="7685"/>
              <a:ext cx="3659" cy="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1625" y="7578"/>
              <a:ext cx="13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update</a:t>
              </a:r>
              <a:endParaRPr lang="en-US" altLang="zh-CN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14795" y="5034280"/>
            <a:ext cx="2213610" cy="368300"/>
            <a:chOff x="10217" y="7778"/>
            <a:chExt cx="3486" cy="580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10217" y="7816"/>
              <a:ext cx="34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1415" y="7778"/>
              <a:ext cx="15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addSub</a:t>
              </a:r>
              <a:endParaRPr lang="en-US" altLang="zh-CN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306685" y="4232275"/>
            <a:ext cx="1485265" cy="802005"/>
            <a:chOff x="15101" y="5633"/>
            <a:chExt cx="2339" cy="1263"/>
          </a:xfrm>
        </p:grpSpPr>
        <p:cxnSp>
          <p:nvCxnSpPr>
            <p:cNvPr id="26" name="直接箭头连接符 25"/>
            <p:cNvCxnSpPr>
              <a:stCxn id="27" idx="1"/>
            </p:cNvCxnSpPr>
            <p:nvPr/>
          </p:nvCxnSpPr>
          <p:spPr>
            <a:xfrm flipH="1">
              <a:off x="15101" y="5923"/>
              <a:ext cx="611" cy="9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5712" y="5633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$mount()</a:t>
              </a:r>
              <a:endParaRPr lang="en-US" altLang="zh-CN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510905" y="2908300"/>
            <a:ext cx="843280" cy="1705610"/>
            <a:chOff x="9639" y="4580"/>
            <a:chExt cx="1328" cy="2686"/>
          </a:xfrm>
        </p:grpSpPr>
        <p:cxnSp>
          <p:nvCxnSpPr>
            <p:cNvPr id="39" name="曲线连接符 38"/>
            <p:cNvCxnSpPr>
              <a:stCxn id="19" idx="1"/>
            </p:cNvCxnSpPr>
            <p:nvPr/>
          </p:nvCxnSpPr>
          <p:spPr>
            <a:xfrm rot="16200000" flipV="1">
              <a:off x="8849" y="5577"/>
              <a:ext cx="2686" cy="691"/>
            </a:xfrm>
            <a:prstGeom prst="curvedConnector3">
              <a:avLst>
                <a:gd name="adj1" fmla="val 99683"/>
              </a:avLst>
            </a:prstGeom>
            <a:ln>
              <a:solidFill>
                <a:schemeClr val="accent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9639" y="5634"/>
              <a:ext cx="1328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r>
                <a:rPr lang="en-US" altLang="zh-CN"/>
                <a:t>render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18" grpId="0" bldLvl="0" animBg="1"/>
      <p:bldP spid="19" grpId="0" bldLvl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47015" y="229870"/>
            <a:ext cx="4200525" cy="599440"/>
          </a:xfrm>
        </p:spPr>
        <p:txBody>
          <a:bodyPr/>
          <a:p>
            <a:pPr algn="l"/>
            <a:r>
              <a:rPr lang="zh-CN" altLang="en-US" sz="2800"/>
              <a:t>虚拟</a:t>
            </a:r>
            <a:r>
              <a:rPr lang="en-US" altLang="zh-CN" sz="2800"/>
              <a:t>DOM</a:t>
            </a:r>
            <a:r>
              <a:rPr lang="zh-CN" altLang="en-US" sz="2800"/>
              <a:t>的概念</a:t>
            </a:r>
            <a:endParaRPr lang="zh-CN" altLang="en-US" sz="2800"/>
          </a:p>
        </p:txBody>
      </p:sp>
      <p:sp>
        <p:nvSpPr>
          <p:cNvPr id="2" name="椭圆 1"/>
          <p:cNvSpPr/>
          <p:nvPr/>
        </p:nvSpPr>
        <p:spPr>
          <a:xfrm>
            <a:off x="1211580" y="3147060"/>
            <a:ext cx="2271395" cy="22713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JS</a:t>
            </a:r>
            <a:r>
              <a:rPr lang="zh-CN" altLang="en-US" sz="2400"/>
              <a:t>操作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4960620" y="3146425"/>
            <a:ext cx="2271395" cy="227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/>
              <a:t>虚拟</a:t>
            </a:r>
            <a:r>
              <a:rPr lang="en-US" altLang="zh-CN" sz="2400"/>
              <a:t>DOM</a:t>
            </a:r>
            <a:endParaRPr lang="en-US" altLang="zh-CN" sz="2400"/>
          </a:p>
        </p:txBody>
      </p:sp>
      <p:sp>
        <p:nvSpPr>
          <p:cNvPr id="4" name="椭圆 3"/>
          <p:cNvSpPr/>
          <p:nvPr/>
        </p:nvSpPr>
        <p:spPr>
          <a:xfrm>
            <a:off x="8718550" y="3146425"/>
            <a:ext cx="2271395" cy="22713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DOM</a:t>
            </a:r>
            <a:endParaRPr lang="en-US" sz="2000"/>
          </a:p>
        </p:txBody>
      </p:sp>
      <p:sp>
        <p:nvSpPr>
          <p:cNvPr id="5" name="右箭头 4"/>
          <p:cNvSpPr/>
          <p:nvPr/>
        </p:nvSpPr>
        <p:spPr>
          <a:xfrm>
            <a:off x="3732530" y="4039870"/>
            <a:ext cx="979170" cy="4857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486015" y="4039870"/>
            <a:ext cx="979170" cy="4857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弧形箭头 9"/>
          <p:cNvSpPr/>
          <p:nvPr/>
        </p:nvSpPr>
        <p:spPr>
          <a:xfrm flipH="1">
            <a:off x="1863090" y="996315"/>
            <a:ext cx="8249920" cy="2023110"/>
          </a:xfrm>
          <a:prstGeom prst="curved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7765" y="368236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reactive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486015" y="3682365"/>
            <a:ext cx="92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patch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94350" y="129032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events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10" grpId="0" animBg="1"/>
      <p:bldP spid="5" grpId="1" animBg="1"/>
      <p:bldP spid="8" grpId="0" animBg="1"/>
      <p:bldP spid="11" grpId="0"/>
      <p:bldP spid="1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47015" y="229870"/>
            <a:ext cx="4200525" cy="599440"/>
          </a:xfrm>
        </p:spPr>
        <p:txBody>
          <a:bodyPr/>
          <a:p>
            <a:pPr algn="l"/>
            <a:r>
              <a:rPr lang="en-US" altLang="zh-CN" sz="2800"/>
              <a:t>Vue</a:t>
            </a:r>
            <a:r>
              <a:rPr lang="zh-CN" altLang="en-US" sz="2800"/>
              <a:t>模板</a:t>
            </a:r>
            <a:r>
              <a:rPr lang="zh-CN" sz="2800"/>
              <a:t>编译</a:t>
            </a:r>
            <a:endParaRPr lang="zh-CN" sz="2800"/>
          </a:p>
        </p:txBody>
      </p:sp>
      <p:sp>
        <p:nvSpPr>
          <p:cNvPr id="2" name="圆角矩形 1"/>
          <p:cNvSpPr/>
          <p:nvPr/>
        </p:nvSpPr>
        <p:spPr>
          <a:xfrm>
            <a:off x="741045" y="2301240"/>
            <a:ext cx="3706495" cy="22561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t"/>
            <a:r>
              <a:rPr lang="en-US" altLang="zh-CN" sz="2400"/>
              <a:t>&lt;div&gt;</a:t>
            </a:r>
            <a:endParaRPr lang="en-US" altLang="zh-CN" sz="2400"/>
          </a:p>
          <a:p>
            <a:pPr algn="l" fontAlgn="t"/>
            <a:r>
              <a:rPr lang="en-US" altLang="zh-CN" sz="2400"/>
              <a:t>    &lt;h1&gt;title&lt;/h1&gt;</a:t>
            </a:r>
            <a:endParaRPr lang="en-US" altLang="zh-CN" sz="2400"/>
          </a:p>
          <a:p>
            <a:pPr algn="l" fontAlgn="t"/>
            <a:r>
              <a:rPr lang="en-US" altLang="zh-CN" sz="2400"/>
              <a:t>    &lt;p&gt;some content&lt;/p&gt;</a:t>
            </a:r>
            <a:endParaRPr lang="en-US" altLang="zh-CN" sz="2400"/>
          </a:p>
          <a:p>
            <a:pPr algn="l" fontAlgn="t"/>
            <a:r>
              <a:rPr lang="en-US" altLang="zh-CN" sz="2400"/>
              <a:t>&lt;/div&gt;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1667510" y="1840865"/>
            <a:ext cx="179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模板</a:t>
            </a:r>
            <a:endParaRPr lang="zh-CN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664075" y="3181985"/>
            <a:ext cx="2611120" cy="49466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35215" y="2077720"/>
            <a:ext cx="4215765" cy="2703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t"/>
            <a:r>
              <a:rPr lang="en-US" altLang="zh-CN" sz="2400"/>
              <a:t>render(h) {</a:t>
            </a:r>
            <a:endParaRPr lang="en-US" altLang="zh-CN" sz="2400"/>
          </a:p>
          <a:p>
            <a:pPr algn="l" fontAlgn="t"/>
            <a:r>
              <a:rPr lang="en-US" altLang="zh-CN" sz="2400"/>
              <a:t>    return h('div', [</a:t>
            </a:r>
            <a:endParaRPr lang="en-US" altLang="zh-CN" sz="2400"/>
          </a:p>
          <a:p>
            <a:pPr algn="l" fontAlgn="t"/>
            <a:r>
              <a:rPr lang="en-US" altLang="zh-CN" sz="2400"/>
              <a:t>        h('h1', 'title'), </a:t>
            </a:r>
            <a:endParaRPr lang="en-US" altLang="zh-CN" sz="2400"/>
          </a:p>
          <a:p>
            <a:pPr algn="l" fontAlgn="t"/>
            <a:r>
              <a:rPr lang="en-US" altLang="zh-CN" sz="2400"/>
              <a:t>        h('p', 'some content')</a:t>
            </a:r>
            <a:endParaRPr lang="en-US" altLang="zh-CN" sz="2400"/>
          </a:p>
          <a:p>
            <a:pPr algn="l" fontAlgn="t"/>
            <a:r>
              <a:rPr lang="en-US" altLang="zh-CN" sz="2400"/>
              <a:t>    ])</a:t>
            </a:r>
            <a:endParaRPr lang="en-US" altLang="zh-CN" sz="2400"/>
          </a:p>
          <a:p>
            <a:pPr algn="l" fontAlgn="t"/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8361680" y="1617345"/>
            <a:ext cx="179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渲染函数</a:t>
            </a:r>
            <a:endParaRPr lang="zh-CN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3650" y="2721610"/>
            <a:ext cx="179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编译</a:t>
            </a:r>
            <a:endParaRPr lang="zh-CN" altLang="en-US" sz="24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 bldLvl="0" animBg="1"/>
      <p:bldP spid="7" grpId="0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WPS 表格</Application>
  <PresentationFormat>宽屏</PresentationFormat>
  <Paragraphs>140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Office 主题​​</vt:lpstr>
      <vt:lpstr>数据响应式</vt:lpstr>
      <vt:lpstr>依赖收集</vt:lpstr>
      <vt:lpstr>Vue初始化流程</vt:lpstr>
      <vt:lpstr>Vue数据响应原理</vt:lpstr>
      <vt:lpstr>虚拟DOM的概念</vt:lpstr>
      <vt:lpstr>Vue模板编译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yangtao</cp:lastModifiedBy>
  <cp:revision>23</cp:revision>
  <dcterms:created xsi:type="dcterms:W3CDTF">2020-03-30T14:43:33Z</dcterms:created>
  <dcterms:modified xsi:type="dcterms:W3CDTF">2020-03-30T14:43:33Z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2052-1.9.2.3124</vt:lpwstr>
  </property>
</Properties>
</file>