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50435" y="530860"/>
            <a:ext cx="292735" cy="2774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1820" y="109283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提交订单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4"/>
            <a:endCxn id="6" idx="0"/>
          </p:cNvCxnSpPr>
          <p:nvPr/>
        </p:nvCxnSpPr>
        <p:spPr>
          <a:xfrm>
            <a:off x="4897120" y="808355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3090" y="277939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支付订单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22" idx="2"/>
            <a:endCxn id="8" idx="0"/>
          </p:cNvCxnSpPr>
          <p:nvPr/>
        </p:nvCxnSpPr>
        <p:spPr>
          <a:xfrm>
            <a:off x="4897120" y="2430145"/>
            <a:ext cx="1270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 flipH="1">
            <a:off x="4896485" y="3133090"/>
            <a:ext cx="1905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01185" y="411670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物流发货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4402455" y="511048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确认收货</a:t>
            </a:r>
            <a:endParaRPr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751070" y="6152515"/>
            <a:ext cx="292735" cy="277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2"/>
            <a:endCxn id="13" idx="0"/>
          </p:cNvCxnSpPr>
          <p:nvPr/>
        </p:nvCxnSpPr>
        <p:spPr>
          <a:xfrm>
            <a:off x="4896485" y="4470400"/>
            <a:ext cx="1270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>
            <a:off x="4897755" y="5464175"/>
            <a:ext cx="0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3"/>
            <a:endCxn id="20" idx="0"/>
          </p:cNvCxnSpPr>
          <p:nvPr/>
        </p:nvCxnSpPr>
        <p:spPr>
          <a:xfrm>
            <a:off x="5354320" y="2146935"/>
            <a:ext cx="1049655" cy="2963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08675" y="511048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超期未支付</a:t>
            </a:r>
            <a:endParaRPr lang="zh-CN" altLang="en-US" sz="1200"/>
          </a:p>
        </p:txBody>
      </p:sp>
      <p:cxnSp>
        <p:nvCxnSpPr>
          <p:cNvPr id="21" name="肘形连接符 20"/>
          <p:cNvCxnSpPr>
            <a:stCxn id="20" idx="2"/>
            <a:endCxn id="14" idx="6"/>
          </p:cNvCxnSpPr>
          <p:nvPr/>
        </p:nvCxnSpPr>
        <p:spPr>
          <a:xfrm rot="5400000">
            <a:off x="5310188" y="5197793"/>
            <a:ext cx="827405" cy="1360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4439920" y="186372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可选分支</a:t>
            </a:r>
            <a:endParaRPr lang="zh-CN" altLang="en-US" sz="1000"/>
          </a:p>
        </p:txBody>
      </p:sp>
      <p:cxnSp>
        <p:nvCxnSpPr>
          <p:cNvPr id="23" name="直接箭头连接符 22"/>
          <p:cNvCxnSpPr>
            <a:stCxn id="6" idx="2"/>
            <a:endCxn id="22" idx="0"/>
          </p:cNvCxnSpPr>
          <p:nvPr/>
        </p:nvCxnSpPr>
        <p:spPr>
          <a:xfrm>
            <a:off x="4897120" y="1446530"/>
            <a:ext cx="0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  <a:endCxn id="25" idx="0"/>
          </p:cNvCxnSpPr>
          <p:nvPr/>
        </p:nvCxnSpPr>
        <p:spPr>
          <a:xfrm rot="10800000" flipV="1">
            <a:off x="3126740" y="2146300"/>
            <a:ext cx="1313180" cy="2963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31440" y="511048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取消订单</a:t>
            </a:r>
            <a:endParaRPr lang="zh-CN" altLang="en-US" sz="1400"/>
          </a:p>
        </p:txBody>
      </p:sp>
      <p:cxnSp>
        <p:nvCxnSpPr>
          <p:cNvPr id="27" name="肘形连接符 26"/>
          <p:cNvCxnSpPr>
            <a:stCxn id="25" idx="2"/>
            <a:endCxn id="14" idx="2"/>
          </p:cNvCxnSpPr>
          <p:nvPr/>
        </p:nvCxnSpPr>
        <p:spPr>
          <a:xfrm rot="5400000" flipV="1">
            <a:off x="3525520" y="5065395"/>
            <a:ext cx="827405" cy="16243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45485" y="187071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取消订单</a:t>
            </a:r>
            <a:endParaRPr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5483225" y="187134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超期未支付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51070" y="177165"/>
            <a:ext cx="292735" cy="2774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2455" y="73914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申请退款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4"/>
            <a:endCxn id="6" idx="0"/>
          </p:cNvCxnSpPr>
          <p:nvPr/>
        </p:nvCxnSpPr>
        <p:spPr>
          <a:xfrm>
            <a:off x="4897755" y="45466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91660" y="495744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退款中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28" idx="2"/>
            <a:endCxn id="8" idx="0"/>
          </p:cNvCxnSpPr>
          <p:nvPr/>
        </p:nvCxnSpPr>
        <p:spPr>
          <a:xfrm>
            <a:off x="4877435" y="4434840"/>
            <a:ext cx="9525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13" idx="0"/>
          </p:cNvCxnSpPr>
          <p:nvPr/>
        </p:nvCxnSpPr>
        <p:spPr>
          <a:xfrm>
            <a:off x="4886960" y="5311140"/>
            <a:ext cx="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91660" y="557149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退款完成</a:t>
            </a:r>
            <a:endParaRPr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751070" y="6355080"/>
            <a:ext cx="292735" cy="277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>
            <a:off x="4886960" y="5925185"/>
            <a:ext cx="10795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4440555" y="135763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商家审核</a:t>
            </a:r>
            <a:endParaRPr lang="zh-CN" altLang="en-US" sz="1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97755" y="109283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  <a:endCxn id="8" idx="1"/>
          </p:cNvCxnSpPr>
          <p:nvPr/>
        </p:nvCxnSpPr>
        <p:spPr>
          <a:xfrm rot="10800000" flipV="1">
            <a:off x="4391660" y="1640840"/>
            <a:ext cx="48895" cy="3493770"/>
          </a:xfrm>
          <a:prstGeom prst="bentConnector3">
            <a:avLst>
              <a:gd name="adj1" fmla="val 587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82135" y="325183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用户申诉</a:t>
            </a:r>
            <a:endParaRPr lang="zh-CN" altLang="en-US" sz="1400"/>
          </a:p>
        </p:txBody>
      </p:sp>
      <p:sp>
        <p:nvSpPr>
          <p:cNvPr id="28" name="菱形 27"/>
          <p:cNvSpPr/>
          <p:nvPr/>
        </p:nvSpPr>
        <p:spPr>
          <a:xfrm>
            <a:off x="4420235" y="386842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客服审核</a:t>
            </a:r>
            <a:endParaRPr lang="zh-CN" altLang="en-US" sz="1000"/>
          </a:p>
        </p:txBody>
      </p:sp>
      <p:sp>
        <p:nvSpPr>
          <p:cNvPr id="29" name="矩形 28"/>
          <p:cNvSpPr/>
          <p:nvPr/>
        </p:nvSpPr>
        <p:spPr>
          <a:xfrm>
            <a:off x="6415405" y="556387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售后关闭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26" idx="2"/>
          </p:cNvCxnSpPr>
          <p:nvPr/>
        </p:nvCxnSpPr>
        <p:spPr>
          <a:xfrm>
            <a:off x="4877435" y="360553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36" idx="0"/>
          </p:cNvCxnSpPr>
          <p:nvPr/>
        </p:nvCxnSpPr>
        <p:spPr>
          <a:xfrm flipH="1">
            <a:off x="4886960" y="1924050"/>
            <a:ext cx="1079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3"/>
            <a:endCxn id="29" idx="0"/>
          </p:cNvCxnSpPr>
          <p:nvPr/>
        </p:nvCxnSpPr>
        <p:spPr>
          <a:xfrm>
            <a:off x="5334635" y="4151630"/>
            <a:ext cx="1576070" cy="1412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2"/>
            <a:endCxn id="14" idx="6"/>
          </p:cNvCxnSpPr>
          <p:nvPr/>
        </p:nvCxnSpPr>
        <p:spPr>
          <a:xfrm rot="5400000">
            <a:off x="5688965" y="5272405"/>
            <a:ext cx="576580" cy="1866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283585" y="1377315"/>
            <a:ext cx="1249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审核通过</a:t>
            </a:r>
            <a:r>
              <a:rPr lang="en-US" altLang="zh-CN" sz="900"/>
              <a:t>/</a:t>
            </a:r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36" name="菱形 35"/>
          <p:cNvSpPr/>
          <p:nvPr/>
        </p:nvSpPr>
        <p:spPr>
          <a:xfrm>
            <a:off x="4429760" y="237998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可选操作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4897755" y="2001520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审核不通过</a:t>
            </a:r>
            <a:endParaRPr lang="zh-CN" altLang="en-US" sz="800"/>
          </a:p>
        </p:txBody>
      </p:sp>
      <p:cxnSp>
        <p:nvCxnSpPr>
          <p:cNvPr id="38" name="直接箭头连接符 37"/>
          <p:cNvCxnSpPr>
            <a:stCxn id="36" idx="2"/>
            <a:endCxn id="26" idx="0"/>
          </p:cNvCxnSpPr>
          <p:nvPr/>
        </p:nvCxnSpPr>
        <p:spPr>
          <a:xfrm flipH="1">
            <a:off x="4877435" y="2946400"/>
            <a:ext cx="952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6" idx="1"/>
            <a:endCxn id="6" idx="1"/>
          </p:cNvCxnSpPr>
          <p:nvPr/>
        </p:nvCxnSpPr>
        <p:spPr>
          <a:xfrm rot="10800000">
            <a:off x="4401820" y="915670"/>
            <a:ext cx="27305" cy="1746885"/>
          </a:xfrm>
          <a:prstGeom prst="bentConnector3">
            <a:avLst>
              <a:gd name="adj1" fmla="val 5127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139440" y="2448560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修改重提</a:t>
            </a:r>
            <a:endParaRPr lang="zh-CN" altLang="en-US" sz="800"/>
          </a:p>
        </p:txBody>
      </p:sp>
      <p:sp>
        <p:nvSpPr>
          <p:cNvPr id="42" name="文本框 41"/>
          <p:cNvSpPr txBox="1"/>
          <p:nvPr/>
        </p:nvSpPr>
        <p:spPr>
          <a:xfrm>
            <a:off x="4751070" y="4580890"/>
            <a:ext cx="1249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审核通过</a:t>
            </a:r>
            <a:r>
              <a:rPr lang="en-US" altLang="zh-CN" sz="900"/>
              <a:t>/</a:t>
            </a:r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5334635" y="389509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审核不通过</a:t>
            </a:r>
            <a:endParaRPr lang="zh-CN" altLang="en-US" sz="900"/>
          </a:p>
        </p:txBody>
      </p:sp>
      <p:cxnSp>
        <p:nvCxnSpPr>
          <p:cNvPr id="45" name="肘形连接符 44"/>
          <p:cNvCxnSpPr>
            <a:stCxn id="36" idx="3"/>
          </p:cNvCxnSpPr>
          <p:nvPr/>
        </p:nvCxnSpPr>
        <p:spPr>
          <a:xfrm>
            <a:off x="5344160" y="2663190"/>
            <a:ext cx="1567815" cy="2886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79415" y="239331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超期未审核</a:t>
            </a:r>
            <a:endParaRPr lang="zh-CN" alt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51070" y="177165"/>
            <a:ext cx="292735" cy="2774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2455" y="73914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申请退货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4"/>
            <a:endCxn id="6" idx="0"/>
          </p:cNvCxnSpPr>
          <p:nvPr/>
        </p:nvCxnSpPr>
        <p:spPr>
          <a:xfrm>
            <a:off x="4897755" y="45466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2"/>
            <a:endCxn id="2" idx="0"/>
          </p:cNvCxnSpPr>
          <p:nvPr/>
        </p:nvCxnSpPr>
        <p:spPr>
          <a:xfrm flipH="1">
            <a:off x="4872990" y="4434840"/>
            <a:ext cx="4445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9" idx="2"/>
            <a:endCxn id="13" idx="0"/>
          </p:cNvCxnSpPr>
          <p:nvPr/>
        </p:nvCxnSpPr>
        <p:spPr>
          <a:xfrm>
            <a:off x="4872990" y="6643370"/>
            <a:ext cx="254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80230" y="699706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确认收货</a:t>
            </a:r>
            <a:endParaRPr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751705" y="12026900"/>
            <a:ext cx="292735" cy="277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58" idx="2"/>
            <a:endCxn id="10" idx="0"/>
          </p:cNvCxnSpPr>
          <p:nvPr/>
        </p:nvCxnSpPr>
        <p:spPr>
          <a:xfrm>
            <a:off x="4881880" y="8131175"/>
            <a:ext cx="5080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4440555" y="135763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商家审核</a:t>
            </a:r>
            <a:endParaRPr lang="zh-CN" altLang="en-US" sz="1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97755" y="109283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3"/>
            <a:endCxn id="2" idx="3"/>
          </p:cNvCxnSpPr>
          <p:nvPr/>
        </p:nvCxnSpPr>
        <p:spPr>
          <a:xfrm flipH="1">
            <a:off x="5330190" y="1640840"/>
            <a:ext cx="24765" cy="3441065"/>
          </a:xfrm>
          <a:prstGeom prst="bentConnector3">
            <a:avLst>
              <a:gd name="adj1" fmla="val -6156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82135" y="325183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用户申诉</a:t>
            </a:r>
            <a:endParaRPr lang="zh-CN" altLang="en-US" sz="1400"/>
          </a:p>
        </p:txBody>
      </p:sp>
      <p:sp>
        <p:nvSpPr>
          <p:cNvPr id="28" name="菱形 27"/>
          <p:cNvSpPr/>
          <p:nvPr/>
        </p:nvSpPr>
        <p:spPr>
          <a:xfrm>
            <a:off x="4420235" y="386842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客服审核</a:t>
            </a:r>
            <a:endParaRPr lang="zh-CN" altLang="en-US" sz="1000"/>
          </a:p>
        </p:txBody>
      </p:sp>
      <p:sp>
        <p:nvSpPr>
          <p:cNvPr id="29" name="矩形 28"/>
          <p:cNvSpPr/>
          <p:nvPr/>
        </p:nvSpPr>
        <p:spPr>
          <a:xfrm>
            <a:off x="8082280" y="1077404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售后关闭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26" idx="2"/>
          </p:cNvCxnSpPr>
          <p:nvPr/>
        </p:nvCxnSpPr>
        <p:spPr>
          <a:xfrm>
            <a:off x="4877435" y="360553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36" idx="0"/>
          </p:cNvCxnSpPr>
          <p:nvPr/>
        </p:nvCxnSpPr>
        <p:spPr>
          <a:xfrm flipH="1">
            <a:off x="4886960" y="1924050"/>
            <a:ext cx="1079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3"/>
            <a:endCxn id="29" idx="0"/>
          </p:cNvCxnSpPr>
          <p:nvPr/>
        </p:nvCxnSpPr>
        <p:spPr>
          <a:xfrm>
            <a:off x="5334635" y="4151630"/>
            <a:ext cx="3242945" cy="66224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2"/>
            <a:endCxn id="14" idx="6"/>
          </p:cNvCxnSpPr>
          <p:nvPr/>
        </p:nvCxnSpPr>
        <p:spPr>
          <a:xfrm rot="5400000">
            <a:off x="6291898" y="9880283"/>
            <a:ext cx="1038225" cy="3533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349240" y="1431925"/>
            <a:ext cx="1249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审核通过</a:t>
            </a:r>
            <a:r>
              <a:rPr lang="en-US" altLang="zh-CN" sz="900"/>
              <a:t>/</a:t>
            </a:r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36" name="菱形 35"/>
          <p:cNvSpPr/>
          <p:nvPr/>
        </p:nvSpPr>
        <p:spPr>
          <a:xfrm>
            <a:off x="4429760" y="237998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可选操作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4897755" y="2001520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审核不通过</a:t>
            </a:r>
            <a:endParaRPr lang="zh-CN" altLang="en-US" sz="800"/>
          </a:p>
        </p:txBody>
      </p:sp>
      <p:cxnSp>
        <p:nvCxnSpPr>
          <p:cNvPr id="38" name="直接箭头连接符 37"/>
          <p:cNvCxnSpPr>
            <a:stCxn id="36" idx="2"/>
            <a:endCxn id="26" idx="0"/>
          </p:cNvCxnSpPr>
          <p:nvPr/>
        </p:nvCxnSpPr>
        <p:spPr>
          <a:xfrm flipH="1">
            <a:off x="4877435" y="2946400"/>
            <a:ext cx="952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6" idx="1"/>
            <a:endCxn id="6" idx="1"/>
          </p:cNvCxnSpPr>
          <p:nvPr/>
        </p:nvCxnSpPr>
        <p:spPr>
          <a:xfrm rot="10800000">
            <a:off x="4401820" y="915670"/>
            <a:ext cx="27305" cy="1746885"/>
          </a:xfrm>
          <a:prstGeom prst="bentConnector3">
            <a:avLst>
              <a:gd name="adj1" fmla="val 5127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139440" y="2448560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修改重提</a:t>
            </a:r>
            <a:endParaRPr lang="zh-CN" altLang="en-US" sz="800"/>
          </a:p>
        </p:txBody>
      </p:sp>
      <p:sp>
        <p:nvSpPr>
          <p:cNvPr id="42" name="文本框 41"/>
          <p:cNvSpPr txBox="1"/>
          <p:nvPr/>
        </p:nvSpPr>
        <p:spPr>
          <a:xfrm>
            <a:off x="4751070" y="4502150"/>
            <a:ext cx="1249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审核通过</a:t>
            </a:r>
            <a:r>
              <a:rPr lang="en-US" altLang="zh-CN" sz="900"/>
              <a:t>/</a:t>
            </a:r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5334635" y="389509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审核不通过</a:t>
            </a:r>
            <a:endParaRPr lang="zh-CN" altLang="en-US" sz="900"/>
          </a:p>
        </p:txBody>
      </p:sp>
      <p:cxnSp>
        <p:nvCxnSpPr>
          <p:cNvPr id="45" name="肘形连接符 44"/>
          <p:cNvCxnSpPr>
            <a:stCxn id="36" idx="3"/>
            <a:endCxn id="29" idx="0"/>
          </p:cNvCxnSpPr>
          <p:nvPr/>
        </p:nvCxnSpPr>
        <p:spPr>
          <a:xfrm>
            <a:off x="5344160" y="2663190"/>
            <a:ext cx="3233420" cy="81108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79415" y="239331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2" name="菱形 1"/>
          <p:cNvSpPr/>
          <p:nvPr/>
        </p:nvSpPr>
        <p:spPr>
          <a:xfrm>
            <a:off x="4415790" y="479869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退货退款</a:t>
            </a:r>
            <a:endParaRPr lang="zh-CN" altLang="en-US" sz="1000"/>
          </a:p>
        </p:txBody>
      </p:sp>
      <p:sp>
        <p:nvSpPr>
          <p:cNvPr id="3" name="矩形 2"/>
          <p:cNvSpPr/>
          <p:nvPr/>
        </p:nvSpPr>
        <p:spPr>
          <a:xfrm>
            <a:off x="1934210" y="536511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退款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4391660" y="849630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退款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4386580" y="903732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退款完成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4402455" y="963866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售后完成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4377690" y="560387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用户发货</a:t>
            </a:r>
            <a:endParaRPr lang="zh-CN" altLang="en-US" sz="1400"/>
          </a:p>
        </p:txBody>
      </p:sp>
      <p:sp>
        <p:nvSpPr>
          <p:cNvPr id="19" name="菱形 18"/>
          <p:cNvSpPr/>
          <p:nvPr/>
        </p:nvSpPr>
        <p:spPr>
          <a:xfrm>
            <a:off x="4415790" y="607695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确认收货</a:t>
            </a:r>
            <a:endParaRPr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6330950" y="618363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拒收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6350000" y="777748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投诉</a:t>
            </a:r>
            <a:endParaRPr lang="zh-CN" altLang="en-US" sz="1400"/>
          </a:p>
        </p:txBody>
      </p:sp>
      <p:sp>
        <p:nvSpPr>
          <p:cNvPr id="25" name="菱形 24"/>
          <p:cNvSpPr/>
          <p:nvPr/>
        </p:nvSpPr>
        <p:spPr>
          <a:xfrm>
            <a:off x="6369050" y="699706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可选操作</a:t>
            </a:r>
            <a:endParaRPr lang="zh-CN" altLang="en-US" sz="1000"/>
          </a:p>
        </p:txBody>
      </p:sp>
      <p:cxnSp>
        <p:nvCxnSpPr>
          <p:cNvPr id="27" name="肘形连接符 26"/>
          <p:cNvCxnSpPr/>
          <p:nvPr/>
        </p:nvCxnSpPr>
        <p:spPr>
          <a:xfrm rot="10800000" flipV="1">
            <a:off x="2429510" y="5081270"/>
            <a:ext cx="1986280" cy="283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36115" y="618363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退款完成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2" idx="2"/>
            <a:endCxn id="18" idx="0"/>
          </p:cNvCxnSpPr>
          <p:nvPr/>
        </p:nvCxnSpPr>
        <p:spPr>
          <a:xfrm>
            <a:off x="4872990" y="5365115"/>
            <a:ext cx="0" cy="23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547745" y="485140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优质客户</a:t>
            </a:r>
            <a:endParaRPr lang="zh-CN" altLang="en-US" sz="900"/>
          </a:p>
        </p:txBody>
      </p:sp>
      <p:sp>
        <p:nvSpPr>
          <p:cNvPr id="48" name="文本框 47"/>
          <p:cNvSpPr txBox="1"/>
          <p:nvPr/>
        </p:nvSpPr>
        <p:spPr>
          <a:xfrm>
            <a:off x="4948555" y="533400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普通客户</a:t>
            </a:r>
            <a:endParaRPr lang="zh-CN" altLang="en-US" sz="900"/>
          </a:p>
        </p:txBody>
      </p:sp>
      <p:cxnSp>
        <p:nvCxnSpPr>
          <p:cNvPr id="49" name="直接箭头连接符 48"/>
          <p:cNvCxnSpPr>
            <a:stCxn id="18" idx="2"/>
            <a:endCxn id="19" idx="0"/>
          </p:cNvCxnSpPr>
          <p:nvPr/>
        </p:nvCxnSpPr>
        <p:spPr>
          <a:xfrm>
            <a:off x="4872990" y="5957570"/>
            <a:ext cx="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2"/>
            <a:endCxn id="12" idx="0"/>
          </p:cNvCxnSpPr>
          <p:nvPr/>
        </p:nvCxnSpPr>
        <p:spPr>
          <a:xfrm flipH="1">
            <a:off x="4881880" y="8849995"/>
            <a:ext cx="5080" cy="18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2"/>
            <a:endCxn id="15" idx="0"/>
          </p:cNvCxnSpPr>
          <p:nvPr/>
        </p:nvCxnSpPr>
        <p:spPr>
          <a:xfrm>
            <a:off x="4881880" y="9391015"/>
            <a:ext cx="158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9" idx="3"/>
            <a:endCxn id="20" idx="1"/>
          </p:cNvCxnSpPr>
          <p:nvPr/>
        </p:nvCxnSpPr>
        <p:spPr>
          <a:xfrm>
            <a:off x="5330190" y="6360160"/>
            <a:ext cx="100076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" idx="2"/>
            <a:endCxn id="40" idx="0"/>
          </p:cNvCxnSpPr>
          <p:nvPr/>
        </p:nvCxnSpPr>
        <p:spPr>
          <a:xfrm>
            <a:off x="2429510" y="5718810"/>
            <a:ext cx="1905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0" idx="3"/>
            <a:endCxn id="19" idx="1"/>
          </p:cNvCxnSpPr>
          <p:nvPr/>
        </p:nvCxnSpPr>
        <p:spPr>
          <a:xfrm flipV="1">
            <a:off x="2926715" y="6360160"/>
            <a:ext cx="14890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菱形 57"/>
          <p:cNvSpPr/>
          <p:nvPr/>
        </p:nvSpPr>
        <p:spPr>
          <a:xfrm>
            <a:off x="4424680" y="756475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客户类型</a:t>
            </a:r>
            <a:endParaRPr lang="zh-CN" altLang="en-US" sz="1000"/>
          </a:p>
        </p:txBody>
      </p:sp>
      <p:cxnSp>
        <p:nvCxnSpPr>
          <p:cNvPr id="59" name="直接箭头连接符 58"/>
          <p:cNvCxnSpPr>
            <a:stCxn id="13" idx="2"/>
            <a:endCxn id="58" idx="0"/>
          </p:cNvCxnSpPr>
          <p:nvPr/>
        </p:nvCxnSpPr>
        <p:spPr>
          <a:xfrm>
            <a:off x="4875530" y="7350760"/>
            <a:ext cx="6350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897755" y="813117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普通客户</a:t>
            </a:r>
            <a:endParaRPr lang="zh-CN" altLang="en-US" sz="900"/>
          </a:p>
        </p:txBody>
      </p:sp>
      <p:cxnSp>
        <p:nvCxnSpPr>
          <p:cNvPr id="61" name="肘形连接符 60"/>
          <p:cNvCxnSpPr>
            <a:stCxn id="58" idx="1"/>
            <a:endCxn id="15" idx="1"/>
          </p:cNvCxnSpPr>
          <p:nvPr/>
        </p:nvCxnSpPr>
        <p:spPr>
          <a:xfrm rot="10800000" flipV="1">
            <a:off x="4401820" y="7847330"/>
            <a:ext cx="22225" cy="1967865"/>
          </a:xfrm>
          <a:prstGeom prst="bentConnector3">
            <a:avLst>
              <a:gd name="adj1" fmla="val 37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762375" y="761746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优质客户</a:t>
            </a:r>
            <a:endParaRPr lang="zh-CN" altLang="en-US" sz="900"/>
          </a:p>
        </p:txBody>
      </p:sp>
      <p:cxnSp>
        <p:nvCxnSpPr>
          <p:cNvPr id="63" name="直接箭头连接符 62"/>
          <p:cNvCxnSpPr>
            <a:stCxn id="20" idx="2"/>
            <a:endCxn id="25" idx="0"/>
          </p:cNvCxnSpPr>
          <p:nvPr/>
        </p:nvCxnSpPr>
        <p:spPr>
          <a:xfrm>
            <a:off x="6826250" y="6537325"/>
            <a:ext cx="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5" idx="3"/>
            <a:endCxn id="29" idx="0"/>
          </p:cNvCxnSpPr>
          <p:nvPr/>
        </p:nvCxnSpPr>
        <p:spPr>
          <a:xfrm>
            <a:off x="7283450" y="7280275"/>
            <a:ext cx="1294130" cy="3493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283450" y="7059295"/>
            <a:ext cx="10972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同意或超期未处理</a:t>
            </a:r>
            <a:endParaRPr lang="zh-CN" altLang="en-US" sz="900"/>
          </a:p>
        </p:txBody>
      </p:sp>
      <p:sp>
        <p:nvSpPr>
          <p:cNvPr id="66" name="矩形 65"/>
          <p:cNvSpPr/>
          <p:nvPr/>
        </p:nvSpPr>
        <p:spPr>
          <a:xfrm>
            <a:off x="6369050" y="849630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判定责任</a:t>
            </a:r>
            <a:endParaRPr lang="zh-CN" altLang="en-US" sz="1400"/>
          </a:p>
        </p:txBody>
      </p:sp>
      <p:sp>
        <p:nvSpPr>
          <p:cNvPr id="67" name="菱形 66"/>
          <p:cNvSpPr/>
          <p:nvPr/>
        </p:nvSpPr>
        <p:spPr>
          <a:xfrm>
            <a:off x="6407150" y="953198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责任划分</a:t>
            </a:r>
            <a:endParaRPr lang="zh-CN" altLang="en-US" sz="1000"/>
          </a:p>
        </p:txBody>
      </p:sp>
      <p:cxnSp>
        <p:nvCxnSpPr>
          <p:cNvPr id="68" name="直接箭头连接符 67"/>
          <p:cNvCxnSpPr>
            <a:stCxn id="25" idx="2"/>
            <a:endCxn id="21" idx="0"/>
          </p:cNvCxnSpPr>
          <p:nvPr/>
        </p:nvCxnSpPr>
        <p:spPr>
          <a:xfrm>
            <a:off x="6826250" y="7563485"/>
            <a:ext cx="19050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1" idx="2"/>
            <a:endCxn id="66" idx="0"/>
          </p:cNvCxnSpPr>
          <p:nvPr/>
        </p:nvCxnSpPr>
        <p:spPr>
          <a:xfrm>
            <a:off x="6845300" y="8131175"/>
            <a:ext cx="19050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7" idx="0"/>
          </p:cNvCxnSpPr>
          <p:nvPr/>
        </p:nvCxnSpPr>
        <p:spPr>
          <a:xfrm>
            <a:off x="6864350" y="8836025"/>
            <a:ext cx="0" cy="69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883400" y="1009840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买家责任</a:t>
            </a:r>
            <a:endParaRPr lang="zh-CN" altLang="en-US" sz="900"/>
          </a:p>
        </p:txBody>
      </p:sp>
      <p:cxnSp>
        <p:nvCxnSpPr>
          <p:cNvPr id="73" name="肘形连接符 72"/>
          <p:cNvCxnSpPr>
            <a:stCxn id="67" idx="1"/>
            <a:endCxn id="58" idx="3"/>
          </p:cNvCxnSpPr>
          <p:nvPr/>
        </p:nvCxnSpPr>
        <p:spPr>
          <a:xfrm rot="10800000">
            <a:off x="5339080" y="7847965"/>
            <a:ext cx="1068070" cy="1967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775960" y="953198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卖家责任</a:t>
            </a:r>
            <a:endParaRPr lang="zh-CN" altLang="en-US" sz="900"/>
          </a:p>
        </p:txBody>
      </p:sp>
      <p:sp>
        <p:nvSpPr>
          <p:cNvPr id="75" name="菱形 74"/>
          <p:cNvSpPr/>
          <p:nvPr/>
        </p:nvSpPr>
        <p:spPr>
          <a:xfrm>
            <a:off x="6426200" y="1066800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客户类型</a:t>
            </a:r>
            <a:endParaRPr lang="zh-CN" altLang="en-US" sz="1000"/>
          </a:p>
        </p:txBody>
      </p:sp>
      <p:cxnSp>
        <p:nvCxnSpPr>
          <p:cNvPr id="76" name="直接箭头连接符 75"/>
          <p:cNvCxnSpPr>
            <a:stCxn id="67" idx="2"/>
            <a:endCxn id="75" idx="0"/>
          </p:cNvCxnSpPr>
          <p:nvPr/>
        </p:nvCxnSpPr>
        <p:spPr>
          <a:xfrm>
            <a:off x="6864350" y="10098405"/>
            <a:ext cx="1905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78575" y="1158621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追回退款</a:t>
            </a:r>
            <a:endParaRPr lang="zh-CN" altLang="en-US" sz="1400"/>
          </a:p>
        </p:txBody>
      </p:sp>
      <p:cxnSp>
        <p:nvCxnSpPr>
          <p:cNvPr id="78" name="直接箭头连接符 77"/>
          <p:cNvCxnSpPr>
            <a:stCxn id="75" idx="2"/>
            <a:endCxn id="77" idx="0"/>
          </p:cNvCxnSpPr>
          <p:nvPr/>
        </p:nvCxnSpPr>
        <p:spPr>
          <a:xfrm flipH="1">
            <a:off x="6873875" y="11234420"/>
            <a:ext cx="952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3"/>
            <a:endCxn id="29" idx="1"/>
          </p:cNvCxnSpPr>
          <p:nvPr/>
        </p:nvCxnSpPr>
        <p:spPr>
          <a:xfrm>
            <a:off x="7340600" y="1095121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321550" y="1072134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普通客户</a:t>
            </a:r>
            <a:endParaRPr lang="zh-CN" altLang="en-US" sz="900"/>
          </a:p>
        </p:txBody>
      </p:sp>
      <p:sp>
        <p:nvSpPr>
          <p:cNvPr id="81" name="文本框 80"/>
          <p:cNvSpPr txBox="1"/>
          <p:nvPr/>
        </p:nvSpPr>
        <p:spPr>
          <a:xfrm>
            <a:off x="6962775" y="1123442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优质客户</a:t>
            </a:r>
            <a:endParaRPr lang="zh-CN" altLang="en-US" sz="900"/>
          </a:p>
        </p:txBody>
      </p:sp>
      <p:cxnSp>
        <p:nvCxnSpPr>
          <p:cNvPr id="82" name="肘形连接符 81"/>
          <p:cNvCxnSpPr>
            <a:stCxn id="77" idx="3"/>
            <a:endCxn id="29" idx="1"/>
          </p:cNvCxnSpPr>
          <p:nvPr/>
        </p:nvCxnSpPr>
        <p:spPr>
          <a:xfrm flipV="1">
            <a:off x="7369175" y="10951210"/>
            <a:ext cx="713105" cy="81216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5" idx="2"/>
            <a:endCxn id="14" idx="0"/>
          </p:cNvCxnSpPr>
          <p:nvPr/>
        </p:nvCxnSpPr>
        <p:spPr>
          <a:xfrm>
            <a:off x="4897755" y="9992360"/>
            <a:ext cx="635" cy="203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51070" y="177165"/>
            <a:ext cx="292735" cy="2774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2455" y="73914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申请退货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4"/>
            <a:endCxn id="6" idx="0"/>
          </p:cNvCxnSpPr>
          <p:nvPr/>
        </p:nvCxnSpPr>
        <p:spPr>
          <a:xfrm>
            <a:off x="4897755" y="45466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2"/>
            <a:endCxn id="2" idx="0"/>
          </p:cNvCxnSpPr>
          <p:nvPr/>
        </p:nvCxnSpPr>
        <p:spPr>
          <a:xfrm flipH="1">
            <a:off x="4872990" y="4434840"/>
            <a:ext cx="4445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9" idx="2"/>
            <a:endCxn id="13" idx="0"/>
          </p:cNvCxnSpPr>
          <p:nvPr/>
        </p:nvCxnSpPr>
        <p:spPr>
          <a:xfrm>
            <a:off x="4872990" y="6643370"/>
            <a:ext cx="254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80230" y="699706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确认收货</a:t>
            </a:r>
            <a:endParaRPr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751705" y="12026900"/>
            <a:ext cx="292735" cy="277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58" idx="2"/>
            <a:endCxn id="10" idx="0"/>
          </p:cNvCxnSpPr>
          <p:nvPr/>
        </p:nvCxnSpPr>
        <p:spPr>
          <a:xfrm>
            <a:off x="4881880" y="8131175"/>
            <a:ext cx="5080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4440555" y="135763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商家审核</a:t>
            </a:r>
            <a:endParaRPr lang="zh-CN" altLang="en-US" sz="1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97755" y="109283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3"/>
            <a:endCxn id="2" idx="3"/>
          </p:cNvCxnSpPr>
          <p:nvPr/>
        </p:nvCxnSpPr>
        <p:spPr>
          <a:xfrm flipH="1">
            <a:off x="5330190" y="1640840"/>
            <a:ext cx="24765" cy="3441065"/>
          </a:xfrm>
          <a:prstGeom prst="bentConnector3">
            <a:avLst>
              <a:gd name="adj1" fmla="val -6156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82135" y="325183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用户申诉</a:t>
            </a:r>
            <a:endParaRPr lang="zh-CN" altLang="en-US" sz="1400"/>
          </a:p>
        </p:txBody>
      </p:sp>
      <p:sp>
        <p:nvSpPr>
          <p:cNvPr id="28" name="菱形 27"/>
          <p:cNvSpPr/>
          <p:nvPr/>
        </p:nvSpPr>
        <p:spPr>
          <a:xfrm>
            <a:off x="4420235" y="386842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客服审核</a:t>
            </a:r>
            <a:endParaRPr lang="zh-CN" altLang="en-US" sz="1000"/>
          </a:p>
        </p:txBody>
      </p:sp>
      <p:sp>
        <p:nvSpPr>
          <p:cNvPr id="29" name="矩形 28"/>
          <p:cNvSpPr/>
          <p:nvPr/>
        </p:nvSpPr>
        <p:spPr>
          <a:xfrm>
            <a:off x="8082280" y="1077404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售后关闭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26" idx="2"/>
          </p:cNvCxnSpPr>
          <p:nvPr/>
        </p:nvCxnSpPr>
        <p:spPr>
          <a:xfrm>
            <a:off x="4877435" y="360553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36" idx="0"/>
          </p:cNvCxnSpPr>
          <p:nvPr/>
        </p:nvCxnSpPr>
        <p:spPr>
          <a:xfrm flipH="1">
            <a:off x="4886960" y="1924050"/>
            <a:ext cx="1079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3"/>
            <a:endCxn id="29" idx="0"/>
          </p:cNvCxnSpPr>
          <p:nvPr/>
        </p:nvCxnSpPr>
        <p:spPr>
          <a:xfrm>
            <a:off x="5334635" y="4151630"/>
            <a:ext cx="3242945" cy="66224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2"/>
            <a:endCxn id="14" idx="6"/>
          </p:cNvCxnSpPr>
          <p:nvPr/>
        </p:nvCxnSpPr>
        <p:spPr>
          <a:xfrm rot="5400000">
            <a:off x="6291898" y="9880283"/>
            <a:ext cx="1038225" cy="3533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349240" y="1431925"/>
            <a:ext cx="1249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审核通过</a:t>
            </a:r>
            <a:r>
              <a:rPr lang="en-US" altLang="zh-CN" sz="900"/>
              <a:t>/</a:t>
            </a:r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36" name="菱形 35"/>
          <p:cNvSpPr/>
          <p:nvPr/>
        </p:nvSpPr>
        <p:spPr>
          <a:xfrm>
            <a:off x="4429760" y="237998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可选操作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4897755" y="2001520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审核不通过</a:t>
            </a:r>
            <a:endParaRPr lang="zh-CN" altLang="en-US" sz="800"/>
          </a:p>
        </p:txBody>
      </p:sp>
      <p:cxnSp>
        <p:nvCxnSpPr>
          <p:cNvPr id="38" name="直接箭头连接符 37"/>
          <p:cNvCxnSpPr>
            <a:stCxn id="36" idx="2"/>
            <a:endCxn id="26" idx="0"/>
          </p:cNvCxnSpPr>
          <p:nvPr/>
        </p:nvCxnSpPr>
        <p:spPr>
          <a:xfrm flipH="1">
            <a:off x="4877435" y="2946400"/>
            <a:ext cx="952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6" idx="1"/>
            <a:endCxn id="6" idx="1"/>
          </p:cNvCxnSpPr>
          <p:nvPr/>
        </p:nvCxnSpPr>
        <p:spPr>
          <a:xfrm rot="10800000">
            <a:off x="4401820" y="915670"/>
            <a:ext cx="27305" cy="1746885"/>
          </a:xfrm>
          <a:prstGeom prst="bentConnector3">
            <a:avLst>
              <a:gd name="adj1" fmla="val 5127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139440" y="2448560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修改重提</a:t>
            </a:r>
            <a:endParaRPr lang="zh-CN" altLang="en-US" sz="800"/>
          </a:p>
        </p:txBody>
      </p:sp>
      <p:sp>
        <p:nvSpPr>
          <p:cNvPr id="42" name="文本框 41"/>
          <p:cNvSpPr txBox="1"/>
          <p:nvPr/>
        </p:nvSpPr>
        <p:spPr>
          <a:xfrm>
            <a:off x="4751070" y="4502150"/>
            <a:ext cx="1249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审核通过</a:t>
            </a:r>
            <a:r>
              <a:rPr lang="en-US" altLang="zh-CN" sz="900"/>
              <a:t>/</a:t>
            </a:r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5334635" y="389509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审核不通过</a:t>
            </a:r>
            <a:endParaRPr lang="zh-CN" altLang="en-US" sz="900"/>
          </a:p>
        </p:txBody>
      </p:sp>
      <p:cxnSp>
        <p:nvCxnSpPr>
          <p:cNvPr id="45" name="肘形连接符 44"/>
          <p:cNvCxnSpPr>
            <a:stCxn id="36" idx="3"/>
            <a:endCxn id="29" idx="0"/>
          </p:cNvCxnSpPr>
          <p:nvPr/>
        </p:nvCxnSpPr>
        <p:spPr>
          <a:xfrm>
            <a:off x="5344160" y="2663190"/>
            <a:ext cx="3233420" cy="81108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79415" y="239331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超期未审核</a:t>
            </a:r>
            <a:endParaRPr lang="zh-CN" altLang="en-US" sz="900"/>
          </a:p>
        </p:txBody>
      </p:sp>
      <p:sp>
        <p:nvSpPr>
          <p:cNvPr id="2" name="菱形 1"/>
          <p:cNvSpPr/>
          <p:nvPr/>
        </p:nvSpPr>
        <p:spPr>
          <a:xfrm>
            <a:off x="4415790" y="479869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换货</a:t>
            </a:r>
            <a:endParaRPr lang="zh-CN" altLang="en-US" sz="1000"/>
          </a:p>
        </p:txBody>
      </p:sp>
      <p:sp>
        <p:nvSpPr>
          <p:cNvPr id="3" name="矩形 2"/>
          <p:cNvSpPr/>
          <p:nvPr/>
        </p:nvSpPr>
        <p:spPr>
          <a:xfrm>
            <a:off x="1934210" y="536511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商家发货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4391660" y="849630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商家发货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4386580" y="903732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买家确认收货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4402455" y="963866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换货完成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4377690" y="5603875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用户发货</a:t>
            </a:r>
            <a:endParaRPr lang="zh-CN" altLang="en-US" sz="1400"/>
          </a:p>
        </p:txBody>
      </p:sp>
      <p:sp>
        <p:nvSpPr>
          <p:cNvPr id="19" name="菱形 18"/>
          <p:cNvSpPr/>
          <p:nvPr/>
        </p:nvSpPr>
        <p:spPr>
          <a:xfrm>
            <a:off x="4415790" y="607695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确认收货</a:t>
            </a:r>
            <a:endParaRPr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6330950" y="618363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拒收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6350000" y="777748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投诉</a:t>
            </a:r>
            <a:endParaRPr lang="zh-CN" altLang="en-US" sz="1400"/>
          </a:p>
        </p:txBody>
      </p:sp>
      <p:sp>
        <p:nvSpPr>
          <p:cNvPr id="25" name="菱形 24"/>
          <p:cNvSpPr/>
          <p:nvPr/>
        </p:nvSpPr>
        <p:spPr>
          <a:xfrm>
            <a:off x="6369050" y="699706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可选操作</a:t>
            </a:r>
            <a:endParaRPr lang="zh-CN" altLang="en-US" sz="1000"/>
          </a:p>
        </p:txBody>
      </p:sp>
      <p:cxnSp>
        <p:nvCxnSpPr>
          <p:cNvPr id="27" name="肘形连接符 26"/>
          <p:cNvCxnSpPr/>
          <p:nvPr/>
        </p:nvCxnSpPr>
        <p:spPr>
          <a:xfrm rot="10800000" flipV="1">
            <a:off x="2429510" y="5081270"/>
            <a:ext cx="1986280" cy="283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36115" y="618363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买家确认收货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2" idx="2"/>
            <a:endCxn id="18" idx="0"/>
          </p:cNvCxnSpPr>
          <p:nvPr/>
        </p:nvCxnSpPr>
        <p:spPr>
          <a:xfrm>
            <a:off x="4872990" y="5365115"/>
            <a:ext cx="0" cy="23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547745" y="485140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优质客户</a:t>
            </a:r>
            <a:endParaRPr lang="zh-CN" altLang="en-US" sz="900"/>
          </a:p>
        </p:txBody>
      </p:sp>
      <p:sp>
        <p:nvSpPr>
          <p:cNvPr id="48" name="文本框 47"/>
          <p:cNvSpPr txBox="1"/>
          <p:nvPr/>
        </p:nvSpPr>
        <p:spPr>
          <a:xfrm>
            <a:off x="4948555" y="533400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普通客户</a:t>
            </a:r>
            <a:endParaRPr lang="zh-CN" altLang="en-US" sz="900"/>
          </a:p>
        </p:txBody>
      </p:sp>
      <p:cxnSp>
        <p:nvCxnSpPr>
          <p:cNvPr id="49" name="直接箭头连接符 48"/>
          <p:cNvCxnSpPr>
            <a:stCxn id="18" idx="2"/>
            <a:endCxn id="19" idx="0"/>
          </p:cNvCxnSpPr>
          <p:nvPr/>
        </p:nvCxnSpPr>
        <p:spPr>
          <a:xfrm>
            <a:off x="4872990" y="5957570"/>
            <a:ext cx="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2"/>
            <a:endCxn id="12" idx="0"/>
          </p:cNvCxnSpPr>
          <p:nvPr/>
        </p:nvCxnSpPr>
        <p:spPr>
          <a:xfrm flipH="1">
            <a:off x="4881880" y="8849995"/>
            <a:ext cx="5080" cy="18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2"/>
            <a:endCxn id="15" idx="0"/>
          </p:cNvCxnSpPr>
          <p:nvPr/>
        </p:nvCxnSpPr>
        <p:spPr>
          <a:xfrm>
            <a:off x="4881880" y="9391015"/>
            <a:ext cx="158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9" idx="3"/>
            <a:endCxn id="20" idx="1"/>
          </p:cNvCxnSpPr>
          <p:nvPr/>
        </p:nvCxnSpPr>
        <p:spPr>
          <a:xfrm>
            <a:off x="5330190" y="6360160"/>
            <a:ext cx="100076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" idx="2"/>
            <a:endCxn id="40" idx="0"/>
          </p:cNvCxnSpPr>
          <p:nvPr/>
        </p:nvCxnSpPr>
        <p:spPr>
          <a:xfrm>
            <a:off x="2429510" y="5718810"/>
            <a:ext cx="1905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0" idx="3"/>
            <a:endCxn id="19" idx="1"/>
          </p:cNvCxnSpPr>
          <p:nvPr/>
        </p:nvCxnSpPr>
        <p:spPr>
          <a:xfrm flipV="1">
            <a:off x="2926715" y="6360160"/>
            <a:ext cx="14890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菱形 57"/>
          <p:cNvSpPr/>
          <p:nvPr/>
        </p:nvSpPr>
        <p:spPr>
          <a:xfrm>
            <a:off x="4424680" y="756475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客户类型</a:t>
            </a:r>
            <a:endParaRPr lang="zh-CN" altLang="en-US" sz="1000"/>
          </a:p>
        </p:txBody>
      </p:sp>
      <p:cxnSp>
        <p:nvCxnSpPr>
          <p:cNvPr id="59" name="直接箭头连接符 58"/>
          <p:cNvCxnSpPr>
            <a:stCxn id="13" idx="2"/>
            <a:endCxn id="58" idx="0"/>
          </p:cNvCxnSpPr>
          <p:nvPr/>
        </p:nvCxnSpPr>
        <p:spPr>
          <a:xfrm>
            <a:off x="4875530" y="7350760"/>
            <a:ext cx="6350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897755" y="813117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普通客户</a:t>
            </a:r>
            <a:endParaRPr lang="zh-CN" altLang="en-US" sz="900"/>
          </a:p>
        </p:txBody>
      </p:sp>
      <p:cxnSp>
        <p:nvCxnSpPr>
          <p:cNvPr id="61" name="肘形连接符 60"/>
          <p:cNvCxnSpPr>
            <a:stCxn id="58" idx="1"/>
            <a:endCxn id="15" idx="1"/>
          </p:cNvCxnSpPr>
          <p:nvPr/>
        </p:nvCxnSpPr>
        <p:spPr>
          <a:xfrm rot="10800000" flipV="1">
            <a:off x="4401820" y="7847330"/>
            <a:ext cx="22225" cy="1967865"/>
          </a:xfrm>
          <a:prstGeom prst="bentConnector3">
            <a:avLst>
              <a:gd name="adj1" fmla="val 37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762375" y="761746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优质客户</a:t>
            </a:r>
            <a:endParaRPr lang="zh-CN" altLang="en-US" sz="900"/>
          </a:p>
        </p:txBody>
      </p:sp>
      <p:cxnSp>
        <p:nvCxnSpPr>
          <p:cNvPr id="63" name="直接箭头连接符 62"/>
          <p:cNvCxnSpPr>
            <a:stCxn id="20" idx="2"/>
            <a:endCxn id="25" idx="0"/>
          </p:cNvCxnSpPr>
          <p:nvPr/>
        </p:nvCxnSpPr>
        <p:spPr>
          <a:xfrm>
            <a:off x="6826250" y="6537325"/>
            <a:ext cx="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5" idx="3"/>
            <a:endCxn id="29" idx="0"/>
          </p:cNvCxnSpPr>
          <p:nvPr/>
        </p:nvCxnSpPr>
        <p:spPr>
          <a:xfrm>
            <a:off x="7283450" y="7280275"/>
            <a:ext cx="1294130" cy="3493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283450" y="7059295"/>
            <a:ext cx="10972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同意或超期未处理</a:t>
            </a:r>
            <a:endParaRPr lang="zh-CN" altLang="en-US" sz="900"/>
          </a:p>
        </p:txBody>
      </p:sp>
      <p:sp>
        <p:nvSpPr>
          <p:cNvPr id="66" name="矩形 65"/>
          <p:cNvSpPr/>
          <p:nvPr/>
        </p:nvSpPr>
        <p:spPr>
          <a:xfrm>
            <a:off x="6369050" y="849630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判定责任</a:t>
            </a:r>
            <a:endParaRPr lang="zh-CN" altLang="en-US" sz="1400"/>
          </a:p>
        </p:txBody>
      </p:sp>
      <p:sp>
        <p:nvSpPr>
          <p:cNvPr id="67" name="菱形 66"/>
          <p:cNvSpPr/>
          <p:nvPr/>
        </p:nvSpPr>
        <p:spPr>
          <a:xfrm>
            <a:off x="6407150" y="9531985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责任划分</a:t>
            </a:r>
            <a:endParaRPr lang="zh-CN" altLang="en-US" sz="1000"/>
          </a:p>
        </p:txBody>
      </p:sp>
      <p:cxnSp>
        <p:nvCxnSpPr>
          <p:cNvPr id="68" name="直接箭头连接符 67"/>
          <p:cNvCxnSpPr>
            <a:stCxn id="25" idx="2"/>
            <a:endCxn id="21" idx="0"/>
          </p:cNvCxnSpPr>
          <p:nvPr/>
        </p:nvCxnSpPr>
        <p:spPr>
          <a:xfrm>
            <a:off x="6826250" y="7563485"/>
            <a:ext cx="19050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1" idx="2"/>
            <a:endCxn id="66" idx="0"/>
          </p:cNvCxnSpPr>
          <p:nvPr/>
        </p:nvCxnSpPr>
        <p:spPr>
          <a:xfrm>
            <a:off x="6845300" y="8131175"/>
            <a:ext cx="19050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7" idx="0"/>
          </p:cNvCxnSpPr>
          <p:nvPr/>
        </p:nvCxnSpPr>
        <p:spPr>
          <a:xfrm>
            <a:off x="6864350" y="8836025"/>
            <a:ext cx="0" cy="69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883400" y="1009840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买家责任</a:t>
            </a:r>
            <a:endParaRPr lang="zh-CN" altLang="en-US" sz="900"/>
          </a:p>
        </p:txBody>
      </p:sp>
      <p:cxnSp>
        <p:nvCxnSpPr>
          <p:cNvPr id="73" name="肘形连接符 72"/>
          <p:cNvCxnSpPr>
            <a:stCxn id="67" idx="1"/>
            <a:endCxn id="58" idx="3"/>
          </p:cNvCxnSpPr>
          <p:nvPr/>
        </p:nvCxnSpPr>
        <p:spPr>
          <a:xfrm rot="10800000">
            <a:off x="5339080" y="7847965"/>
            <a:ext cx="1068070" cy="1967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775960" y="953198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卖家责任</a:t>
            </a:r>
            <a:endParaRPr lang="zh-CN" altLang="en-US" sz="900"/>
          </a:p>
        </p:txBody>
      </p:sp>
      <p:sp>
        <p:nvSpPr>
          <p:cNvPr id="75" name="菱形 74"/>
          <p:cNvSpPr/>
          <p:nvPr/>
        </p:nvSpPr>
        <p:spPr>
          <a:xfrm>
            <a:off x="6426200" y="10668000"/>
            <a:ext cx="914400" cy="5664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客户类型</a:t>
            </a:r>
            <a:endParaRPr lang="zh-CN" altLang="en-US" sz="1000"/>
          </a:p>
        </p:txBody>
      </p:sp>
      <p:cxnSp>
        <p:nvCxnSpPr>
          <p:cNvPr id="76" name="直接箭头连接符 75"/>
          <p:cNvCxnSpPr>
            <a:stCxn id="67" idx="2"/>
            <a:endCxn id="75" idx="0"/>
          </p:cNvCxnSpPr>
          <p:nvPr/>
        </p:nvCxnSpPr>
        <p:spPr>
          <a:xfrm>
            <a:off x="6864350" y="10098405"/>
            <a:ext cx="1905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78575" y="11586210"/>
            <a:ext cx="990600" cy="35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追回货物</a:t>
            </a:r>
            <a:endParaRPr lang="zh-CN" altLang="en-US" sz="1400"/>
          </a:p>
        </p:txBody>
      </p:sp>
      <p:cxnSp>
        <p:nvCxnSpPr>
          <p:cNvPr id="78" name="直接箭头连接符 77"/>
          <p:cNvCxnSpPr>
            <a:stCxn id="75" idx="2"/>
            <a:endCxn id="77" idx="0"/>
          </p:cNvCxnSpPr>
          <p:nvPr/>
        </p:nvCxnSpPr>
        <p:spPr>
          <a:xfrm flipH="1">
            <a:off x="6873875" y="11234420"/>
            <a:ext cx="952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3"/>
            <a:endCxn id="29" idx="1"/>
          </p:cNvCxnSpPr>
          <p:nvPr/>
        </p:nvCxnSpPr>
        <p:spPr>
          <a:xfrm>
            <a:off x="7340600" y="1095121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321550" y="1072134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普通客户</a:t>
            </a:r>
            <a:endParaRPr lang="zh-CN" altLang="en-US" sz="900"/>
          </a:p>
        </p:txBody>
      </p:sp>
      <p:sp>
        <p:nvSpPr>
          <p:cNvPr id="81" name="文本框 80"/>
          <p:cNvSpPr txBox="1"/>
          <p:nvPr/>
        </p:nvSpPr>
        <p:spPr>
          <a:xfrm>
            <a:off x="6962775" y="1123442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/>
              <a:t>优质客户</a:t>
            </a:r>
            <a:endParaRPr lang="zh-CN" altLang="en-US" sz="900"/>
          </a:p>
        </p:txBody>
      </p:sp>
      <p:cxnSp>
        <p:nvCxnSpPr>
          <p:cNvPr id="82" name="肘形连接符 81"/>
          <p:cNvCxnSpPr>
            <a:stCxn id="77" idx="3"/>
            <a:endCxn id="29" idx="1"/>
          </p:cNvCxnSpPr>
          <p:nvPr/>
        </p:nvCxnSpPr>
        <p:spPr>
          <a:xfrm flipV="1">
            <a:off x="7369175" y="10951210"/>
            <a:ext cx="713105" cy="81216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5" idx="2"/>
            <a:endCxn id="14" idx="0"/>
          </p:cNvCxnSpPr>
          <p:nvPr/>
        </p:nvCxnSpPr>
        <p:spPr>
          <a:xfrm>
            <a:off x="4897755" y="9992360"/>
            <a:ext cx="635" cy="203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表格</Application>
  <PresentationFormat>宽屏</PresentationFormat>
  <Paragraphs>198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汉仪夏日体W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conglongli</dc:creator>
  <cp:lastModifiedBy>conglongli</cp:lastModifiedBy>
  <cp:revision>4</cp:revision>
  <dcterms:created xsi:type="dcterms:W3CDTF">2022-06-22T09:01:12Z</dcterms:created>
  <dcterms:modified xsi:type="dcterms:W3CDTF">2022-06-22T09:01:12Z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