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60" r:id="rId5"/>
    <p:sldId id="258" r:id="rId6"/>
    <p:sldId id="259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58"/>
  </p:normalViewPr>
  <p:slideViewPr>
    <p:cSldViewPr snapToGrid="0" snapToObjects="1">
      <p:cViewPr varScale="1">
        <p:scale>
          <a:sx n="88" d="100"/>
          <a:sy n="88" d="100"/>
        </p:scale>
        <p:origin x="18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E4DB-2D58-564D-A547-71F213F1C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6D273-E60F-EF43-9076-8B860EE0E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B4E94-2056-2341-BF34-E17233AB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5DCD-42A9-C244-BC87-7ABD93464407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A3865-77B6-9E42-A6DB-29666A86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ECE31-2358-4247-BA60-6363B9C5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5B48-BE52-8B44-A4FA-F3A140F5D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15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F5C6-53CB-C54A-BA9A-98FF9675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C8281-5C17-3E46-B938-7BEA994D5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4786C-4569-504B-A19A-ED16D83B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5DCD-42A9-C244-BC87-7ABD93464407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38CD7-D8F2-5145-9AC5-62D72E67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D45A1-6B61-BA42-9698-9EB9BDBA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5B48-BE52-8B44-A4FA-F3A140F5D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35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EF0C8A-2D5E-D240-B80B-F93F9324D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ECEDF-BDBC-F54B-A8B8-954FF23C7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C5E0D-9928-AB45-B5D9-44E6A9B1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5DCD-42A9-C244-BC87-7ABD93464407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AB764-AAFC-8846-AC1C-B0160493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BB227-3815-2941-A832-92FFE2AD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5B48-BE52-8B44-A4FA-F3A140F5D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60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E0BB-1547-CF45-9E29-CE779CD4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5890-38B1-E046-87BF-7736562EE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A44F2-877F-7D43-9CAB-1A6FD37A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5DCD-42A9-C244-BC87-7ABD93464407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5DA7A-3413-064B-89AF-ED826C0D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BE49-74D7-5B4F-AD84-35DF4CB6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5B48-BE52-8B44-A4FA-F3A140F5D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8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C300-030A-2943-AA99-A1A709CC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E856F-CA6F-7F48-94B0-F0EBC6FA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683FD-358E-C74F-8F98-3B072794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5DCD-42A9-C244-BC87-7ABD93464407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87F4-2A2C-8A40-9337-070D4341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11022-37E0-764C-9C4E-36BC899B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5B48-BE52-8B44-A4FA-F3A140F5D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24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B6D2-69D1-E34E-A669-B44B64B9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B22CB-3AFD-B74F-A785-7EB055EF5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08A7C-EFA0-D24B-A4C8-D95456C0D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00CA0-A0E4-4C43-B159-982A1E42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5DCD-42A9-C244-BC87-7ABD93464407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0D7D4-78A4-7245-905A-1103DE8E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E76DE-5AD1-ED48-9B02-A33585B1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5B48-BE52-8B44-A4FA-F3A140F5D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48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A391-573E-9A4D-805B-D6F93DEF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30434-28B0-5E4F-B431-EAA2ADB5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2B915-5C9B-154F-B589-C20816026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AFDA6-703E-FD4E-AB7B-3582C2F84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69BBF-C648-A84F-87E1-627BEE33F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9ED3F-B1F5-3D4F-B6F2-23C52582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5DCD-42A9-C244-BC87-7ABD93464407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5623B-4BA5-854B-A132-8432DA19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2E999B-1E6E-8846-8160-E4ADD688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5B48-BE52-8B44-A4FA-F3A140F5D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8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5CE1-99BB-1A40-BA9E-F0E01EF6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8FD323-BFCD-CA42-966B-A318372F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5DCD-42A9-C244-BC87-7ABD93464407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AB976-5DDC-054F-A21A-1269EC6D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4552F-A054-D04B-A761-1A1CB55E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5B48-BE52-8B44-A4FA-F3A140F5D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61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78168-2E58-0448-B820-FFF1B5E5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5DCD-42A9-C244-BC87-7ABD93464407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FE72D-6249-2B43-951B-D1757925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7FEE0-0524-D54F-A2D1-870EE644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5B48-BE52-8B44-A4FA-F3A140F5D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5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531D-CEFB-DC49-A352-8D3E7E34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35EA2-51DB-B14E-A3BC-AC8037533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12A74-4F72-FE42-B1D2-A608CA2B1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5FAD2-731F-4B46-B051-73A19E4F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5DCD-42A9-C244-BC87-7ABD93464407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22EB7-8704-1B43-8892-9752CE02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2567C-B062-AF4C-A07A-3F7E5470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5B48-BE52-8B44-A4FA-F3A140F5D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56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8C9F-FFBE-7648-BCA8-EE58588C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5B1E2-3F7D-C646-8DEE-4F43E2F8C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56D74-FCBE-9A4B-8A23-177F49F85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59BEF-5EEE-2A4B-BB42-6B309B1F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5DCD-42A9-C244-BC87-7ABD93464407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B8E7A-20D7-9F4F-A4BD-DEBD2DD2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82965-E884-144E-8BC3-0EBB9F2B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5B48-BE52-8B44-A4FA-F3A140F5D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2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DCDD5-4150-5D4C-907A-35BFE154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FD709-DA74-E947-A6A9-B479454A9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98083-FAA0-CF46-AA0C-B0956C63D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55DCD-42A9-C244-BC87-7ABD93464407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CA3DE-7FAA-5A48-B67D-FCB5C0CF4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F837A-8AF4-FE44-BC05-C904C6F1B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75B48-BE52-8B44-A4FA-F3A140F5D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B565-7CF8-E14B-B002-EE6BBEB66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Tidal landscape classification</a:t>
            </a:r>
            <a:br>
              <a:rPr lang="en-GB" dirty="0"/>
            </a:br>
            <a:r>
              <a:rPr lang="en-GB" dirty="0"/>
              <a:t>-- P 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50320-0EA0-254D-8A54-28AE0A127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Meng Lu</a:t>
            </a:r>
          </a:p>
        </p:txBody>
      </p:sp>
    </p:spTree>
    <p:extLst>
      <p:ext uri="{BB962C8B-B14F-4D97-AF65-F5344CB8AC3E}">
        <p14:creationId xmlns:p14="http://schemas.microsoft.com/office/powerpoint/2010/main" val="217188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DC22-80D1-9A47-8985-0BC17BA9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P1 classes: accuracy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A0744-7E1F-E348-90F4-7CC35C30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precision: </a:t>
            </a:r>
            <a:r>
              <a:rPr lang="en-GB" dirty="0" err="1"/>
              <a:t>tp</a:t>
            </a:r>
            <a:r>
              <a:rPr lang="en-GB" dirty="0"/>
              <a:t> / (</a:t>
            </a:r>
            <a:r>
              <a:rPr lang="en-GB" dirty="0" err="1"/>
              <a:t>tp</a:t>
            </a:r>
            <a:r>
              <a:rPr lang="en-GB" dirty="0"/>
              <a:t> + </a:t>
            </a:r>
            <a:r>
              <a:rPr lang="en-GB" dirty="0" err="1"/>
              <a:t>fp</a:t>
            </a:r>
            <a:r>
              <a:rPr lang="en-GB" dirty="0"/>
              <a:t>)  </a:t>
            </a:r>
          </a:p>
          <a:p>
            <a:r>
              <a:rPr lang="en-GB" dirty="0"/>
              <a:t>recall: </a:t>
            </a:r>
            <a:r>
              <a:rPr lang="en-GB" dirty="0" err="1"/>
              <a:t>tp</a:t>
            </a:r>
            <a:r>
              <a:rPr lang="en-GB" dirty="0"/>
              <a:t> / (</a:t>
            </a:r>
            <a:r>
              <a:rPr lang="en-GB" dirty="0" err="1"/>
              <a:t>tp</a:t>
            </a:r>
            <a:r>
              <a:rPr lang="en-GB" dirty="0"/>
              <a:t> + </a:t>
            </a:r>
            <a:r>
              <a:rPr lang="en-GB" dirty="0" err="1"/>
              <a:t>fn</a:t>
            </a:r>
            <a:r>
              <a:rPr lang="en-GB" dirty="0"/>
              <a:t>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F9829A-733B-4D43-AAA6-5C16A75A4FE3}"/>
              </a:ext>
            </a:extLst>
          </p:cNvPr>
          <p:cNvSpPr/>
          <p:nvPr/>
        </p:nvSpPr>
        <p:spPr>
          <a:xfrm>
            <a:off x="838200" y="446155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/>
              <a:t>Tp</a:t>
            </a:r>
            <a:r>
              <a:rPr lang="en-GB" dirty="0"/>
              <a:t>: true positives</a:t>
            </a:r>
          </a:p>
          <a:p>
            <a:r>
              <a:rPr lang="en-GB" dirty="0" err="1"/>
              <a:t>Fp</a:t>
            </a:r>
            <a:r>
              <a:rPr lang="en-GB" dirty="0"/>
              <a:t>: false positives</a:t>
            </a:r>
          </a:p>
          <a:p>
            <a:r>
              <a:rPr lang="en-GB" dirty="0" err="1"/>
              <a:t>Fn</a:t>
            </a:r>
            <a:r>
              <a:rPr lang="en-GB" dirty="0"/>
              <a:t>: false negatives</a:t>
            </a:r>
          </a:p>
          <a:p>
            <a:r>
              <a:rPr lang="en-GB" dirty="0"/>
              <a:t>P1a1: low energy sand</a:t>
            </a:r>
          </a:p>
          <a:p>
            <a:r>
              <a:rPr lang="en-GB" dirty="0"/>
              <a:t>P1a2: low energy silt</a:t>
            </a:r>
          </a:p>
          <a:p>
            <a:r>
              <a:rPr lang="en-GB" dirty="0"/>
              <a:t>P2c:    high </a:t>
            </a:r>
            <a:r>
              <a:rPr lang="en-GB" dirty="0" err="1"/>
              <a:t>vlak</a:t>
            </a:r>
            <a:endParaRPr lang="en-GB" dirty="0"/>
          </a:p>
          <a:p>
            <a:r>
              <a:rPr lang="en-GB" dirty="0"/>
              <a:t>P2b:    </a:t>
            </a:r>
            <a:r>
              <a:rPr lang="en-GB" dirty="0" err="1"/>
              <a:t>megaripple</a:t>
            </a:r>
            <a:endParaRPr lang="en-GB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7CD24B5-522F-384E-9CE3-372E0ED64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237309"/>
              </p:ext>
            </p:extLst>
          </p:nvPr>
        </p:nvGraphicFramePr>
        <p:xfrm>
          <a:off x="4798122" y="1825625"/>
          <a:ext cx="665418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39">
                  <a:extLst>
                    <a:ext uri="{9D8B030D-6E8A-4147-A177-3AD203B41FA5}">
                      <a16:colId xmlns:a16="http://schemas.microsoft.com/office/drawing/2014/main" val="1580704941"/>
                    </a:ext>
                  </a:extLst>
                </a:gridCol>
                <a:gridCol w="2308302">
                  <a:extLst>
                    <a:ext uri="{9D8B030D-6E8A-4147-A177-3AD203B41FA5}">
                      <a16:colId xmlns:a16="http://schemas.microsoft.com/office/drawing/2014/main" val="2988371805"/>
                    </a:ext>
                  </a:extLst>
                </a:gridCol>
                <a:gridCol w="2185639">
                  <a:extLst>
                    <a:ext uri="{9D8B030D-6E8A-4147-A177-3AD203B41FA5}">
                      <a16:colId xmlns:a16="http://schemas.microsoft.com/office/drawing/2014/main" val="3748079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65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P1a1</a:t>
                      </a:r>
                    </a:p>
                    <a:p>
                      <a:r>
                        <a:rPr lang="en-GB" dirty="0"/>
                        <a:t>low energy 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050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P1a2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low energy silt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1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6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72.76%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65.16%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64267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GB" dirty="0"/>
                        <a:t>Accuracy:  65.16%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111356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A47B1FA6-D3CA-3E47-B770-6FC241456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06"/>
          <a:stretch/>
        </p:blipFill>
        <p:spPr bwMode="auto">
          <a:xfrm>
            <a:off x="8378970" y="5363988"/>
            <a:ext cx="331618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98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0638-ECD7-CD4C-ABA8-359A1C63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P1 classes: confusion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975FE-5976-534B-83CD-5581846ED060}"/>
              </a:ext>
            </a:extLst>
          </p:cNvPr>
          <p:cNvSpPr txBox="1"/>
          <p:nvPr/>
        </p:nvSpPr>
        <p:spPr>
          <a:xfrm>
            <a:off x="6801714" y="1826649"/>
            <a:ext cx="2899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Normalised by all the truth</a:t>
            </a:r>
          </a:p>
          <a:p>
            <a:r>
              <a:rPr lang="en-GB" dirty="0"/>
              <a:t>Diagonal: recall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5C0A7C-647D-5246-A0EF-0DE96B98F01B}"/>
              </a:ext>
            </a:extLst>
          </p:cNvPr>
          <p:cNvSpPr txBox="1"/>
          <p:nvPr/>
        </p:nvSpPr>
        <p:spPr>
          <a:xfrm>
            <a:off x="1351687" y="1826649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Normalised by all the predicted truth</a:t>
            </a:r>
          </a:p>
          <a:p>
            <a:r>
              <a:rPr lang="en-GB" dirty="0"/>
              <a:t>Diagonal: precision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E666C6-6F18-764E-A48A-745F2CAE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0221"/>
            <a:ext cx="4038600" cy="314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842927-AA21-9542-ABCC-C3A741BA3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472" y="2810221"/>
            <a:ext cx="4038600" cy="3149600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C190F35-6F7D-DA4B-9ABB-9E11CCAD90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06"/>
          <a:stretch/>
        </p:blipFill>
        <p:spPr bwMode="auto">
          <a:xfrm>
            <a:off x="8764982" y="163845"/>
            <a:ext cx="331618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516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8745-3133-0241-AD8E-F993D056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P1 classes: original confusion 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D6308-0D09-DC42-9E8C-817BA7C1E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            p1a1 p1a2     </a:t>
            </a:r>
          </a:p>
          <a:p>
            <a:pPr marL="0" indent="0">
              <a:buNone/>
            </a:pPr>
            <a:r>
              <a:rPr lang="en-GB" dirty="0"/>
              <a:t>    P1a1 5455, 3332,</a:t>
            </a:r>
          </a:p>
          <a:p>
            <a:pPr marL="0" indent="0">
              <a:buNone/>
            </a:pPr>
            <a:r>
              <a:rPr lang="en-GB" dirty="0"/>
              <a:t>    p1a2 995,   2636 </a:t>
            </a:r>
          </a:p>
          <a:p>
            <a:pPr marL="0" indent="0">
              <a:buNone/>
            </a:pPr>
            <a:r>
              <a:rPr lang="en-GB" dirty="0"/>
              <a:t>  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D0553-571D-5841-AA7D-07BA8559DB30}"/>
              </a:ext>
            </a:extLst>
          </p:cNvPr>
          <p:cNvSpPr/>
          <p:nvPr/>
        </p:nvSpPr>
        <p:spPr>
          <a:xfrm>
            <a:off x="9492343" y="58502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P1a1: low energy sand</a:t>
            </a:r>
          </a:p>
          <a:p>
            <a:r>
              <a:rPr lang="en-GB" dirty="0"/>
              <a:t>P1a2: low energy silt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47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B29F32-D16D-CC42-ACDB-134703319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78399" y="-217715"/>
            <a:ext cx="14521828" cy="9681219"/>
          </a:xfrm>
        </p:spPr>
      </p:pic>
    </p:spTree>
    <p:extLst>
      <p:ext uri="{BB962C8B-B14F-4D97-AF65-F5344CB8AC3E}">
        <p14:creationId xmlns:p14="http://schemas.microsoft.com/office/powerpoint/2010/main" val="3116365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C3EFB515-D1DA-CF41-98FA-53879FDBA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022" t="4348" r="8022" b="69116"/>
          <a:stretch/>
        </p:blipFill>
        <p:spPr>
          <a:xfrm>
            <a:off x="-1683659" y="295470"/>
            <a:ext cx="14726927" cy="26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8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A8D36C5-D659-AD47-BD51-36DA4F7C4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43" y="0"/>
            <a:ext cx="5773057" cy="3377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CD0B89-464F-D044-AF90-AFDB98D35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223" y="2794001"/>
            <a:ext cx="5325834" cy="3166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A28A5D-D209-444C-8886-C28F8B3021F8}"/>
              </a:ext>
            </a:extLst>
          </p:cNvPr>
          <p:cNvSpPr txBox="1"/>
          <p:nvPr/>
        </p:nvSpPr>
        <p:spPr>
          <a:xfrm>
            <a:off x="8378371" y="6219371"/>
            <a:ext cx="239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Ground truth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DD47D-2EC0-5741-9F51-3CC0F87884D3}"/>
              </a:ext>
            </a:extLst>
          </p:cNvPr>
          <p:cNvSpPr txBox="1"/>
          <p:nvPr/>
        </p:nvSpPr>
        <p:spPr>
          <a:xfrm>
            <a:off x="2145394" y="3490686"/>
            <a:ext cx="144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E9961D-233E-104A-9B59-7F3418D1AC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286" t="9792" r="9881" b="21802"/>
          <a:stretch/>
        </p:blipFill>
        <p:spPr>
          <a:xfrm>
            <a:off x="168084" y="4603125"/>
            <a:ext cx="758110" cy="198557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E86D4C2-EBA6-AF40-A2D1-6BEF56F5B05E}"/>
              </a:ext>
            </a:extLst>
          </p:cNvPr>
          <p:cNvSpPr/>
          <p:nvPr/>
        </p:nvSpPr>
        <p:spPr>
          <a:xfrm>
            <a:off x="1045949" y="4603125"/>
            <a:ext cx="30615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P1a1: low energy sand</a:t>
            </a:r>
          </a:p>
          <a:p>
            <a:endParaRPr lang="en-GB" dirty="0"/>
          </a:p>
          <a:p>
            <a:r>
              <a:rPr lang="en-GB" dirty="0"/>
              <a:t>P1a2: low energy silt</a:t>
            </a:r>
          </a:p>
          <a:p>
            <a:endParaRPr lang="en-GB" dirty="0"/>
          </a:p>
          <a:p>
            <a:r>
              <a:rPr lang="en-GB" dirty="0"/>
              <a:t>P2c:    high </a:t>
            </a:r>
            <a:r>
              <a:rPr lang="en-GB" dirty="0" err="1"/>
              <a:t>vlak</a:t>
            </a:r>
            <a:endParaRPr lang="en-GB" dirty="0"/>
          </a:p>
          <a:p>
            <a:endParaRPr lang="en-GB" dirty="0"/>
          </a:p>
          <a:p>
            <a:r>
              <a:rPr lang="en-GB" dirty="0"/>
              <a:t>P2b:    </a:t>
            </a:r>
            <a:r>
              <a:rPr lang="en-GB" dirty="0" err="1"/>
              <a:t>megaripple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93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50F0A1C-A102-8F4B-A988-E421E3855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12" y="325055"/>
            <a:ext cx="616707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en-N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P1 plaat laag energetisch</a:t>
            </a:r>
            <a:endParaRPr kumimoji="0" lang="nl-NL" altLang="en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en-NL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en-NL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P1a1       'Laag energetische vlakke plaat, zand',</a:t>
            </a:r>
            <a:endParaRPr kumimoji="0" lang="nl-NL" altLang="en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en-NL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P1a1       'Laag energetische vlakke plaat, zand (&lt; 8% lutum)',</a:t>
            </a:r>
            <a:endParaRPr kumimoji="0" lang="nl-NL" altLang="en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en-NL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P1a1       'Laag energetische plaat met laag golvend </a:t>
            </a:r>
            <a:r>
              <a:rPr kumimoji="0" lang="nl-NL" altLang="en-NL" sz="1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relief</a:t>
            </a:r>
            <a:r>
              <a:rPr kumimoji="0" lang="nl-NL" altLang="en-NL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(H &lt; 0,25m, L = 10-25m)',</a:t>
            </a:r>
            <a:endParaRPr kumimoji="0" lang="nl-NL" altLang="en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en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FEC1E35-6D1C-3043-B3B9-396CEF7E9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12" y="1341151"/>
            <a:ext cx="50906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en-NL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P1a2       'Laag energetische vlakke plaat, slibrijk zand (&gt; 8% lutum)',</a:t>
            </a:r>
            <a:endParaRPr kumimoji="0" lang="nl-NL" altLang="en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en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4920E69-B6AE-3345-9CEF-E3927050A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12" y="3053198"/>
            <a:ext cx="548996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en-N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P2c plaat hoog vlak</a:t>
            </a:r>
            <a:endParaRPr kumimoji="0" lang="nl-NL" altLang="en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en-NL" sz="1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P2c       'Hoog energetische vlakke plaat',</a:t>
            </a:r>
            <a:endParaRPr kumimoji="0" lang="nl-NL" altLang="en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en-NL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P2c       '</a:t>
            </a:r>
            <a:r>
              <a:rPr kumimoji="0" lang="nl-NL" altLang="en-NL" sz="1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Geisoleerde</a:t>
            </a:r>
            <a:r>
              <a:rPr kumimoji="0" lang="nl-NL" altLang="en-NL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</a:t>
            </a:r>
            <a:r>
              <a:rPr kumimoji="0" lang="nl-NL" altLang="en-NL" sz="1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schelpenrug</a:t>
            </a:r>
            <a:r>
              <a:rPr kumimoji="0" lang="nl-NL" altLang="en-NL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op (meestal) hoog energetische plaat',</a:t>
            </a:r>
            <a:endParaRPr kumimoji="0" lang="nl-NL" altLang="en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en-NL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P2c       '</a:t>
            </a:r>
            <a:r>
              <a:rPr kumimoji="0" lang="nl-NL" altLang="en-NL" sz="1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Geisoleerde</a:t>
            </a:r>
            <a:r>
              <a:rPr kumimoji="0" lang="nl-NL" altLang="en-NL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zandrug op (meestal) hoog energetische plaat',</a:t>
            </a:r>
            <a:endParaRPr kumimoji="0" lang="nl-NL" altLang="en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en-NL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P2c       '</a:t>
            </a:r>
            <a:r>
              <a:rPr kumimoji="0" lang="nl-NL" altLang="en-NL" sz="1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Geisoleerde</a:t>
            </a:r>
            <a:r>
              <a:rPr kumimoji="0" lang="nl-NL" altLang="en-NL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schelpen- of zandrug op energetische slik langs dijk',</a:t>
            </a:r>
            <a:endParaRPr kumimoji="0" lang="nl-NL" altLang="en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en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3EA56EF-5F65-1E45-BD42-9BA5477BA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12" y="4762812"/>
            <a:ext cx="70709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en-N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P2b Plaat megaribbel</a:t>
            </a:r>
            <a:endParaRPr kumimoji="0" lang="nl-NL" altLang="en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en-NL" sz="1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P2b       'Hoog energetische plaat met onregelmatige 3-dimensionale megaribbels (H &gt; 0,25m)',</a:t>
            </a:r>
            <a:endParaRPr kumimoji="0" lang="nl-NL" altLang="en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en-NL" sz="1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P2b       'Hoog energetische plaat met onregelmatige 2-dimensionale megaribbels (H &gt; 0,25m)',</a:t>
            </a:r>
            <a:endParaRPr kumimoji="0" lang="nl-NL" altLang="en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en-NL" sz="1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P2b       'Hoog energetische plaat met megaribbels (H &gt; 0,25m) 3-dimensionaal',</a:t>
            </a:r>
            <a:endParaRPr kumimoji="0" lang="nl-NL" altLang="en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en-NL" sz="1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P2b       'Hoog energetische plaat met megaribbels (H &gt; 0,25m) 2-dimensionaal',</a:t>
            </a:r>
            <a:endParaRPr kumimoji="0" lang="nl-NL" altLang="en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en-NL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P2b       'Hoog energetische plaat gegolfd </a:t>
            </a:r>
            <a:r>
              <a:rPr kumimoji="0" lang="nl-NL" altLang="en-NL" sz="1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relief</a:t>
            </a:r>
            <a:r>
              <a:rPr kumimoji="0" lang="nl-NL" altLang="en-NL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(H &lt; 0,25m, L &gt;25m)'</a:t>
            </a:r>
            <a:endParaRPr kumimoji="0" lang="nl-NL" altLang="en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27ECF1-FF00-8D4E-8F96-D6C2D0EEF17A}"/>
              </a:ext>
            </a:extLst>
          </p:cNvPr>
          <p:cNvCxnSpPr/>
          <p:nvPr/>
        </p:nvCxnSpPr>
        <p:spPr>
          <a:xfrm>
            <a:off x="669073" y="2040673"/>
            <a:ext cx="20629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A09006-FEC2-7342-A22B-80237A05D562}"/>
              </a:ext>
            </a:extLst>
          </p:cNvPr>
          <p:cNvSpPr txBox="1"/>
          <p:nvPr/>
        </p:nvSpPr>
        <p:spPr>
          <a:xfrm>
            <a:off x="2894625" y="1861641"/>
            <a:ext cx="268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P1a1 : sand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49E23-F093-2447-AA64-1ABB6A2C978B}"/>
              </a:ext>
            </a:extLst>
          </p:cNvPr>
          <p:cNvSpPr txBox="1"/>
          <p:nvPr/>
        </p:nvSpPr>
        <p:spPr>
          <a:xfrm>
            <a:off x="2894625" y="2172769"/>
            <a:ext cx="1984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P1a2: silt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12F7A2-6B53-4D40-BF53-EE3D46B16FD1}"/>
              </a:ext>
            </a:extLst>
          </p:cNvPr>
          <p:cNvSpPr txBox="1"/>
          <p:nvPr/>
        </p:nvSpPr>
        <p:spPr>
          <a:xfrm>
            <a:off x="8942569" y="2545366"/>
            <a:ext cx="2832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P1a1: low energy sand</a:t>
            </a:r>
          </a:p>
          <a:p>
            <a:r>
              <a:rPr lang="en-GB" dirty="0"/>
              <a:t>P1a2: low energy silt</a:t>
            </a:r>
          </a:p>
          <a:p>
            <a:r>
              <a:rPr lang="en-GB" dirty="0"/>
              <a:t>P2c:    high </a:t>
            </a:r>
            <a:r>
              <a:rPr lang="en-GB" dirty="0" err="1"/>
              <a:t>vlak</a:t>
            </a:r>
            <a:endParaRPr lang="en-GB" dirty="0"/>
          </a:p>
          <a:p>
            <a:r>
              <a:rPr lang="en-GB" dirty="0"/>
              <a:t>P2b:    </a:t>
            </a:r>
            <a:r>
              <a:rPr lang="en-GB" dirty="0" err="1"/>
              <a:t>megaripple</a:t>
            </a:r>
            <a:endParaRPr lang="en-GB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3890999-F469-B549-AD35-3FCD330B9422}"/>
              </a:ext>
            </a:extLst>
          </p:cNvPr>
          <p:cNvSpPr/>
          <p:nvPr/>
        </p:nvSpPr>
        <p:spPr>
          <a:xfrm>
            <a:off x="7639687" y="325055"/>
            <a:ext cx="923742" cy="5822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51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F12E-D7A6-EC4E-A64C-302CCD04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67521-C840-E945-B623-736C20736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OBIA + </a:t>
            </a:r>
            <a:r>
              <a:rPr lang="en-GB" dirty="0" err="1"/>
              <a:t>XGBoost</a:t>
            </a:r>
            <a:endParaRPr lang="en-GB" dirty="0"/>
          </a:p>
          <a:p>
            <a:r>
              <a:rPr lang="en-GB" dirty="0" err="1"/>
              <a:t>XGBoost</a:t>
            </a:r>
            <a:r>
              <a:rPr lang="en-GB" dirty="0"/>
              <a:t>: Boosting trees with complexity control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Key parameters:</a:t>
            </a:r>
          </a:p>
          <a:p>
            <a:r>
              <a:rPr lang="en-GB" sz="2400" dirty="0"/>
              <a:t>Classifier: </a:t>
            </a:r>
            <a:r>
              <a:rPr lang="en-GB" sz="2400" dirty="0" err="1"/>
              <a:t>gbmtrees</a:t>
            </a:r>
            <a:endParaRPr lang="en-GB" sz="2400" dirty="0"/>
          </a:p>
          <a:p>
            <a:r>
              <a:rPr lang="en-GB" sz="2400" dirty="0"/>
              <a:t>Objective: </a:t>
            </a:r>
            <a:r>
              <a:rPr lang="en-GB" sz="2400" dirty="0" err="1"/>
              <a:t>softmax</a:t>
            </a:r>
            <a:endParaRPr lang="en-GB" sz="2400" dirty="0"/>
          </a:p>
          <a:p>
            <a:r>
              <a:rPr lang="en-GB" sz="2400" dirty="0"/>
              <a:t>Trees: 1500</a:t>
            </a:r>
          </a:p>
          <a:p>
            <a:r>
              <a:rPr lang="en-GB" sz="2400" dirty="0"/>
              <a:t>Learning rate: 0.002</a:t>
            </a:r>
          </a:p>
          <a:p>
            <a:r>
              <a:rPr lang="en-GB" sz="2400" dirty="0"/>
              <a:t>Maximum depth: 6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542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4367-4B64-7445-A8AC-D34564C1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EC5C-0AD2-2145-91C6-E0E94B9D7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0317" cy="4351338"/>
          </a:xfrm>
        </p:spPr>
        <p:txBody>
          <a:bodyPr/>
          <a:lstStyle/>
          <a:p>
            <a:r>
              <a:rPr lang="en-GB" dirty="0"/>
              <a:t>Precision: </a:t>
            </a:r>
            <a:r>
              <a:rPr lang="en-GB" dirty="0" err="1"/>
              <a:t>tp</a:t>
            </a:r>
            <a:r>
              <a:rPr lang="en-GB" dirty="0"/>
              <a:t> / (</a:t>
            </a:r>
            <a:r>
              <a:rPr lang="en-GB" dirty="0" err="1"/>
              <a:t>tp</a:t>
            </a:r>
            <a:r>
              <a:rPr lang="en-GB" dirty="0"/>
              <a:t> + </a:t>
            </a:r>
            <a:r>
              <a:rPr lang="en-GB" dirty="0" err="1"/>
              <a:t>fp</a:t>
            </a:r>
            <a:r>
              <a:rPr lang="en-GB" dirty="0"/>
              <a:t>): the fraction of relevant instances among the retrieved instances. </a:t>
            </a:r>
          </a:p>
          <a:p>
            <a:r>
              <a:rPr lang="en-GB" dirty="0"/>
              <a:t>Recall: </a:t>
            </a:r>
            <a:r>
              <a:rPr lang="en-GB" dirty="0" err="1"/>
              <a:t>tp</a:t>
            </a:r>
            <a:r>
              <a:rPr lang="en-GB" dirty="0"/>
              <a:t> / (</a:t>
            </a:r>
            <a:r>
              <a:rPr lang="en-GB" dirty="0" err="1"/>
              <a:t>tp</a:t>
            </a:r>
            <a:r>
              <a:rPr lang="en-GB" dirty="0"/>
              <a:t> + </a:t>
            </a:r>
            <a:r>
              <a:rPr lang="en-GB" dirty="0" err="1"/>
              <a:t>fn</a:t>
            </a:r>
            <a:r>
              <a:rPr lang="en-GB" dirty="0"/>
              <a:t>): the fraction of the total amount of relevant instances that were actually retrieved.</a:t>
            </a:r>
          </a:p>
          <a:p>
            <a:r>
              <a:rPr lang="en-GB" dirty="0"/>
              <a:t>Accuracy: (</a:t>
            </a:r>
            <a:r>
              <a:rPr lang="en-GB" dirty="0" err="1"/>
              <a:t>tp+fp</a:t>
            </a:r>
            <a:r>
              <a:rPr lang="en-GB" dirty="0"/>
              <a:t>)/all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AE5754-2910-B349-9CED-4B16E56ED463}"/>
              </a:ext>
            </a:extLst>
          </p:cNvPr>
          <p:cNvSpPr/>
          <p:nvPr/>
        </p:nvSpPr>
        <p:spPr>
          <a:xfrm>
            <a:off x="838200" y="51641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/>
              <a:t>Tp</a:t>
            </a:r>
            <a:r>
              <a:rPr lang="en-GB" dirty="0"/>
              <a:t>: true positives</a:t>
            </a:r>
          </a:p>
          <a:p>
            <a:r>
              <a:rPr lang="en-GB" dirty="0"/>
              <a:t>Tn: true negatives</a:t>
            </a:r>
          </a:p>
          <a:p>
            <a:r>
              <a:rPr lang="en-GB" dirty="0" err="1"/>
              <a:t>Fp</a:t>
            </a:r>
            <a:r>
              <a:rPr lang="en-GB" dirty="0"/>
              <a:t>: false positives</a:t>
            </a:r>
          </a:p>
          <a:p>
            <a:r>
              <a:rPr lang="en-GB" dirty="0" err="1"/>
              <a:t>Fn</a:t>
            </a:r>
            <a:r>
              <a:rPr lang="en-GB" dirty="0"/>
              <a:t>: false negatives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16DFB6-EDF9-2F48-8F8C-C2A9F55FC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970" y="365125"/>
            <a:ext cx="3316180" cy="602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32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DC22-80D1-9A47-8985-0BC17BA9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 classes: accuracy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A0744-7E1F-E348-90F4-7CC35C30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precision: </a:t>
            </a:r>
            <a:r>
              <a:rPr lang="en-GB" dirty="0" err="1"/>
              <a:t>tp</a:t>
            </a:r>
            <a:r>
              <a:rPr lang="en-GB" dirty="0"/>
              <a:t> / (</a:t>
            </a:r>
            <a:r>
              <a:rPr lang="en-GB" dirty="0" err="1"/>
              <a:t>tp</a:t>
            </a:r>
            <a:r>
              <a:rPr lang="en-GB" dirty="0"/>
              <a:t> + </a:t>
            </a:r>
            <a:r>
              <a:rPr lang="en-GB" dirty="0" err="1"/>
              <a:t>fp</a:t>
            </a:r>
            <a:r>
              <a:rPr lang="en-GB" dirty="0"/>
              <a:t>)  </a:t>
            </a:r>
          </a:p>
          <a:p>
            <a:r>
              <a:rPr lang="en-GB" dirty="0"/>
              <a:t>recall: </a:t>
            </a:r>
            <a:r>
              <a:rPr lang="en-GB" dirty="0" err="1"/>
              <a:t>tp</a:t>
            </a:r>
            <a:r>
              <a:rPr lang="en-GB" dirty="0"/>
              <a:t> / (</a:t>
            </a:r>
            <a:r>
              <a:rPr lang="en-GB" dirty="0" err="1"/>
              <a:t>tp</a:t>
            </a:r>
            <a:r>
              <a:rPr lang="en-GB" dirty="0"/>
              <a:t> + </a:t>
            </a:r>
            <a:r>
              <a:rPr lang="en-GB" dirty="0" err="1"/>
              <a:t>fn</a:t>
            </a:r>
            <a:r>
              <a:rPr lang="en-GB" dirty="0"/>
              <a:t>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F9829A-733B-4D43-AAA6-5C16A75A4FE3}"/>
              </a:ext>
            </a:extLst>
          </p:cNvPr>
          <p:cNvSpPr/>
          <p:nvPr/>
        </p:nvSpPr>
        <p:spPr>
          <a:xfrm>
            <a:off x="838200" y="446155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/>
              <a:t>Tp</a:t>
            </a:r>
            <a:r>
              <a:rPr lang="en-GB" dirty="0"/>
              <a:t>: true positives</a:t>
            </a:r>
          </a:p>
          <a:p>
            <a:r>
              <a:rPr lang="en-GB" dirty="0" err="1"/>
              <a:t>Fp</a:t>
            </a:r>
            <a:r>
              <a:rPr lang="en-GB" dirty="0"/>
              <a:t>: false positives</a:t>
            </a:r>
          </a:p>
          <a:p>
            <a:r>
              <a:rPr lang="en-GB" dirty="0" err="1"/>
              <a:t>Fn</a:t>
            </a:r>
            <a:r>
              <a:rPr lang="en-GB" dirty="0"/>
              <a:t>: false negatives</a:t>
            </a:r>
          </a:p>
          <a:p>
            <a:r>
              <a:rPr lang="en-GB" dirty="0"/>
              <a:t>P1a1: low energy sand</a:t>
            </a:r>
          </a:p>
          <a:p>
            <a:r>
              <a:rPr lang="en-GB" dirty="0"/>
              <a:t>P1a2: low energy silt</a:t>
            </a:r>
          </a:p>
          <a:p>
            <a:r>
              <a:rPr lang="en-GB" dirty="0"/>
              <a:t>P2c:    high </a:t>
            </a:r>
            <a:r>
              <a:rPr lang="en-GB" dirty="0" err="1"/>
              <a:t>vlak</a:t>
            </a:r>
            <a:endParaRPr lang="en-GB" dirty="0"/>
          </a:p>
          <a:p>
            <a:r>
              <a:rPr lang="en-GB" dirty="0"/>
              <a:t>P2b:    </a:t>
            </a:r>
            <a:r>
              <a:rPr lang="en-GB" dirty="0" err="1"/>
              <a:t>megaripple</a:t>
            </a:r>
            <a:endParaRPr lang="en-GB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7CD24B5-522F-384E-9CE3-372E0ED64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62977"/>
              </p:ext>
            </p:extLst>
          </p:nvPr>
        </p:nvGraphicFramePr>
        <p:xfrm>
          <a:off x="4798122" y="1825625"/>
          <a:ext cx="6654180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39">
                  <a:extLst>
                    <a:ext uri="{9D8B030D-6E8A-4147-A177-3AD203B41FA5}">
                      <a16:colId xmlns:a16="http://schemas.microsoft.com/office/drawing/2014/main" val="1580704941"/>
                    </a:ext>
                  </a:extLst>
                </a:gridCol>
                <a:gridCol w="2308302">
                  <a:extLst>
                    <a:ext uri="{9D8B030D-6E8A-4147-A177-3AD203B41FA5}">
                      <a16:colId xmlns:a16="http://schemas.microsoft.com/office/drawing/2014/main" val="2988371805"/>
                    </a:ext>
                  </a:extLst>
                </a:gridCol>
                <a:gridCol w="2185639">
                  <a:extLst>
                    <a:ext uri="{9D8B030D-6E8A-4147-A177-3AD203B41FA5}">
                      <a16:colId xmlns:a16="http://schemas.microsoft.com/office/drawing/2014/main" val="3748079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65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P1a1</a:t>
                      </a:r>
                    </a:p>
                    <a:p>
                      <a:r>
                        <a:rPr lang="en-GB" dirty="0"/>
                        <a:t>low energy 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050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P1a2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low energy silt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0.53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1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P2c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high </a:t>
                      </a:r>
                      <a:r>
                        <a:rPr lang="en-GB" dirty="0" err="1"/>
                        <a:t>vlak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09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P2b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megaripple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0.64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3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6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54.44%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54.65%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64267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GB" dirty="0"/>
                        <a:t>Accuracy:  54.65%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111356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6FFAE751-D4BA-924F-80C8-3CACE06416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06"/>
          <a:stretch/>
        </p:blipFill>
        <p:spPr bwMode="auto">
          <a:xfrm>
            <a:off x="570020" y="3068518"/>
            <a:ext cx="331618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50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0638-ECD7-CD4C-ABA8-359A1C63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 classes: confusion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1270B7-7227-6C4D-AD7A-C2B5D844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422" y="2239635"/>
            <a:ext cx="4038600" cy="314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3D5EE1-A6FD-D141-816F-FD36EA764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50" y="2067718"/>
            <a:ext cx="4038600" cy="3149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9975FE-5976-534B-83CD-5581846ED060}"/>
              </a:ext>
            </a:extLst>
          </p:cNvPr>
          <p:cNvSpPr txBox="1"/>
          <p:nvPr/>
        </p:nvSpPr>
        <p:spPr>
          <a:xfrm>
            <a:off x="6659714" y="1521703"/>
            <a:ext cx="2899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Normalised by all the truth</a:t>
            </a:r>
          </a:p>
          <a:p>
            <a:r>
              <a:rPr lang="en-GB" dirty="0"/>
              <a:t>Diagonal: recall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5C0A7C-647D-5246-A0EF-0DE96B98F01B}"/>
              </a:ext>
            </a:extLst>
          </p:cNvPr>
          <p:cNvSpPr txBox="1"/>
          <p:nvPr/>
        </p:nvSpPr>
        <p:spPr>
          <a:xfrm>
            <a:off x="1213625" y="1450671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Normalised by all the predicted truth</a:t>
            </a:r>
          </a:p>
          <a:p>
            <a:r>
              <a:rPr lang="en-GB" dirty="0"/>
              <a:t>Diagonal: precision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A238630-A2F7-2042-B669-CCCB04188A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06"/>
          <a:stretch/>
        </p:blipFill>
        <p:spPr bwMode="auto">
          <a:xfrm>
            <a:off x="8875820" y="5532437"/>
            <a:ext cx="331618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16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8745-3133-0241-AD8E-F993D056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 classes: original confusion 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D6308-0D09-DC42-9E8C-817BA7C1E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          p1a1 p1a2    p2c  p2b</a:t>
            </a:r>
          </a:p>
          <a:p>
            <a:pPr marL="0" indent="0">
              <a:buNone/>
            </a:pPr>
            <a:r>
              <a:rPr lang="en-GB" dirty="0"/>
              <a:t>    P1a1 [1914, 929, 287, 627]</a:t>
            </a:r>
          </a:p>
          <a:p>
            <a:pPr marL="0" indent="0">
              <a:buNone/>
            </a:pPr>
            <a:r>
              <a:rPr lang="en-GB" dirty="0"/>
              <a:t>    p1a2 [ 815, 1552, 135, 224] </a:t>
            </a:r>
          </a:p>
          <a:p>
            <a:pPr marL="0" indent="0">
              <a:buNone/>
            </a:pPr>
            <a:r>
              <a:rPr lang="en-GB" dirty="0"/>
              <a:t>    P2c.  [ 886, 325,   762, 876] </a:t>
            </a:r>
          </a:p>
          <a:p>
            <a:pPr marL="0" indent="0">
              <a:buNone/>
            </a:pPr>
            <a:r>
              <a:rPr lang="en-GB" dirty="0"/>
              <a:t>    P2b. [ 601, 117,   211, 3042]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D0553-571D-5841-AA7D-07BA8559DB30}"/>
              </a:ext>
            </a:extLst>
          </p:cNvPr>
          <p:cNvSpPr/>
          <p:nvPr/>
        </p:nvSpPr>
        <p:spPr>
          <a:xfrm>
            <a:off x="9144000" y="53005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P1a1: low energy sand</a:t>
            </a:r>
          </a:p>
          <a:p>
            <a:r>
              <a:rPr lang="en-GB" dirty="0"/>
              <a:t>P1a2: low energy silt</a:t>
            </a:r>
          </a:p>
          <a:p>
            <a:r>
              <a:rPr lang="en-GB" dirty="0"/>
              <a:t>P2c:    high </a:t>
            </a:r>
            <a:r>
              <a:rPr lang="en-GB" dirty="0" err="1"/>
              <a:t>vlak</a:t>
            </a:r>
            <a:endParaRPr lang="en-GB" dirty="0"/>
          </a:p>
          <a:p>
            <a:r>
              <a:rPr lang="en-GB" dirty="0"/>
              <a:t>P2b:    </a:t>
            </a:r>
            <a:r>
              <a:rPr lang="en-GB" dirty="0" err="1"/>
              <a:t>megaripple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0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47CE1DE-EBD3-BD4B-B262-3876A7EA5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484" y="102703"/>
            <a:ext cx="9978891" cy="6652594"/>
          </a:xfrm>
        </p:spPr>
      </p:pic>
    </p:spTree>
    <p:extLst>
      <p:ext uri="{BB962C8B-B14F-4D97-AF65-F5344CB8AC3E}">
        <p14:creationId xmlns:p14="http://schemas.microsoft.com/office/powerpoint/2010/main" val="2544867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7829ABD-EE80-684B-8B70-A459EA233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6" t="8033" r="9864" b="74964"/>
          <a:stretch/>
        </p:blipFill>
        <p:spPr>
          <a:xfrm>
            <a:off x="141767" y="928913"/>
            <a:ext cx="11908465" cy="261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58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628</Words>
  <Application>Microsoft Macintosh PowerPoint</Application>
  <PresentationFormat>Widescreen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Tidal landscape classification -- P classes</vt:lpstr>
      <vt:lpstr>PowerPoint Presentation</vt:lpstr>
      <vt:lpstr>Method</vt:lpstr>
      <vt:lpstr>Accuracy metrics</vt:lpstr>
      <vt:lpstr>P classes: accuracy metrics</vt:lpstr>
      <vt:lpstr>P classes: confusion matrix</vt:lpstr>
      <vt:lpstr>P classes: original confusion matrix </vt:lpstr>
      <vt:lpstr>PowerPoint Presentation</vt:lpstr>
      <vt:lpstr>PowerPoint Presentation</vt:lpstr>
      <vt:lpstr>P1 classes: accuracy metrics</vt:lpstr>
      <vt:lpstr>P1 classes: confusion matrix</vt:lpstr>
      <vt:lpstr>P1 classes: original confusion matrix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Tidal landscape classification</dc:title>
  <dc:creator>meng lu</dc:creator>
  <cp:lastModifiedBy>meng lu</cp:lastModifiedBy>
  <cp:revision>13</cp:revision>
  <dcterms:created xsi:type="dcterms:W3CDTF">2020-11-26T11:04:59Z</dcterms:created>
  <dcterms:modified xsi:type="dcterms:W3CDTF">2020-11-26T13:55:03Z</dcterms:modified>
</cp:coreProperties>
</file>