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 id="257"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5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57318B31-028B-441B-9D0F-B783A18AB1D8}"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fld id="{57318B31-028B-441B-9D0F-B783A18AB1D8}"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fld id="{57318B31-028B-441B-9D0F-B783A18AB1D8}"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fld id="{57318B31-028B-441B-9D0F-B783A18AB1D8}"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318B31-028B-441B-9D0F-B783A18AB1D8}"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p>
            <a:fld id="{57318B31-028B-441B-9D0F-B783A18AB1D8}"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lstStyle/>
          <a:p>
            <a:fld id="{57318B31-028B-441B-9D0F-B783A18AB1D8}"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57318B31-028B-441B-9D0F-B783A18AB1D8}"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318B31-028B-441B-9D0F-B783A18AB1D8}"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318B31-028B-441B-9D0F-B783A18AB1D8}"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318B31-028B-441B-9D0F-B783A18AB1D8}"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81ED3A71-054E-4060-9E0F-6C3059CB7EB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18B31-028B-441B-9D0F-B783A18AB1D8}" type="datetimeFigureOut">
              <a:rPr lang="en-US" smtClean="0"/>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D3A71-054E-4060-9E0F-6C3059CB7EB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x-none" altLang="en-US" dirty="0"/>
              <a:t>Java Web</a:t>
            </a:r>
            <a:endParaRPr lang="x-none" altLang="en-US" dirty="0"/>
          </a:p>
        </p:txBody>
      </p:sp>
      <p:sp>
        <p:nvSpPr>
          <p:cNvPr id="3" name="副标题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182880"/>
            <a:ext cx="8229600" cy="5944235"/>
          </a:xfrm>
        </p:spPr>
        <p:txBody>
          <a:bodyPr>
            <a:noAutofit/>
          </a:bodyPr>
          <a:p>
            <a:pPr marL="0" indent="0">
              <a:buNone/>
            </a:pPr>
            <a:r>
              <a:rPr lang="x-none" altLang="en-US" sz="2400">
                <a:latin typeface="CamingoCode" charset="0"/>
              </a:rPr>
              <a:t>doPost方法</a:t>
            </a:r>
            <a:endParaRPr lang="x-none" altLang="en-US" sz="2400">
              <a:latin typeface="CamingoCode" charset="0"/>
            </a:endParaRPr>
          </a:p>
          <a:p>
            <a:pPr marL="0" indent="0">
              <a:buNone/>
            </a:pPr>
            <a:endParaRPr lang="x-none" altLang="en-US" sz="1400">
              <a:latin typeface="CamingoCode" charset="0"/>
            </a:endParaRPr>
          </a:p>
          <a:p>
            <a:pPr marL="0" indent="0">
              <a:buNone/>
            </a:pPr>
            <a:r>
              <a:rPr lang="x-none" altLang="en-US" sz="1800">
                <a:latin typeface="CamingoCode" charset="0"/>
              </a:rPr>
              <a:t>&lt;form action="/index" method="post"&gt;</a:t>
            </a:r>
            <a:endParaRPr lang="x-none" altLang="en-US" sz="1800">
              <a:latin typeface="CamingoCode" charset="0"/>
            </a:endParaRPr>
          </a:p>
          <a:p>
            <a:pPr marL="0" indent="0">
              <a:buNone/>
            </a:pPr>
            <a:r>
              <a:rPr lang="x-none" altLang="en-US" sz="1800">
                <a:latin typeface="CamingoCode" charset="0"/>
              </a:rPr>
              <a:t>    name&lt;input type="text" name="name"&gt;&lt;br&gt;</a:t>
            </a:r>
            <a:endParaRPr lang="x-none" altLang="en-US" sz="1800">
              <a:latin typeface="CamingoCode" charset="0"/>
            </a:endParaRPr>
          </a:p>
          <a:p>
            <a:pPr marL="0" indent="0">
              <a:buNone/>
            </a:pPr>
            <a:r>
              <a:rPr lang="x-none" altLang="en-US" sz="1800">
                <a:latin typeface="CamingoCode" charset="0"/>
              </a:rPr>
              <a:t>    age&lt;input type="text" name="age"&gt;&lt;br&gt;</a:t>
            </a:r>
            <a:endParaRPr lang="x-none" altLang="en-US" sz="1800">
              <a:latin typeface="CamingoCode" charset="0"/>
            </a:endParaRPr>
          </a:p>
          <a:p>
            <a:pPr marL="0" indent="0">
              <a:buNone/>
            </a:pPr>
            <a:r>
              <a:rPr lang="x-none" altLang="en-US" sz="1800">
                <a:latin typeface="CamingoCode" charset="0"/>
              </a:rPr>
              <a:t>    &lt;input type="submit"&gt;</a:t>
            </a:r>
            <a:endParaRPr lang="x-none" altLang="en-US" sz="1800">
              <a:latin typeface="CamingoCode" charset="0"/>
            </a:endParaRPr>
          </a:p>
          <a:p>
            <a:pPr marL="0" indent="0">
              <a:buNone/>
            </a:pPr>
            <a:r>
              <a:rPr lang="x-none" altLang="en-US" sz="1800">
                <a:latin typeface="CamingoCode" charset="0"/>
              </a:rPr>
              <a:t>&lt;/form&gt;</a:t>
            </a:r>
            <a:endParaRPr lang="x-none" altLang="en-US" sz="1800">
              <a:latin typeface="CamingoCode" charset="0"/>
            </a:endParaRPr>
          </a:p>
          <a:p>
            <a:pPr marL="0" indent="0">
              <a:buNone/>
            </a:pPr>
            <a:endParaRPr lang="x-none" altLang="en-US" sz="1600">
              <a:latin typeface="CamingoCode" charset="0"/>
            </a:endParaRPr>
          </a:p>
          <a:p>
            <a:pPr marL="0" indent="0">
              <a:buNone/>
            </a:pPr>
            <a:r>
              <a:rPr lang="x-none" altLang="en-US" sz="1800">
                <a:latin typeface="CamingoCode" charset="0"/>
              </a:rPr>
              <a:t>    @Override</a:t>
            </a:r>
            <a:endParaRPr lang="x-none" altLang="en-US" sz="1800">
              <a:latin typeface="CamingoCode" charset="0"/>
            </a:endParaRPr>
          </a:p>
          <a:p>
            <a:pPr marL="0" indent="0">
              <a:buNone/>
            </a:pPr>
            <a:r>
              <a:rPr lang="x-none" altLang="en-US" sz="1800">
                <a:latin typeface="CamingoCode" charset="0"/>
              </a:rPr>
              <a:t>    protected void doPost(HttpServletRequest req, HttpServletResponse resp) throws ServletException, IOException {</a:t>
            </a:r>
            <a:endParaRPr lang="x-none" altLang="en-US" sz="1800">
              <a:latin typeface="CamingoCode" charset="0"/>
            </a:endParaRPr>
          </a:p>
          <a:p>
            <a:pPr marL="0" indent="0">
              <a:buNone/>
            </a:pPr>
            <a:r>
              <a:rPr lang="x-none" altLang="en-US" sz="1800">
                <a:latin typeface="CamingoCode" charset="0"/>
              </a:rPr>
              <a:t>        String name = req.getParameter("name");</a:t>
            </a:r>
            <a:endParaRPr lang="x-none" altLang="en-US" sz="1800">
              <a:latin typeface="CamingoCode" charset="0"/>
            </a:endParaRPr>
          </a:p>
          <a:p>
            <a:pPr marL="0" indent="0">
              <a:buNone/>
            </a:pPr>
            <a:r>
              <a:rPr lang="x-none" altLang="en-US" sz="1800">
                <a:latin typeface="CamingoCode" charset="0"/>
              </a:rPr>
              <a:t>        String age  = req.getParameter("age");</a:t>
            </a:r>
            <a:endParaRPr lang="x-none" altLang="en-US" sz="1800">
              <a:latin typeface="CamingoCode" charset="0"/>
            </a:endParaRPr>
          </a:p>
          <a:p>
            <a:pPr marL="0" indent="0">
              <a:buNone/>
            </a:pPr>
            <a:r>
              <a:rPr lang="x-none" altLang="en-US" sz="1800">
                <a:latin typeface="CamingoCode" charset="0"/>
              </a:rPr>
              <a:t>        PrintWriter writer = resp.getWriter();</a:t>
            </a:r>
            <a:endParaRPr lang="x-none" altLang="en-US" sz="1800">
              <a:latin typeface="CamingoCode" charset="0"/>
            </a:endParaRPr>
          </a:p>
          <a:p>
            <a:pPr marL="0" indent="0">
              <a:buNone/>
            </a:pPr>
            <a:r>
              <a:rPr lang="x-none" altLang="en-US" sz="1800">
                <a:latin typeface="CamingoCode" charset="0"/>
              </a:rPr>
              <a:t>        writer.println("name = " + name);</a:t>
            </a:r>
            <a:endParaRPr lang="x-none" altLang="en-US" sz="1800">
              <a:latin typeface="CamingoCode" charset="0"/>
            </a:endParaRPr>
          </a:p>
          <a:p>
            <a:pPr marL="0" indent="0">
              <a:buNone/>
            </a:pPr>
            <a:r>
              <a:rPr lang="x-none" altLang="en-US" sz="1800">
                <a:latin typeface="CamingoCode" charset="0"/>
              </a:rPr>
              <a:t>        writer.println("age = " + age);</a:t>
            </a:r>
            <a:endParaRPr lang="x-none" altLang="en-US" sz="1800">
              <a:latin typeface="CamingoCode" charset="0"/>
            </a:endParaRPr>
          </a:p>
          <a:p>
            <a:pPr marL="0" indent="0">
              <a:buNone/>
            </a:pPr>
            <a:r>
              <a:rPr lang="x-none" altLang="en-US" sz="1800">
                <a:latin typeface="CamingoCode" charset="0"/>
              </a:rPr>
              <a:t>        writer.close();</a:t>
            </a:r>
            <a:endParaRPr lang="x-none" altLang="en-US" sz="1800">
              <a:latin typeface="CamingoCode" charset="0"/>
            </a:endParaRPr>
          </a:p>
          <a:p>
            <a:pPr marL="0" indent="0">
              <a:buNone/>
            </a:pPr>
            <a:r>
              <a:rPr lang="x-none" altLang="en-US" sz="1800">
                <a:latin typeface="CamingoCode" charset="0"/>
              </a:rPr>
              <a:t>    }</a:t>
            </a:r>
            <a:endParaRPr lang="x-none" altLang="en-US" sz="1800">
              <a:latin typeface="CamingoCode"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servlet</a:t>
            </a:r>
            <a:endParaRPr lang="x-none" altLang="en-US"/>
          </a:p>
          <a:p>
            <a:r>
              <a:rPr lang="en-US"/>
              <a:t>用Java编写的服务器端程序</a:t>
            </a:r>
            <a:endParaRPr lang="en-US"/>
          </a:p>
          <a:p>
            <a:r>
              <a:rPr lang="en-US"/>
              <a:t>交互式地浏览和修改数据</a:t>
            </a:r>
            <a:endParaRPr lang="en-US"/>
          </a:p>
          <a:p>
            <a:r>
              <a:rPr lang="en-US"/>
              <a:t>生成动态Web内容</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Content Placeholder 3" descr="servlet-arch"/>
          <p:cNvPicPr>
            <a:picLocks noChangeAspect="1"/>
          </p:cNvPicPr>
          <p:nvPr>
            <p:ph idx="1"/>
          </p:nvPr>
        </p:nvPicPr>
        <p:blipFill>
          <a:blip r:embed="rId1"/>
          <a:stretch>
            <a:fillRect/>
          </a:stretch>
        </p:blipFill>
        <p:spPr>
          <a:xfrm>
            <a:off x="1130935" y="1632585"/>
            <a:ext cx="6939280" cy="44983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297180"/>
            <a:ext cx="8229600" cy="5829935"/>
          </a:xfrm>
        </p:spPr>
        <p:txBody>
          <a:bodyPr>
            <a:normAutofit lnSpcReduction="20000"/>
          </a:bodyPr>
          <a:p>
            <a:pPr marL="0" indent="0">
              <a:buNone/>
            </a:pPr>
            <a:r>
              <a:rPr lang="en-US" sz="1600" i="1">
                <a:latin typeface="CamingoCode" charset="0"/>
              </a:rPr>
              <a:t>public class </a:t>
            </a:r>
            <a:r>
              <a:rPr lang="x-none" altLang="en-US" sz="1600" i="1">
                <a:latin typeface="CamingoCode" charset="0"/>
              </a:rPr>
              <a:t>D</a:t>
            </a:r>
            <a:r>
              <a:rPr lang="en-US" sz="1600" i="1">
                <a:latin typeface="CamingoCode" charset="0"/>
              </a:rPr>
              <a:t>emo extends HttpServlet {</a:t>
            </a:r>
            <a:endParaRPr lang="en-US" sz="1600" i="1">
              <a:latin typeface="CamingoCode" charset="0"/>
            </a:endParaRPr>
          </a:p>
          <a:p>
            <a:pPr marL="0" indent="0">
              <a:buNone/>
            </a:pPr>
            <a:r>
              <a:rPr lang="en-US" sz="1600" i="1">
                <a:latin typeface="CamingoCode" charset="0"/>
              </a:rPr>
              <a:t>    @Override</a:t>
            </a:r>
            <a:endParaRPr lang="en-US" sz="1600" i="1">
              <a:latin typeface="CamingoCode" charset="0"/>
            </a:endParaRPr>
          </a:p>
          <a:p>
            <a:pPr marL="0" indent="0">
              <a:buNone/>
            </a:pPr>
            <a:r>
              <a:rPr lang="en-US" sz="1600" i="1">
                <a:latin typeface="CamingoCode" charset="0"/>
              </a:rPr>
              <a:t>    protected void doGet(HttpServletRequest req, HttpServletResponse resp) throws ServletException, IOException {</a:t>
            </a:r>
            <a:endParaRPr lang="en-US" sz="1600" i="1">
              <a:latin typeface="CamingoCode" charset="0"/>
            </a:endParaRPr>
          </a:p>
          <a:p>
            <a:pPr marL="0" indent="0">
              <a:buNone/>
            </a:pPr>
            <a:r>
              <a:rPr lang="en-US" sz="1600" i="1">
                <a:latin typeface="CamingoCode" charset="0"/>
              </a:rPr>
              <a:t>        resp.setContentType("text/</a:t>
            </a:r>
            <a:r>
              <a:rPr lang="x-none" altLang="en-US" sz="1600" i="1">
                <a:latin typeface="CamingoCode" charset="0"/>
              </a:rPr>
              <a:t>html</a:t>
            </a:r>
            <a:r>
              <a:rPr lang="en-US" sz="1600" i="1">
                <a:latin typeface="CamingoCode" charset="0"/>
              </a:rPr>
              <a:t>");</a:t>
            </a:r>
            <a:endParaRPr lang="en-US" sz="1600" i="1">
              <a:latin typeface="CamingoCode" charset="0"/>
            </a:endParaRPr>
          </a:p>
          <a:p>
            <a:pPr marL="0" indent="0">
              <a:buNone/>
            </a:pPr>
            <a:r>
              <a:rPr lang="en-US" sz="1600" i="1">
                <a:latin typeface="CamingoCode" charset="0"/>
              </a:rPr>
              <a:t>        PrintWriter writer = resp.getWriter();</a:t>
            </a:r>
            <a:endParaRPr lang="en-US" sz="1600" i="1">
              <a:latin typeface="CamingoCode" charset="0"/>
            </a:endParaRPr>
          </a:p>
          <a:p>
            <a:pPr marL="0" indent="0">
              <a:buNone/>
            </a:pPr>
            <a:r>
              <a:rPr lang="en-US" sz="1600" i="1">
                <a:latin typeface="CamingoCode" charset="0"/>
              </a:rPr>
              <a:t>        writer.print("&lt;p&gt;hello,world&lt;/p&gt;");</a:t>
            </a:r>
            <a:endParaRPr lang="en-US" sz="1600" i="1">
              <a:latin typeface="CamingoCode" charset="0"/>
            </a:endParaRPr>
          </a:p>
          <a:p>
            <a:pPr marL="0" indent="0">
              <a:buNone/>
            </a:pPr>
            <a:r>
              <a:rPr lang="x-none" altLang="en-US" sz="1600" i="1">
                <a:latin typeface="CamingoCode" charset="0"/>
              </a:rPr>
              <a:t>	writer.close();</a:t>
            </a:r>
            <a:endParaRPr lang="x-none" altLang="en-US" sz="1600" i="1">
              <a:latin typeface="CamingoCode" charset="0"/>
            </a:endParaRPr>
          </a:p>
          <a:p>
            <a:pPr marL="0" indent="0">
              <a:buNone/>
            </a:pPr>
            <a:r>
              <a:rPr lang="en-US" sz="1600" i="1">
                <a:latin typeface="CamingoCode" charset="0"/>
              </a:rPr>
              <a:t>    }</a:t>
            </a:r>
            <a:endParaRPr lang="en-US" sz="1600" i="1">
              <a:latin typeface="CamingoCode" charset="0"/>
            </a:endParaRPr>
          </a:p>
          <a:p>
            <a:pPr marL="0" indent="0">
              <a:buNone/>
            </a:pPr>
            <a:r>
              <a:rPr lang="en-US" sz="1600" i="1">
                <a:latin typeface="CamingoCode" charset="0"/>
              </a:rPr>
              <a:t>}</a:t>
            </a:r>
            <a:endParaRPr lang="en-US" sz="1600" i="1">
              <a:latin typeface="CamingoCode" charset="0"/>
            </a:endParaRPr>
          </a:p>
          <a:p>
            <a:pPr marL="0" indent="0">
              <a:buNone/>
            </a:pPr>
            <a:endParaRPr lang="en-US" sz="1600" i="1">
              <a:latin typeface="CamingoCode" charset="0"/>
            </a:endParaRPr>
          </a:p>
          <a:p>
            <a:pPr marL="0" indent="0">
              <a:buNone/>
            </a:pPr>
            <a:r>
              <a:rPr lang="x-none" altLang="en-US" sz="1600" b="1" i="1">
                <a:latin typeface="CamingoCode" charset="0"/>
              </a:rPr>
              <a:t>before servlet3.0</a:t>
            </a:r>
            <a:r>
              <a:rPr lang="x-none" altLang="en-US" sz="1600" i="1">
                <a:latin typeface="CamingoCode" charset="0"/>
              </a:rPr>
              <a:t>				</a:t>
            </a:r>
            <a:endParaRPr lang="x-none" altLang="en-US" sz="1600" i="1">
              <a:latin typeface="CamingoCode" charset="0"/>
            </a:endParaRPr>
          </a:p>
          <a:p>
            <a:pPr marL="0" indent="0">
              <a:buNone/>
            </a:pPr>
            <a:r>
              <a:rPr lang="x-none" altLang="en-US" sz="1600" i="1">
                <a:latin typeface="CamingoCode" charset="0"/>
              </a:rPr>
              <a:t>xml配置</a:t>
            </a:r>
            <a:endParaRPr lang="x-none" altLang="en-US" sz="1600" i="1">
              <a:latin typeface="CamingoCode" charset="0"/>
            </a:endParaRPr>
          </a:p>
          <a:p>
            <a:pPr marL="0" indent="0">
              <a:buNone/>
            </a:pPr>
            <a:r>
              <a:rPr lang="x-none" altLang="en-US" sz="1600" i="1">
                <a:latin typeface="CamingoCode" charset="0"/>
                <a:sym typeface="+mn-ea"/>
              </a:rPr>
              <a:t>&lt;servlet&gt;</a:t>
            </a:r>
            <a:endParaRPr lang="x-none" altLang="en-US" sz="1600" i="1">
              <a:latin typeface="CamingoCode" charset="0"/>
            </a:endParaRPr>
          </a:p>
          <a:p>
            <a:pPr marL="0" indent="0">
              <a:buNone/>
            </a:pPr>
            <a:r>
              <a:rPr lang="x-none" altLang="en-US" sz="1600" i="1">
                <a:latin typeface="CamingoCode" charset="0"/>
                <a:sym typeface="+mn-ea"/>
              </a:rPr>
              <a:t>    &lt;servlet-name&gt;index&lt;/servlet-name&gt;</a:t>
            </a:r>
            <a:endParaRPr lang="x-none" altLang="en-US" sz="1600" i="1">
              <a:latin typeface="CamingoCode" charset="0"/>
            </a:endParaRPr>
          </a:p>
          <a:p>
            <a:pPr marL="0" indent="0">
              <a:buNone/>
            </a:pPr>
            <a:r>
              <a:rPr lang="x-none" altLang="en-US" sz="1600" i="1">
                <a:latin typeface="CamingoCode" charset="0"/>
                <a:sym typeface="+mn-ea"/>
              </a:rPr>
              <a:t>    &lt;servlet-class&gt;org.zhy.Demo&lt;/servlet-class&gt;</a:t>
            </a:r>
            <a:endParaRPr lang="x-none" altLang="en-US" sz="1600" i="1">
              <a:latin typeface="CamingoCode" charset="0"/>
            </a:endParaRPr>
          </a:p>
          <a:p>
            <a:pPr marL="0" indent="0">
              <a:buNone/>
            </a:pPr>
            <a:r>
              <a:rPr lang="x-none" altLang="en-US" sz="1600" i="1">
                <a:latin typeface="CamingoCode" charset="0"/>
                <a:sym typeface="+mn-ea"/>
              </a:rPr>
              <a:t>&lt;/servlet&gt;</a:t>
            </a:r>
            <a:endParaRPr lang="x-none" altLang="en-US" sz="1600" i="1">
              <a:latin typeface="CamingoCode" charset="0"/>
            </a:endParaRPr>
          </a:p>
          <a:p>
            <a:pPr marL="0" indent="0">
              <a:buNone/>
            </a:pPr>
            <a:r>
              <a:rPr lang="x-none" altLang="en-US" sz="1600" i="1">
                <a:latin typeface="CamingoCode" charset="0"/>
                <a:sym typeface="+mn-ea"/>
              </a:rPr>
              <a:t>&lt;servlet-mapping&gt;</a:t>
            </a:r>
            <a:endParaRPr lang="x-none" altLang="en-US" sz="1600" i="1">
              <a:latin typeface="CamingoCode" charset="0"/>
            </a:endParaRPr>
          </a:p>
          <a:p>
            <a:pPr marL="0" indent="0">
              <a:buNone/>
            </a:pPr>
            <a:r>
              <a:rPr lang="x-none" altLang="en-US" sz="1600" i="1">
                <a:latin typeface="CamingoCode" charset="0"/>
                <a:sym typeface="+mn-ea"/>
              </a:rPr>
              <a:t>    &lt;servlet-name&gt;index&lt;/servlet-name&gt;</a:t>
            </a:r>
            <a:endParaRPr lang="x-none" altLang="en-US" sz="1600" i="1">
              <a:latin typeface="CamingoCode" charset="0"/>
            </a:endParaRPr>
          </a:p>
          <a:p>
            <a:pPr marL="0" indent="0">
              <a:buNone/>
            </a:pPr>
            <a:r>
              <a:rPr lang="x-none" altLang="en-US" sz="1600" i="1">
                <a:latin typeface="CamingoCode" charset="0"/>
                <a:sym typeface="+mn-ea"/>
              </a:rPr>
              <a:t>    &lt;url-pattern&gt;/index&lt;/url-pattern&gt;</a:t>
            </a:r>
            <a:endParaRPr lang="x-none" altLang="en-US" sz="1600" i="1">
              <a:latin typeface="CamingoCode" charset="0"/>
            </a:endParaRPr>
          </a:p>
          <a:p>
            <a:pPr marL="0" indent="0">
              <a:buNone/>
            </a:pPr>
            <a:r>
              <a:rPr lang="x-none" altLang="en-US" sz="1600" i="1">
                <a:latin typeface="CamingoCode" charset="0"/>
                <a:sym typeface="+mn-ea"/>
              </a:rPr>
              <a:t>&lt;/servlet-mapping&gt;</a:t>
            </a:r>
            <a:endParaRPr lang="x-none" altLang="en-US" sz="1600" i="1">
              <a:latin typeface="CamingoCode" charset="0"/>
            </a:endParaRPr>
          </a:p>
          <a:p>
            <a:pPr marL="0" indent="0">
              <a:buNone/>
            </a:pPr>
            <a:endParaRPr lang="x-none" altLang="en-US" sz="1600" i="1">
              <a:latin typeface="CamingoCode" charset="0"/>
            </a:endParaRPr>
          </a:p>
          <a:p>
            <a:pPr marL="0" indent="0">
              <a:buNone/>
            </a:pPr>
            <a:endParaRPr lang="en-US" sz="1600" i="1">
              <a:latin typeface="CamingoCode" charset="0"/>
            </a:endParaRPr>
          </a:p>
        </p:txBody>
      </p:sp>
      <p:sp>
        <p:nvSpPr>
          <p:cNvPr id="5" name="Text Box 4"/>
          <p:cNvSpPr txBox="1"/>
          <p:nvPr/>
        </p:nvSpPr>
        <p:spPr>
          <a:xfrm>
            <a:off x="5638800" y="2286000"/>
            <a:ext cx="3221990" cy="1737360"/>
          </a:xfrm>
          <a:prstGeom prst="rect">
            <a:avLst/>
          </a:prstGeom>
          <a:noFill/>
        </p:spPr>
        <p:txBody>
          <a:bodyPr wrap="square" rtlCol="0">
            <a:spAutoFit/>
          </a:bodyPr>
          <a:p>
            <a:endParaRPr lang="x-none" altLang="en-US"/>
          </a:p>
          <a:p>
            <a:endParaRPr lang="x-none" altLang="en-US"/>
          </a:p>
          <a:p>
            <a:endParaRPr lang="x-none" altLang="en-US">
              <a:latin typeface="CamingoCode" charset="0"/>
            </a:endParaRPr>
          </a:p>
          <a:p>
            <a:r>
              <a:rPr lang="x-none" altLang="en-US" b="1" i="1">
                <a:latin typeface="CamingoCode" charset="0"/>
              </a:rPr>
              <a:t>after servlet3.0</a:t>
            </a:r>
            <a:endParaRPr lang="x-none" altLang="en-US" b="1" i="1">
              <a:latin typeface="CamingoCode" charset="0"/>
            </a:endParaRPr>
          </a:p>
          <a:p>
            <a:r>
              <a:rPr lang="x-none" altLang="en-US" i="1">
                <a:latin typeface="CamingoCode" charset="0"/>
              </a:rPr>
              <a:t>@WebServlet(value = "/index")</a:t>
            </a:r>
            <a:endParaRPr lang="x-none" altLang="en-US" i="1">
              <a:latin typeface="CamingoCod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jsp </a:t>
            </a:r>
            <a:endParaRPr lang="x-none" altLang="en-US"/>
          </a:p>
          <a:p>
            <a:r>
              <a:rPr lang="x-none" altLang="en-US"/>
              <a:t>全称JavaServer Pages）是由Sun Microsystems公司倡导和许多公司参与共同建立的一种使软件开发者可以响应客户端请求，而动态生成HTML、XML或其他格式文档的Web网页的技术标准。</a:t>
            </a:r>
            <a:endParaRPr lang="x-none"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246380"/>
            <a:ext cx="8229600" cy="5880735"/>
          </a:xfrm>
        </p:spPr>
        <p:txBody>
          <a:bodyPr>
            <a:normAutofit fontScale="70000"/>
          </a:bodyPr>
          <a:p>
            <a:pPr marL="0" lvl="0" indent="0">
              <a:buNone/>
            </a:pPr>
            <a:r>
              <a:rPr lang="x-none" altLang="en-US" i="1">
                <a:latin typeface="CamingoCode" charset="0"/>
              </a:rPr>
              <a:t>&lt;%@ page import="java.util.Date" %&gt;</a:t>
            </a:r>
            <a:endParaRPr lang="x-none" altLang="en-US" i="1">
              <a:latin typeface="CamingoCode" charset="0"/>
            </a:endParaRPr>
          </a:p>
          <a:p>
            <a:pPr marL="0" lvl="0" indent="0">
              <a:buNone/>
            </a:pPr>
            <a:endParaRPr lang="x-none" altLang="en-US" i="1">
              <a:latin typeface="CamingoCode" charset="0"/>
            </a:endParaRPr>
          </a:p>
          <a:p>
            <a:pPr marL="0" lvl="0" indent="0">
              <a:buNone/>
            </a:pPr>
            <a:r>
              <a:rPr lang="x-none" altLang="en-US" i="1">
                <a:latin typeface="CamingoCode" charset="0"/>
              </a:rPr>
              <a:t>&lt;%@ page contentType="text/html;charset=UTF-8" language="java" %&gt;</a:t>
            </a:r>
            <a:endParaRPr lang="x-none" altLang="en-US" i="1">
              <a:latin typeface="CamingoCode" charset="0"/>
            </a:endParaRPr>
          </a:p>
          <a:p>
            <a:pPr marL="0" lvl="0" indent="0">
              <a:buNone/>
            </a:pPr>
            <a:r>
              <a:rPr lang="x-none" altLang="en-US" i="1">
                <a:latin typeface="CamingoCode" charset="0"/>
              </a:rPr>
              <a:t>&lt;html&gt;</a:t>
            </a:r>
            <a:endParaRPr lang="x-none" altLang="en-US" i="1">
              <a:latin typeface="CamingoCode" charset="0"/>
            </a:endParaRPr>
          </a:p>
          <a:p>
            <a:pPr marL="0" lvl="0" indent="0">
              <a:buNone/>
            </a:pPr>
            <a:r>
              <a:rPr lang="x-none" altLang="en-US" i="1">
                <a:latin typeface="CamingoCode" charset="0"/>
              </a:rPr>
              <a:t>&lt;head&gt;</a:t>
            </a:r>
            <a:endParaRPr lang="x-none" altLang="en-US" i="1">
              <a:latin typeface="CamingoCode" charset="0"/>
            </a:endParaRPr>
          </a:p>
          <a:p>
            <a:pPr marL="0" lvl="0" indent="0">
              <a:buNone/>
            </a:pPr>
            <a:r>
              <a:rPr lang="x-none" altLang="en-US" i="1">
                <a:latin typeface="CamingoCode" charset="0"/>
              </a:rPr>
              <a:t>    &lt;title&gt;jspDemo&lt;/title&gt;</a:t>
            </a:r>
            <a:endParaRPr lang="x-none" altLang="en-US" i="1">
              <a:latin typeface="CamingoCode" charset="0"/>
            </a:endParaRPr>
          </a:p>
          <a:p>
            <a:pPr marL="0" lvl="0" indent="0">
              <a:buNone/>
            </a:pPr>
            <a:r>
              <a:rPr lang="x-none" altLang="en-US" i="1">
                <a:latin typeface="CamingoCode" charset="0"/>
              </a:rPr>
              <a:t>&lt;/head&gt;</a:t>
            </a:r>
            <a:endParaRPr lang="x-none" altLang="en-US" i="1">
              <a:latin typeface="CamingoCode" charset="0"/>
            </a:endParaRPr>
          </a:p>
          <a:p>
            <a:pPr marL="0" lvl="0" indent="0">
              <a:buNone/>
            </a:pPr>
            <a:r>
              <a:rPr lang="x-none" altLang="en-US" i="1">
                <a:latin typeface="CamingoCode" charset="0"/>
              </a:rPr>
              <a:t>&lt;body&gt;</a:t>
            </a:r>
            <a:endParaRPr lang="x-none" altLang="en-US" i="1">
              <a:latin typeface="CamingoCode" charset="0"/>
            </a:endParaRPr>
          </a:p>
          <a:p>
            <a:pPr marL="0" lvl="0" indent="0">
              <a:buNone/>
            </a:pPr>
            <a:r>
              <a:rPr lang="x-none" altLang="en-US" i="1">
                <a:latin typeface="CamingoCode" charset="0"/>
              </a:rPr>
              <a:t>&lt;p&gt;here is a jsp!&lt;/p&gt;</a:t>
            </a:r>
            <a:endParaRPr lang="x-none" altLang="en-US" i="1">
              <a:latin typeface="CamingoCode" charset="0"/>
            </a:endParaRPr>
          </a:p>
          <a:p>
            <a:pPr marL="0" lvl="0" indent="0">
              <a:buNone/>
            </a:pPr>
            <a:r>
              <a:rPr lang="x-none" altLang="en-US" i="1">
                <a:latin typeface="CamingoCode" charset="0"/>
              </a:rPr>
              <a:t>&lt;p&gt;&lt;%= new Date() %&gt;&lt;/p&gt;</a:t>
            </a:r>
            <a:endParaRPr lang="x-none" altLang="en-US" i="1">
              <a:latin typeface="CamingoCode" charset="0"/>
            </a:endParaRPr>
          </a:p>
          <a:p>
            <a:pPr marL="0" lvl="0" indent="0">
              <a:buNone/>
            </a:pPr>
            <a:r>
              <a:rPr lang="x-none" altLang="en-US" i="1">
                <a:latin typeface="CamingoCode" charset="0"/>
              </a:rPr>
              <a:t>&lt;/body&gt;</a:t>
            </a:r>
            <a:endParaRPr lang="x-none" altLang="en-US" i="1">
              <a:latin typeface="CamingoCode" charset="0"/>
            </a:endParaRPr>
          </a:p>
          <a:p>
            <a:pPr marL="0" lvl="0" indent="0">
              <a:buNone/>
            </a:pPr>
            <a:r>
              <a:rPr lang="x-none" altLang="en-US" i="1">
                <a:latin typeface="CamingoCode" charset="0"/>
              </a:rPr>
              <a:t>&lt;/html&gt;</a:t>
            </a:r>
            <a:endParaRPr lang="x-none" altLang="en-US" i="1">
              <a:latin typeface="CamingoCode"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271780"/>
            <a:ext cx="8229600" cy="5854700"/>
          </a:xfrm>
        </p:spPr>
        <p:txBody>
          <a:bodyPr/>
          <a:p>
            <a:pPr marL="0" indent="0">
              <a:buNone/>
            </a:pPr>
            <a:r>
              <a:rPr lang="en-US" sz="1800"/>
              <a:t>public interface Servlet {</a:t>
            </a:r>
            <a:endParaRPr lang="en-US" sz="1800"/>
          </a:p>
          <a:p>
            <a:pPr marL="0" indent="0">
              <a:buNone/>
            </a:pPr>
            <a:r>
              <a:rPr lang="en-US" sz="1800"/>
              <a:t>    void init(ServletConfig var1) throws ServletException;</a:t>
            </a:r>
            <a:endParaRPr lang="en-US" sz="1800"/>
          </a:p>
          <a:p>
            <a:pPr marL="0" indent="0">
              <a:buNone/>
            </a:pPr>
            <a:r>
              <a:rPr lang="en-US" sz="1800"/>
              <a:t>    ServletConfig getServletConfig();</a:t>
            </a:r>
            <a:endParaRPr lang="en-US" sz="1800"/>
          </a:p>
          <a:p>
            <a:pPr marL="0" indent="0">
              <a:buNone/>
            </a:pPr>
            <a:r>
              <a:rPr lang="en-US" sz="1800"/>
              <a:t>    void service(ServletRequest var1, ServletResponse var2)</a:t>
            </a:r>
            <a:r>
              <a:rPr lang="x-none" altLang="en-US" sz="1800"/>
              <a:t>;</a:t>
            </a:r>
            <a:endParaRPr lang="x-none" altLang="en-US" sz="1800"/>
          </a:p>
          <a:p>
            <a:pPr marL="0" indent="0">
              <a:buNone/>
            </a:pPr>
            <a:r>
              <a:rPr lang="en-US" sz="1800"/>
              <a:t>    String getServletInfo();</a:t>
            </a:r>
            <a:endParaRPr lang="en-US" sz="1800"/>
          </a:p>
          <a:p>
            <a:pPr marL="0" indent="0">
              <a:buNone/>
            </a:pPr>
            <a:r>
              <a:rPr lang="en-US" sz="1800"/>
              <a:t>    void destroy();</a:t>
            </a:r>
            <a:endParaRPr lang="en-US" sz="1800"/>
          </a:p>
          <a:p>
            <a:pPr marL="0" indent="0">
              <a:buNone/>
            </a:pPr>
            <a:r>
              <a:rPr lang="en-US" sz="1800"/>
              <a:t>}</a:t>
            </a:r>
            <a:endParaRPr lang="en-US" sz="1800"/>
          </a:p>
          <a:p>
            <a:pPr marL="0" indent="0">
              <a:buNone/>
            </a:pPr>
            <a:endParaRPr lang="en-US" sz="1800"/>
          </a:p>
          <a:p>
            <a:pPr marL="0" indent="0">
              <a:buNone/>
            </a:pPr>
            <a:endParaRPr lang="en-US" sz="1800"/>
          </a:p>
          <a:p>
            <a:pPr marL="0" indent="0">
              <a:buNone/>
            </a:pPr>
            <a:endParaRPr lang="en-US" sz="1800"/>
          </a:p>
        </p:txBody>
      </p:sp>
      <p:pic>
        <p:nvPicPr>
          <p:cNvPr id="5" name="Picture 4" descr="Servlet-LifeCycle"/>
          <p:cNvPicPr>
            <a:picLocks noChangeAspect="1"/>
          </p:cNvPicPr>
          <p:nvPr/>
        </p:nvPicPr>
        <p:blipFill>
          <a:blip r:embed="rId1"/>
          <a:stretch>
            <a:fillRect/>
          </a:stretch>
        </p:blipFill>
        <p:spPr>
          <a:xfrm>
            <a:off x="3634740" y="1736725"/>
            <a:ext cx="5253990" cy="45643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from 2017-03-20 14-47-05"/>
          <p:cNvPicPr>
            <a:picLocks noChangeAspect="1"/>
          </p:cNvPicPr>
          <p:nvPr>
            <p:ph idx="1"/>
          </p:nvPr>
        </p:nvPicPr>
        <p:blipFill>
          <a:blip r:embed="rId1"/>
          <a:stretch>
            <a:fillRect/>
          </a:stretch>
        </p:blipFill>
        <p:spPr>
          <a:xfrm>
            <a:off x="304800" y="76835"/>
            <a:ext cx="6381750" cy="3927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170180"/>
            <a:ext cx="8229600" cy="5956300"/>
          </a:xfrm>
        </p:spPr>
        <p:txBody>
          <a:bodyPr>
            <a:noAutofit/>
          </a:bodyPr>
          <a:p>
            <a:pPr marL="0" indent="0">
              <a:buNone/>
            </a:pPr>
            <a:r>
              <a:rPr lang="x-none" altLang="en-US" sz="1400">
                <a:latin typeface="CamingoCode" charset="0"/>
              </a:rPr>
              <a:t>//简化的service源码</a:t>
            </a:r>
            <a:endParaRPr lang="x-none" altLang="en-US" sz="1400">
              <a:latin typeface="CamingoCode" charset="0"/>
            </a:endParaRPr>
          </a:p>
          <a:p>
            <a:pPr marL="0" indent="0">
              <a:buNone/>
            </a:pPr>
            <a:r>
              <a:rPr lang="en-US" sz="1400">
                <a:latin typeface="CamingoCode" charset="0"/>
              </a:rPr>
              <a:t>protected void service(HttpServletRequest req, HttpServletResponse resp) {</a:t>
            </a:r>
            <a:endParaRPr lang="en-US" sz="1400">
              <a:latin typeface="CamingoCode" charset="0"/>
            </a:endParaRPr>
          </a:p>
          <a:p>
            <a:pPr marL="0" indent="0">
              <a:buNone/>
            </a:pPr>
            <a:r>
              <a:rPr lang="en-US" sz="1400">
                <a:latin typeface="CamingoCode" charset="0"/>
              </a:rPr>
              <a:t>        String method = req.getMethod();</a:t>
            </a:r>
            <a:endParaRPr lang="en-US" sz="1400">
              <a:latin typeface="CamingoCode" charset="0"/>
            </a:endParaRPr>
          </a:p>
          <a:p>
            <a:pPr marL="0" indent="0">
              <a:buNone/>
            </a:pPr>
            <a:r>
              <a:rPr lang="en-US" sz="1400">
                <a:latin typeface="CamingoCode" charset="0"/>
              </a:rPr>
              <a:t>        if(method.equals("GET")) {</a:t>
            </a:r>
            <a:endParaRPr lang="en-US" sz="1400">
              <a:latin typeface="CamingoCode" charset="0"/>
            </a:endParaRPr>
          </a:p>
          <a:p>
            <a:pPr marL="0" indent="0">
              <a:buNone/>
            </a:pPr>
            <a:r>
              <a:rPr lang="x-none" altLang="en-US" sz="1400">
                <a:latin typeface="CamingoCode" charset="0"/>
              </a:rPr>
              <a:t>	   </a:t>
            </a:r>
            <a:r>
              <a:rPr lang="en-US" sz="1400">
                <a:latin typeface="CamingoCode" charset="0"/>
              </a:rPr>
              <a:t>this.doGet(req, resp);</a:t>
            </a:r>
            <a:endParaRPr lang="en-US" sz="1400">
              <a:latin typeface="CamingoCode" charset="0"/>
            </a:endParaRPr>
          </a:p>
          <a:p>
            <a:pPr marL="0" indent="0">
              <a:buNone/>
            </a:pPr>
            <a:r>
              <a:rPr lang="en-US" sz="1400">
                <a:latin typeface="CamingoCode" charset="0"/>
              </a:rPr>
              <a:t>        </a:t>
            </a:r>
            <a:r>
              <a:rPr lang="x-none" altLang="en-US" sz="1400">
                <a:latin typeface="CamingoCode" charset="0"/>
              </a:rPr>
              <a:t>} </a:t>
            </a:r>
            <a:r>
              <a:rPr lang="en-US" sz="1400">
                <a:latin typeface="CamingoCode" charset="0"/>
              </a:rPr>
              <a:t>else if(method.equals("HEAD")) {</a:t>
            </a:r>
            <a:endParaRPr lang="en-US" sz="1400">
              <a:latin typeface="CamingoCode" charset="0"/>
            </a:endParaRPr>
          </a:p>
          <a:p>
            <a:pPr marL="0" indent="0">
              <a:buNone/>
            </a:pPr>
            <a:r>
              <a:rPr lang="en-US" sz="1400">
                <a:latin typeface="CamingoCode" charset="0"/>
              </a:rPr>
              <a:t>            this.doHead(req, resp);</a:t>
            </a:r>
            <a:endParaRPr lang="en-US" sz="1400">
              <a:latin typeface="CamingoCode" charset="0"/>
            </a:endParaRPr>
          </a:p>
          <a:p>
            <a:pPr marL="0" indent="0">
              <a:buNone/>
            </a:pPr>
            <a:r>
              <a:rPr lang="en-US" sz="1400">
                <a:latin typeface="CamingoCode" charset="0"/>
              </a:rPr>
              <a:t>        } else if(method.equals("POST")) {</a:t>
            </a:r>
            <a:endParaRPr lang="en-US" sz="1400">
              <a:latin typeface="CamingoCode" charset="0"/>
            </a:endParaRPr>
          </a:p>
          <a:p>
            <a:pPr marL="0" indent="0">
              <a:buNone/>
            </a:pPr>
            <a:r>
              <a:rPr lang="en-US" sz="1400">
                <a:latin typeface="CamingoCode" charset="0"/>
              </a:rPr>
              <a:t>            this.doPost(req, resp);</a:t>
            </a:r>
            <a:endParaRPr lang="en-US" sz="1400">
              <a:latin typeface="CamingoCode" charset="0"/>
            </a:endParaRPr>
          </a:p>
          <a:p>
            <a:pPr marL="0" indent="0">
              <a:buNone/>
            </a:pPr>
            <a:r>
              <a:rPr lang="en-US" sz="1400">
                <a:latin typeface="CamingoCode" charset="0"/>
              </a:rPr>
              <a:t>        } else if(method.equals("PUT")) {</a:t>
            </a:r>
            <a:endParaRPr lang="en-US" sz="1400">
              <a:latin typeface="CamingoCode" charset="0"/>
            </a:endParaRPr>
          </a:p>
          <a:p>
            <a:pPr marL="0" indent="0">
              <a:buNone/>
            </a:pPr>
            <a:r>
              <a:rPr lang="en-US" sz="1400">
                <a:latin typeface="CamingoCode" charset="0"/>
              </a:rPr>
              <a:t>            this.doPut(req, resp);</a:t>
            </a:r>
            <a:endParaRPr lang="en-US" sz="1400">
              <a:latin typeface="CamingoCode" charset="0"/>
            </a:endParaRPr>
          </a:p>
          <a:p>
            <a:pPr marL="0" indent="0">
              <a:buNone/>
            </a:pPr>
            <a:r>
              <a:rPr lang="en-US" sz="1400">
                <a:latin typeface="CamingoCode" charset="0"/>
              </a:rPr>
              <a:t>        } else if(method.equals("DELETE")) {</a:t>
            </a:r>
            <a:endParaRPr lang="en-US" sz="1400">
              <a:latin typeface="CamingoCode" charset="0"/>
            </a:endParaRPr>
          </a:p>
          <a:p>
            <a:pPr marL="0" indent="0">
              <a:buNone/>
            </a:pPr>
            <a:r>
              <a:rPr lang="en-US" sz="1400">
                <a:latin typeface="CamingoCode" charset="0"/>
              </a:rPr>
              <a:t>            this.doDelete(req, resp);</a:t>
            </a:r>
            <a:endParaRPr lang="en-US" sz="1400">
              <a:latin typeface="CamingoCode" charset="0"/>
            </a:endParaRPr>
          </a:p>
          <a:p>
            <a:pPr marL="0" indent="0">
              <a:buNone/>
            </a:pPr>
            <a:r>
              <a:rPr lang="en-US" sz="1400">
                <a:latin typeface="CamingoCode" charset="0"/>
              </a:rPr>
              <a:t>        } else if(method.equals("OPTIONS")) {</a:t>
            </a:r>
            <a:endParaRPr lang="en-US" sz="1400">
              <a:latin typeface="CamingoCode" charset="0"/>
            </a:endParaRPr>
          </a:p>
          <a:p>
            <a:pPr marL="0" indent="0">
              <a:buNone/>
            </a:pPr>
            <a:r>
              <a:rPr lang="en-US" sz="1400">
                <a:latin typeface="CamingoCode" charset="0"/>
              </a:rPr>
              <a:t>            this.doOptions(req, resp);</a:t>
            </a:r>
            <a:endParaRPr lang="en-US" sz="1400">
              <a:latin typeface="CamingoCode" charset="0"/>
            </a:endParaRPr>
          </a:p>
          <a:p>
            <a:pPr marL="0" indent="0">
              <a:buNone/>
            </a:pPr>
            <a:r>
              <a:rPr lang="en-US" sz="1400">
                <a:latin typeface="CamingoCode" charset="0"/>
              </a:rPr>
              <a:t>        } else if(method.equals("TRACE")) {</a:t>
            </a:r>
            <a:endParaRPr lang="en-US" sz="1400">
              <a:latin typeface="CamingoCode" charset="0"/>
            </a:endParaRPr>
          </a:p>
          <a:p>
            <a:pPr marL="0" indent="0">
              <a:buNone/>
            </a:pPr>
            <a:r>
              <a:rPr lang="en-US" sz="1400">
                <a:latin typeface="CamingoCode" charset="0"/>
              </a:rPr>
              <a:t>            this.doTrace(req, resp);</a:t>
            </a:r>
            <a:endParaRPr lang="en-US" sz="1400">
              <a:latin typeface="CamingoCode" charset="0"/>
            </a:endParaRPr>
          </a:p>
          <a:p>
            <a:pPr marL="0" indent="0">
              <a:buNone/>
            </a:pPr>
            <a:r>
              <a:rPr lang="en-US" sz="1400">
                <a:latin typeface="CamingoCode" charset="0"/>
              </a:rPr>
              <a:t>        } else {</a:t>
            </a:r>
            <a:endParaRPr lang="en-US" sz="1400">
              <a:latin typeface="CamingoCode" charset="0"/>
            </a:endParaRPr>
          </a:p>
          <a:p>
            <a:pPr marL="0" indent="0">
              <a:buNone/>
            </a:pPr>
            <a:r>
              <a:rPr lang="en-US" sz="1400">
                <a:latin typeface="CamingoCode" charset="0"/>
              </a:rPr>
              <a:t>            String errMsg1 = lStrings.getString("http.method_not_implemented");</a:t>
            </a:r>
            <a:endParaRPr lang="en-US" sz="1400">
              <a:latin typeface="CamingoCode" charset="0"/>
            </a:endParaRPr>
          </a:p>
          <a:p>
            <a:pPr marL="0" indent="0">
              <a:buNone/>
            </a:pPr>
            <a:r>
              <a:rPr lang="en-US" sz="1400">
                <a:latin typeface="CamingoCode" charset="0"/>
              </a:rPr>
              <a:t>            Object[] errArgs = new Object[]{method};</a:t>
            </a:r>
            <a:endParaRPr lang="en-US" sz="1400">
              <a:latin typeface="CamingoCode" charset="0"/>
            </a:endParaRPr>
          </a:p>
          <a:p>
            <a:pPr marL="0" indent="0">
              <a:buNone/>
            </a:pPr>
            <a:r>
              <a:rPr lang="en-US" sz="1400">
                <a:latin typeface="CamingoCode" charset="0"/>
              </a:rPr>
              <a:t>            errMsg1 = MessageFormat.format(errMsg1, errArgs);</a:t>
            </a:r>
            <a:endParaRPr lang="en-US" sz="1400">
              <a:latin typeface="CamingoCode" charset="0"/>
            </a:endParaRPr>
          </a:p>
          <a:p>
            <a:pPr marL="0" indent="0">
              <a:buNone/>
            </a:pPr>
            <a:r>
              <a:rPr lang="en-US" sz="1400">
                <a:latin typeface="CamingoCode" charset="0"/>
              </a:rPr>
              <a:t>            resp.sendError(501, errMsg1);</a:t>
            </a:r>
            <a:endParaRPr lang="en-US" sz="1400">
              <a:latin typeface="CamingoCode" charset="0"/>
            </a:endParaRPr>
          </a:p>
          <a:p>
            <a:pPr marL="0" indent="0">
              <a:buNone/>
            </a:pPr>
            <a:r>
              <a:rPr lang="en-US" sz="1400">
                <a:latin typeface="CamingoCode" charset="0"/>
              </a:rPr>
              <a:t>        }</a:t>
            </a:r>
            <a:endParaRPr lang="en-US" sz="1400">
              <a:latin typeface="CamingoCode" charset="0"/>
            </a:endParaRPr>
          </a:p>
          <a:p>
            <a:pPr marL="0" indent="0">
              <a:buNone/>
            </a:pPr>
            <a:r>
              <a:rPr lang="en-US" sz="1400">
                <a:latin typeface="CamingoCode" charset="0"/>
              </a:rPr>
              <a:t>    }</a:t>
            </a:r>
            <a:endParaRPr lang="en-US" sz="1400">
              <a:latin typeface="CamingoCode"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2655</Words>
  <Application>Kingsoft Office WPP</Application>
  <PresentationFormat>全屏显示(4:3)</PresentationFormat>
  <Paragraphs>105</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Servlet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crossover</dc:creator>
  <cp:lastModifiedBy>zhy</cp:lastModifiedBy>
  <cp:revision>3</cp:revision>
  <dcterms:created xsi:type="dcterms:W3CDTF">2017-03-20T07:31:22Z</dcterms:created>
  <dcterms:modified xsi:type="dcterms:W3CDTF">2017-03-20T07:31:22Z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