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68" r:id="rId4"/>
    <p:sldId id="269" r:id="rId5"/>
    <p:sldId id="262" r:id="rId6"/>
    <p:sldId id="259" r:id="rId7"/>
    <p:sldId id="284" r:id="rId8"/>
    <p:sldId id="261" r:id="rId9"/>
    <p:sldId id="273" r:id="rId10"/>
    <p:sldId id="270" r:id="rId11"/>
    <p:sldId id="271" r:id="rId12"/>
    <p:sldId id="297" r:id="rId13"/>
    <p:sldId id="272" r:id="rId14"/>
    <p:sldId id="260" r:id="rId15"/>
    <p:sldId id="274" r:id="rId16"/>
    <p:sldId id="263" r:id="rId17"/>
    <p:sldId id="299" r:id="rId18"/>
    <p:sldId id="300" r:id="rId19"/>
    <p:sldId id="301" r:id="rId20"/>
    <p:sldId id="302" r:id="rId21"/>
    <p:sldId id="303" r:id="rId22"/>
    <p:sldId id="312" r:id="rId23"/>
    <p:sldId id="304" r:id="rId24"/>
    <p:sldId id="313" r:id="rId25"/>
    <p:sldId id="314" r:id="rId26"/>
    <p:sldId id="315" r:id="rId27"/>
    <p:sldId id="316" r:id="rId28"/>
    <p:sldId id="264" r:id="rId29"/>
    <p:sldId id="318" r:id="rId30"/>
    <p:sldId id="319" r:id="rId31"/>
    <p:sldId id="320" r:id="rId32"/>
    <p:sldId id="321" r:id="rId33"/>
    <p:sldId id="323" r:id="rId34"/>
    <p:sldId id="265" r:id="rId35"/>
    <p:sldId id="266" r:id="rId36"/>
    <p:sldId id="26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4" autoAdjust="0"/>
    <p:restoredTop sz="73358" autoAdjust="0"/>
  </p:normalViewPr>
  <p:slideViewPr>
    <p:cSldViewPr>
      <p:cViewPr varScale="1">
        <p:scale>
          <a:sx n="51" d="100"/>
          <a:sy n="51" d="100"/>
        </p:scale>
        <p:origin x="-19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ADEBB-41CD-457F-A748-A2776E017DB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A281F-6453-473A-A186-3F887887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47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大端</a:t>
            </a:r>
            <a:r>
              <a:rPr lang="en-US" dirty="0" smtClean="0"/>
              <a:t> </a:t>
            </a:r>
            <a:r>
              <a:rPr lang="en-US" dirty="0" err="1" smtClean="0"/>
              <a:t>高段位</a:t>
            </a:r>
            <a:r>
              <a:rPr lang="en-US" dirty="0" smtClean="0"/>
              <a:t> </a:t>
            </a:r>
            <a:r>
              <a:rPr lang="en-US" dirty="0" err="1" smtClean="0"/>
              <a:t>低地址</a:t>
            </a:r>
            <a:endParaRPr lang="en-US" dirty="0" smtClean="0"/>
          </a:p>
          <a:p>
            <a:r>
              <a:rPr lang="en-US" dirty="0" err="1" smtClean="0"/>
              <a:t>小端</a:t>
            </a:r>
            <a:r>
              <a:rPr lang="en-US" dirty="0" smtClean="0"/>
              <a:t> </a:t>
            </a:r>
            <a:r>
              <a:rPr lang="en-US" dirty="0" err="1" smtClean="0"/>
              <a:t>低段位</a:t>
            </a:r>
            <a:r>
              <a:rPr lang="en-US" dirty="0" smtClean="0"/>
              <a:t> </a:t>
            </a:r>
            <a:r>
              <a:rPr lang="en-US" dirty="0" err="1" smtClean="0"/>
              <a:t>低地址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A281F-6453-473A-A186-3F8878878F39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</a:t>
            </a:r>
            <a:r>
              <a:rPr lang="en-US" dirty="0" smtClean="0"/>
              <a:t>U N I X</a:t>
            </a:r>
            <a:r>
              <a:rPr lang="zh-CN" altLang="en-US" dirty="0" smtClean="0"/>
              <a:t>函数出错时，往常返回一个负值，而且整型变量</a:t>
            </a:r>
            <a:r>
              <a:rPr lang="en-US" dirty="0" smtClean="0"/>
              <a:t>e r </a:t>
            </a:r>
            <a:r>
              <a:rPr lang="en-US" dirty="0" err="1" smtClean="0"/>
              <a:t>r</a:t>
            </a:r>
            <a:r>
              <a:rPr lang="en-US" dirty="0" smtClean="0"/>
              <a:t> n o</a:t>
            </a:r>
            <a:r>
              <a:rPr lang="zh-CN" altLang="en-US" dirty="0" smtClean="0"/>
              <a:t>通常设置为具有特定信息的一个值</a:t>
            </a:r>
            <a:r>
              <a:rPr lang="en-US" altLang="zh-CN" dirty="0" smtClean="0"/>
              <a:t>。</a:t>
            </a:r>
          </a:p>
          <a:p>
            <a:r>
              <a:rPr lang="zh-CN" altLang="en-US" dirty="0" smtClean="0"/>
              <a:t>例如， </a:t>
            </a:r>
            <a:r>
              <a:rPr lang="en-US" dirty="0" smtClean="0"/>
              <a:t>o p e n</a:t>
            </a:r>
            <a:r>
              <a:rPr lang="zh-CN" altLang="en-US" dirty="0" smtClean="0"/>
              <a:t>函数如成功执行则返回一个非负文件描述符，如出错则返回－</a:t>
            </a:r>
            <a:r>
              <a:rPr lang="en-US" altLang="zh-CN" dirty="0" smtClean="0"/>
              <a:t>1。</a:t>
            </a:r>
          </a:p>
          <a:p>
            <a:r>
              <a:rPr lang="zh-CN" altLang="en-US" dirty="0" smtClean="0"/>
              <a:t>在</a:t>
            </a:r>
            <a:r>
              <a:rPr lang="en-US" dirty="0" smtClean="0"/>
              <a:t>o p e n</a:t>
            </a:r>
            <a:r>
              <a:rPr lang="zh-CN" altLang="en-US" dirty="0" smtClean="0"/>
              <a:t>出错时，有大约</a:t>
            </a:r>
            <a:r>
              <a:rPr lang="en-US" altLang="zh-CN" dirty="0" smtClean="0"/>
              <a:t>1 5</a:t>
            </a:r>
            <a:r>
              <a:rPr lang="zh-CN" altLang="en-US" dirty="0" smtClean="0"/>
              <a:t>种不同的</a:t>
            </a:r>
            <a:r>
              <a:rPr lang="en-US" dirty="0" smtClean="0"/>
              <a:t>e r </a:t>
            </a:r>
            <a:r>
              <a:rPr lang="en-US" dirty="0" err="1" smtClean="0"/>
              <a:t>r</a:t>
            </a:r>
            <a:r>
              <a:rPr lang="en-US" dirty="0" smtClean="0"/>
              <a:t> n o</a:t>
            </a:r>
            <a:r>
              <a:rPr lang="zh-CN" altLang="en-US" dirty="0" smtClean="0"/>
              <a:t>值</a:t>
            </a:r>
            <a:r>
              <a:rPr lang="en-US" altLang="zh-CN" dirty="0" smtClean="0"/>
              <a:t>(</a:t>
            </a:r>
            <a:r>
              <a:rPr lang="zh-CN" altLang="en-US" dirty="0" smtClean="0"/>
              <a:t>文件不存在，许可权问题等 </a:t>
            </a:r>
            <a:r>
              <a:rPr lang="en-US" altLang="zh-CN" dirty="0" smtClean="0"/>
              <a:t>)</a:t>
            </a:r>
          </a:p>
          <a:p>
            <a:r>
              <a:rPr lang="en-US" dirty="0" err="1" smtClean="0"/>
              <a:t>我们需要知道错误的信息是什么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A281F-6453-473A-A186-3F8878878F39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A281F-6453-473A-A186-3F8878878F39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系统调用是操作系统层次的，不具有可移植性，陷入内核</a:t>
            </a:r>
            <a:endParaRPr lang="en-US" dirty="0" smtClean="0"/>
          </a:p>
          <a:p>
            <a:r>
              <a:rPr lang="en-US" dirty="0" err="1" smtClean="0"/>
              <a:t>库函数其实是对库函数的封装</a:t>
            </a:r>
            <a:endParaRPr lang="en-US" dirty="0" smtClean="0"/>
          </a:p>
          <a:p>
            <a:r>
              <a:rPr lang="en-US" dirty="0" err="1" smtClean="0"/>
              <a:t>缓存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A281F-6453-473A-A186-3F8878878F39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A281F-6453-473A-A186-3F8878878F39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Open第二个第三个参数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A281F-6453-473A-A186-3F8878878F39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en-US"/>
              <a:t>lstat和stat的区别</a:t>
            </a:r>
          </a:p>
          <a:p>
            <a:r>
              <a:rPr lang="x-none" altLang="en-US"/>
              <a:t>如果是链接文件，stat打开链接文件指向的实际文件</a:t>
            </a:r>
          </a:p>
          <a:p>
            <a:r>
              <a:rPr lang="x-none" altLang="en-US"/>
              <a:t>lstat打开链接文件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A281F-6453-473A-A186-3F8878878F39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A947-5D5A-4402-9616-E6582D0026E2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4121-58FC-42A6-8A88-01769DFAE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A947-5D5A-4402-9616-E6582D0026E2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4121-58FC-42A6-8A88-01769DFAE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A947-5D5A-4402-9616-E6582D0026E2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4121-58FC-42A6-8A88-01769DFAE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A947-5D5A-4402-9616-E6582D0026E2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4121-58FC-42A6-8A88-01769DFAE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A947-5D5A-4402-9616-E6582D0026E2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4121-58FC-42A6-8A88-01769DFAE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A947-5D5A-4402-9616-E6582D0026E2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4121-58FC-42A6-8A88-01769DFAE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A947-5D5A-4402-9616-E6582D0026E2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4121-58FC-42A6-8A88-01769DFAE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A947-5D5A-4402-9616-E6582D0026E2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4121-58FC-42A6-8A88-01769DFAE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A947-5D5A-4402-9616-E6582D0026E2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4121-58FC-42A6-8A88-01769DFAE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A947-5D5A-4402-9616-E6582D0026E2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4121-58FC-42A6-8A88-01769DFAE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A947-5D5A-4402-9616-E6582D0026E2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4121-58FC-42A6-8A88-01769DFAE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5A947-5D5A-4402-9616-E6582D0026E2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64121-58FC-42A6-8A88-01769DFAE5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cc</a:t>
            </a:r>
            <a:endParaRPr lang="en-US" dirty="0" smtClean="0"/>
          </a:p>
          <a:p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 err="1" smtClean="0"/>
              <a:t>demo.c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 err="1" smtClean="0"/>
              <a:t>demo.c</a:t>
            </a:r>
            <a:r>
              <a:rPr lang="en-US" dirty="0" smtClean="0"/>
              <a:t> -o demo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x-none" altLang="en-US" dirty="0" smtClean="0"/>
              <a:t>demo.c</a:t>
            </a:r>
            <a:r>
              <a:rPr lang="en-US" altLang="en-US" dirty="0" smtClean="0"/>
              <a:t> </a:t>
            </a:r>
            <a:endParaRPr lang="x-none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ssize_t</a:t>
            </a:r>
            <a:r>
              <a:rPr lang="en-US" dirty="0"/>
              <a:t> read(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fildes</a:t>
            </a:r>
            <a:r>
              <a:rPr lang="en-US" dirty="0"/>
              <a:t>, void *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nbyte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从fildes中读取nbyte字节到buf中</a:t>
            </a:r>
            <a:endParaRPr lang="en-US" dirty="0" smtClean="0"/>
          </a:p>
          <a:p>
            <a:r>
              <a:rPr lang="en-US" dirty="0" err="1" smtClean="0"/>
              <a:t>返回读取的字节数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read.c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ssize_t</a:t>
            </a:r>
            <a:r>
              <a:rPr lang="en-US" dirty="0"/>
              <a:t> write(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fildes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void *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nbyte</a:t>
            </a:r>
            <a:r>
              <a:rPr lang="en-US" dirty="0"/>
              <a:t>);</a:t>
            </a:r>
          </a:p>
          <a:p>
            <a:r>
              <a:rPr lang="en-US" dirty="0" err="1" smtClean="0"/>
              <a:t>从fildes读取nbytes字节到buffer中</a:t>
            </a:r>
            <a:endParaRPr lang="en-US" dirty="0" smtClean="0"/>
          </a:p>
          <a:p>
            <a:r>
              <a:rPr lang="en-US" dirty="0" err="1" smtClean="0"/>
              <a:t>返回写了多少字节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w</a:t>
            </a:r>
            <a:r>
              <a:rPr lang="en-US" dirty="0" err="1" smtClean="0"/>
              <a:t>rite.c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close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x-none" altLang="en-US" dirty="0"/>
              <a:t>filede</a:t>
            </a:r>
            <a:r>
              <a:rPr lang="en-US" dirty="0"/>
              <a:t>)；</a:t>
            </a:r>
          </a:p>
          <a:p>
            <a:r>
              <a:rPr lang="x-none" altLang="en-US" dirty="0"/>
              <a:t>关闭文件</a:t>
            </a:r>
          </a:p>
          <a:p>
            <a:endParaRPr lang="x-none" altLang="en-US" dirty="0"/>
          </a:p>
          <a:p>
            <a:r>
              <a:rPr lang="x-none" altLang="en-US" dirty="0"/>
              <a:t>当一个程序关闭时，内核会把它开启的文件全部关闭</a:t>
            </a:r>
          </a:p>
          <a:p>
            <a:endParaRPr lang="x-none" altLang="en-US" dirty="0"/>
          </a:p>
          <a:p>
            <a:endParaRPr lang="x-none" altLang="en-US" dirty="0"/>
          </a:p>
          <a:p>
            <a:endParaRPr lang="x-none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用open，read，write写一个文件复制程序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opy.c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标准IO</a:t>
            </a:r>
            <a:r>
              <a:rPr lang="en-US" dirty="0" smtClean="0"/>
              <a:t> </a:t>
            </a:r>
          </a:p>
          <a:p>
            <a:r>
              <a:rPr lang="en-US" dirty="0" err="1"/>
              <a:t>FILE</a:t>
            </a:r>
            <a:r>
              <a:rPr lang="en-US" dirty="0" err="1" smtClean="0"/>
              <a:t>指针</a:t>
            </a:r>
            <a:endParaRPr lang="en-US" dirty="0" smtClean="0"/>
          </a:p>
          <a:p>
            <a:r>
              <a:rPr lang="en-US" dirty="0" err="1"/>
              <a:t>p</a:t>
            </a:r>
            <a:r>
              <a:rPr lang="en-US" dirty="0" err="1" smtClean="0"/>
              <a:t>rintf</a:t>
            </a:r>
            <a:r>
              <a:rPr lang="en-US" dirty="0" smtClean="0"/>
              <a:t>  </a:t>
            </a:r>
            <a:r>
              <a:rPr lang="en-US" dirty="0" err="1" smtClean="0"/>
              <a:t>fprintf</a:t>
            </a:r>
            <a:r>
              <a:rPr lang="en-US" dirty="0" smtClean="0"/>
              <a:t> </a:t>
            </a:r>
            <a:r>
              <a:rPr lang="en-US" dirty="0" err="1" smtClean="0"/>
              <a:t>sprintf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canf</a:t>
            </a:r>
            <a:r>
              <a:rPr lang="en-US" dirty="0" smtClean="0"/>
              <a:t>  </a:t>
            </a:r>
            <a:r>
              <a:rPr lang="en-US" dirty="0" err="1" smtClean="0"/>
              <a:t>fscanf</a:t>
            </a:r>
            <a:r>
              <a:rPr lang="en-US" dirty="0" smtClean="0"/>
              <a:t> </a:t>
            </a:r>
            <a:r>
              <a:rPr lang="en-US" dirty="0" err="1" smtClean="0"/>
              <a:t>sscanf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带缓存的IO和不带缓存的IO</a:t>
            </a:r>
            <a:endParaRPr lang="en-US" dirty="0" smtClean="0"/>
          </a:p>
          <a:p>
            <a:r>
              <a:rPr lang="en-US" dirty="0" err="1" smtClean="0"/>
              <a:t>io.c</a:t>
            </a:r>
            <a:endParaRPr lang="en-US" dirty="0" smtClean="0"/>
          </a:p>
          <a:p>
            <a:r>
              <a:rPr lang="en-US" dirty="0" err="1" smtClean="0"/>
              <a:t>FILE流里面有一层缓存</a:t>
            </a:r>
            <a:endParaRPr lang="en-US" dirty="0" smtClean="0"/>
          </a:p>
          <a:p>
            <a:r>
              <a:rPr lang="en-US" dirty="0" err="1" smtClean="0"/>
              <a:t>内核里有一层缓存</a:t>
            </a:r>
            <a:endParaRPr lang="en-US" dirty="0" smtClean="0"/>
          </a:p>
          <a:p>
            <a:r>
              <a:rPr lang="en-US" dirty="0" err="1" smtClean="0"/>
              <a:t>为什么</a:t>
            </a:r>
            <a:endParaRPr lang="en-US" dirty="0" smtClean="0"/>
          </a:p>
          <a:p>
            <a:r>
              <a:rPr lang="en-US" dirty="0" err="1" smtClean="0"/>
              <a:t>系统调用的开销较大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文件属性</a:t>
            </a:r>
          </a:p>
          <a:p>
            <a:r>
              <a:rPr i="1" dirty="0" err="1"/>
              <a:t>int</a:t>
            </a:r>
            <a:r>
              <a:rPr i="1" dirty="0"/>
              <a:t> stat(</a:t>
            </a:r>
            <a:r>
              <a:rPr i="1" dirty="0" err="1"/>
              <a:t>const</a:t>
            </a:r>
            <a:r>
              <a:rPr i="1" dirty="0"/>
              <a:t> char *pathname, </a:t>
            </a:r>
            <a:r>
              <a:rPr i="1" dirty="0" err="1"/>
              <a:t>struct</a:t>
            </a:r>
            <a:r>
              <a:rPr i="1" dirty="0"/>
              <a:t> stat * </a:t>
            </a:r>
            <a:r>
              <a:rPr i="1" dirty="0" err="1"/>
              <a:t>buf</a:t>
            </a:r>
            <a:r>
              <a:rPr i="1" dirty="0"/>
              <a:t>) ;</a:t>
            </a:r>
          </a:p>
          <a:p>
            <a:r>
              <a:rPr i="1" dirty="0" err="1"/>
              <a:t>int</a:t>
            </a:r>
            <a:r>
              <a:rPr i="1" dirty="0"/>
              <a:t> </a:t>
            </a:r>
            <a:r>
              <a:rPr i="1" dirty="0" err="1"/>
              <a:t>fstat</a:t>
            </a:r>
            <a:r>
              <a:rPr i="1" dirty="0"/>
              <a:t>(</a:t>
            </a:r>
            <a:r>
              <a:rPr i="1" dirty="0" err="1"/>
              <a:t>int</a:t>
            </a:r>
            <a:r>
              <a:rPr i="1" dirty="0"/>
              <a:t> </a:t>
            </a:r>
            <a:r>
              <a:rPr i="1" dirty="0" err="1"/>
              <a:t>filedes</a:t>
            </a:r>
            <a:r>
              <a:rPr i="1" dirty="0" smtClean="0"/>
              <a:t>,</a:t>
            </a:r>
            <a:r>
              <a:rPr lang="en-US" i="1" dirty="0" smtClean="0"/>
              <a:t> </a:t>
            </a:r>
            <a:r>
              <a:rPr i="1" dirty="0" err="1" smtClean="0"/>
              <a:t>struct</a:t>
            </a:r>
            <a:r>
              <a:rPr i="1" dirty="0" smtClean="0"/>
              <a:t> </a:t>
            </a:r>
            <a:r>
              <a:rPr i="1" dirty="0"/>
              <a:t>stat * </a:t>
            </a:r>
            <a:r>
              <a:rPr i="1" dirty="0" err="1"/>
              <a:t>buf</a:t>
            </a:r>
            <a:r>
              <a:rPr i="1" dirty="0"/>
              <a:t>) ;</a:t>
            </a:r>
          </a:p>
          <a:p>
            <a:r>
              <a:rPr i="1" dirty="0" err="1"/>
              <a:t>int</a:t>
            </a:r>
            <a:r>
              <a:rPr i="1" dirty="0"/>
              <a:t> </a:t>
            </a:r>
            <a:r>
              <a:rPr i="1" dirty="0" err="1"/>
              <a:t>lstat</a:t>
            </a:r>
            <a:r>
              <a:rPr i="1" dirty="0"/>
              <a:t>(</a:t>
            </a:r>
            <a:r>
              <a:rPr i="1" dirty="0" err="1"/>
              <a:t>const</a:t>
            </a:r>
            <a:r>
              <a:rPr i="1" dirty="0"/>
              <a:t> char *pathname, </a:t>
            </a:r>
            <a:r>
              <a:rPr i="1" dirty="0" err="1"/>
              <a:t>struct</a:t>
            </a:r>
            <a:r>
              <a:rPr i="1" dirty="0"/>
              <a:t> stat * </a:t>
            </a:r>
            <a:r>
              <a:rPr i="1" dirty="0" err="1"/>
              <a:t>buf</a:t>
            </a:r>
            <a:r>
              <a:rPr i="1" dirty="0"/>
              <a:t>) ;</a:t>
            </a:r>
          </a:p>
          <a:p>
            <a:r>
              <a:rPr dirty="0" err="1"/>
              <a:t>三个函数的返回：若成功则为</a:t>
            </a:r>
            <a:r>
              <a:rPr dirty="0"/>
              <a:t> 0，若出错则为-1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aseline="-25000" dirty="0" err="1"/>
              <a:t>struct</a:t>
            </a:r>
            <a:r>
              <a:rPr lang="en-US" baseline="-25000" dirty="0"/>
              <a:t> stat  </a:t>
            </a:r>
          </a:p>
          <a:p>
            <a:pPr marL="0" indent="0">
              <a:buNone/>
            </a:pPr>
            <a:r>
              <a:rPr lang="en-US" baseline="-25000" dirty="0"/>
              <a:t>{  </a:t>
            </a:r>
          </a:p>
          <a:p>
            <a:pPr marL="0" indent="0">
              <a:buNone/>
            </a:pPr>
            <a:r>
              <a:rPr lang="en-US" baseline="-25000" dirty="0"/>
              <a:t>    </a:t>
            </a:r>
            <a:r>
              <a:rPr lang="en-US" baseline="-25000" dirty="0" err="1"/>
              <a:t>dev_t</a:t>
            </a:r>
            <a:r>
              <a:rPr lang="en-US" baseline="-25000" dirty="0"/>
              <a:t>       </a:t>
            </a:r>
            <a:r>
              <a:rPr lang="en-US" baseline="-25000" dirty="0" err="1"/>
              <a:t>st_dev</a:t>
            </a:r>
            <a:r>
              <a:rPr lang="en-US" baseline="-25000" dirty="0"/>
              <a:t>;     /* ID of device containing file -</a:t>
            </a:r>
            <a:r>
              <a:rPr lang="en-US" baseline="-25000" dirty="0" err="1"/>
              <a:t>文件所在设备的ID</a:t>
            </a:r>
            <a:r>
              <a:rPr lang="en-US" baseline="-25000" dirty="0"/>
              <a:t>*/  </a:t>
            </a:r>
          </a:p>
          <a:p>
            <a:pPr marL="0" indent="0">
              <a:buNone/>
            </a:pPr>
            <a:r>
              <a:rPr lang="en-US" baseline="-25000" dirty="0"/>
              <a:t>    </a:t>
            </a:r>
            <a:r>
              <a:rPr lang="en-US" baseline="-25000" dirty="0" err="1"/>
              <a:t>ino_t</a:t>
            </a:r>
            <a:r>
              <a:rPr lang="en-US" baseline="-25000" dirty="0"/>
              <a:t>       </a:t>
            </a:r>
            <a:r>
              <a:rPr lang="en-US" baseline="-25000" dirty="0" err="1"/>
              <a:t>st_ino</a:t>
            </a:r>
            <a:r>
              <a:rPr lang="en-US" baseline="-25000" dirty="0"/>
              <a:t>;     /* </a:t>
            </a:r>
            <a:r>
              <a:rPr lang="en-US" baseline="-25000" dirty="0" err="1"/>
              <a:t>inode</a:t>
            </a:r>
            <a:r>
              <a:rPr lang="en-US" baseline="-25000" dirty="0"/>
              <a:t> number -</a:t>
            </a:r>
            <a:r>
              <a:rPr lang="en-US" baseline="-25000" dirty="0" err="1"/>
              <a:t>inode节点号</a:t>
            </a:r>
            <a:r>
              <a:rPr lang="en-US" baseline="-25000" dirty="0"/>
              <a:t>*/  </a:t>
            </a:r>
          </a:p>
          <a:p>
            <a:pPr marL="0" indent="0">
              <a:buNone/>
            </a:pPr>
            <a:r>
              <a:rPr lang="en-US" baseline="-25000" dirty="0"/>
              <a:t>    </a:t>
            </a:r>
            <a:r>
              <a:rPr lang="x-none" altLang="en-US" baseline="-25000" dirty="0"/>
              <a:t>*</a:t>
            </a:r>
            <a:r>
              <a:rPr lang="en-US" baseline="-25000" dirty="0" err="1"/>
              <a:t>mode_t</a:t>
            </a:r>
            <a:r>
              <a:rPr lang="en-US" baseline="-25000" dirty="0"/>
              <a:t>      </a:t>
            </a:r>
            <a:r>
              <a:rPr lang="en-US" baseline="-25000" dirty="0" err="1"/>
              <a:t>st_mode</a:t>
            </a:r>
            <a:r>
              <a:rPr lang="en-US" baseline="-25000" dirty="0"/>
              <a:t>;    /* </a:t>
            </a:r>
            <a:r>
              <a:rPr lang="x-none" altLang="en-US" baseline="-25000" dirty="0"/>
              <a:t>file type &amp; mode</a:t>
            </a:r>
            <a:r>
              <a:rPr lang="en-US" baseline="-25000" dirty="0"/>
              <a:t>/  </a:t>
            </a:r>
          </a:p>
          <a:p>
            <a:pPr marL="0" indent="0">
              <a:buNone/>
            </a:pPr>
            <a:r>
              <a:rPr lang="en-US" baseline="-25000" dirty="0"/>
              <a:t>    </a:t>
            </a:r>
            <a:r>
              <a:rPr lang="x-none" altLang="en-US" baseline="-25000" dirty="0"/>
              <a:t>*</a:t>
            </a:r>
            <a:r>
              <a:rPr lang="en-US" baseline="-25000" dirty="0" err="1"/>
              <a:t>nlink_t</a:t>
            </a:r>
            <a:r>
              <a:rPr lang="en-US" baseline="-25000" dirty="0"/>
              <a:t>     </a:t>
            </a:r>
            <a:r>
              <a:rPr lang="en-US" baseline="-25000" dirty="0" err="1"/>
              <a:t>st_nlink</a:t>
            </a:r>
            <a:r>
              <a:rPr lang="en-US" baseline="-25000" dirty="0"/>
              <a:t>;   /* number of hard links -</a:t>
            </a:r>
            <a:r>
              <a:rPr lang="en-US" baseline="-25000" dirty="0" err="1"/>
              <a:t>链向此文件的连接数</a:t>
            </a:r>
            <a:r>
              <a:rPr lang="en-US" baseline="-25000" dirty="0"/>
              <a:t>(</a:t>
            </a:r>
            <a:r>
              <a:rPr lang="en-US" baseline="-25000" dirty="0" err="1"/>
              <a:t>硬连接</a:t>
            </a:r>
            <a:r>
              <a:rPr lang="en-US" baseline="-25000" dirty="0"/>
              <a:t>)*/  </a:t>
            </a:r>
          </a:p>
          <a:p>
            <a:pPr marL="0" indent="0">
              <a:buNone/>
            </a:pPr>
            <a:r>
              <a:rPr lang="en-US" baseline="-25000" dirty="0"/>
              <a:t>    </a:t>
            </a:r>
            <a:r>
              <a:rPr lang="x-none" altLang="en-US" baseline="-25000" dirty="0"/>
              <a:t>*</a:t>
            </a:r>
            <a:r>
              <a:rPr lang="en-US" baseline="-25000" dirty="0" err="1"/>
              <a:t>uid_t</a:t>
            </a:r>
            <a:r>
              <a:rPr lang="en-US" baseline="-25000" dirty="0"/>
              <a:t>       </a:t>
            </a:r>
            <a:r>
              <a:rPr lang="en-US" baseline="-25000" dirty="0" err="1"/>
              <a:t>st_uid</a:t>
            </a:r>
            <a:r>
              <a:rPr lang="en-US" baseline="-25000" dirty="0"/>
              <a:t>;     /* user ID of owner -user id*/  </a:t>
            </a:r>
          </a:p>
          <a:p>
            <a:pPr marL="0" indent="0">
              <a:buNone/>
            </a:pPr>
            <a:r>
              <a:rPr lang="en-US" baseline="-25000" dirty="0"/>
              <a:t>    </a:t>
            </a:r>
            <a:r>
              <a:rPr lang="x-none" altLang="en-US" baseline="-25000" dirty="0"/>
              <a:t>*</a:t>
            </a:r>
            <a:r>
              <a:rPr lang="en-US" baseline="-25000" dirty="0" err="1"/>
              <a:t>gid_t</a:t>
            </a:r>
            <a:r>
              <a:rPr lang="en-US" baseline="-25000" dirty="0"/>
              <a:t>       </a:t>
            </a:r>
            <a:r>
              <a:rPr lang="en-US" baseline="-25000" dirty="0" err="1"/>
              <a:t>st_gid</a:t>
            </a:r>
            <a:r>
              <a:rPr lang="en-US" baseline="-25000" dirty="0"/>
              <a:t>;     /* group ID of owner - group id*/  </a:t>
            </a:r>
          </a:p>
          <a:p>
            <a:pPr marL="0" indent="0">
              <a:buNone/>
            </a:pPr>
            <a:r>
              <a:rPr lang="en-US" baseline="-25000" dirty="0"/>
              <a:t>    </a:t>
            </a:r>
            <a:r>
              <a:rPr lang="en-US" baseline="-25000" dirty="0" err="1"/>
              <a:t>dev_t</a:t>
            </a:r>
            <a:r>
              <a:rPr lang="en-US" baseline="-25000" dirty="0"/>
              <a:t>       </a:t>
            </a:r>
            <a:r>
              <a:rPr lang="en-US" baseline="-25000" dirty="0" err="1"/>
              <a:t>st_rdev</a:t>
            </a:r>
            <a:r>
              <a:rPr lang="en-US" baseline="-25000" dirty="0"/>
              <a:t>;    /* device ID (if special file) -</a:t>
            </a:r>
            <a:r>
              <a:rPr lang="en-US" baseline="-25000" dirty="0" err="1"/>
              <a:t>设备号，针对设备文件</a:t>
            </a:r>
            <a:r>
              <a:rPr lang="en-US" baseline="-25000" dirty="0"/>
              <a:t>*/  </a:t>
            </a:r>
          </a:p>
          <a:p>
            <a:pPr marL="0" indent="0">
              <a:buNone/>
            </a:pPr>
            <a:r>
              <a:rPr lang="en-US" baseline="-25000" dirty="0"/>
              <a:t>    </a:t>
            </a:r>
            <a:r>
              <a:rPr lang="x-none" altLang="en-US" baseline="-25000" dirty="0"/>
              <a:t>*</a:t>
            </a:r>
            <a:r>
              <a:rPr lang="en-US" baseline="-25000" dirty="0" err="1"/>
              <a:t>off_t</a:t>
            </a:r>
            <a:r>
              <a:rPr lang="en-US" baseline="-25000" dirty="0"/>
              <a:t>       </a:t>
            </a:r>
            <a:r>
              <a:rPr lang="en-US" baseline="-25000" dirty="0" err="1"/>
              <a:t>st_size</a:t>
            </a:r>
            <a:r>
              <a:rPr lang="en-US" baseline="-25000" dirty="0"/>
              <a:t>;    /* total size, in bytes -</a:t>
            </a:r>
            <a:r>
              <a:rPr lang="en-US" baseline="-25000" dirty="0" err="1"/>
              <a:t>文件大小，字节为单位</a:t>
            </a:r>
            <a:r>
              <a:rPr lang="en-US" baseline="-25000" dirty="0"/>
              <a:t>*/  </a:t>
            </a:r>
          </a:p>
          <a:p>
            <a:pPr marL="0" indent="0">
              <a:buNone/>
            </a:pPr>
            <a:r>
              <a:rPr lang="en-US" baseline="-25000" dirty="0"/>
              <a:t>    </a:t>
            </a:r>
            <a:r>
              <a:rPr lang="en-US" baseline="-25000" dirty="0" err="1"/>
              <a:t>blksize_t</a:t>
            </a:r>
            <a:r>
              <a:rPr lang="en-US" baseline="-25000" dirty="0"/>
              <a:t>   </a:t>
            </a:r>
            <a:r>
              <a:rPr lang="en-US" baseline="-25000" dirty="0" err="1"/>
              <a:t>st_blksize</a:t>
            </a:r>
            <a:r>
              <a:rPr lang="en-US" baseline="-25000" dirty="0"/>
              <a:t>; /* </a:t>
            </a:r>
            <a:r>
              <a:rPr lang="en-US" baseline="-25000" dirty="0" err="1"/>
              <a:t>blocksize</a:t>
            </a:r>
            <a:r>
              <a:rPr lang="en-US" baseline="-25000" dirty="0"/>
              <a:t> for </a:t>
            </a:r>
            <a:r>
              <a:rPr lang="en-US" baseline="-25000" dirty="0" err="1"/>
              <a:t>filesystem</a:t>
            </a:r>
            <a:r>
              <a:rPr lang="en-US" baseline="-25000" dirty="0"/>
              <a:t> I/O -</a:t>
            </a:r>
            <a:r>
              <a:rPr lang="en-US" baseline="-25000" dirty="0" err="1"/>
              <a:t>系统块的大小</a:t>
            </a:r>
            <a:r>
              <a:rPr lang="en-US" baseline="-25000" dirty="0"/>
              <a:t>*/  </a:t>
            </a:r>
          </a:p>
          <a:p>
            <a:pPr marL="0" indent="0">
              <a:buNone/>
            </a:pPr>
            <a:r>
              <a:rPr lang="en-US" baseline="-25000" dirty="0"/>
              <a:t>    </a:t>
            </a:r>
            <a:r>
              <a:rPr lang="en-US" baseline="-25000" dirty="0" err="1"/>
              <a:t>blkcnt_t</a:t>
            </a:r>
            <a:r>
              <a:rPr lang="en-US" baseline="-25000" dirty="0"/>
              <a:t>    </a:t>
            </a:r>
            <a:r>
              <a:rPr lang="en-US" baseline="-25000" dirty="0" err="1"/>
              <a:t>st_blocks</a:t>
            </a:r>
            <a:r>
              <a:rPr lang="en-US" baseline="-25000" dirty="0"/>
              <a:t>;  /* number of blocks allocated -</a:t>
            </a:r>
            <a:r>
              <a:rPr lang="en-US" baseline="-25000" dirty="0" err="1"/>
              <a:t>文件所占块数</a:t>
            </a:r>
            <a:r>
              <a:rPr lang="en-US" baseline="-25000" dirty="0"/>
              <a:t>*/  </a:t>
            </a:r>
          </a:p>
          <a:p>
            <a:pPr marL="0" indent="0">
              <a:buNone/>
            </a:pPr>
            <a:r>
              <a:rPr lang="en-US" baseline="-25000" dirty="0"/>
              <a:t>    </a:t>
            </a:r>
            <a:r>
              <a:rPr lang="en-US" baseline="-25000" dirty="0" err="1"/>
              <a:t>time_t</a:t>
            </a:r>
            <a:r>
              <a:rPr lang="en-US" baseline="-25000" dirty="0"/>
              <a:t>      </a:t>
            </a:r>
            <a:r>
              <a:rPr lang="en-US" baseline="-25000" dirty="0" err="1"/>
              <a:t>st_atime</a:t>
            </a:r>
            <a:r>
              <a:rPr lang="en-US" baseline="-25000" dirty="0"/>
              <a:t>;   /* time of last access -</a:t>
            </a:r>
            <a:r>
              <a:rPr lang="en-US" baseline="-25000" dirty="0" err="1"/>
              <a:t>最近存取时间</a:t>
            </a:r>
            <a:r>
              <a:rPr lang="en-US" baseline="-25000" dirty="0"/>
              <a:t>*/  </a:t>
            </a:r>
          </a:p>
          <a:p>
            <a:pPr marL="0" indent="0">
              <a:buNone/>
            </a:pPr>
            <a:r>
              <a:rPr lang="en-US" baseline="-25000" dirty="0"/>
              <a:t>    </a:t>
            </a:r>
            <a:r>
              <a:rPr lang="en-US" baseline="-25000" dirty="0" err="1"/>
              <a:t>time_t</a:t>
            </a:r>
            <a:r>
              <a:rPr lang="en-US" baseline="-25000" dirty="0"/>
              <a:t>      </a:t>
            </a:r>
            <a:r>
              <a:rPr lang="en-US" baseline="-25000" dirty="0" err="1"/>
              <a:t>st_mtime</a:t>
            </a:r>
            <a:r>
              <a:rPr lang="en-US" baseline="-25000" dirty="0"/>
              <a:t>;   /* time of last modification -</a:t>
            </a:r>
            <a:r>
              <a:rPr lang="en-US" baseline="-25000" dirty="0" err="1"/>
              <a:t>最近修改时间</a:t>
            </a:r>
            <a:r>
              <a:rPr lang="en-US" baseline="-25000" dirty="0"/>
              <a:t>*/  </a:t>
            </a:r>
          </a:p>
          <a:p>
            <a:pPr marL="0" indent="0">
              <a:buNone/>
            </a:pPr>
            <a:r>
              <a:rPr lang="en-US" baseline="-25000" dirty="0"/>
              <a:t>    </a:t>
            </a:r>
            <a:r>
              <a:rPr lang="en-US" baseline="-25000" dirty="0" err="1"/>
              <a:t>time_t</a:t>
            </a:r>
            <a:r>
              <a:rPr lang="en-US" baseline="-25000" dirty="0"/>
              <a:t>      </a:t>
            </a:r>
            <a:r>
              <a:rPr lang="en-US" baseline="-25000" dirty="0" err="1"/>
              <a:t>st_ctime</a:t>
            </a:r>
            <a:r>
              <a:rPr lang="en-US" baseline="-25000" dirty="0"/>
              <a:t>;   /* time of last status change - */  </a:t>
            </a:r>
            <a:r>
              <a:rPr lang="x-none" altLang="en-US" baseline="-25000" dirty="0"/>
              <a:t>owner</a:t>
            </a:r>
          </a:p>
          <a:p>
            <a:pPr marL="0" indent="0">
              <a:buNone/>
            </a:pPr>
            <a:r>
              <a:rPr lang="en-US" baseline="-25000" dirty="0"/>
              <a:t>};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 dirty="0"/>
              <a:t>文件类型</a:t>
            </a:r>
          </a:p>
          <a:p>
            <a:pPr lvl="1"/>
            <a:r>
              <a:rPr lang="x-none" altLang="en-US" dirty="0"/>
              <a:t>普通文件(regular file)</a:t>
            </a:r>
          </a:p>
          <a:p>
            <a:pPr lvl="1"/>
            <a:r>
              <a:rPr lang="x-none" altLang="en-US" dirty="0"/>
              <a:t>目录文件(directory file)</a:t>
            </a:r>
          </a:p>
          <a:p>
            <a:pPr lvl="1"/>
            <a:r>
              <a:rPr lang="x-none" altLang="en-US" dirty="0"/>
              <a:t>字符特殊文件(character special file）</a:t>
            </a:r>
          </a:p>
          <a:p>
            <a:pPr lvl="1"/>
            <a:r>
              <a:rPr lang="x-none" altLang="en-US" dirty="0"/>
              <a:t>块特殊文件(block special file)</a:t>
            </a:r>
          </a:p>
          <a:p>
            <a:pPr lvl="1"/>
            <a:r>
              <a:rPr lang="x-none" altLang="en-US" dirty="0"/>
              <a:t>FIFO</a:t>
            </a:r>
          </a:p>
          <a:p>
            <a:pPr lvl="1"/>
            <a:r>
              <a:rPr lang="x-none" altLang="en-US" dirty="0"/>
              <a:t>套接口(socket )</a:t>
            </a:r>
          </a:p>
          <a:p>
            <a:pPr lvl="1"/>
            <a:r>
              <a:rPr lang="x-none" altLang="en-US" dirty="0"/>
              <a:t>符号连接(symbolic link)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x-none" altLang="en-US" dirty="0"/>
              <a:t>&lt;sys/stat.h&gt;</a:t>
            </a:r>
          </a:p>
          <a:p>
            <a:pPr lvl="1"/>
            <a:r>
              <a:rPr lang="x-none" altLang="en-US" dirty="0"/>
              <a:t>S_ ISREG() 普通文件</a:t>
            </a:r>
          </a:p>
          <a:p>
            <a:pPr lvl="1"/>
            <a:r>
              <a:rPr lang="x-none" altLang="en-US" dirty="0"/>
              <a:t>S_ ISDIR() 目录文件</a:t>
            </a:r>
          </a:p>
          <a:p>
            <a:pPr lvl="1"/>
            <a:r>
              <a:rPr lang="x-none" altLang="en-US" dirty="0"/>
              <a:t>S_ ISCHR() 字符特殊文件</a:t>
            </a:r>
          </a:p>
          <a:p>
            <a:pPr lvl="1"/>
            <a:r>
              <a:rPr lang="x-none" altLang="en-US" dirty="0"/>
              <a:t>S_ ISBLK() 块特殊文件</a:t>
            </a:r>
          </a:p>
          <a:p>
            <a:pPr lvl="1"/>
            <a:r>
              <a:rPr lang="x-none" altLang="en-US" dirty="0"/>
              <a:t>S_ ISFIFO() 管道或FIFO</a:t>
            </a:r>
          </a:p>
          <a:p>
            <a:pPr lvl="1"/>
            <a:r>
              <a:rPr lang="x-none" altLang="en-US" dirty="0"/>
              <a:t>S_ ISLNK() 符号连接</a:t>
            </a:r>
          </a:p>
          <a:p>
            <a:pPr lvl="1"/>
            <a:r>
              <a:rPr lang="x-none" altLang="en-US" dirty="0"/>
              <a:t>S_ ISSOCK() 套接字</a:t>
            </a:r>
          </a:p>
          <a:p>
            <a:pPr marL="457200" lvl="1" indent="0">
              <a:buNone/>
            </a:pPr>
            <a:endParaRPr lang="x-none" altLang="en-US" dirty="0"/>
          </a:p>
          <a:p>
            <a:pPr marL="457200" lvl="1" indent="0">
              <a:buNone/>
            </a:pPr>
            <a:r>
              <a:rPr lang="x-none" altLang="en-US" dirty="0"/>
              <a:t>filetype.c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argc</a:t>
            </a:r>
            <a:r>
              <a:rPr lang="en-US" dirty="0" smtClean="0"/>
              <a:t> </a:t>
            </a:r>
            <a:r>
              <a:rPr lang="en-US" dirty="0" err="1" smtClean="0"/>
              <a:t>argv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argv</a:t>
            </a:r>
            <a:r>
              <a:rPr lang="en-US" dirty="0" smtClean="0"/>
              <a:t>[])</a:t>
            </a:r>
          </a:p>
          <a:p>
            <a:endParaRPr lang="en-US" dirty="0"/>
          </a:p>
          <a:p>
            <a:r>
              <a:rPr lang="en-US" dirty="0" smtClean="0"/>
              <a:t>./</a:t>
            </a:r>
            <a:r>
              <a:rPr lang="en-US" dirty="0" err="1" smtClean="0"/>
              <a:t>a.out</a:t>
            </a:r>
            <a:r>
              <a:rPr lang="en-US" dirty="0" smtClean="0"/>
              <a:t> hello world </a:t>
            </a:r>
          </a:p>
          <a:p>
            <a:r>
              <a:rPr lang="en-US" dirty="0" err="1" smtClean="0"/>
              <a:t>argc</a:t>
            </a:r>
            <a:r>
              <a:rPr lang="en-US" dirty="0" smtClean="0"/>
              <a:t> = </a:t>
            </a:r>
          </a:p>
          <a:p>
            <a:r>
              <a:rPr lang="en-US" dirty="0" err="1" smtClean="0"/>
              <a:t>argv</a:t>
            </a:r>
            <a:r>
              <a:rPr lang="en-US" dirty="0" smtClean="0"/>
              <a:t> =</a:t>
            </a:r>
          </a:p>
          <a:p>
            <a:endParaRPr lang="en-US" dirty="0" smtClean="0"/>
          </a:p>
          <a:p>
            <a:r>
              <a:rPr lang="x-none" altLang="en-US" dirty="0" smtClean="0"/>
              <a:t>argv.c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x-none" altLang="en-US" sz="2400" dirty="0"/>
              <a:t>文件存取许可权</a:t>
            </a:r>
          </a:p>
          <a:p>
            <a:pPr lvl="1"/>
            <a:r>
              <a:rPr lang="x-none" altLang="en-US" sz="2000" dirty="0"/>
              <a:t>S_IRUSR 用户-读</a:t>
            </a:r>
          </a:p>
          <a:p>
            <a:pPr lvl="1"/>
            <a:r>
              <a:rPr lang="x-none" altLang="en-US" sz="2000" dirty="0"/>
              <a:t>S_IWUSR 用户-写</a:t>
            </a:r>
          </a:p>
          <a:p>
            <a:pPr lvl="1"/>
            <a:r>
              <a:rPr lang="x-none" altLang="en-US" sz="2000" dirty="0"/>
              <a:t>S_IXUSR 用户-执行</a:t>
            </a:r>
          </a:p>
          <a:p>
            <a:pPr lvl="1"/>
            <a:r>
              <a:rPr lang="x-none" altLang="en-US" sz="2000" dirty="0"/>
              <a:t>S_IRGRP 组-读</a:t>
            </a:r>
          </a:p>
          <a:p>
            <a:pPr lvl="1"/>
            <a:r>
              <a:rPr lang="x-none" altLang="en-US" sz="2000" dirty="0"/>
              <a:t>S_IWGRP 组-写</a:t>
            </a:r>
          </a:p>
          <a:p>
            <a:pPr lvl="1"/>
            <a:r>
              <a:rPr lang="x-none" altLang="en-US" sz="2000" dirty="0"/>
              <a:t>S_IXGRP 组-执行</a:t>
            </a:r>
          </a:p>
          <a:p>
            <a:pPr lvl="1"/>
            <a:r>
              <a:rPr lang="x-none" altLang="en-US" sz="2000" dirty="0"/>
              <a:t>S_IROTH 其他-读</a:t>
            </a:r>
          </a:p>
          <a:p>
            <a:pPr lvl="1"/>
            <a:r>
              <a:rPr lang="x-none" altLang="en-US" sz="2000" dirty="0"/>
              <a:t>S_IWOTH 其他-写</a:t>
            </a:r>
          </a:p>
          <a:p>
            <a:pPr lvl="1"/>
            <a:r>
              <a:rPr lang="x-none" altLang="en-US" sz="2000" dirty="0"/>
              <a:t>S_IXOTH 其他-执行</a:t>
            </a:r>
          </a:p>
          <a:p>
            <a:pPr lvl="1"/>
            <a:endParaRPr lang="x-none" altLang="en-US" sz="2000" dirty="0"/>
          </a:p>
          <a:p>
            <a:pPr marL="457200" lvl="1" indent="0">
              <a:buNone/>
            </a:pPr>
            <a:r>
              <a:rPr lang="x-none" altLang="en-US" sz="2000" dirty="0"/>
              <a:t>S_IRUSR &amp; file.st_mode </a:t>
            </a:r>
          </a:p>
          <a:p>
            <a:pPr marL="457200" lvl="1" indent="0">
              <a:buNone/>
            </a:pPr>
            <a:r>
              <a:rPr lang="x-none" sz="2200" dirty="0"/>
              <a:t>file_mode.c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/>
              <a:t>题外话</a:t>
            </a:r>
          </a:p>
          <a:p>
            <a:r>
              <a:rPr lang="x-none" altLang="en-US"/>
              <a:t>对目录没有读权，就无法查看目录文件</a:t>
            </a:r>
          </a:p>
          <a:p>
            <a:r>
              <a:rPr lang="x-none" altLang="en-US"/>
              <a:t>对目录没有执行权，无法通过该目录</a:t>
            </a:r>
          </a:p>
          <a:p>
            <a:r>
              <a:rPr lang="x-none" altLang="en-US"/>
              <a:t>对目录有写权，就可以删除目录内的文件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r>
              <a:rPr lang="x-none" altLang="en-US" dirty="0"/>
              <a:t>再谈umask</a:t>
            </a:r>
          </a:p>
          <a:p>
            <a:r>
              <a:rPr lang="x-none" altLang="en-US" dirty="0"/>
              <a:t>umask -S</a:t>
            </a:r>
          </a:p>
          <a:p>
            <a:pPr lvl="1"/>
            <a:r>
              <a:rPr lang="x-none" altLang="en-US" dirty="0"/>
              <a:t>u=rwx,g=rx,o=rx</a:t>
            </a:r>
          </a:p>
          <a:p>
            <a:r>
              <a:rPr lang="x-none" altLang="en-US" dirty="0"/>
              <a:t>touch test</a:t>
            </a:r>
          </a:p>
          <a:p>
            <a:pPr lvl="1"/>
            <a:r>
              <a:rPr lang="x-none" altLang="en-US" dirty="0"/>
              <a:t> -rw-r--r--</a:t>
            </a:r>
          </a:p>
          <a:p>
            <a:pPr lvl="0"/>
            <a:r>
              <a:rPr lang="x-none" altLang="en-US" sz="2400" i="1" dirty="0"/>
              <a:t>umask is subtractive, not prescriptive: permission bits set in umask are removed by default from modes specified by programs, but umask can't add permission bits. touch specifies mode 666 by default</a:t>
            </a:r>
            <a:r>
              <a:rPr lang="x-none" alt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#include &lt;sys/</a:t>
            </a:r>
            <a:r>
              <a:rPr lang="en-US" sz="2400" dirty="0" err="1"/>
              <a:t>types.h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&lt;sys/</a:t>
            </a:r>
            <a:r>
              <a:rPr lang="en-US" sz="2400" dirty="0" err="1"/>
              <a:t>stat.h</a:t>
            </a:r>
            <a:r>
              <a:rPr lang="en-US" sz="2400" dirty="0"/>
              <a:t>&gt;</a:t>
            </a:r>
          </a:p>
          <a:p>
            <a:r>
              <a:rPr lang="en-US" sz="2400" dirty="0" err="1"/>
              <a:t>mode_t</a:t>
            </a:r>
            <a:r>
              <a:rPr lang="en-US" sz="2400" dirty="0"/>
              <a:t> </a:t>
            </a:r>
            <a:r>
              <a:rPr lang="en-US" sz="2400" dirty="0" err="1"/>
              <a:t>umask</a:t>
            </a:r>
            <a:r>
              <a:rPr lang="en-US" sz="2400" dirty="0"/>
              <a:t>(</a:t>
            </a:r>
            <a:r>
              <a:rPr lang="en-US" sz="2400" dirty="0" err="1"/>
              <a:t>mode_t</a:t>
            </a:r>
            <a:r>
              <a:rPr lang="en-US" sz="2400" dirty="0"/>
              <a:t> </a:t>
            </a:r>
            <a:r>
              <a:rPr lang="en-US" sz="2400" dirty="0" err="1"/>
              <a:t>cmask</a:t>
            </a:r>
            <a:r>
              <a:rPr lang="en-US" sz="2400" dirty="0"/>
              <a:t>) ;</a:t>
            </a:r>
          </a:p>
          <a:p>
            <a:r>
              <a:rPr lang="en-US" sz="2400" dirty="0" err="1"/>
              <a:t>返回：以前的文件方式创建屏蔽字</a:t>
            </a:r>
            <a:endParaRPr lang="en-US" sz="2400" dirty="0"/>
          </a:p>
          <a:p>
            <a:endParaRPr lang="en-US" sz="2400" dirty="0"/>
          </a:p>
          <a:p>
            <a:r>
              <a:rPr lang="x-none" altLang="en-US" sz="2400" dirty="0"/>
              <a:t>umask.c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 i="1" dirty="0"/>
              <a:t>#include &lt;sys/types.h&gt;</a:t>
            </a:r>
          </a:p>
          <a:p>
            <a:r>
              <a:rPr lang="x-none" altLang="en-US" i="1" dirty="0"/>
              <a:t>#include &lt;sys/stat.h&gt;</a:t>
            </a:r>
          </a:p>
          <a:p>
            <a:r>
              <a:rPr lang="x-none" altLang="en-US" i="1" dirty="0"/>
              <a:t>int chmod(const char * pathname, mode_t mode);</a:t>
            </a:r>
          </a:p>
          <a:p>
            <a:r>
              <a:rPr lang="x-none" altLang="en-US" dirty="0"/>
              <a:t>若成功则为 0，若出错则为-1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#include &lt;sys/</a:t>
            </a:r>
            <a:r>
              <a:rPr lang="en-US" i="1" dirty="0" err="1"/>
              <a:t>types.h</a:t>
            </a:r>
            <a:r>
              <a:rPr lang="en-US" i="1" dirty="0"/>
              <a:t>&gt;</a:t>
            </a:r>
          </a:p>
          <a:p>
            <a:r>
              <a:rPr lang="en-US" i="1" dirty="0"/>
              <a:t>#include &lt;sys/</a:t>
            </a:r>
            <a:r>
              <a:rPr lang="en-US" i="1" dirty="0" err="1"/>
              <a:t>stat.h</a:t>
            </a:r>
            <a:r>
              <a:rPr lang="en-US" i="1" dirty="0"/>
              <a:t>&gt;</a:t>
            </a:r>
          </a:p>
          <a:p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mkdir</a:t>
            </a:r>
            <a:r>
              <a:rPr lang="en-US" i="1" dirty="0"/>
              <a:t>(</a:t>
            </a:r>
            <a:r>
              <a:rPr lang="en-US" i="1" dirty="0" err="1"/>
              <a:t>const</a:t>
            </a:r>
            <a:r>
              <a:rPr lang="en-US" i="1" dirty="0"/>
              <a:t> char *</a:t>
            </a:r>
            <a:r>
              <a:rPr lang="en-US" i="1" dirty="0" smtClean="0"/>
              <a:t>pathname, </a:t>
            </a:r>
            <a:r>
              <a:rPr lang="en-US" i="1" dirty="0" err="1" smtClean="0"/>
              <a:t>mode_t</a:t>
            </a:r>
            <a:r>
              <a:rPr lang="en-US" i="1" dirty="0" smtClean="0"/>
              <a:t> mode</a:t>
            </a:r>
            <a:r>
              <a:rPr lang="en-US" i="1" dirty="0"/>
              <a:t>) ;</a:t>
            </a:r>
          </a:p>
          <a:p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rmdir</a:t>
            </a:r>
            <a:r>
              <a:rPr lang="en-US" i="1" dirty="0"/>
              <a:t>(</a:t>
            </a:r>
            <a:r>
              <a:rPr lang="en-US" i="1" dirty="0" err="1"/>
              <a:t>const</a:t>
            </a:r>
            <a:r>
              <a:rPr lang="en-US" i="1" dirty="0"/>
              <a:t> char </a:t>
            </a:r>
            <a:r>
              <a:rPr lang="en-US" i="1" dirty="0" smtClean="0"/>
              <a:t>*</a:t>
            </a:r>
            <a:r>
              <a:rPr lang="en-US" i="1" dirty="0"/>
              <a:t> </a:t>
            </a:r>
            <a:r>
              <a:rPr lang="en-US" i="1" dirty="0" smtClean="0"/>
              <a:t>pathname) </a:t>
            </a:r>
            <a:r>
              <a:rPr lang="en-US" i="1" dirty="0"/>
              <a:t>;</a:t>
            </a:r>
          </a:p>
          <a:p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chdir</a:t>
            </a:r>
            <a:r>
              <a:rPr lang="en-US" i="1" dirty="0"/>
              <a:t>(</a:t>
            </a:r>
            <a:r>
              <a:rPr lang="en-US" i="1" dirty="0" err="1"/>
              <a:t>const</a:t>
            </a:r>
            <a:r>
              <a:rPr lang="en-US" i="1" dirty="0"/>
              <a:t> char *</a:t>
            </a:r>
            <a:r>
              <a:rPr lang="en-US" i="1" dirty="0" smtClean="0"/>
              <a:t>pathname) </a:t>
            </a:r>
            <a:r>
              <a:rPr lang="en-US" i="1" dirty="0"/>
              <a:t>;</a:t>
            </a:r>
            <a:endParaRPr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 dirty="0"/>
              <a:t>读目录</a:t>
            </a:r>
          </a:p>
          <a:p>
            <a:r>
              <a:rPr lang="x-none" altLang="en-US" sz="2400" i="1" dirty="0"/>
              <a:t>#include &lt;sys/types.h&gt;</a:t>
            </a:r>
          </a:p>
          <a:p>
            <a:r>
              <a:rPr lang="x-none" altLang="en-US" sz="2400" i="1" dirty="0"/>
              <a:t>#include &lt;dirent.h&gt;</a:t>
            </a:r>
          </a:p>
          <a:p>
            <a:r>
              <a:rPr lang="x-none" altLang="en-US" sz="2400" i="1" dirty="0"/>
              <a:t>DIR *opendir(const char * pathname) ;</a:t>
            </a:r>
          </a:p>
          <a:p>
            <a:r>
              <a:rPr lang="x-none" altLang="en-US" sz="2400" i="1" dirty="0"/>
              <a:t>struct dirent *readdir(DIR *dp) ;</a:t>
            </a:r>
          </a:p>
          <a:p>
            <a:r>
              <a:rPr lang="x-none" altLang="en-US" sz="2400" i="1" dirty="0"/>
              <a:t>void rewinddir(DIR *dp) ;</a:t>
            </a:r>
          </a:p>
          <a:p>
            <a:r>
              <a:rPr lang="x-none" altLang="en-US" sz="2400" i="1" dirty="0"/>
              <a:t>int closedir(DIR *dp) 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 err="1"/>
              <a:t>struct</a:t>
            </a:r>
            <a:r>
              <a:rPr lang="en-US" sz="2000" i="1" dirty="0"/>
              <a:t> </a:t>
            </a:r>
            <a:r>
              <a:rPr lang="en-US" sz="2000" i="1" dirty="0" err="1"/>
              <a:t>dirent</a:t>
            </a:r>
            <a:r>
              <a:rPr lang="en-US" sz="2000" i="1" dirty="0"/>
              <a:t> {</a:t>
            </a:r>
          </a:p>
          <a:p>
            <a:pPr marL="457200" lvl="1" indent="0">
              <a:buNone/>
            </a:pPr>
            <a:r>
              <a:rPr lang="en-US" sz="1750" i="1" dirty="0" err="1"/>
              <a:t>ino_t</a:t>
            </a:r>
            <a:r>
              <a:rPr lang="en-US" sz="1750" i="1" dirty="0"/>
              <a:t> </a:t>
            </a:r>
            <a:r>
              <a:rPr lang="en-US" sz="1750" i="1" dirty="0" err="1"/>
              <a:t>d_ino</a:t>
            </a:r>
            <a:r>
              <a:rPr lang="en-US" sz="1750" i="1" dirty="0"/>
              <a:t>; /*i-node number*/</a:t>
            </a:r>
          </a:p>
          <a:p>
            <a:pPr marL="457200" lvl="1" indent="0">
              <a:buNone/>
            </a:pPr>
            <a:r>
              <a:rPr lang="en-US" sz="1750" i="1" dirty="0"/>
              <a:t>char </a:t>
            </a:r>
            <a:r>
              <a:rPr lang="en-US" sz="1750" i="1" dirty="0" err="1"/>
              <a:t>d_name</a:t>
            </a:r>
            <a:r>
              <a:rPr lang="en-US" sz="1750" i="1" dirty="0"/>
              <a:t> </a:t>
            </a:r>
            <a:r>
              <a:rPr lang="x-none" altLang="en-US" sz="1750" i="1" dirty="0"/>
              <a:t>[</a:t>
            </a:r>
            <a:r>
              <a:rPr lang="en-US" sz="1750" i="1" dirty="0"/>
              <a:t>NAME_MAX + 1</a:t>
            </a:r>
            <a:r>
              <a:rPr lang="x-none" altLang="en-US" sz="1750" i="1" dirty="0"/>
              <a:t>]</a:t>
            </a:r>
            <a:r>
              <a:rPr lang="en-US" sz="1750" i="1" dirty="0"/>
              <a:t> ; /*null-terminated filename*/</a:t>
            </a:r>
          </a:p>
          <a:p>
            <a:r>
              <a:rPr lang="en-US" sz="2000" i="1" dirty="0"/>
              <a:t>}</a:t>
            </a:r>
          </a:p>
          <a:p>
            <a:endParaRPr lang="en-US" sz="2000" i="1" dirty="0"/>
          </a:p>
          <a:p>
            <a:endParaRPr lang="en-US" sz="2000" i="1" dirty="0"/>
          </a:p>
          <a:p>
            <a:r>
              <a:rPr lang="x-none" altLang="en-US" sz="2000" i="1" dirty="0"/>
              <a:t>read_dir.c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x-none" altLang="en-US" dirty="0" err="1" smtClean="0"/>
              <a:t>进程</a:t>
            </a:r>
          </a:p>
          <a:p>
            <a:r>
              <a:rPr lang="x-none" altLang="en-US" dirty="0" err="1" smtClean="0"/>
              <a:t>每个进程都有一个非负整型的唯一进程ID。</a:t>
            </a:r>
          </a:p>
          <a:p>
            <a:r>
              <a:rPr lang="x-none" altLang="en-US" dirty="0" smtClean="0"/>
              <a:t>进程ID 1通常是init进程，在自举过程结束时由内核调用</a:t>
            </a:r>
          </a:p>
          <a:p>
            <a:r>
              <a:rPr lang="x-none" altLang="en-US" dirty="0" err="1" smtClean="0"/>
              <a:t>init成为所有孤儿进程的父进程。</a:t>
            </a:r>
            <a:endParaRPr lang="en-US" dirty="0"/>
          </a:p>
          <a:p>
            <a:r>
              <a:rPr lang="en-US" i="1" dirty="0"/>
              <a:t>pid_t getpid(void);   返回：调用进程的进程ID</a:t>
            </a:r>
          </a:p>
          <a:p>
            <a:r>
              <a:rPr lang="en-US" i="1" dirty="0"/>
              <a:t>pid_t getppid(void); 返回：调用进程的父进程ID</a:t>
            </a:r>
          </a:p>
          <a:p>
            <a:r>
              <a:rPr lang="en-US" i="1" dirty="0"/>
              <a:t>uid_t getuid(void);   返回：调用进程的实际用户ID</a:t>
            </a:r>
          </a:p>
          <a:p>
            <a:r>
              <a:rPr lang="en-US" i="1" dirty="0"/>
              <a:t>gid_t getgid(void);   返回：调用进程的实际组</a:t>
            </a:r>
            <a:r>
              <a:rPr lang="x-none" altLang="en-US" i="1" dirty="0"/>
              <a:t>I</a:t>
            </a:r>
            <a:r>
              <a:rPr lang="en-US" i="1" dirty="0"/>
              <a:t>D</a:t>
            </a:r>
          </a:p>
          <a:p>
            <a:endParaRPr lang="en-US" i="1" dirty="0"/>
          </a:p>
          <a:p>
            <a:r>
              <a:rPr lang="x-none" altLang="en-US" i="1" dirty="0"/>
              <a:t>id</a:t>
            </a:r>
          </a:p>
          <a:p>
            <a:r>
              <a:rPr lang="x-none" altLang="en-US" i="1" dirty="0"/>
              <a:t>id.c</a:t>
            </a:r>
          </a:p>
          <a:p>
            <a:pPr marL="0" indent="0">
              <a:buNone/>
            </a:pP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altLang="en-US" dirty="0"/>
              <a:t>fork函数</a:t>
            </a:r>
          </a:p>
          <a:p>
            <a:r>
              <a:rPr lang="x-none" altLang="en-US" sz="2800" dirty="0"/>
              <a:t>一个现存进程调用fork函数是UNIX内核创建一个新进程的唯一方法.</a:t>
            </a:r>
          </a:p>
          <a:p>
            <a:r>
              <a:rPr lang="x-none" altLang="en-US" dirty="0"/>
              <a:t>pid_t fork(void);</a:t>
            </a:r>
          </a:p>
          <a:p>
            <a:r>
              <a:rPr lang="x-none" altLang="en-US" dirty="0"/>
              <a:t>该函数被调用一次，但返回两次。</a:t>
            </a:r>
          </a:p>
          <a:p>
            <a:r>
              <a:rPr lang="x-none" altLang="en-US" dirty="0"/>
              <a:t>两次返回的区别是子进程的返回值是0，而父进程的返回值则是新子进程的进程ID</a:t>
            </a:r>
          </a:p>
          <a:p>
            <a:r>
              <a:rPr lang="x-none" altLang="en-US" dirty="0"/>
              <a:t>fork.c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大端小端</a:t>
            </a:r>
            <a:endParaRPr lang="en-US" dirty="0" smtClean="0"/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00000000 00000001 大</a:t>
            </a:r>
          </a:p>
          <a:p>
            <a:r>
              <a:rPr lang="en-US" dirty="0" smtClean="0"/>
              <a:t>00000001 00000000 小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b</a:t>
            </a:r>
            <a:r>
              <a:rPr lang="en-US" dirty="0" err="1" smtClean="0"/>
              <a:t>ig_endian.c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0000"/>
          </a:bodyPr>
          <a:lstStyle/>
          <a:p>
            <a:r>
              <a:rPr lang="x-none" altLang="en-US" i="1" dirty="0"/>
              <a:t>copy-on-write</a:t>
            </a:r>
          </a:p>
          <a:p>
            <a:r>
              <a:rPr lang="x-none" altLang="en-US" i="1" dirty="0" smtClean="0"/>
              <a:t>子进程和父进程继续执行f</a:t>
            </a:r>
            <a:r>
              <a:rPr lang="en-US" altLang="en-US" i="1" dirty="0" smtClean="0"/>
              <a:t>or</a:t>
            </a:r>
            <a:r>
              <a:rPr lang="x-none" altLang="en-US" i="1" dirty="0" smtClean="0"/>
              <a:t>k</a:t>
            </a:r>
            <a:r>
              <a:rPr lang="x-none" altLang="en-US" i="1" dirty="0"/>
              <a:t>之后的指令。</a:t>
            </a:r>
          </a:p>
          <a:p>
            <a:r>
              <a:rPr lang="x-none" altLang="en-US" i="1" dirty="0" smtClean="0"/>
              <a:t>子进程获得父进程数据空间</a:t>
            </a:r>
            <a:r>
              <a:rPr lang="x-none" altLang="en-US" i="1" dirty="0"/>
              <a:t>、</a:t>
            </a:r>
            <a:r>
              <a:rPr lang="x-none" altLang="en-US" i="1" dirty="0" smtClean="0"/>
              <a:t>堆和栈的复制品</a:t>
            </a:r>
            <a:endParaRPr lang="en-US" altLang="en-US" i="1" dirty="0"/>
          </a:p>
          <a:p>
            <a:r>
              <a:rPr lang="x-none" altLang="en-US" i="1" dirty="0" smtClean="0"/>
              <a:t>父</a:t>
            </a:r>
            <a:r>
              <a:rPr lang="x-none" altLang="en-US" i="1" dirty="0"/>
              <a:t>、子进程并不共享这些存储空间部分。如果正文段是只读的，则父、子进程共享正文段 </a:t>
            </a:r>
          </a:p>
          <a:p>
            <a:r>
              <a:rPr lang="x-none" altLang="en-US" i="1" dirty="0" smtClean="0"/>
              <a:t>现在很多的实现并不做一个父进程数据段和堆的完全拷贝</a:t>
            </a:r>
            <a:r>
              <a:rPr lang="en-US" altLang="en-US" i="1" dirty="0" smtClean="0"/>
              <a:t>,</a:t>
            </a:r>
            <a:r>
              <a:rPr lang="x-none" altLang="en-US" i="1" dirty="0" smtClean="0"/>
              <a:t>使用了在写时复制 </a:t>
            </a:r>
            <a:r>
              <a:rPr lang="x-none" altLang="en-US" i="1" dirty="0"/>
              <a:t>( </a:t>
            </a:r>
            <a:r>
              <a:rPr lang="x-none" altLang="en-US" i="1" dirty="0" smtClean="0"/>
              <a:t>Copy-On-Write</a:t>
            </a:r>
            <a:r>
              <a:rPr lang="x-none" altLang="en-US" i="1" dirty="0"/>
              <a:t>, COW)的技术。这些区域由父、</a:t>
            </a:r>
            <a:r>
              <a:rPr lang="x-none" altLang="en-US" i="1" dirty="0" smtClean="0"/>
              <a:t>子进程共享</a:t>
            </a:r>
            <a:r>
              <a:rPr lang="x-none" altLang="en-US" i="1" dirty="0"/>
              <a:t>，而且内核将它们的存取许可权改变为只读的。如果有进程试图修改这些区域，</a:t>
            </a:r>
            <a:r>
              <a:rPr lang="x-none" altLang="en-US" i="1" dirty="0" smtClean="0"/>
              <a:t>则内核为有关部分</a:t>
            </a:r>
            <a:r>
              <a:rPr lang="x-none" altLang="en-US" i="1" dirty="0"/>
              <a:t>，典型的是虚存系统中的“页”，做一个拷贝</a:t>
            </a:r>
            <a:r>
              <a:rPr lang="x-none" altLang="en-US" dirty="0"/>
              <a:t>。 </a:t>
            </a:r>
          </a:p>
          <a:p>
            <a:endParaRPr lang="x-none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一般来说，在</a:t>
            </a:r>
            <a:r>
              <a:rPr lang="en-US" dirty="0" err="1" smtClean="0"/>
              <a:t>fork</a:t>
            </a:r>
            <a:r>
              <a:rPr lang="en-US" dirty="0" err="1"/>
              <a:t>之后是父进程先执行还是子进程先执行是不确定的。这取决于内核所使用的调度算法</a:t>
            </a:r>
            <a:r>
              <a:rPr lang="en-US" dirty="0"/>
              <a:t>。</a:t>
            </a:r>
          </a:p>
          <a:p>
            <a:r>
              <a:rPr lang="en-US" dirty="0" err="1"/>
              <a:t>所有由父进程打开的描述符都被复制到子进程中</a:t>
            </a:r>
            <a:endParaRPr lang="en-US" dirty="0"/>
          </a:p>
          <a:p>
            <a:r>
              <a:rPr lang="x-none" altLang="en-US" dirty="0"/>
              <a:t>问，连续fork三次，共会有几个进程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 dirty="0"/>
              <a:t>wait函数</a:t>
            </a:r>
          </a:p>
          <a:p>
            <a:r>
              <a:rPr lang="x-none" altLang="en-US" i="1" dirty="0"/>
              <a:t>pid_t wait(int </a:t>
            </a:r>
            <a:r>
              <a:rPr lang="x-none" altLang="en-US" i="1" dirty="0" smtClean="0"/>
              <a:t>*</a:t>
            </a:r>
            <a:r>
              <a:rPr lang="en-US" altLang="en-US" i="1" dirty="0"/>
              <a:t> </a:t>
            </a:r>
            <a:r>
              <a:rPr lang="en-US" altLang="en-US" i="1" dirty="0" err="1" smtClean="0"/>
              <a:t>statloc</a:t>
            </a:r>
            <a:r>
              <a:rPr lang="x-none" altLang="en-US" i="1" dirty="0" smtClean="0"/>
              <a:t>) </a:t>
            </a:r>
            <a:r>
              <a:rPr lang="x-none" altLang="en-US" i="1" dirty="0"/>
              <a:t>;</a:t>
            </a:r>
          </a:p>
          <a:p>
            <a:r>
              <a:rPr lang="x-none" altLang="en-US" i="1" dirty="0"/>
              <a:t>pid_t waitpid(pid_t </a:t>
            </a:r>
            <a:r>
              <a:rPr lang="x-none" altLang="en-US" i="1" dirty="0" smtClean="0"/>
              <a:t>p</a:t>
            </a:r>
            <a:r>
              <a:rPr lang="en-US" altLang="en-US" i="1" dirty="0" smtClean="0"/>
              <a:t>i</a:t>
            </a:r>
            <a:r>
              <a:rPr lang="x-none" altLang="en-US" i="1" dirty="0" smtClean="0"/>
              <a:t>d</a:t>
            </a:r>
            <a:r>
              <a:rPr lang="x-none" altLang="en-US" i="1" dirty="0"/>
              <a:t>, int * statloc, int </a:t>
            </a:r>
            <a:r>
              <a:rPr lang="en-US" altLang="en-US" i="1" dirty="0" smtClean="0"/>
              <a:t>option</a:t>
            </a:r>
            <a:r>
              <a:rPr lang="x-none" altLang="en-US" i="1" dirty="0" smtClean="0"/>
              <a:t>s</a:t>
            </a:r>
            <a:r>
              <a:rPr lang="x-none" altLang="en-US" i="1" dirty="0"/>
              <a:t>) ;</a:t>
            </a:r>
          </a:p>
          <a:p>
            <a:r>
              <a:rPr lang="x-none" altLang="en-US" dirty="0"/>
              <a:t>两个函数返回：若成功则为进程 I D，若出错则为-1</a:t>
            </a:r>
          </a:p>
          <a:p>
            <a:endParaRPr lang="x-none" altLang="en-US" dirty="0"/>
          </a:p>
          <a:p>
            <a:r>
              <a:rPr lang="x-none" altLang="en-US" dirty="0"/>
              <a:t>wait.c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7500" lnSpcReduction="10000"/>
          </a:bodyPr>
          <a:lstStyle/>
          <a:p>
            <a:r>
              <a:rPr lang="en-US" dirty="0" err="1" smtClean="0"/>
              <a:t>waitpid</a:t>
            </a:r>
            <a:r>
              <a:rPr lang="en-US" dirty="0" err="1"/>
              <a:t>函数提供了</a:t>
            </a:r>
            <a:r>
              <a:rPr lang="en-US" dirty="0" err="1" smtClean="0"/>
              <a:t>wait函数没有提供的三个功能</a:t>
            </a:r>
            <a:endParaRPr lang="en-US" dirty="0"/>
          </a:p>
          <a:p>
            <a:r>
              <a:rPr lang="en-US" dirty="0"/>
              <a:t>(1) </a:t>
            </a:r>
            <a:r>
              <a:rPr lang="en-US" dirty="0" err="1"/>
              <a:t>waitpid等待一个特定的进程</a:t>
            </a:r>
            <a:r>
              <a:rPr lang="en-US" dirty="0"/>
              <a:t> (</a:t>
            </a:r>
            <a:r>
              <a:rPr lang="en-US" dirty="0" err="1"/>
              <a:t>而</a:t>
            </a:r>
            <a:r>
              <a:rPr lang="en-US" dirty="0" err="1" smtClean="0"/>
              <a:t>wait</a:t>
            </a:r>
            <a:r>
              <a:rPr lang="en-US" dirty="0" err="1"/>
              <a:t>则返回任一终止子进程的状态</a:t>
            </a:r>
            <a:r>
              <a:rPr lang="en-US" dirty="0"/>
              <a:t> </a:t>
            </a:r>
            <a:r>
              <a:rPr lang="en-US" dirty="0" smtClean="0"/>
              <a:t>)。</a:t>
            </a:r>
          </a:p>
          <a:p>
            <a:r>
              <a:rPr lang="en-US" dirty="0" smtClean="0"/>
              <a:t> (</a:t>
            </a:r>
            <a:r>
              <a:rPr lang="en-US" dirty="0"/>
              <a:t>2) </a:t>
            </a:r>
            <a:r>
              <a:rPr lang="en-US" dirty="0" err="1"/>
              <a:t>waitpid提供了一个</a:t>
            </a:r>
            <a:r>
              <a:rPr lang="en-US" dirty="0" err="1" smtClean="0"/>
              <a:t>wait的非阻塞版本</a:t>
            </a:r>
            <a:r>
              <a:rPr lang="en-US" dirty="0" err="1"/>
              <a:t>。有时希望取得一个子进程的状态，</a:t>
            </a:r>
            <a:r>
              <a:rPr lang="en-US" dirty="0" err="1" smtClean="0"/>
              <a:t>但不想阻塞</a:t>
            </a:r>
            <a:endParaRPr lang="en-US" dirty="0"/>
          </a:p>
          <a:p>
            <a:r>
              <a:rPr lang="en-US" dirty="0"/>
              <a:t>(3) </a:t>
            </a:r>
            <a:r>
              <a:rPr lang="en-US" dirty="0" err="1"/>
              <a:t>waitpid支持作业控制（以</a:t>
            </a:r>
            <a:r>
              <a:rPr lang="en-US" dirty="0" err="1" smtClean="0"/>
              <a:t>WUNTRACED</a:t>
            </a:r>
            <a:r>
              <a:rPr lang="en-US" dirty="0" err="1"/>
              <a:t>选择项</a:t>
            </a:r>
            <a:r>
              <a:rPr lang="en-US" dirty="0" smtClean="0"/>
              <a:t>）。</a:t>
            </a:r>
          </a:p>
          <a:p>
            <a:r>
              <a:rPr lang="en-US" dirty="0" err="1"/>
              <a:t>w</a:t>
            </a:r>
            <a:r>
              <a:rPr lang="en-US" dirty="0" err="1" smtClean="0"/>
              <a:t>aitpid.c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 smtClean="0"/>
              <a:t>xec函数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简单的socket编程</a:t>
            </a:r>
            <a:endParaRPr lang="en-US" dirty="0" smtClean="0"/>
          </a:p>
          <a:p>
            <a:r>
              <a:rPr lang="en-US" dirty="0" smtClean="0"/>
              <a:t>socket</a:t>
            </a:r>
          </a:p>
          <a:p>
            <a:r>
              <a:rPr lang="en-US" dirty="0"/>
              <a:t>b</a:t>
            </a:r>
            <a:r>
              <a:rPr lang="en-US" dirty="0" smtClean="0"/>
              <a:t>ind </a:t>
            </a:r>
          </a:p>
          <a:p>
            <a:r>
              <a:rPr lang="en-US" dirty="0" smtClean="0"/>
              <a:t>listen</a:t>
            </a:r>
          </a:p>
          <a:p>
            <a:r>
              <a:rPr lang="en-US" dirty="0" smtClean="0"/>
              <a:t>accept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an </a:t>
            </a:r>
            <a:r>
              <a:rPr lang="en-US" dirty="0" err="1" smtClean="0"/>
              <a:t>手册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an 3 open</a:t>
            </a:r>
          </a:p>
          <a:p>
            <a:r>
              <a:rPr lang="en-US" dirty="0" smtClean="0"/>
              <a:t>Vim 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e</a:t>
            </a:r>
            <a:r>
              <a:rPr lang="en-US" dirty="0" err="1" smtClean="0"/>
              <a:t>rrno标识</a:t>
            </a:r>
          </a:p>
          <a:p>
            <a:r>
              <a:rPr lang="en-US" altLang="en-US" dirty="0"/>
              <a:t>v</a:t>
            </a:r>
            <a:r>
              <a:rPr lang="en-US" altLang="en-US" dirty="0" smtClean="0"/>
              <a:t>oid </a:t>
            </a:r>
            <a:r>
              <a:rPr lang="x-none" altLang="en-US" dirty="0" smtClean="0"/>
              <a:t>perror(char </a:t>
            </a:r>
            <a:r>
              <a:rPr lang="x-none" altLang="en-US" dirty="0"/>
              <a:t>*str</a:t>
            </a:r>
            <a:r>
              <a:rPr lang="x-none" altLang="en-US" dirty="0" smtClean="0"/>
              <a:t>);</a:t>
            </a: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err="1"/>
              <a:t>e</a:t>
            </a:r>
            <a:r>
              <a:rPr lang="en-US" altLang="en-US" dirty="0" err="1" smtClean="0"/>
              <a:t>rrno.h</a:t>
            </a:r>
            <a:endParaRPr lang="en-US" altLang="en-US" dirty="0"/>
          </a:p>
          <a:p>
            <a:endParaRPr lang="x-none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文件描述符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fopen</a:t>
            </a:r>
            <a:r>
              <a:rPr lang="en-US" dirty="0" smtClean="0"/>
              <a:t>  FILE</a:t>
            </a:r>
          </a:p>
          <a:p>
            <a:pPr marL="0" indent="0">
              <a:buNone/>
            </a:pPr>
            <a:r>
              <a:rPr lang="en-US" dirty="0" smtClean="0"/>
              <a:t>    open  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x-none" altLang="en-US" dirty="0" err="1" smtClean="0"/>
              <a:t>#include &lt;unistd.h&gt;</a:t>
            </a:r>
          </a:p>
          <a:p>
            <a:r>
              <a:rPr lang="x-none" altLang="en-US" dirty="0" smtClean="0"/>
              <a:t>STDIN_FILENO</a:t>
            </a:r>
          </a:p>
          <a:p>
            <a:r>
              <a:rPr lang="x-none" altLang="en-US" dirty="0" smtClean="0"/>
              <a:t>STDOUT_FILENO</a:t>
            </a:r>
          </a:p>
          <a:p>
            <a:r>
              <a:rPr lang="x-none" altLang="en-US" dirty="0" smtClean="0"/>
              <a:t>STDERR_FILENO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x-none" altLang="en-US" dirty="0" smtClean="0"/>
              <a:t>fd.c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ym typeface="+mn-ea"/>
              </a:rPr>
              <a:t>系统调用</a:t>
            </a:r>
            <a:r>
              <a:rPr lang="en-US" dirty="0" smtClean="0">
                <a:sym typeface="+mn-ea"/>
              </a:rPr>
              <a:t>(system call)</a:t>
            </a:r>
            <a:endParaRPr lang="en-US" dirty="0" smtClean="0"/>
          </a:p>
          <a:p>
            <a:r>
              <a:rPr lang="x-none" altLang="en-US" dirty="0" smtClean="0">
                <a:sym typeface="+mn-ea"/>
              </a:rPr>
              <a:t>系统调用和库函数</a:t>
            </a:r>
          </a:p>
          <a:p>
            <a:endParaRPr lang="en-US" dirty="0"/>
          </a:p>
        </p:txBody>
      </p:sp>
      <p:pic>
        <p:nvPicPr>
          <p:cNvPr id="4" name="Picture 3" descr="系统调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35" y="2820035"/>
            <a:ext cx="7818755" cy="3809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x-none" altLang="en-US" dirty="0" smtClean="0"/>
          </a:p>
          <a:p>
            <a:r>
              <a:rPr lang="en-US" dirty="0" err="1"/>
              <a:t>int</a:t>
            </a:r>
            <a:r>
              <a:rPr lang="en-US" dirty="0"/>
              <a:t> open(</a:t>
            </a:r>
            <a:r>
              <a:rPr lang="en-US" dirty="0" err="1"/>
              <a:t>const</a:t>
            </a:r>
            <a:r>
              <a:rPr lang="en-US" dirty="0"/>
              <a:t> char *path,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oflag</a:t>
            </a:r>
            <a:r>
              <a:rPr lang="en-US" dirty="0"/>
              <a:t>, ...);</a:t>
            </a:r>
          </a:p>
          <a:p>
            <a:r>
              <a:rPr lang="en-US" dirty="0" smtClean="0"/>
              <a:t>打开一个文件，成功返回文件描述符，否则-1，并设置errno</a:t>
            </a:r>
          </a:p>
          <a:p>
            <a:r>
              <a:rPr lang="en-US" dirty="0" err="1"/>
              <a:t>o</a:t>
            </a:r>
            <a:r>
              <a:rPr lang="en-US" dirty="0" err="1" smtClean="0"/>
              <a:t>flag</a:t>
            </a:r>
            <a:r>
              <a:rPr lang="en-US" dirty="0" err="1"/>
              <a:t>是O_RDONLY</a:t>
            </a:r>
            <a:r>
              <a:rPr lang="en-US" dirty="0"/>
              <a:t> </a:t>
            </a:r>
            <a:r>
              <a:rPr lang="en-US" dirty="0" smtClean="0"/>
              <a:t>， </a:t>
            </a:r>
            <a:r>
              <a:rPr lang="en-US" dirty="0"/>
              <a:t>O_WRONLY ，</a:t>
            </a:r>
            <a:r>
              <a:rPr lang="en-US" dirty="0" smtClean="0"/>
              <a:t> O_RDWR， </a:t>
            </a:r>
            <a:r>
              <a:rPr lang="en-US" dirty="0" err="1" smtClean="0"/>
              <a:t>O_CREAT等</a:t>
            </a:r>
            <a:endParaRPr lang="en-US" dirty="0"/>
          </a:p>
          <a:p>
            <a:endParaRPr lang="en-US" dirty="0"/>
          </a:p>
          <a:p>
            <a:r>
              <a:rPr lang="x-none" altLang="en-US" dirty="0" smtClean="0"/>
              <a:t>内核选择的文件描述符总是尽可能最小</a:t>
            </a:r>
          </a:p>
          <a:p>
            <a:r>
              <a:rPr lang="en-US" dirty="0" err="1"/>
              <a:t>o</a:t>
            </a:r>
            <a:r>
              <a:rPr lang="en-US" dirty="0" err="1" smtClean="0"/>
              <a:t>pen.c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int creat(const </a:t>
            </a:r>
            <a:r>
              <a:rPr lang="fr-FR" dirty="0" smtClean="0"/>
              <a:t> char </a:t>
            </a:r>
            <a:r>
              <a:rPr lang="fr-FR" dirty="0"/>
              <a:t>*path, mode_t </a:t>
            </a:r>
            <a:r>
              <a:rPr lang="fr-FR" dirty="0" smtClean="0"/>
              <a:t> mode);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 smtClean="0"/>
              <a:t>S_IRUSR  S_IWUSR  </a:t>
            </a:r>
            <a:r>
              <a:rPr lang="en-US" dirty="0" err="1" smtClean="0"/>
              <a:t>S_IWUSR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S_IRGRP …</a:t>
            </a:r>
          </a:p>
          <a:p>
            <a:pPr marL="0" indent="0">
              <a:buNone/>
            </a:pPr>
            <a:r>
              <a:rPr lang="en-US" dirty="0" smtClean="0"/>
              <a:t>S_IROTH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mode_t</a:t>
            </a:r>
            <a:r>
              <a:rPr lang="en-US" dirty="0" smtClean="0"/>
              <a:t>  mode = S_IRUSR | S_IWUSR.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1071</Words>
  <Application>Microsoft Office PowerPoint</Application>
  <PresentationFormat>全屏显示(4:3)</PresentationFormat>
  <Paragraphs>242</Paragraphs>
  <Slides>36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crossover</dc:creator>
  <cp:lastModifiedBy>crossover</cp:lastModifiedBy>
  <cp:revision>24</cp:revision>
  <dcterms:created xsi:type="dcterms:W3CDTF">2017-03-15T12:16:53Z</dcterms:created>
  <dcterms:modified xsi:type="dcterms:W3CDTF">2017-03-17T13:25:07Z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