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7" r:id="rId2"/>
    <p:sldId id="342" r:id="rId3"/>
    <p:sldId id="343" r:id="rId4"/>
    <p:sldId id="309" r:id="rId5"/>
    <p:sldId id="310" r:id="rId6"/>
    <p:sldId id="311" r:id="rId7"/>
    <p:sldId id="313" r:id="rId8"/>
    <p:sldId id="341" r:id="rId9"/>
    <p:sldId id="344" r:id="rId10"/>
    <p:sldId id="371" r:id="rId11"/>
    <p:sldId id="347" r:id="rId12"/>
    <p:sldId id="258" r:id="rId13"/>
    <p:sldId id="302" r:id="rId14"/>
    <p:sldId id="289" r:id="rId15"/>
    <p:sldId id="285" r:id="rId16"/>
    <p:sldId id="286" r:id="rId17"/>
    <p:sldId id="287" r:id="rId18"/>
    <p:sldId id="263" r:id="rId19"/>
    <p:sldId id="264" r:id="rId20"/>
    <p:sldId id="372" r:id="rId21"/>
    <p:sldId id="267" r:id="rId22"/>
    <p:sldId id="373" r:id="rId23"/>
    <p:sldId id="269" r:id="rId24"/>
    <p:sldId id="348" r:id="rId25"/>
    <p:sldId id="349" r:id="rId26"/>
    <p:sldId id="350" r:id="rId27"/>
    <p:sldId id="270" r:id="rId28"/>
    <p:sldId id="271" r:id="rId29"/>
    <p:sldId id="272" r:id="rId30"/>
    <p:sldId id="273" r:id="rId31"/>
    <p:sldId id="303" r:id="rId32"/>
    <p:sldId id="304" r:id="rId33"/>
    <p:sldId id="275" r:id="rId34"/>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9900FF"/>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7"/>
    <p:restoredTop sz="94660"/>
  </p:normalViewPr>
  <p:slideViewPr>
    <p:cSldViewPr showGuides="1">
      <p:cViewPr varScale="1">
        <p:scale>
          <a:sx n="104" d="100"/>
          <a:sy n="104" d="100"/>
        </p:scale>
        <p:origin x="1277" y="5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638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3076"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638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Fifth level</a:t>
            </a:r>
          </a:p>
        </p:txBody>
      </p:sp>
      <p:sp>
        <p:nvSpPr>
          <p:cNvPr id="1639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639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BE26950E-CFCF-417E-B404-B88C33AD155B}" type="slidenum">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a:t>
            </a:fld>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070234792"/>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ea typeface="宋体" panose="02010600030101010101" pitchFamily="2" charset="-122"/>
              </a:rPr>
              <a:t>33</a:t>
            </a:fld>
            <a:endParaRPr lang="zh-CN" altLang="en-US" sz="1200" dirty="0">
              <a:ea typeface="宋体" panose="02010600030101010101" pitchFamily="2" charset="-122"/>
            </a:endParaRPr>
          </a:p>
        </p:txBody>
      </p:sp>
      <p:sp>
        <p:nvSpPr>
          <p:cNvPr id="34819" name="Rectangle 2"/>
          <p:cNvSpPr>
            <a:spLocks noGrp="1" noRot="1" noChangeAspect="1" noTextEdit="1"/>
          </p:cNvSpPr>
          <p:nvPr>
            <p:ph type="sldImg"/>
          </p:nvPr>
        </p:nvSpPr>
        <p:spPr/>
      </p:sp>
      <p:sp>
        <p:nvSpPr>
          <p:cNvPr id="34820" name="Rectangle 3"/>
          <p:cNvSpPr>
            <a:spLocks noGrp="1"/>
          </p:cNvSpPr>
          <p:nvPr>
            <p:ph type="body" idx="1"/>
          </p:nvPr>
        </p:nvSpPr>
        <p:spPr/>
        <p:txBody>
          <a:bodyPr wrap="square" lIns="91440" tIns="45720" rIns="91440" bIns="45720" anchor="t" anchorCtr="0"/>
          <a:lstStyle/>
          <a:p>
            <a:pPr lvl="0" eaLnBrk="1" hangingPunct="1"/>
            <a:r>
              <a:rPr lang="en-US" altLang="zh-CN" dirty="0">
                <a:ea typeface="宋体" panose="02010600030101010101" pitchFamily="2" charset="-122"/>
              </a:rPr>
              <a:t>1</a:t>
            </a:r>
            <a:r>
              <a:rPr lang="zh-CN" altLang="en-US" dirty="0">
                <a:ea typeface="宋体" panose="02010600030101010101" pitchFamily="2" charset="-122"/>
              </a:rPr>
              <a:t>。</a:t>
            </a:r>
            <a:r>
              <a:rPr lang="en-US" altLang="zh-CN" dirty="0">
                <a:ea typeface="宋体" panose="02010600030101010101" pitchFamily="2" charset="-122"/>
              </a:rPr>
              <a:t>Given a broadcast/multicast, to determine broadcast/multicast tree(power of each node) such the total cost is minimized. </a:t>
            </a:r>
          </a:p>
          <a:p>
            <a:pPr lvl="0" eaLnBrk="1" hangingPunct="1"/>
            <a:r>
              <a:rPr lang="en-US" altLang="zh-CN" dirty="0">
                <a:ea typeface="宋体" panose="02010600030101010101" pitchFamily="2" charset="-122"/>
              </a:rPr>
              <a:t>BIP(Broadcast Incremental Power), MIP, MST,SPT have been proposed. Performance through simulation.</a:t>
            </a:r>
          </a:p>
          <a:p>
            <a:pPr lvl="0" eaLnBrk="1" hangingPunct="1"/>
            <a:endParaRPr lang="en-US" altLang="zh-CN" dirty="0">
              <a:ea typeface="宋体" panose="02010600030101010101" pitchFamily="2" charset="-122"/>
            </a:endParaRPr>
          </a:p>
          <a:p>
            <a:pPr lvl="0" eaLnBrk="1" hangingPunct="1"/>
            <a:r>
              <a:rPr lang="en-US" altLang="zh-CN" dirty="0">
                <a:ea typeface="宋体" panose="02010600030101010101" pitchFamily="2" charset="-122"/>
              </a:rPr>
              <a:t>2.3</a:t>
            </a:r>
            <a:r>
              <a:rPr lang="zh-CN" altLang="en-US" dirty="0">
                <a:ea typeface="宋体" panose="02010600030101010101" pitchFamily="2" charset="-122"/>
              </a:rPr>
              <a:t>。</a:t>
            </a:r>
            <a:r>
              <a:rPr lang="en-US" altLang="zh-CN" dirty="0">
                <a:ea typeface="宋体" panose="02010600030101010101" pitchFamily="2" charset="-122"/>
              </a:rPr>
              <a:t> Each node have k levels power. To determine power level of each node, such that total cost of broadcast is minimized. </a:t>
            </a:r>
          </a:p>
          <a:p>
            <a:pPr lvl="0" eaLnBrk="1" hangingPunct="1"/>
            <a:r>
              <a:rPr lang="en-US" altLang="zh-CN" dirty="0">
                <a:ea typeface="宋体" panose="02010600030101010101" pitchFamily="2" charset="-122"/>
              </a:rPr>
              <a:t>For 3, Heuristic algorithm based directed Steiner tree method was proposed.</a:t>
            </a:r>
          </a:p>
          <a:p>
            <a:pPr lvl="0" eaLnBrk="1" hangingPunct="1"/>
            <a:r>
              <a:rPr lang="en-US" altLang="zh-CN" dirty="0">
                <a:ea typeface="宋体" panose="02010600030101010101" pitchFamily="2" charset="-122"/>
              </a:rPr>
              <a:t>Our work is similar with 2,, but our algorithm is better than 2.</a:t>
            </a:r>
          </a:p>
          <a:p>
            <a:pPr lvl="0"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val="1367044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286000"/>
            <a:ext cx="7772400" cy="1143000"/>
          </a:xfrm>
        </p:spPr>
        <p:txBody>
          <a:bodyPr/>
          <a:lstStyle>
            <a:lvl1pPr>
              <a:defRPr b="1"/>
            </a:lvl1pPr>
          </a:lstStyle>
          <a:p>
            <a:r>
              <a:rPr lang="en-US" altLang="zh-CN"/>
              <a:t>Click to edit Master title style</a:t>
            </a:r>
          </a:p>
        </p:txBody>
      </p:sp>
      <p:sp>
        <p:nvSpPr>
          <p:cNvPr id="3075"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
        <p:nvSpPr>
          <p:cNvPr id="7" name="Rectangle 4"/>
          <p:cNvSpPr>
            <a:spLocks noGrp="1" noChangeArrowheads="1"/>
          </p:cNvSpPr>
          <p:nvPr>
            <p:ph type="dt" sz="half" idx="2"/>
          </p:nvPr>
        </p:nvSpPr>
        <p:spPr bwMode="auto">
          <a:xfrm>
            <a:off x="685800" y="6248400"/>
            <a:ext cx="19050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625E9145-7C1F-417A-8A41-8E1CA7BC29DB}"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2023/10/30</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6553200" y="6248400"/>
            <a:ext cx="19050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C4E2282-CCA0-4494-9614-61F93B1B62B4}"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31C8B03-8401-4686-BF79-E57DD75D496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2023/10/30</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9A49A21-01E5-48CB-877D-F55F5C73E8CB}"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31C8B03-8401-4686-BF79-E57DD75D496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2023/10/30</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9A49A21-01E5-48CB-877D-F55F5C73E8CB}"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31C8B03-8401-4686-BF79-E57DD75D496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2023/10/30</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9A49A21-01E5-48CB-877D-F55F5C73E8CB}"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31C8B03-8401-4686-BF79-E57DD75D496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2023/10/30</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9A49A21-01E5-48CB-877D-F55F5C73E8CB}"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31C8B03-8401-4686-BF79-E57DD75D496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2023/10/30</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9A49A21-01E5-48CB-877D-F55F5C73E8CB}"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31C8B03-8401-4686-BF79-E57DD75D496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2023/10/30</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9A49A21-01E5-48CB-877D-F55F5C73E8CB}"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31C8B03-8401-4686-BF79-E57DD75D496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2023/10/30</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9A49A21-01E5-48CB-877D-F55F5C73E8CB}"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31C8B03-8401-4686-BF79-E57DD75D496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2023/10/30</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9A49A21-01E5-48CB-877D-F55F5C73E8CB}"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31C8B03-8401-4686-BF79-E57DD75D496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2023/10/30</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9A49A21-01E5-48CB-877D-F55F5C73E8CB}"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31C8B03-8401-4686-BF79-E57DD75D496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2023/10/30</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9A49A21-01E5-48CB-877D-F55F5C73E8CB}"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31C8B03-8401-4686-BF79-E57DD75D496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2023/10/30</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9A49A21-01E5-48CB-877D-F55F5C73E8CB}"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31C8B03-8401-4686-BF79-E57DD75D496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2023/10/30</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9A49A21-01E5-48CB-877D-F55F5C73E8CB}"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nchorCtr="0"/>
          <a:lstStyle/>
          <a:p>
            <a:pPr lvl="0"/>
            <a:r>
              <a:rPr lang="en-US" altLang="zh-CN" dirty="0"/>
              <a:t>Click to edit Master title style</a:t>
            </a:r>
          </a:p>
        </p:txBody>
      </p:sp>
      <p:sp>
        <p:nvSpPr>
          <p:cNvPr id="1027" name="Rectangle 3"/>
          <p:cNvSpPr>
            <a:spLocks noGrp="1"/>
          </p:cNvSpPr>
          <p:nvPr>
            <p:ph type="body" idx="1"/>
          </p:nvPr>
        </p:nvSpPr>
        <p:spPr>
          <a:xfrm>
            <a:off x="685800" y="1981200"/>
            <a:ext cx="7772400" cy="41148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C31C8B03-8401-4686-BF79-E57DD75D496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2023/10/30</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9A49A21-01E5-48CB-877D-F55F5C73E8CB}"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1026"/>
                                        </p:tgtEl>
                                        <p:attrNameLst>
                                          <p:attrName>style.visibility</p:attrName>
                                        </p:attrNameLst>
                                      </p:cBhvr>
                                      <p:to>
                                        <p:strVal val="visible"/>
                                      </p:to>
                                    </p:set>
                                    <p:animEffect transition="in" filter="fade">
                                      <p:cBhvr>
                                        <p:cTn id="7" dur="1000">
                                          <p:stCondLst>
                                            <p:cond delay="0"/>
                                          </p:stCondLst>
                                        </p:cTn>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1027">
                                            <p:txEl>
                                              <p:pRg st="0" end="0"/>
                                            </p:txEl>
                                          </p:spTgt>
                                        </p:tgtEl>
                                        <p:attrNameLst>
                                          <p:attrName>style.visibility</p:attrName>
                                        </p:attrNameLst>
                                      </p:cBhvr>
                                      <p:to>
                                        <p:strVal val="visible"/>
                                      </p:to>
                                    </p:set>
                                    <p:animEffect transition="in" filter="fade">
                                      <p:cBhvr>
                                        <p:cTn id="12" dur="500">
                                          <p:stCondLst>
                                            <p:cond delay="0"/>
                                          </p:stCondLst>
                                        </p:cTn>
                                        <p:tgtEl>
                                          <p:spTgt spid="1027">
                                            <p:txEl>
                                              <p:pRg st="0" end="0"/>
                                            </p:txEl>
                                          </p:spTgt>
                                        </p:tgtEl>
                                      </p:cBhvr>
                                    </p:animEffect>
                                  </p:childTnLst>
                                </p:cTn>
                              </p:par>
                              <p:par>
                                <p:cTn id="13" presetID="10" presetClass="entr" presetSubtype="0" fill="hold" grpId="0" nodeType="withEffect">
                                  <p:stCondLst>
                                    <p:cond delay="0"/>
                                  </p:stCondLst>
                                  <p:iterate type="lt">
                                    <p:tmPct val="10000"/>
                                  </p:iterate>
                                  <p:childTnLst>
                                    <p:set>
                                      <p:cBhvr>
                                        <p:cTn id="14" dur="1" fill="hold">
                                          <p:stCondLst>
                                            <p:cond delay="0"/>
                                          </p:stCondLst>
                                        </p:cTn>
                                        <p:tgtEl>
                                          <p:spTgt spid="1027">
                                            <p:txEl>
                                              <p:pRg st="1" end="1"/>
                                            </p:txEl>
                                          </p:spTgt>
                                        </p:tgtEl>
                                        <p:attrNameLst>
                                          <p:attrName>style.visibility</p:attrName>
                                        </p:attrNameLst>
                                      </p:cBhvr>
                                      <p:to>
                                        <p:strVal val="visible"/>
                                      </p:to>
                                    </p:set>
                                    <p:animEffect transition="in" filter="fade">
                                      <p:cBhvr>
                                        <p:cTn id="15" dur="500">
                                          <p:stCondLst>
                                            <p:cond delay="0"/>
                                          </p:stCondLst>
                                        </p:cTn>
                                        <p:tgtEl>
                                          <p:spTgt spid="1027">
                                            <p:txEl>
                                              <p:pRg st="1" end="1"/>
                                            </p:txEl>
                                          </p:spTgt>
                                        </p:tgtEl>
                                      </p:cBhvr>
                                    </p:animEffect>
                                  </p:childTnLst>
                                </p:cTn>
                              </p:par>
                              <p:par>
                                <p:cTn id="16" presetID="10" presetClass="entr" presetSubtype="0" fill="hold" grpId="0" nodeType="withEffect">
                                  <p:stCondLst>
                                    <p:cond delay="0"/>
                                  </p:stCondLst>
                                  <p:iterate type="lt">
                                    <p:tmPct val="10000"/>
                                  </p:iterate>
                                  <p:childTnLst>
                                    <p:set>
                                      <p:cBhvr>
                                        <p:cTn id="17" dur="1" fill="hold">
                                          <p:stCondLst>
                                            <p:cond delay="0"/>
                                          </p:stCondLst>
                                        </p:cTn>
                                        <p:tgtEl>
                                          <p:spTgt spid="1027">
                                            <p:txEl>
                                              <p:pRg st="2" end="2"/>
                                            </p:txEl>
                                          </p:spTgt>
                                        </p:tgtEl>
                                        <p:attrNameLst>
                                          <p:attrName>style.visibility</p:attrName>
                                        </p:attrNameLst>
                                      </p:cBhvr>
                                      <p:to>
                                        <p:strVal val="visible"/>
                                      </p:to>
                                    </p:set>
                                    <p:animEffect transition="in" filter="fade">
                                      <p:cBhvr>
                                        <p:cTn id="18" dur="500">
                                          <p:stCondLst>
                                            <p:cond delay="0"/>
                                          </p:stCondLst>
                                        </p:cTn>
                                        <p:tgtEl>
                                          <p:spTgt spid="1027">
                                            <p:txEl>
                                              <p:pRg st="2" end="2"/>
                                            </p:txEl>
                                          </p:spTgt>
                                        </p:tgtEl>
                                      </p:cBhvr>
                                    </p:animEffect>
                                  </p:childTnLst>
                                </p:cTn>
                              </p:par>
                              <p:par>
                                <p:cTn id="19" presetID="10" presetClass="entr" presetSubtype="0" fill="hold" grpId="0" nodeType="withEffect">
                                  <p:stCondLst>
                                    <p:cond delay="0"/>
                                  </p:stCondLst>
                                  <p:iterate type="lt">
                                    <p:tmPct val="10000"/>
                                  </p:iterate>
                                  <p:childTnLst>
                                    <p:set>
                                      <p:cBhvr>
                                        <p:cTn id="20" dur="1" fill="hold">
                                          <p:stCondLst>
                                            <p:cond delay="0"/>
                                          </p:stCondLst>
                                        </p:cTn>
                                        <p:tgtEl>
                                          <p:spTgt spid="1027">
                                            <p:txEl>
                                              <p:pRg st="3" end="3"/>
                                            </p:txEl>
                                          </p:spTgt>
                                        </p:tgtEl>
                                        <p:attrNameLst>
                                          <p:attrName>style.visibility</p:attrName>
                                        </p:attrNameLst>
                                      </p:cBhvr>
                                      <p:to>
                                        <p:strVal val="visible"/>
                                      </p:to>
                                    </p:set>
                                    <p:animEffect transition="in" filter="fade">
                                      <p:cBhvr>
                                        <p:cTn id="21" dur="500">
                                          <p:stCondLst>
                                            <p:cond delay="0"/>
                                          </p:stCondLst>
                                        </p:cTn>
                                        <p:tgtEl>
                                          <p:spTgt spid="1027">
                                            <p:txEl>
                                              <p:pRg st="3" end="3"/>
                                            </p:txEl>
                                          </p:spTgt>
                                        </p:tgtEl>
                                      </p:cBhvr>
                                    </p:animEffect>
                                  </p:childTnLst>
                                </p:cTn>
                              </p:par>
                              <p:par>
                                <p:cTn id="22" presetID="10" presetClass="entr" presetSubtype="0" fill="hold" grpId="0" nodeType="withEffect">
                                  <p:stCondLst>
                                    <p:cond delay="0"/>
                                  </p:stCondLst>
                                  <p:iterate type="lt">
                                    <p:tmPct val="10000"/>
                                  </p:iterate>
                                  <p:childTnLst>
                                    <p:set>
                                      <p:cBhvr>
                                        <p:cTn id="23" dur="1" fill="hold">
                                          <p:stCondLst>
                                            <p:cond delay="0"/>
                                          </p:stCondLst>
                                        </p:cTn>
                                        <p:tgtEl>
                                          <p:spTgt spid="1027">
                                            <p:txEl>
                                              <p:pRg st="4" end="4"/>
                                            </p:txEl>
                                          </p:spTgt>
                                        </p:tgtEl>
                                        <p:attrNameLst>
                                          <p:attrName>style.visibility</p:attrName>
                                        </p:attrNameLst>
                                      </p:cBhvr>
                                      <p:to>
                                        <p:strVal val="visible"/>
                                      </p:to>
                                    </p:set>
                                    <p:animEffect transition="in" filter="fade">
                                      <p:cBhvr>
                                        <p:cTn id="24" dur="500">
                                          <p:stCondLst>
                                            <p:cond delay="0"/>
                                          </p:stCondLst>
                                        </p:cTn>
                                        <p:tgtEl>
                                          <p:spTgt spid="10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P spid="1027" grpId="0" build="p">
        <p:tmplLst>
          <p:tmpl lvl="1">
            <p:tnLst>
              <p:par>
                <p:cTn presetID="10" presetClass="entr" presetSubtype="0" fill="hold" nodeType="clickEffect">
                  <p:stCondLst>
                    <p:cond delay="0"/>
                  </p:stCondLst>
                  <p:iterate type="lt">
                    <p:tmPct val="10000"/>
                  </p:iterate>
                  <p:childTnLst>
                    <p:set>
                      <p:cBhvr>
                        <p:cTn dur="1" fill="hold">
                          <p:stCondLst>
                            <p:cond delay="0"/>
                          </p:stCondLst>
                        </p:cTn>
                        <p:tgtEl>
                          <p:spTgt spid="1027"/>
                        </p:tgtEl>
                        <p:attrNameLst>
                          <p:attrName>style.visibility</p:attrName>
                        </p:attrNameLst>
                      </p:cBhvr>
                      <p:to>
                        <p:strVal val="visible"/>
                      </p:to>
                    </p:set>
                    <p:animEffect transition="in" filter="fade">
                      <p:cBhvr>
                        <p:cTn dur="500">
                          <p:stCondLst>
                            <p:cond delay="0"/>
                          </p:stCondLst>
                        </p:cTn>
                        <p:tgtEl>
                          <p:spTgt spid="1027"/>
                        </p:tgtEl>
                      </p:cBhvr>
                    </p:animEffect>
                  </p:childTnLst>
                </p:cTn>
              </p:par>
            </p:tnLst>
          </p:tmpl>
          <p:tmpl lvl="2">
            <p:tnLst>
              <p:par>
                <p:cTn presetID="10" presetClass="entr" presetSubtype="0" fill="hold" nodeType="withEffect">
                  <p:stCondLst>
                    <p:cond delay="0"/>
                  </p:stCondLst>
                  <p:iterate type="lt">
                    <p:tmPct val="10000"/>
                  </p:iterate>
                  <p:childTnLst>
                    <p:set>
                      <p:cBhvr>
                        <p:cTn dur="1" fill="hold">
                          <p:stCondLst>
                            <p:cond delay="0"/>
                          </p:stCondLst>
                        </p:cTn>
                        <p:tgtEl>
                          <p:spTgt spid="1027"/>
                        </p:tgtEl>
                        <p:attrNameLst>
                          <p:attrName>style.visibility</p:attrName>
                        </p:attrNameLst>
                      </p:cBhvr>
                      <p:to>
                        <p:strVal val="visible"/>
                      </p:to>
                    </p:set>
                    <p:animEffect transition="in" filter="fade">
                      <p:cBhvr>
                        <p:cTn dur="500">
                          <p:stCondLst>
                            <p:cond delay="0"/>
                          </p:stCondLst>
                        </p:cTn>
                        <p:tgtEl>
                          <p:spTgt spid="1027"/>
                        </p:tgtEl>
                      </p:cBhvr>
                    </p:animEffect>
                  </p:childTnLst>
                </p:cTn>
              </p:par>
            </p:tnLst>
          </p:tmpl>
          <p:tmpl lvl="3">
            <p:tnLst>
              <p:par>
                <p:cTn presetID="10" presetClass="entr" presetSubtype="0" fill="hold" nodeType="withEffect">
                  <p:stCondLst>
                    <p:cond delay="0"/>
                  </p:stCondLst>
                  <p:iterate type="lt">
                    <p:tmPct val="10000"/>
                  </p:iterate>
                  <p:childTnLst>
                    <p:set>
                      <p:cBhvr>
                        <p:cTn dur="1" fill="hold">
                          <p:stCondLst>
                            <p:cond delay="0"/>
                          </p:stCondLst>
                        </p:cTn>
                        <p:tgtEl>
                          <p:spTgt spid="1027"/>
                        </p:tgtEl>
                        <p:attrNameLst>
                          <p:attrName>style.visibility</p:attrName>
                        </p:attrNameLst>
                      </p:cBhvr>
                      <p:to>
                        <p:strVal val="visible"/>
                      </p:to>
                    </p:set>
                    <p:animEffect transition="in" filter="fade">
                      <p:cBhvr>
                        <p:cTn dur="500">
                          <p:stCondLst>
                            <p:cond delay="0"/>
                          </p:stCondLst>
                        </p:cTn>
                        <p:tgtEl>
                          <p:spTgt spid="1027"/>
                        </p:tgtEl>
                      </p:cBhvr>
                    </p:animEffect>
                  </p:childTnLst>
                </p:cTn>
              </p:par>
            </p:tnLst>
          </p:tmpl>
          <p:tmpl lvl="4">
            <p:tnLst>
              <p:par>
                <p:cTn presetID="10" presetClass="entr" presetSubtype="0" fill="hold" nodeType="withEffect">
                  <p:stCondLst>
                    <p:cond delay="0"/>
                  </p:stCondLst>
                  <p:iterate type="lt">
                    <p:tmPct val="10000"/>
                  </p:iterate>
                  <p:childTnLst>
                    <p:set>
                      <p:cBhvr>
                        <p:cTn dur="1" fill="hold">
                          <p:stCondLst>
                            <p:cond delay="0"/>
                          </p:stCondLst>
                        </p:cTn>
                        <p:tgtEl>
                          <p:spTgt spid="1027"/>
                        </p:tgtEl>
                        <p:attrNameLst>
                          <p:attrName>style.visibility</p:attrName>
                        </p:attrNameLst>
                      </p:cBhvr>
                      <p:to>
                        <p:strVal val="visible"/>
                      </p:to>
                    </p:set>
                    <p:animEffect transition="in" filter="fade">
                      <p:cBhvr>
                        <p:cTn dur="500">
                          <p:stCondLst>
                            <p:cond delay="0"/>
                          </p:stCondLst>
                        </p:cTn>
                        <p:tgtEl>
                          <p:spTgt spid="1027"/>
                        </p:tgtEl>
                      </p:cBhvr>
                    </p:animEffect>
                  </p:childTnLst>
                </p:cTn>
              </p:par>
            </p:tnLst>
          </p:tmpl>
          <p:tmpl lvl="5">
            <p:tnLst>
              <p:par>
                <p:cTn presetID="10" presetClass="entr" presetSubtype="0" fill="hold" nodeType="withEffect">
                  <p:stCondLst>
                    <p:cond delay="0"/>
                  </p:stCondLst>
                  <p:iterate type="lt">
                    <p:tmPct val="10000"/>
                  </p:iterate>
                  <p:childTnLst>
                    <p:set>
                      <p:cBhvr>
                        <p:cTn dur="1" fill="hold">
                          <p:stCondLst>
                            <p:cond delay="0"/>
                          </p:stCondLst>
                        </p:cTn>
                        <p:tgtEl>
                          <p:spTgt spid="1027"/>
                        </p:tgtEl>
                        <p:attrNameLst>
                          <p:attrName>style.visibility</p:attrName>
                        </p:attrNameLst>
                      </p:cBhvr>
                      <p:to>
                        <p:strVal val="visible"/>
                      </p:to>
                    </p:set>
                    <p:animEffect transition="in" filter="fade">
                      <p:cBhvr>
                        <p:cTn dur="500">
                          <p:stCondLst>
                            <p:cond delay="0"/>
                          </p:stCondLst>
                        </p:cTn>
                        <p:tgtEl>
                          <p:spTgt spid="1027"/>
                        </p:tgtEl>
                      </p:cBhvr>
                    </p:animEffect>
                  </p:childTnLst>
                </p:cTn>
              </p:par>
            </p:tnLst>
          </p:tmpl>
        </p:tmplLst>
      </p:bldP>
    </p:bldLst>
  </p:timing>
  <p:hf sldNum="0" hdr="0" ftr="0" dt="0"/>
  <p:txStyles>
    <p:titleStyle>
      <a:lvl1pPr algn="ctr" rtl="0" eaLnBrk="0" fontAlgn="base" hangingPunct="0">
        <a:spcBef>
          <a:spcPct val="0"/>
        </a:spcBef>
        <a:spcAft>
          <a:spcPct val="0"/>
        </a:spcAft>
        <a:defRPr sz="4400" i="1">
          <a:solidFill>
            <a:schemeClr val="tx2"/>
          </a:solidFill>
          <a:latin typeface="+mj-lt"/>
          <a:ea typeface="+mj-ea"/>
          <a:cs typeface="+mj-cs"/>
        </a:defRPr>
      </a:lvl1pPr>
      <a:lvl2pPr algn="ctr" rtl="0" eaLnBrk="0" fontAlgn="base" hangingPunct="0">
        <a:spcBef>
          <a:spcPct val="0"/>
        </a:spcBef>
        <a:spcAft>
          <a:spcPct val="0"/>
        </a:spcAft>
        <a:defRPr sz="4400" i="1">
          <a:solidFill>
            <a:schemeClr val="tx2"/>
          </a:solidFill>
          <a:latin typeface="Times New Roman" panose="02020603050405020304" pitchFamily="18" charset="0"/>
        </a:defRPr>
      </a:lvl2pPr>
      <a:lvl3pPr algn="ctr" rtl="0" eaLnBrk="0" fontAlgn="base" hangingPunct="0">
        <a:spcBef>
          <a:spcPct val="0"/>
        </a:spcBef>
        <a:spcAft>
          <a:spcPct val="0"/>
        </a:spcAft>
        <a:defRPr sz="4400" i="1">
          <a:solidFill>
            <a:schemeClr val="tx2"/>
          </a:solidFill>
          <a:latin typeface="Times New Roman" panose="02020603050405020304" pitchFamily="18" charset="0"/>
        </a:defRPr>
      </a:lvl3pPr>
      <a:lvl4pPr algn="ctr" rtl="0" eaLnBrk="0" fontAlgn="base" hangingPunct="0">
        <a:spcBef>
          <a:spcPct val="0"/>
        </a:spcBef>
        <a:spcAft>
          <a:spcPct val="0"/>
        </a:spcAft>
        <a:defRPr sz="4400" i="1">
          <a:solidFill>
            <a:schemeClr val="tx2"/>
          </a:solidFill>
          <a:latin typeface="Times New Roman" panose="02020603050405020304" pitchFamily="18" charset="0"/>
        </a:defRPr>
      </a:lvl4pPr>
      <a:lvl5pPr algn="ctr" rtl="0" eaLnBrk="0" fontAlgn="base" hangingPunct="0">
        <a:spcBef>
          <a:spcPct val="0"/>
        </a:spcBef>
        <a:spcAft>
          <a:spcPct val="0"/>
        </a:spcAft>
        <a:defRPr sz="4400" i="1">
          <a:solidFill>
            <a:schemeClr val="tx2"/>
          </a:solidFill>
          <a:latin typeface="Times New Roman" panose="02020603050405020304" pitchFamily="18" charset="0"/>
        </a:defRPr>
      </a:lvl5pPr>
      <a:lvl6pPr marL="457200" algn="ctr" rtl="0" fontAlgn="base">
        <a:spcBef>
          <a:spcPct val="0"/>
        </a:spcBef>
        <a:spcAft>
          <a:spcPct val="0"/>
        </a:spcAft>
        <a:defRPr sz="4400" i="1">
          <a:solidFill>
            <a:schemeClr val="tx2"/>
          </a:solidFill>
          <a:latin typeface="Times New Roman" panose="02020603050405020304" pitchFamily="18" charset="0"/>
        </a:defRPr>
      </a:lvl6pPr>
      <a:lvl7pPr marL="914400" algn="ctr" rtl="0" fontAlgn="base">
        <a:spcBef>
          <a:spcPct val="0"/>
        </a:spcBef>
        <a:spcAft>
          <a:spcPct val="0"/>
        </a:spcAft>
        <a:defRPr sz="4400" i="1">
          <a:solidFill>
            <a:schemeClr val="tx2"/>
          </a:solidFill>
          <a:latin typeface="Times New Roman" panose="02020603050405020304" pitchFamily="18" charset="0"/>
        </a:defRPr>
      </a:lvl7pPr>
      <a:lvl8pPr marL="1371600" algn="ctr" rtl="0" fontAlgn="base">
        <a:spcBef>
          <a:spcPct val="0"/>
        </a:spcBef>
        <a:spcAft>
          <a:spcPct val="0"/>
        </a:spcAft>
        <a:defRPr sz="4400" i="1">
          <a:solidFill>
            <a:schemeClr val="tx2"/>
          </a:solidFill>
          <a:latin typeface="Times New Roman" panose="02020603050405020304" pitchFamily="18" charset="0"/>
        </a:defRPr>
      </a:lvl8pPr>
      <a:lvl9pPr marL="1828800" algn="ctr" rtl="0" fontAlgn="base">
        <a:spcBef>
          <a:spcPct val="0"/>
        </a:spcBef>
        <a:spcAft>
          <a:spcPct val="0"/>
        </a:spcAft>
        <a:defRPr sz="4400" i="1">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txBox="1">
            <a:spLocks noGrp="1"/>
          </p:cNvSpPr>
          <p:nvPr>
            <p:ph type="sldNum" sz="quarter" idx="4"/>
          </p:nvPr>
        </p:nvSpPr>
        <p:spPr/>
        <p:txBody>
          <a:bodyPr/>
          <a:lstStyle/>
          <a:p>
            <a:pPr marL="0" indent="0" algn="r" eaLnBrk="1" hangingPunct="1">
              <a:spcBef>
                <a:spcPct val="0"/>
              </a:spcBef>
              <a:buNone/>
            </a:pPr>
            <a:fld id="{9A0DB2DC-4C9A-4742-B13C-FB6460FD3503}" type="slidenum">
              <a:rPr lang="zh-CN" altLang="en-US" sz="1400" b="0" dirty="0">
                <a:latin typeface="+mn-lt"/>
                <a:ea typeface="宋体" panose="02010600030101010101" pitchFamily="2" charset="-122"/>
                <a:cs typeface="+mn-cs"/>
              </a:rPr>
              <a:t>1</a:t>
            </a:fld>
            <a:endParaRPr lang="zh-CN" altLang="en-US" sz="1400" b="0" dirty="0">
              <a:latin typeface="+mn-lt"/>
              <a:ea typeface="宋体" panose="02010600030101010101" pitchFamily="2" charset="-122"/>
              <a:cs typeface="+mn-cs"/>
            </a:endParaRPr>
          </a:p>
        </p:txBody>
      </p:sp>
      <p:sp>
        <p:nvSpPr>
          <p:cNvPr id="4099" name="Rectangle 2"/>
          <p:cNvSpPr>
            <a:spLocks noGrp="1"/>
          </p:cNvSpPr>
          <p:nvPr>
            <p:ph type="ctrTitle"/>
          </p:nvPr>
        </p:nvSpPr>
        <p:spPr>
          <a:xfrm>
            <a:off x="428625" y="928688"/>
            <a:ext cx="8077200" cy="1924050"/>
          </a:xfrm>
        </p:spPr>
        <p:txBody>
          <a:bodyPr vert="horz" wrap="square" lIns="91440" tIns="45720" rIns="91440" bIns="45720" anchor="ctr" anchorCtr="0"/>
          <a:lstStyle/>
          <a:p>
            <a:pPr eaLnBrk="1" hangingPunct="1">
              <a:buClrTx/>
              <a:buSzTx/>
              <a:buFontTx/>
            </a:pPr>
            <a:r>
              <a:rPr lang="en-US" altLang="zh-CN" sz="4000" i="0" dirty="0">
                <a:solidFill>
                  <a:schemeClr val="tx1"/>
                </a:solidFill>
                <a:latin typeface="+mj-lt"/>
                <a:ea typeface="宋体" panose="02010600030101010101" pitchFamily="2" charset="-122"/>
                <a:cs typeface="+mj-cs"/>
              </a:rPr>
              <a:t>Combinatorics</a:t>
            </a:r>
            <a:br>
              <a:rPr lang="en-US" altLang="zh-CN" sz="4000" i="0" dirty="0">
                <a:solidFill>
                  <a:schemeClr val="tx1"/>
                </a:solidFill>
                <a:latin typeface="+mj-lt"/>
                <a:ea typeface="宋体" panose="02010600030101010101" pitchFamily="2" charset="-122"/>
                <a:cs typeface="+mj-cs"/>
              </a:rPr>
            </a:br>
            <a:endParaRPr lang="en-US" altLang="zh-CN" sz="3200" b="0" i="0" dirty="0">
              <a:solidFill>
                <a:schemeClr val="tx1"/>
              </a:solidFill>
              <a:latin typeface="+mj-lt"/>
              <a:ea typeface="宋体" panose="02010600030101010101" pitchFamily="2" charset="-122"/>
              <a:cs typeface="+mj-cs"/>
            </a:endParaRPr>
          </a:p>
        </p:txBody>
      </p:sp>
      <p:sp>
        <p:nvSpPr>
          <p:cNvPr id="4100" name="Rectangle 3"/>
          <p:cNvSpPr>
            <a:spLocks noGrp="1"/>
          </p:cNvSpPr>
          <p:nvPr>
            <p:ph type="subTitle" idx="1"/>
          </p:nvPr>
        </p:nvSpPr>
        <p:spPr>
          <a:xfrm>
            <a:off x="1116013" y="2565400"/>
            <a:ext cx="7489825" cy="2803525"/>
          </a:xfrm>
        </p:spPr>
        <p:txBody>
          <a:bodyPr vert="horz" wrap="square" lIns="91440" tIns="45720" rIns="91440" bIns="45720" anchor="t" anchorCtr="0"/>
          <a:lstStyle/>
          <a:p>
            <a:pPr eaLnBrk="1" hangingPunct="1">
              <a:buClrTx/>
              <a:buSzTx/>
            </a:pPr>
            <a:endParaRPr lang="en-US" altLang="zh-CN" sz="2800" dirty="0">
              <a:solidFill>
                <a:srgbClr val="FF0000"/>
              </a:solidFill>
              <a:latin typeface="+mn-lt"/>
              <a:ea typeface="宋体" panose="02010600030101010101" pitchFamily="2" charset="-122"/>
              <a:cs typeface="+mn-cs"/>
            </a:endParaRPr>
          </a:p>
          <a:p>
            <a:pPr eaLnBrk="1" hangingPunct="1">
              <a:buClrTx/>
              <a:buSzTx/>
            </a:pPr>
            <a:r>
              <a:rPr lang="en-US" altLang="zh-CN" sz="2800" dirty="0">
                <a:solidFill>
                  <a:srgbClr val="FF0000"/>
                </a:solidFill>
                <a:latin typeface="+mn-lt"/>
                <a:ea typeface="宋体" panose="02010600030101010101" pitchFamily="2" charset="-122"/>
                <a:cs typeface="+mn-cs"/>
              </a:rPr>
              <a:t>Lecturer:  Prof. Hejiao Huang (</a:t>
            </a:r>
            <a:r>
              <a:rPr lang="zh-CN" altLang="en-US" sz="2800" dirty="0">
                <a:solidFill>
                  <a:srgbClr val="FF0000"/>
                </a:solidFill>
                <a:latin typeface="+mn-lt"/>
                <a:ea typeface="宋体" panose="02010600030101010101" pitchFamily="2" charset="-122"/>
                <a:cs typeface="+mn-cs"/>
              </a:rPr>
              <a:t>黄荷姣</a:t>
            </a:r>
            <a:r>
              <a:rPr lang="en-US" altLang="zh-CN" sz="2800" dirty="0">
                <a:solidFill>
                  <a:srgbClr val="FF0000"/>
                </a:solidFill>
                <a:latin typeface="+mn-lt"/>
                <a:ea typeface="宋体" panose="02010600030101010101" pitchFamily="2" charset="-122"/>
                <a:cs typeface="+mn-cs"/>
              </a:rPr>
              <a:t>)</a:t>
            </a:r>
          </a:p>
          <a:p>
            <a:pPr algn="l" eaLnBrk="1" hangingPunct="1">
              <a:buClrTx/>
              <a:buSzTx/>
            </a:pPr>
            <a:r>
              <a:rPr lang="en-US" altLang="zh-CN" sz="2800" dirty="0">
                <a:latin typeface="+mn-lt"/>
                <a:ea typeface="宋体" panose="02010600030101010101" pitchFamily="2" charset="-122"/>
                <a:cs typeface="+mn-cs"/>
              </a:rPr>
              <a:t>         Tutors:    Mr</a:t>
            </a:r>
            <a:r>
              <a:rPr lang="en-US" altLang="zh-CN" sz="2800" dirty="0" smtClean="0">
                <a:latin typeface="+mn-lt"/>
                <a:ea typeface="宋体" panose="02010600030101010101" pitchFamily="2" charset="-122"/>
                <a:cs typeface="+mn-cs"/>
              </a:rPr>
              <a:t>. </a:t>
            </a:r>
            <a:r>
              <a:rPr lang="en-US" altLang="zh-CN" sz="2800" dirty="0" err="1" smtClean="0">
                <a:latin typeface="+mn-lt"/>
                <a:ea typeface="宋体" panose="02010600030101010101" pitchFamily="2" charset="-122"/>
                <a:cs typeface="+mn-cs"/>
              </a:rPr>
              <a:t>Xingchen</a:t>
            </a:r>
            <a:r>
              <a:rPr lang="en-US" altLang="zh-CN" sz="2800" dirty="0" smtClean="0">
                <a:latin typeface="+mn-lt"/>
                <a:ea typeface="宋体" panose="02010600030101010101" pitchFamily="2" charset="-122"/>
                <a:cs typeface="+mn-cs"/>
              </a:rPr>
              <a:t> Li</a:t>
            </a:r>
            <a:r>
              <a:rPr lang="zh-CN" altLang="en-US" sz="2800" dirty="0" smtClean="0">
                <a:ea typeface="宋体" panose="02010600030101010101" pitchFamily="2" charset="-122"/>
              </a:rPr>
              <a:t>（李星辰）</a:t>
            </a:r>
            <a:endParaRPr lang="en-US" altLang="zh-CN" sz="2800" dirty="0">
              <a:latin typeface="+mn-lt"/>
              <a:ea typeface="宋体" panose="02010600030101010101" pitchFamily="2" charset="-122"/>
              <a:cs typeface="+mn-cs"/>
            </a:endParaRPr>
          </a:p>
          <a:p>
            <a:pPr algn="l" eaLnBrk="1" hangingPunct="1">
              <a:buClrTx/>
              <a:buSzTx/>
            </a:pPr>
            <a:r>
              <a:rPr lang="en-US" altLang="zh-CN" sz="2800" dirty="0">
                <a:latin typeface="+mn-lt"/>
                <a:ea typeface="宋体" panose="02010600030101010101" pitchFamily="2" charset="-122"/>
                <a:cs typeface="+mn-cs"/>
              </a:rPr>
              <a:t>                          Mr. </a:t>
            </a:r>
            <a:r>
              <a:rPr lang="en-US" altLang="zh-CN" sz="2800" dirty="0" err="1" smtClean="0">
                <a:latin typeface="+mn-lt"/>
                <a:ea typeface="宋体" panose="02010600030101010101" pitchFamily="2" charset="-122"/>
                <a:cs typeface="+mn-cs"/>
              </a:rPr>
              <a:t>Xingbang</a:t>
            </a:r>
            <a:r>
              <a:rPr lang="en-US" altLang="zh-CN" sz="2800" dirty="0" smtClean="0">
                <a:latin typeface="+mn-lt"/>
                <a:ea typeface="宋体" panose="02010600030101010101" pitchFamily="2" charset="-122"/>
                <a:cs typeface="+mn-cs"/>
              </a:rPr>
              <a:t> Hu</a:t>
            </a:r>
            <a:r>
              <a:rPr lang="zh-CN" altLang="en-US" sz="2800" dirty="0" smtClean="0">
                <a:latin typeface="+mn-lt"/>
                <a:ea typeface="宋体" panose="02010600030101010101" pitchFamily="2" charset="-122"/>
                <a:cs typeface="+mn-cs"/>
              </a:rPr>
              <a:t>（</a:t>
            </a:r>
            <a:r>
              <a:rPr lang="zh-CN" altLang="en-US" sz="2800" dirty="0">
                <a:ea typeface="宋体" panose="02010600030101010101" pitchFamily="2" charset="-122"/>
              </a:rPr>
              <a:t>胡兴邦</a:t>
            </a:r>
            <a:r>
              <a:rPr lang="zh-CN" altLang="en-US" sz="2800" dirty="0" smtClean="0">
                <a:latin typeface="+mn-lt"/>
                <a:ea typeface="宋体" panose="02010600030101010101" pitchFamily="2" charset="-122"/>
                <a:cs typeface="+mn-cs"/>
              </a:rPr>
              <a:t>）</a:t>
            </a:r>
            <a:endParaRPr lang="en-US" altLang="zh-CN" sz="2800" dirty="0">
              <a:latin typeface="+mn-lt"/>
              <a:ea typeface="宋体" panose="02010600030101010101" pitchFamily="2" charset="-122"/>
              <a:cs typeface="+mn-cs"/>
            </a:endParaRPr>
          </a:p>
          <a:p>
            <a:pPr eaLnBrk="1" hangingPunct="1">
              <a:buClrTx/>
              <a:buSzTx/>
            </a:pPr>
            <a:r>
              <a:rPr lang="en-US" altLang="zh-CN" sz="2800" dirty="0" smtClean="0">
                <a:latin typeface="+mn-lt"/>
                <a:ea typeface="宋体" panose="02010600030101010101" pitchFamily="2" charset="-122"/>
                <a:cs typeface="+mn-cs"/>
              </a:rPr>
              <a:t>      Mr</a:t>
            </a:r>
            <a:r>
              <a:rPr lang="en-US" altLang="zh-CN" sz="2800" dirty="0">
                <a:latin typeface="+mn-lt"/>
                <a:ea typeface="宋体" panose="02010600030101010101" pitchFamily="2" charset="-122"/>
                <a:cs typeface="+mn-cs"/>
              </a:rPr>
              <a:t>. </a:t>
            </a:r>
            <a:r>
              <a:rPr lang="en-US" altLang="zh-CN" sz="2800" dirty="0" err="1" smtClean="0">
                <a:ea typeface="宋体" panose="02010600030101010101" pitchFamily="2" charset="-122"/>
              </a:rPr>
              <a:t>Hao</a:t>
            </a:r>
            <a:r>
              <a:rPr lang="en-US" altLang="zh-CN" sz="2800" dirty="0" smtClean="0">
                <a:ea typeface="宋体" panose="02010600030101010101" pitchFamily="2" charset="-122"/>
              </a:rPr>
              <a:t> Ye</a:t>
            </a:r>
            <a:r>
              <a:rPr lang="zh-CN" altLang="en-US" sz="2800" dirty="0" smtClean="0">
                <a:latin typeface="+mn-lt"/>
                <a:ea typeface="宋体" panose="02010600030101010101" pitchFamily="2" charset="-122"/>
                <a:cs typeface="+mn-cs"/>
              </a:rPr>
              <a:t>（</a:t>
            </a:r>
            <a:r>
              <a:rPr lang="zh-CN" altLang="en-US" sz="2800" dirty="0" smtClean="0">
                <a:ea typeface="宋体" panose="02010600030101010101" pitchFamily="2" charset="-122"/>
              </a:rPr>
              <a:t>叶浩</a:t>
            </a:r>
            <a:r>
              <a:rPr lang="zh-CN" altLang="en-US" sz="2800" dirty="0" smtClean="0">
                <a:latin typeface="+mn-lt"/>
                <a:ea typeface="宋体" panose="02010600030101010101" pitchFamily="2" charset="-122"/>
                <a:cs typeface="+mn-cs"/>
              </a:rPr>
              <a:t>）</a:t>
            </a:r>
            <a:endParaRPr lang="en-US" altLang="zh-CN" sz="2800" dirty="0">
              <a:latin typeface="+mn-lt"/>
              <a:ea typeface="宋体" panose="02010600030101010101" pitchFamily="2" charset="-122"/>
              <a:cs typeface="+mn-cs"/>
            </a:endParaRPr>
          </a:p>
          <a:p>
            <a:pPr eaLnBrk="1" hangingPunct="1">
              <a:buClrTx/>
              <a:buSzTx/>
            </a:pPr>
            <a:r>
              <a:rPr lang="en-US" altLang="zh-CN" sz="2800" dirty="0">
                <a:latin typeface="+mn-lt"/>
                <a:ea typeface="宋体" panose="02010600030101010101" pitchFamily="2" charset="-122"/>
                <a:cs typeface="+mn-cs"/>
              </a:rPr>
              <a:t>               </a:t>
            </a:r>
            <a:r>
              <a:rPr lang="en-US" altLang="zh-CN" sz="2800" dirty="0" smtClean="0">
                <a:latin typeface="+mn-lt"/>
                <a:ea typeface="宋体" panose="02010600030101010101" pitchFamily="2" charset="-122"/>
                <a:cs typeface="+mn-cs"/>
              </a:rPr>
              <a:t>      Miss </a:t>
            </a:r>
            <a:r>
              <a:rPr lang="en-US" altLang="zh-CN" sz="2800" dirty="0" err="1" smtClean="0">
                <a:ea typeface="宋体" panose="02010600030101010101" pitchFamily="2" charset="-122"/>
              </a:rPr>
              <a:t>Ruixi</a:t>
            </a:r>
            <a:r>
              <a:rPr lang="en-US" altLang="zh-CN" sz="2800" dirty="0" smtClean="0">
                <a:ea typeface="宋体" panose="02010600030101010101" pitchFamily="2" charset="-122"/>
              </a:rPr>
              <a:t> Huang</a:t>
            </a:r>
            <a:r>
              <a:rPr lang="zh-CN" altLang="en-US" sz="2800" dirty="0" smtClean="0">
                <a:latin typeface="+mn-lt"/>
                <a:ea typeface="宋体" panose="02010600030101010101" pitchFamily="2" charset="-122"/>
                <a:cs typeface="+mn-cs"/>
              </a:rPr>
              <a:t>（</a:t>
            </a:r>
            <a:r>
              <a:rPr lang="zh-CN" altLang="en-US" sz="2800" dirty="0" smtClean="0">
                <a:ea typeface="宋体" panose="02010600030101010101" pitchFamily="2" charset="-122"/>
              </a:rPr>
              <a:t>黄睿茜</a:t>
            </a:r>
            <a:r>
              <a:rPr lang="zh-CN" altLang="en-US" sz="2800" dirty="0" smtClean="0">
                <a:latin typeface="+mn-lt"/>
                <a:ea typeface="宋体" panose="02010600030101010101" pitchFamily="2" charset="-122"/>
                <a:cs typeface="+mn-cs"/>
              </a:rPr>
              <a:t>）</a:t>
            </a:r>
            <a:r>
              <a:rPr lang="en-US" altLang="zh-CN" sz="2800" dirty="0" smtClean="0">
                <a:latin typeface="+mn-lt"/>
                <a:ea typeface="宋体" panose="02010600030101010101" pitchFamily="2" charset="-122"/>
                <a:cs typeface="+mn-cs"/>
              </a:rPr>
              <a:t>                 </a:t>
            </a:r>
            <a:endParaRPr lang="en-US" altLang="zh-CN" sz="2800" dirty="0">
              <a:latin typeface="+mn-lt"/>
              <a:ea typeface="宋体" panose="02010600030101010101" pitchFamily="2" charset="-122"/>
              <a:cs typeface="+mn-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vert="horz" wrap="square" lIns="91440" tIns="45720" rIns="91440" bIns="45720" anchor="ctr" anchorCtr="0"/>
          <a:lstStyle/>
          <a:p>
            <a:r>
              <a:rPr lang="en-US" altLang="zh-CN" dirty="0">
                <a:solidFill>
                  <a:srgbClr val="FF0000"/>
                </a:solidFill>
                <a:ea typeface="宋体" panose="02010600030101010101" pitchFamily="2" charset="-122"/>
              </a:rPr>
              <a:t>Assignment Submission</a:t>
            </a:r>
            <a:endParaRPr lang="zh-CN" altLang="en-US" dirty="0">
              <a:solidFill>
                <a:srgbClr val="FF0000"/>
              </a:solidFill>
              <a:ea typeface="宋体" panose="02010600030101010101" pitchFamily="2" charset="-122"/>
            </a:endParaRPr>
          </a:p>
        </p:txBody>
      </p:sp>
      <p:sp>
        <p:nvSpPr>
          <p:cNvPr id="12291" name="内容占位符 2"/>
          <p:cNvSpPr>
            <a:spLocks noGrp="1"/>
          </p:cNvSpPr>
          <p:nvPr>
            <p:ph idx="1"/>
          </p:nvPr>
        </p:nvSpPr>
        <p:spPr/>
        <p:txBody>
          <a:bodyPr vert="horz" wrap="square" lIns="91440" tIns="45720" rIns="91440" bIns="45720" anchor="t" anchorCtr="0"/>
          <a:lstStyle/>
          <a:p>
            <a:r>
              <a:rPr lang="en-US" altLang="zh-CN" dirty="0">
                <a:solidFill>
                  <a:srgbClr val="0000FF"/>
                </a:solidFill>
                <a:ea typeface="宋体" panose="02010600030101010101" pitchFamily="2" charset="-122"/>
              </a:rPr>
              <a:t>Homework requirements: use the </a:t>
            </a:r>
            <a:r>
              <a:rPr lang="en-US" altLang="zh-CN" dirty="0" err="1">
                <a:solidFill>
                  <a:srgbClr val="FF0000"/>
                </a:solidFill>
                <a:ea typeface="宋体" panose="02010600030101010101" pitchFamily="2" charset="-122"/>
              </a:rPr>
              <a:t>学号_姓名</a:t>
            </a:r>
            <a:r>
              <a:rPr lang="en-US" altLang="zh-CN" dirty="0" smtClean="0">
                <a:solidFill>
                  <a:srgbClr val="FF0000"/>
                </a:solidFill>
                <a:ea typeface="宋体" panose="02010600030101010101" pitchFamily="2" charset="-122"/>
              </a:rPr>
              <a:t>_</a:t>
            </a:r>
            <a:r>
              <a:rPr lang="zh-CN" altLang="en-US" dirty="0" smtClean="0">
                <a:solidFill>
                  <a:srgbClr val="FF0000"/>
                </a:solidFill>
                <a:ea typeface="宋体" panose="02010600030101010101" pitchFamily="2" charset="-122"/>
              </a:rPr>
              <a:t>第几章</a:t>
            </a:r>
            <a:r>
              <a:rPr lang="en-US" altLang="zh-CN" dirty="0" err="1" smtClean="0">
                <a:solidFill>
                  <a:srgbClr val="FF0000"/>
                </a:solidFill>
                <a:ea typeface="宋体" panose="02010600030101010101" pitchFamily="2" charset="-122"/>
              </a:rPr>
              <a:t>作业</a:t>
            </a:r>
            <a:r>
              <a:rPr lang="en-US" altLang="zh-CN" dirty="0" smtClean="0">
                <a:solidFill>
                  <a:srgbClr val="0000FF"/>
                </a:solidFill>
                <a:ea typeface="宋体" panose="02010600030101010101" pitchFamily="2" charset="-122"/>
              </a:rPr>
              <a:t> to </a:t>
            </a:r>
            <a:r>
              <a:rPr lang="en-US" altLang="zh-CN" dirty="0">
                <a:solidFill>
                  <a:srgbClr val="0000FF"/>
                </a:solidFill>
                <a:ea typeface="宋体" panose="02010600030101010101" pitchFamily="2" charset="-122"/>
              </a:rPr>
              <a:t>name the assignment , for example: </a:t>
            </a:r>
            <a:r>
              <a:rPr lang="en-US" altLang="zh-CN" dirty="0">
                <a:solidFill>
                  <a:srgbClr val="FF0000"/>
                </a:solidFill>
                <a:ea typeface="宋体" panose="02010600030101010101" pitchFamily="2" charset="-122"/>
              </a:rPr>
              <a:t>19S151136_张三</a:t>
            </a:r>
            <a:r>
              <a:rPr lang="en-US" altLang="zh-CN" dirty="0" smtClean="0">
                <a:solidFill>
                  <a:srgbClr val="FF0000"/>
                </a:solidFill>
                <a:ea typeface="宋体" panose="02010600030101010101" pitchFamily="2" charset="-122"/>
              </a:rPr>
              <a:t>_Chap3</a:t>
            </a:r>
            <a:r>
              <a:rPr lang="en-US" altLang="zh-CN" dirty="0" smtClean="0">
                <a:solidFill>
                  <a:srgbClr val="0000FF"/>
                </a:solidFill>
                <a:ea typeface="宋体" panose="02010600030101010101" pitchFamily="2" charset="-122"/>
              </a:rPr>
              <a:t>. </a:t>
            </a:r>
            <a:r>
              <a:rPr lang="en-US" altLang="zh-CN" dirty="0">
                <a:solidFill>
                  <a:srgbClr val="0000FF"/>
                </a:solidFill>
                <a:ea typeface="宋体" panose="02010600030101010101" pitchFamily="2" charset="-122"/>
              </a:rPr>
              <a:t>If the formula is complex and handwritten to take pictures, it should also be placed in the document. It is recommended to submit the work in </a:t>
            </a:r>
            <a:r>
              <a:rPr lang="en-US" altLang="zh-CN" dirty="0">
                <a:solidFill>
                  <a:srgbClr val="FF0000"/>
                </a:solidFill>
                <a:ea typeface="宋体" panose="02010600030101010101" pitchFamily="2" charset="-122"/>
              </a:rPr>
              <a:t>pdf</a:t>
            </a:r>
            <a:r>
              <a:rPr lang="en-US" altLang="zh-CN" dirty="0">
                <a:solidFill>
                  <a:srgbClr val="0000FF"/>
                </a:solidFill>
                <a:ea typeface="宋体" panose="02010600030101010101" pitchFamily="2" charset="-122"/>
              </a:rPr>
              <a:t> format.</a:t>
            </a:r>
          </a:p>
        </p:txBody>
      </p:sp>
      <p:sp>
        <p:nvSpPr>
          <p:cNvPr id="12292" name="灯片编号占位符 3"/>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b="0" dirty="0">
                <a:ea typeface="宋体" panose="02010600030101010101" pitchFamily="2" charset="-122"/>
              </a:rPr>
              <a:t>10</a:t>
            </a:fld>
            <a:endParaRPr lang="zh-CN" altLang="en-US" sz="1400" b="0" dirty="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vert="horz" wrap="square" lIns="91440" tIns="45720" rIns="91440" bIns="45720" anchor="ctr" anchorCtr="0"/>
          <a:lstStyle/>
          <a:p>
            <a:r>
              <a:rPr lang="en-US" altLang="zh-CN" dirty="0">
                <a:solidFill>
                  <a:srgbClr val="FF0000"/>
                </a:solidFill>
                <a:ea typeface="宋体" panose="02010600030101010101" pitchFamily="2" charset="-122"/>
              </a:rPr>
              <a:t>Course Materials</a:t>
            </a:r>
            <a:endParaRPr lang="zh-CN" altLang="en-US" dirty="0">
              <a:solidFill>
                <a:srgbClr val="FF0000"/>
              </a:solidFill>
              <a:ea typeface="宋体" panose="02010600030101010101" pitchFamily="2" charset="-122"/>
            </a:endParaRPr>
          </a:p>
        </p:txBody>
      </p:sp>
      <p:sp>
        <p:nvSpPr>
          <p:cNvPr id="13315" name="内容占位符 2"/>
          <p:cNvSpPr>
            <a:spLocks noGrp="1"/>
          </p:cNvSpPr>
          <p:nvPr>
            <p:ph idx="1"/>
          </p:nvPr>
        </p:nvSpPr>
        <p:spPr>
          <a:xfrm>
            <a:off x="395536" y="3006824"/>
            <a:ext cx="4464496" cy="3662536"/>
          </a:xfrm>
        </p:spPr>
        <p:txBody>
          <a:bodyPr vert="horz" wrap="square" lIns="91440" tIns="45720" rIns="91440" bIns="45720" anchor="t" anchorCtr="0"/>
          <a:lstStyle/>
          <a:p>
            <a:r>
              <a:rPr lang="en-US" altLang="zh-CN" dirty="0">
                <a:ea typeface="宋体" panose="02010600030101010101" pitchFamily="2" charset="-122"/>
              </a:rPr>
              <a:t>QQ group</a:t>
            </a:r>
          </a:p>
          <a:p>
            <a:r>
              <a:rPr lang="en-US" altLang="zh-CN" dirty="0">
                <a:ea typeface="宋体" panose="02010600030101010101" pitchFamily="2" charset="-122"/>
              </a:rPr>
              <a:t>Name:  </a:t>
            </a:r>
            <a:r>
              <a:rPr lang="en-US" altLang="zh-CN" dirty="0" smtClean="0">
                <a:ea typeface="宋体" panose="02010600030101010101" pitchFamily="2" charset="-122"/>
              </a:rPr>
              <a:t>2023</a:t>
            </a:r>
            <a:r>
              <a:rPr lang="zh-CN" altLang="en-US" dirty="0" smtClean="0">
                <a:ea typeface="宋体" panose="02010600030101010101" pitchFamily="2" charset="-122"/>
              </a:rPr>
              <a:t>组合</a:t>
            </a:r>
            <a:r>
              <a:rPr lang="zh-CN" altLang="en-US" dirty="0">
                <a:ea typeface="宋体" panose="02010600030101010101" pitchFamily="2" charset="-122"/>
              </a:rPr>
              <a:t>数学</a:t>
            </a:r>
            <a:endParaRPr lang="en-US" altLang="zh-CN" dirty="0">
              <a:ea typeface="宋体" panose="02010600030101010101" pitchFamily="2" charset="-122"/>
            </a:endParaRPr>
          </a:p>
          <a:p>
            <a:r>
              <a:rPr lang="en-US" altLang="zh-CN" dirty="0">
                <a:ea typeface="宋体" panose="02010600030101010101" pitchFamily="2" charset="-122"/>
              </a:rPr>
              <a:t>Number</a:t>
            </a:r>
            <a:r>
              <a:rPr lang="zh-CN" altLang="en-US" dirty="0" smtClean="0">
                <a:ea typeface="宋体" panose="02010600030101010101" pitchFamily="2" charset="-122"/>
              </a:rPr>
              <a:t>：</a:t>
            </a:r>
            <a:r>
              <a:rPr lang="en-US" altLang="zh-CN" dirty="0" smtClean="0">
                <a:solidFill>
                  <a:srgbClr val="FF0000"/>
                </a:solidFill>
                <a:ea typeface="宋体" panose="02010600030101010101" pitchFamily="2" charset="-122"/>
              </a:rPr>
              <a:t>713082301</a:t>
            </a:r>
            <a:endParaRPr lang="en-US" altLang="zh-CN" dirty="0">
              <a:solidFill>
                <a:srgbClr val="FF0000"/>
              </a:solidFill>
              <a:ea typeface="宋体" panose="02010600030101010101" pitchFamily="2" charset="-122"/>
            </a:endParaRPr>
          </a:p>
          <a:p>
            <a:endParaRPr lang="en-US" altLang="zh-CN" dirty="0">
              <a:solidFill>
                <a:srgbClr val="FF0000"/>
              </a:solidFill>
              <a:ea typeface="宋体" panose="02010600030101010101" pitchFamily="2" charset="-122"/>
            </a:endParaRPr>
          </a:p>
          <a:p>
            <a:endParaRPr lang="zh-CN" altLang="en-US" dirty="0">
              <a:ea typeface="宋体" panose="02010600030101010101" pitchFamily="2" charset="-122"/>
            </a:endParaRPr>
          </a:p>
        </p:txBody>
      </p:sp>
      <p:sp>
        <p:nvSpPr>
          <p:cNvPr id="13316" name="灯片编号占位符 3"/>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b="0" dirty="0">
                <a:ea typeface="宋体" panose="02010600030101010101" pitchFamily="2" charset="-122"/>
              </a:rPr>
              <a:t>11</a:t>
            </a:fld>
            <a:endParaRPr lang="zh-CN" altLang="en-US" sz="1400" b="0" dirty="0">
              <a:ea typeface="宋体" panose="02010600030101010101" pitchFamily="2" charset="-122"/>
            </a:endParaRPr>
          </a:p>
        </p:txBody>
      </p:sp>
      <p:sp>
        <p:nvSpPr>
          <p:cNvPr id="7" name="内容占位符 2"/>
          <p:cNvSpPr txBox="1">
            <a:spLocks/>
          </p:cNvSpPr>
          <p:nvPr/>
        </p:nvSpPr>
        <p:spPr>
          <a:xfrm>
            <a:off x="4888100" y="2348880"/>
            <a:ext cx="3942244" cy="379920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zh-CN" altLang="en-US" sz="2400" kern="0" dirty="0" smtClean="0">
                <a:solidFill>
                  <a:srgbClr val="FF0000"/>
                </a:solidFill>
                <a:latin typeface="黑体" panose="02010609060101010101" pitchFamily="49" charset="-122"/>
                <a:ea typeface="黑体" panose="02010609060101010101" pitchFamily="49" charset="-122"/>
              </a:rPr>
              <a:t>   扫一扫加入课程群</a:t>
            </a:r>
            <a:endParaRPr lang="en-US" altLang="zh-CN" sz="2400" kern="0" dirty="0" smtClean="0">
              <a:solidFill>
                <a:srgbClr val="FF0000"/>
              </a:solidFill>
              <a:latin typeface="黑体" panose="02010609060101010101" pitchFamily="49" charset="-122"/>
              <a:ea typeface="黑体" panose="02010609060101010101" pitchFamily="49" charset="-122"/>
            </a:endParaRPr>
          </a:p>
          <a:p>
            <a:endParaRPr lang="zh-CN" altLang="en-US" kern="0" dirty="0">
              <a:ea typeface="宋体" panose="02010600030101010101" pitchFamily="2" charset="-122"/>
            </a:endParaRPr>
          </a:p>
        </p:txBody>
      </p:sp>
      <p:pic>
        <p:nvPicPr>
          <p:cNvPr id="4" name="图片 3"/>
          <p:cNvPicPr>
            <a:picLocks noChangeAspect="1"/>
          </p:cNvPicPr>
          <p:nvPr/>
        </p:nvPicPr>
        <p:blipFill>
          <a:blip r:embed="rId2"/>
          <a:stretch>
            <a:fillRect/>
          </a:stretch>
        </p:blipFill>
        <p:spPr>
          <a:xfrm>
            <a:off x="5439215" y="2862868"/>
            <a:ext cx="2405642" cy="338437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b="0" dirty="0">
                <a:ea typeface="宋体" panose="02010600030101010101" pitchFamily="2" charset="-122"/>
              </a:rPr>
              <a:t>12</a:t>
            </a:fld>
            <a:endParaRPr lang="zh-CN" altLang="en-US" sz="1400" b="0" dirty="0">
              <a:ea typeface="宋体" panose="02010600030101010101" pitchFamily="2" charset="-122"/>
            </a:endParaRPr>
          </a:p>
        </p:txBody>
      </p:sp>
      <p:sp>
        <p:nvSpPr>
          <p:cNvPr id="14339" name="Rectangle 2"/>
          <p:cNvSpPr>
            <a:spLocks noGrp="1"/>
          </p:cNvSpPr>
          <p:nvPr>
            <p:ph type="title"/>
          </p:nvPr>
        </p:nvSpPr>
        <p:spPr>
          <a:xfrm>
            <a:off x="685800" y="609600"/>
            <a:ext cx="7772400" cy="947738"/>
          </a:xfrm>
        </p:spPr>
        <p:txBody>
          <a:bodyPr vert="horz" wrap="square" lIns="91440" tIns="45720" rIns="91440" bIns="45720" anchor="ctr" anchorCtr="0"/>
          <a:lstStyle/>
          <a:p>
            <a:pPr eaLnBrk="1" hangingPunct="1"/>
            <a:r>
              <a:rPr lang="en-US" altLang="zh-CN" sz="4000" b="1" dirty="0">
                <a:ea typeface="宋体" panose="02010600030101010101" pitchFamily="2" charset="-122"/>
              </a:rPr>
              <a:t>Summary</a:t>
            </a:r>
          </a:p>
        </p:txBody>
      </p:sp>
      <p:sp>
        <p:nvSpPr>
          <p:cNvPr id="14340" name="Rectangle 3"/>
          <p:cNvSpPr>
            <a:spLocks noGrp="1"/>
          </p:cNvSpPr>
          <p:nvPr>
            <p:ph idx="1"/>
          </p:nvPr>
        </p:nvSpPr>
        <p:spPr>
          <a:xfrm>
            <a:off x="611188" y="1628775"/>
            <a:ext cx="7772400" cy="4114800"/>
          </a:xfrm>
        </p:spPr>
        <p:txBody>
          <a:bodyPr vert="horz" wrap="square" lIns="91440" tIns="45720" rIns="91440" bIns="45720" anchor="t" anchorCtr="0"/>
          <a:lstStyle/>
          <a:p>
            <a:pPr eaLnBrk="1" hangingPunct="1">
              <a:lnSpc>
                <a:spcPct val="80000"/>
              </a:lnSpc>
            </a:pPr>
            <a:r>
              <a:rPr lang="en-US" altLang="zh-CN" sz="2400" dirty="0">
                <a:ea typeface="宋体" panose="02010600030101010101" pitchFamily="2" charset="-122"/>
              </a:rPr>
              <a:t>What is Combinatorics</a:t>
            </a:r>
          </a:p>
          <a:p>
            <a:pPr eaLnBrk="1" hangingPunct="1">
              <a:lnSpc>
                <a:spcPct val="80000"/>
              </a:lnSpc>
            </a:pPr>
            <a:r>
              <a:rPr lang="en-US" altLang="zh-CN" sz="2400" dirty="0">
                <a:ea typeface="宋体" panose="02010600030101010101" pitchFamily="2" charset="-122"/>
              </a:rPr>
              <a:t>The Application Areas of Combinatorics</a:t>
            </a:r>
          </a:p>
          <a:p>
            <a:pPr eaLnBrk="1" hangingPunct="1">
              <a:lnSpc>
                <a:spcPct val="80000"/>
              </a:lnSpc>
            </a:pPr>
            <a:r>
              <a:rPr lang="en-US" altLang="zh-CN" sz="2400" dirty="0">
                <a:ea typeface="宋体" panose="02010600030101010101" pitchFamily="2" charset="-122"/>
              </a:rPr>
              <a:t>Application Examples</a:t>
            </a:r>
          </a:p>
          <a:p>
            <a:pPr lvl="1" eaLnBrk="1" hangingPunct="1">
              <a:lnSpc>
                <a:spcPct val="80000"/>
              </a:lnSpc>
            </a:pPr>
            <a:r>
              <a:rPr lang="en-US" altLang="zh-CN" sz="2000" dirty="0">
                <a:ea typeface="宋体" panose="02010600030101010101" pitchFamily="2" charset="-122"/>
              </a:rPr>
              <a:t>Perfect Covers of Chessboards</a:t>
            </a:r>
          </a:p>
          <a:p>
            <a:pPr lvl="1" eaLnBrk="1" hangingPunct="1">
              <a:lnSpc>
                <a:spcPct val="80000"/>
              </a:lnSpc>
            </a:pPr>
            <a:r>
              <a:rPr lang="en-US" altLang="zh-CN" sz="2000" dirty="0">
                <a:ea typeface="宋体" panose="02010600030101010101" pitchFamily="2" charset="-122"/>
              </a:rPr>
              <a:t>Magic Squares</a:t>
            </a:r>
          </a:p>
          <a:p>
            <a:pPr lvl="1" eaLnBrk="1" hangingPunct="1">
              <a:lnSpc>
                <a:spcPct val="80000"/>
              </a:lnSpc>
            </a:pPr>
            <a:r>
              <a:rPr lang="en-US" altLang="zh-CN" sz="2000" dirty="0">
                <a:ea typeface="宋体" panose="02010600030101010101" pitchFamily="2" charset="-122"/>
              </a:rPr>
              <a:t>The four-Color Problem</a:t>
            </a:r>
          </a:p>
          <a:p>
            <a:pPr lvl="1" eaLnBrk="1" hangingPunct="1">
              <a:lnSpc>
                <a:spcPct val="80000"/>
              </a:lnSpc>
            </a:pPr>
            <a:r>
              <a:rPr lang="en-US" altLang="zh-CN" sz="2000" dirty="0">
                <a:ea typeface="宋体" panose="02010600030101010101" pitchFamily="2" charset="-122"/>
              </a:rPr>
              <a:t>The problem of the 36 Officers</a:t>
            </a:r>
          </a:p>
          <a:p>
            <a:pPr lvl="1" eaLnBrk="1" hangingPunct="1">
              <a:lnSpc>
                <a:spcPct val="80000"/>
              </a:lnSpc>
            </a:pPr>
            <a:r>
              <a:rPr lang="en-US" altLang="zh-CN" sz="2000" dirty="0">
                <a:ea typeface="宋体" panose="02010600030101010101" pitchFamily="2" charset="-122"/>
              </a:rPr>
              <a:t>Shortest Route Problem</a:t>
            </a:r>
          </a:p>
          <a:p>
            <a:pPr lvl="1" eaLnBrk="1" hangingPunct="1">
              <a:lnSpc>
                <a:spcPct val="80000"/>
              </a:lnSpc>
            </a:pPr>
            <a:r>
              <a:rPr lang="en-US" altLang="zh-CN" sz="2000" dirty="0">
                <a:ea typeface="宋体" panose="02010600030101010101" pitchFamily="2" charset="-122"/>
              </a:rPr>
              <a:t>The pigeonhole principle</a:t>
            </a:r>
          </a:p>
          <a:p>
            <a:pPr lvl="1" eaLnBrk="1" hangingPunct="1">
              <a:lnSpc>
                <a:spcPct val="80000"/>
              </a:lnSpc>
            </a:pPr>
            <a:r>
              <a:rPr lang="en-US" altLang="zh-CN" sz="2000" dirty="0">
                <a:ea typeface="宋体" panose="02010600030101010101" pitchFamily="2" charset="-122"/>
              </a:rPr>
              <a:t>Permutations and Combinations</a:t>
            </a:r>
          </a:p>
          <a:p>
            <a:pPr lvl="1" eaLnBrk="1" hangingPunct="1">
              <a:lnSpc>
                <a:spcPct val="80000"/>
              </a:lnSpc>
            </a:pPr>
            <a:r>
              <a:rPr lang="en-US" altLang="zh-CN" sz="2000" dirty="0">
                <a:ea typeface="宋体" panose="02010600030101010101" pitchFamily="2" charset="-122"/>
              </a:rPr>
              <a:t>IP Address Example</a:t>
            </a:r>
          </a:p>
          <a:p>
            <a:pPr eaLnBrk="1" hangingPunct="1">
              <a:lnSpc>
                <a:spcPct val="80000"/>
              </a:lnSpc>
            </a:pPr>
            <a:r>
              <a:rPr lang="en-US" altLang="zh-CN" sz="2400" dirty="0">
                <a:ea typeface="宋体" panose="02010600030101010101" pitchFamily="2" charset="-122"/>
              </a:rPr>
              <a:t>Conclusion</a:t>
            </a:r>
          </a:p>
          <a:p>
            <a:pPr eaLnBrk="1" hangingPunct="1">
              <a:lnSpc>
                <a:spcPct val="80000"/>
              </a:lnSpc>
            </a:pPr>
            <a:endParaRPr lang="en-US" altLang="zh-CN" sz="2400" dirty="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b="0" dirty="0">
                <a:ea typeface="宋体" panose="02010600030101010101" pitchFamily="2" charset="-122"/>
              </a:rPr>
              <a:t>13</a:t>
            </a:fld>
            <a:endParaRPr lang="zh-CN" altLang="en-US" sz="1400" b="0" dirty="0">
              <a:ea typeface="宋体" panose="02010600030101010101" pitchFamily="2" charset="-122"/>
            </a:endParaRPr>
          </a:p>
        </p:txBody>
      </p:sp>
      <p:sp>
        <p:nvSpPr>
          <p:cNvPr id="15363" name="Rectangle 2"/>
          <p:cNvSpPr>
            <a:spLocks noGrp="1"/>
          </p:cNvSpPr>
          <p:nvPr>
            <p:ph type="title"/>
          </p:nvPr>
        </p:nvSpPr>
        <p:spPr/>
        <p:txBody>
          <a:bodyPr vert="horz" wrap="square" lIns="91440" tIns="45720" rIns="91440" bIns="45720" anchor="ctr" anchorCtr="0"/>
          <a:lstStyle/>
          <a:p>
            <a:pPr eaLnBrk="1" hangingPunct="1"/>
            <a:r>
              <a:rPr lang="en-US" altLang="zh-CN" sz="4000" b="1" dirty="0">
                <a:solidFill>
                  <a:schemeClr val="tx1"/>
                </a:solidFill>
                <a:ea typeface="宋体" panose="02010600030101010101" pitchFamily="2" charset="-122"/>
              </a:rPr>
              <a:t>What is Combinatorics</a:t>
            </a:r>
            <a:endParaRPr lang="zh-CN" altLang="en-US" sz="4000" b="1" dirty="0">
              <a:solidFill>
                <a:schemeClr val="tx1"/>
              </a:solidFill>
              <a:ea typeface="宋体" panose="02010600030101010101" pitchFamily="2" charset="-122"/>
            </a:endParaRPr>
          </a:p>
        </p:txBody>
      </p:sp>
      <p:sp>
        <p:nvSpPr>
          <p:cNvPr id="15364" name="Rectangle 3"/>
          <p:cNvSpPr>
            <a:spLocks noGrp="1"/>
          </p:cNvSpPr>
          <p:nvPr>
            <p:ph idx="1"/>
          </p:nvPr>
        </p:nvSpPr>
        <p:spPr/>
        <p:txBody>
          <a:bodyPr vert="horz" wrap="square" lIns="91440" tIns="45720" rIns="91440" bIns="45720" anchor="t" anchorCtr="0"/>
          <a:lstStyle/>
          <a:p>
            <a:pPr eaLnBrk="1" hangingPunct="1">
              <a:buNone/>
            </a:pPr>
            <a:r>
              <a:rPr lang="en-US" altLang="zh-CN" dirty="0">
                <a:ea typeface="宋体" panose="02010600030101010101" pitchFamily="2" charset="-122"/>
              </a:rPr>
              <a:t>Combinatorics is concerned with the </a:t>
            </a:r>
            <a:r>
              <a:rPr lang="en-US" altLang="zh-CN" dirty="0">
                <a:solidFill>
                  <a:srgbClr val="FF0000"/>
                </a:solidFill>
                <a:ea typeface="宋体" panose="02010600030101010101" pitchFamily="2" charset="-122"/>
              </a:rPr>
              <a:t>existence, enumeration, analysis, and optimization</a:t>
            </a:r>
            <a:r>
              <a:rPr lang="en-US" altLang="zh-CN" dirty="0">
                <a:ea typeface="宋体" panose="02010600030101010101" pitchFamily="2" charset="-122"/>
              </a:rPr>
              <a:t> of </a:t>
            </a:r>
            <a:r>
              <a:rPr lang="en-US" altLang="zh-CN" dirty="0">
                <a:solidFill>
                  <a:srgbClr val="0000FF"/>
                </a:solidFill>
                <a:ea typeface="宋体" panose="02010600030101010101" pitchFamily="2" charset="-122"/>
              </a:rPr>
              <a:t>discrete structure</a:t>
            </a:r>
            <a:r>
              <a:rPr lang="en-US" altLang="zh-CN" dirty="0">
                <a:ea typeface="宋体" panose="02010600030101010101" pitchFamily="2" charset="-122"/>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b="0" dirty="0">
                <a:ea typeface="宋体" panose="02010600030101010101" pitchFamily="2" charset="-122"/>
              </a:rPr>
              <a:t>14</a:t>
            </a:fld>
            <a:endParaRPr lang="zh-CN" altLang="en-US" sz="1400" b="0" dirty="0">
              <a:ea typeface="宋体" panose="02010600030101010101" pitchFamily="2" charset="-122"/>
            </a:endParaRPr>
          </a:p>
        </p:txBody>
      </p:sp>
      <p:sp>
        <p:nvSpPr>
          <p:cNvPr id="16387" name="Rectangle 2"/>
          <p:cNvSpPr>
            <a:spLocks noGrp="1"/>
          </p:cNvSpPr>
          <p:nvPr>
            <p:ph type="title"/>
          </p:nvPr>
        </p:nvSpPr>
        <p:spPr/>
        <p:txBody>
          <a:bodyPr vert="horz" wrap="square" lIns="91440" tIns="45720" rIns="91440" bIns="45720" anchor="ctr" anchorCtr="0"/>
          <a:lstStyle/>
          <a:p>
            <a:pPr eaLnBrk="1" hangingPunct="1"/>
            <a:r>
              <a:rPr lang="en-US" altLang="zh-CN" sz="4000" b="1" dirty="0">
                <a:solidFill>
                  <a:schemeClr val="tx1"/>
                </a:solidFill>
                <a:ea typeface="宋体" panose="02010600030101010101" pitchFamily="2" charset="-122"/>
              </a:rPr>
              <a:t>Existence of the Arrangement</a:t>
            </a:r>
          </a:p>
        </p:txBody>
      </p:sp>
      <p:sp>
        <p:nvSpPr>
          <p:cNvPr id="16388" name="Rectangle 3"/>
          <p:cNvSpPr>
            <a:spLocks noGrp="1"/>
          </p:cNvSpPr>
          <p:nvPr>
            <p:ph idx="1"/>
          </p:nvPr>
        </p:nvSpPr>
        <p:spPr>
          <a:xfrm>
            <a:off x="611188" y="1844675"/>
            <a:ext cx="7772400" cy="4114800"/>
          </a:xfrm>
        </p:spPr>
        <p:txBody>
          <a:bodyPr vert="horz" wrap="square" lIns="91440" tIns="45720" rIns="91440" bIns="45720" anchor="t" anchorCtr="0"/>
          <a:lstStyle/>
          <a:p>
            <a:pPr marL="609600" indent="-609600" eaLnBrk="1" hangingPunct="1">
              <a:buNone/>
            </a:pPr>
            <a:endParaRPr lang="en-US" altLang="zh-CN" sz="3600" dirty="0">
              <a:solidFill>
                <a:srgbClr val="FF0000"/>
              </a:solidFill>
              <a:ea typeface="宋体" panose="02010600030101010101" pitchFamily="2" charset="-122"/>
            </a:endParaRPr>
          </a:p>
          <a:p>
            <a:pPr marL="609600" indent="-609600" eaLnBrk="1" hangingPunct="1">
              <a:buNone/>
            </a:pPr>
            <a:r>
              <a:rPr lang="en-US" altLang="zh-CN" sz="2800" dirty="0">
                <a:ea typeface="宋体" panose="02010600030101010101" pitchFamily="2" charset="-122"/>
              </a:rPr>
              <a:t>    </a:t>
            </a:r>
            <a:r>
              <a:rPr lang="en-US" altLang="zh-CN" dirty="0">
                <a:ea typeface="宋体" panose="02010600030101010101" pitchFamily="2" charset="-122"/>
              </a:rPr>
              <a:t>A set of objects are arranged such that certain requirements are satisfied.</a:t>
            </a:r>
            <a:r>
              <a:rPr lang="en-US" altLang="zh-CN" sz="2800" dirty="0">
                <a:ea typeface="宋体" panose="02010600030101010101" pitchFamily="2" charset="-122"/>
              </a:rPr>
              <a:t> </a:t>
            </a:r>
          </a:p>
          <a:p>
            <a:pPr marL="609600" indent="-609600" eaLnBrk="1" hangingPunct="1">
              <a:buFontTx/>
              <a:buChar char="-"/>
            </a:pPr>
            <a:r>
              <a:rPr lang="en-US" altLang="zh-CN" sz="2800" b="0" dirty="0">
                <a:solidFill>
                  <a:srgbClr val="0000FF"/>
                </a:solidFill>
                <a:ea typeface="宋体" panose="02010600030101010101" pitchFamily="2" charset="-122"/>
              </a:rPr>
              <a:t>Is the arrangement always possible?</a:t>
            </a:r>
          </a:p>
          <a:p>
            <a:pPr marL="609600" indent="-609600" eaLnBrk="1" hangingPunct="1">
              <a:buFontTx/>
              <a:buChar char="-"/>
            </a:pPr>
            <a:r>
              <a:rPr lang="en-US" altLang="zh-CN" sz="2800" b="0" dirty="0">
                <a:solidFill>
                  <a:srgbClr val="0000FF"/>
                </a:solidFill>
                <a:ea typeface="宋体" panose="02010600030101010101" pitchFamily="2" charset="-122"/>
              </a:rPr>
              <a:t>If the answer is “no”, what are the additional conditions?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b="0" dirty="0">
                <a:ea typeface="宋体" panose="02010600030101010101" pitchFamily="2" charset="-122"/>
              </a:rPr>
              <a:t>15</a:t>
            </a:fld>
            <a:endParaRPr lang="zh-CN" altLang="en-US" sz="1400" b="0" dirty="0">
              <a:ea typeface="宋体" panose="02010600030101010101" pitchFamily="2" charset="-122"/>
            </a:endParaRPr>
          </a:p>
        </p:txBody>
      </p:sp>
      <p:sp>
        <p:nvSpPr>
          <p:cNvPr id="17411" name="Rectangle 4"/>
          <p:cNvSpPr/>
          <p:nvPr/>
        </p:nvSpPr>
        <p:spPr>
          <a:xfrm>
            <a:off x="838200" y="762000"/>
            <a:ext cx="7772400" cy="11430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0"/>
              </a:spcBef>
              <a:buNone/>
            </a:pPr>
            <a:r>
              <a:rPr lang="en-US" altLang="zh-CN" sz="4000" i="1" dirty="0">
                <a:ea typeface="宋体" panose="02010600030101010101" pitchFamily="2" charset="-122"/>
              </a:rPr>
              <a:t>Enumeration or Classification of the Arrangement</a:t>
            </a:r>
            <a:endParaRPr lang="en-US" altLang="zh-CN" sz="4800" b="0" i="1" dirty="0">
              <a:solidFill>
                <a:schemeClr val="tx2"/>
              </a:solidFill>
              <a:ea typeface="宋体" panose="02010600030101010101" pitchFamily="2" charset="-122"/>
            </a:endParaRPr>
          </a:p>
        </p:txBody>
      </p:sp>
      <p:sp>
        <p:nvSpPr>
          <p:cNvPr id="17412" name="Rectangle 5"/>
          <p:cNvSpPr/>
          <p:nvPr/>
        </p:nvSpPr>
        <p:spPr>
          <a:xfrm>
            <a:off x="838200" y="2492375"/>
            <a:ext cx="7620000" cy="3756025"/>
          </a:xfrm>
          <a:prstGeom prst="rect">
            <a:avLst/>
          </a:prstGeom>
          <a:noFill/>
          <a:ln w="9525">
            <a:noFill/>
          </a:ln>
        </p:spPr>
        <p:txBody>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342900" lvl="0" indent="-342900" eaLnBrk="1" hangingPunct="1">
              <a:buNone/>
            </a:pPr>
            <a:r>
              <a:rPr lang="en-US" altLang="zh-CN" dirty="0">
                <a:ea typeface="宋体" panose="02010600030101010101" pitchFamily="2" charset="-122"/>
              </a:rPr>
              <a:t>A specified arrangement is possible and there are several ways of achieving it. </a:t>
            </a:r>
            <a:endParaRPr lang="en-US" altLang="zh-CN" dirty="0">
              <a:solidFill>
                <a:srgbClr val="0000FF"/>
              </a:solidFill>
              <a:ea typeface="宋体" panose="02010600030101010101" pitchFamily="2" charset="-122"/>
            </a:endParaRPr>
          </a:p>
          <a:p>
            <a:pPr marL="342900" lvl="0" indent="-342900" eaLnBrk="1" hangingPunct="1">
              <a:buChar char="-"/>
            </a:pPr>
            <a:r>
              <a:rPr lang="en-US" altLang="zh-CN" sz="2800" dirty="0">
                <a:solidFill>
                  <a:srgbClr val="0000FF"/>
                </a:solidFill>
                <a:ea typeface="宋体" panose="02010600030101010101" pitchFamily="2" charset="-122"/>
              </a:rPr>
              <a:t>Count their number</a:t>
            </a:r>
          </a:p>
          <a:p>
            <a:pPr marL="342900" lvl="0" indent="-342900" eaLnBrk="1" hangingPunct="1">
              <a:buChar char="-"/>
            </a:pPr>
            <a:r>
              <a:rPr lang="en-US" altLang="zh-CN" sz="2800" dirty="0">
                <a:solidFill>
                  <a:srgbClr val="0000FF"/>
                </a:solidFill>
                <a:ea typeface="宋体" panose="02010600030101010101" pitchFamily="2" charset="-122"/>
              </a:rPr>
              <a:t>Classify them into types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b="0" dirty="0">
                <a:ea typeface="宋体" panose="02010600030101010101" pitchFamily="2" charset="-122"/>
              </a:rPr>
              <a:t>16</a:t>
            </a:fld>
            <a:endParaRPr lang="zh-CN" altLang="en-US" sz="1400" b="0" dirty="0">
              <a:ea typeface="宋体" panose="02010600030101010101" pitchFamily="2" charset="-122"/>
            </a:endParaRPr>
          </a:p>
        </p:txBody>
      </p:sp>
      <p:sp>
        <p:nvSpPr>
          <p:cNvPr id="18435" name="Rectangle 2"/>
          <p:cNvSpPr>
            <a:spLocks noGrp="1"/>
          </p:cNvSpPr>
          <p:nvPr>
            <p:ph type="title"/>
          </p:nvPr>
        </p:nvSpPr>
        <p:spPr/>
        <p:txBody>
          <a:bodyPr vert="horz" wrap="square" lIns="91440" tIns="45720" rIns="91440" bIns="45720" anchor="ctr" anchorCtr="0"/>
          <a:lstStyle/>
          <a:p>
            <a:pPr eaLnBrk="1" hangingPunct="1"/>
            <a:r>
              <a:rPr lang="en-US" altLang="zh-CN" sz="4000" b="1" dirty="0">
                <a:solidFill>
                  <a:schemeClr val="tx1"/>
                </a:solidFill>
                <a:ea typeface="宋体" panose="02010600030101010101" pitchFamily="2" charset="-122"/>
              </a:rPr>
              <a:t>Study of a Known Arrangement</a:t>
            </a:r>
          </a:p>
        </p:txBody>
      </p:sp>
      <p:sp>
        <p:nvSpPr>
          <p:cNvPr id="18436" name="Rectangle 3"/>
          <p:cNvSpPr>
            <a:spLocks noGrp="1"/>
          </p:cNvSpPr>
          <p:nvPr>
            <p:ph idx="1"/>
          </p:nvPr>
        </p:nvSpPr>
        <p:spPr/>
        <p:txBody>
          <a:bodyPr vert="horz" wrap="square" lIns="91440" tIns="45720" rIns="91440" bIns="45720" anchor="t" anchorCtr="0"/>
          <a:lstStyle/>
          <a:p>
            <a:pPr eaLnBrk="1" hangingPunct="1">
              <a:buNone/>
            </a:pPr>
            <a:r>
              <a:rPr lang="en-US" altLang="zh-CN" dirty="0">
                <a:ea typeface="宋体" panose="02010600030101010101" pitchFamily="2" charset="-122"/>
              </a:rPr>
              <a:t>After an arrangement satisfying certain requirements has been constructed</a:t>
            </a:r>
            <a:r>
              <a:rPr lang="en-US" altLang="zh-CN" sz="3600" dirty="0">
                <a:ea typeface="宋体" panose="02010600030101010101" pitchFamily="2" charset="-122"/>
              </a:rPr>
              <a:t> </a:t>
            </a:r>
            <a:endParaRPr lang="en-US" altLang="zh-CN" dirty="0">
              <a:solidFill>
                <a:srgbClr val="0000FF"/>
              </a:solidFill>
              <a:ea typeface="宋体" panose="02010600030101010101" pitchFamily="2" charset="-122"/>
            </a:endParaRPr>
          </a:p>
          <a:p>
            <a:pPr eaLnBrk="1" hangingPunct="1">
              <a:buFontTx/>
              <a:buChar char="-"/>
            </a:pPr>
            <a:r>
              <a:rPr lang="en-US" altLang="zh-CN" dirty="0">
                <a:solidFill>
                  <a:srgbClr val="0000FF"/>
                </a:solidFill>
                <a:ea typeface="宋体" panose="02010600030101010101" pitchFamily="2" charset="-122"/>
              </a:rPr>
              <a:t>Investigate the properties and structures</a:t>
            </a:r>
          </a:p>
          <a:p>
            <a:pPr eaLnBrk="1" hangingPunct="1">
              <a:buFontTx/>
              <a:buChar char="-"/>
            </a:pPr>
            <a:r>
              <a:rPr lang="en-US" altLang="zh-CN" dirty="0">
                <a:solidFill>
                  <a:srgbClr val="0000FF"/>
                </a:solidFill>
                <a:ea typeface="宋体" panose="02010600030101010101" pitchFamily="2" charset="-122"/>
              </a:rPr>
              <a:t>Whether the structure has implications for the classification problem</a:t>
            </a:r>
          </a:p>
          <a:p>
            <a:pPr eaLnBrk="1" hangingPunct="1">
              <a:buFontTx/>
              <a:buChar char="-"/>
            </a:pPr>
            <a:r>
              <a:rPr lang="en-US" altLang="zh-CN" dirty="0">
                <a:solidFill>
                  <a:srgbClr val="0000FF"/>
                </a:solidFill>
                <a:ea typeface="宋体" panose="02010600030101010101" pitchFamily="2" charset="-122"/>
              </a:rPr>
              <a:t>Whether it has potential applications?</a:t>
            </a:r>
            <a:endParaRPr lang="en-US" altLang="zh-CN" dirty="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b="0" dirty="0">
                <a:ea typeface="宋体" panose="02010600030101010101" pitchFamily="2" charset="-122"/>
              </a:rPr>
              <a:t>17</a:t>
            </a:fld>
            <a:endParaRPr lang="zh-CN" altLang="en-US" sz="1400" b="0" dirty="0">
              <a:ea typeface="宋体" panose="02010600030101010101" pitchFamily="2" charset="-122"/>
            </a:endParaRPr>
          </a:p>
        </p:txBody>
      </p:sp>
      <p:sp>
        <p:nvSpPr>
          <p:cNvPr id="19459" name="Rectangle 2"/>
          <p:cNvSpPr>
            <a:spLocks noGrp="1"/>
          </p:cNvSpPr>
          <p:nvPr>
            <p:ph type="title"/>
          </p:nvPr>
        </p:nvSpPr>
        <p:spPr/>
        <p:txBody>
          <a:bodyPr vert="horz" wrap="square" lIns="91440" tIns="45720" rIns="91440" bIns="45720" anchor="ctr" anchorCtr="0"/>
          <a:lstStyle/>
          <a:p>
            <a:pPr eaLnBrk="1" hangingPunct="1"/>
            <a:r>
              <a:rPr lang="en-US" altLang="zh-CN" sz="4000" b="1" dirty="0">
                <a:solidFill>
                  <a:schemeClr val="tx1"/>
                </a:solidFill>
                <a:ea typeface="宋体" panose="02010600030101010101" pitchFamily="2" charset="-122"/>
              </a:rPr>
              <a:t>Construction of an Optimal Arrangement</a:t>
            </a:r>
          </a:p>
        </p:txBody>
      </p:sp>
      <p:sp>
        <p:nvSpPr>
          <p:cNvPr id="19460" name="Rectangle 3"/>
          <p:cNvSpPr>
            <a:spLocks noGrp="1"/>
          </p:cNvSpPr>
          <p:nvPr>
            <p:ph idx="1"/>
          </p:nvPr>
        </p:nvSpPr>
        <p:spPr/>
        <p:txBody>
          <a:bodyPr vert="horz" wrap="square" lIns="91440" tIns="45720" rIns="91440" bIns="45720" anchor="t" anchorCtr="0"/>
          <a:lstStyle/>
          <a:p>
            <a:pPr eaLnBrk="1" hangingPunct="1">
              <a:buNone/>
            </a:pPr>
            <a:endParaRPr lang="en-US" altLang="zh-CN" sz="3600" dirty="0">
              <a:solidFill>
                <a:srgbClr val="FF0000"/>
              </a:solidFill>
              <a:ea typeface="宋体" panose="02010600030101010101" pitchFamily="2" charset="-122"/>
            </a:endParaRPr>
          </a:p>
          <a:p>
            <a:pPr eaLnBrk="1" hangingPunct="1">
              <a:buNone/>
            </a:pPr>
            <a:r>
              <a:rPr lang="en-US" altLang="zh-CN" b="0" dirty="0">
                <a:ea typeface="宋体" panose="02010600030101010101" pitchFamily="2" charset="-122"/>
              </a:rPr>
              <a:t>More than one arrangement is possible.</a:t>
            </a:r>
          </a:p>
          <a:p>
            <a:pPr eaLnBrk="1" hangingPunct="1">
              <a:buFontTx/>
              <a:buChar char="-"/>
            </a:pPr>
            <a:r>
              <a:rPr lang="en-US" altLang="zh-CN" sz="2800" b="0" dirty="0">
                <a:solidFill>
                  <a:srgbClr val="0000FF"/>
                </a:solidFill>
                <a:ea typeface="宋体" panose="02010600030101010101" pitchFamily="2" charset="-122"/>
              </a:rPr>
              <a:t>Find a best or optimal arrangement in some prescribed sense. </a:t>
            </a:r>
          </a:p>
          <a:p>
            <a:pPr eaLnBrk="1" hangingPunct="1">
              <a:buNone/>
            </a:pPr>
            <a:endParaRPr lang="en-US" altLang="zh-CN" sz="2800" b="0" dirty="0">
              <a:solidFill>
                <a:srgbClr val="0000FF"/>
              </a:solidFill>
              <a:ea typeface="宋体" panose="02010600030101010101" pitchFamily="2" charset="-122"/>
            </a:endParaRPr>
          </a:p>
          <a:p>
            <a:pPr eaLnBrk="1" hangingPunct="1">
              <a:buNone/>
            </a:pPr>
            <a:endParaRPr lang="en-US" altLang="zh-CN" sz="2800" b="0" dirty="0">
              <a:solidFill>
                <a:srgbClr val="0000FF"/>
              </a:solidFill>
              <a:ea typeface="宋体" panose="02010600030101010101" pitchFamily="2" charset="-122"/>
            </a:endParaRPr>
          </a:p>
          <a:p>
            <a:pPr eaLnBrk="1" hangingPunct="1">
              <a:buNone/>
            </a:pPr>
            <a:endParaRPr lang="en-US" altLang="zh-CN" dirty="0">
              <a:solidFill>
                <a:srgbClr val="FF0000"/>
              </a:solidFill>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b="0" dirty="0">
                <a:ea typeface="宋体" panose="02010600030101010101" pitchFamily="2" charset="-122"/>
              </a:rPr>
              <a:t>18</a:t>
            </a:fld>
            <a:endParaRPr lang="zh-CN" altLang="en-US" sz="1400" b="0" dirty="0">
              <a:ea typeface="宋体" panose="02010600030101010101" pitchFamily="2" charset="-122"/>
            </a:endParaRPr>
          </a:p>
        </p:txBody>
      </p:sp>
      <p:sp>
        <p:nvSpPr>
          <p:cNvPr id="20483" name="Rectangle 2"/>
          <p:cNvSpPr>
            <a:spLocks noGrp="1"/>
          </p:cNvSpPr>
          <p:nvPr>
            <p:ph type="title"/>
          </p:nvPr>
        </p:nvSpPr>
        <p:spPr/>
        <p:txBody>
          <a:bodyPr vert="horz" wrap="square" lIns="91440" tIns="45720" rIns="91440" bIns="45720" anchor="ctr" anchorCtr="0"/>
          <a:lstStyle/>
          <a:p>
            <a:pPr eaLnBrk="1" hangingPunct="1"/>
            <a:r>
              <a:rPr lang="en-US" altLang="zh-CN" sz="4000" b="1" dirty="0">
                <a:solidFill>
                  <a:schemeClr val="tx1"/>
                </a:solidFill>
                <a:ea typeface="宋体" panose="02010600030101010101" pitchFamily="2" charset="-122"/>
              </a:rPr>
              <a:t>The Application Areas of Combinatorics</a:t>
            </a:r>
            <a:r>
              <a:rPr lang="en-US" altLang="zh-CN" sz="3600" b="1" dirty="0">
                <a:solidFill>
                  <a:schemeClr val="tx1"/>
                </a:solidFill>
                <a:ea typeface="宋体" panose="02010600030101010101" pitchFamily="2" charset="-122"/>
              </a:rPr>
              <a:t> </a:t>
            </a:r>
          </a:p>
        </p:txBody>
      </p:sp>
      <p:sp>
        <p:nvSpPr>
          <p:cNvPr id="20484" name="Rectangle 3"/>
          <p:cNvSpPr>
            <a:spLocks noGrp="1"/>
          </p:cNvSpPr>
          <p:nvPr>
            <p:ph idx="1"/>
          </p:nvPr>
        </p:nvSpPr>
        <p:spPr>
          <a:xfrm>
            <a:off x="684213" y="2060575"/>
            <a:ext cx="7772400" cy="4419600"/>
          </a:xfrm>
        </p:spPr>
        <p:txBody>
          <a:bodyPr vert="horz" wrap="square" lIns="91440" tIns="45720" rIns="91440" bIns="45720" anchor="t" anchorCtr="0"/>
          <a:lstStyle/>
          <a:p>
            <a:pPr marL="800100" indent="-736600" eaLnBrk="1" hangingPunct="1"/>
            <a:r>
              <a:rPr lang="en-US" altLang="zh-CN" sz="3600" b="0" dirty="0">
                <a:solidFill>
                  <a:srgbClr val="0000FF"/>
                </a:solidFill>
                <a:ea typeface="宋体" panose="02010600030101010101" pitchFamily="2" charset="-122"/>
              </a:rPr>
              <a:t>Physical science</a:t>
            </a:r>
            <a:r>
              <a:rPr lang="en-US" altLang="zh-CN" sz="3600" b="0" dirty="0">
                <a:ea typeface="宋体" panose="02010600030101010101" pitchFamily="2" charset="-122"/>
              </a:rPr>
              <a:t> (</a:t>
            </a:r>
            <a:r>
              <a:rPr lang="en-US" altLang="zh-CN" b="0" dirty="0">
                <a:ea typeface="宋体" panose="02010600030101010101" pitchFamily="2" charset="-122"/>
              </a:rPr>
              <a:t>with the application of traditional mathematics</a:t>
            </a:r>
            <a:r>
              <a:rPr lang="en-US" altLang="zh-CN" sz="3600" b="0" dirty="0">
                <a:ea typeface="宋体" panose="02010600030101010101" pitchFamily="2" charset="-122"/>
              </a:rPr>
              <a:t>)</a:t>
            </a:r>
          </a:p>
          <a:p>
            <a:pPr marL="800100" indent="-736600" eaLnBrk="1" hangingPunct="1"/>
            <a:r>
              <a:rPr lang="en-US" altLang="zh-CN" sz="3600" b="0" dirty="0">
                <a:solidFill>
                  <a:srgbClr val="0000FF"/>
                </a:solidFill>
                <a:ea typeface="宋体" panose="02010600030101010101" pitchFamily="2" charset="-122"/>
              </a:rPr>
              <a:t>Social science</a:t>
            </a:r>
          </a:p>
          <a:p>
            <a:pPr marL="800100" indent="-736600" eaLnBrk="1" hangingPunct="1"/>
            <a:r>
              <a:rPr lang="en-US" altLang="zh-CN" sz="3600" b="0" dirty="0">
                <a:solidFill>
                  <a:srgbClr val="0000FF"/>
                </a:solidFill>
                <a:ea typeface="宋体" panose="02010600030101010101" pitchFamily="2" charset="-122"/>
              </a:rPr>
              <a:t>Biological sciences</a:t>
            </a:r>
          </a:p>
          <a:p>
            <a:pPr marL="800100" indent="-736600" eaLnBrk="1" hangingPunct="1"/>
            <a:r>
              <a:rPr lang="en-US" altLang="zh-CN" sz="3600" b="0" dirty="0">
                <a:solidFill>
                  <a:srgbClr val="0000FF"/>
                </a:solidFill>
                <a:ea typeface="宋体" panose="02010600030101010101" pitchFamily="2" charset="-122"/>
              </a:rPr>
              <a:t>Information theory</a:t>
            </a:r>
          </a:p>
          <a:p>
            <a:pPr marL="800100" indent="-736600" eaLnBrk="1" hangingPunct="1"/>
            <a:r>
              <a:rPr lang="en-US" altLang="zh-CN" sz="3600" b="0" dirty="0">
                <a:solidFill>
                  <a:srgbClr val="0000FF"/>
                </a:solidFill>
                <a:ea typeface="宋体" panose="02010600030101010101" pitchFamily="2" charset="-122"/>
              </a:rPr>
              <a:t>etc.</a:t>
            </a:r>
          </a:p>
          <a:p>
            <a:pPr marL="800100" indent="-736600" eaLnBrk="1" hangingPunct="1">
              <a:buNone/>
            </a:pPr>
            <a:endParaRPr lang="en-US" altLang="zh-CN" sz="3600" b="0" dirty="0">
              <a:solidFill>
                <a:srgbClr val="0000FF"/>
              </a:solidFill>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7"/>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b="0" dirty="0">
                <a:ea typeface="宋体" panose="02010600030101010101" pitchFamily="2" charset="-122"/>
              </a:rPr>
              <a:t>19</a:t>
            </a:fld>
            <a:endParaRPr lang="zh-CN" altLang="en-US" sz="1400" b="0" dirty="0">
              <a:ea typeface="宋体" panose="02010600030101010101" pitchFamily="2" charset="-122"/>
            </a:endParaRPr>
          </a:p>
        </p:txBody>
      </p:sp>
      <p:sp>
        <p:nvSpPr>
          <p:cNvPr id="21507" name="Rectangle 2"/>
          <p:cNvSpPr>
            <a:spLocks noGrp="1"/>
          </p:cNvSpPr>
          <p:nvPr>
            <p:ph type="title"/>
          </p:nvPr>
        </p:nvSpPr>
        <p:spPr/>
        <p:txBody>
          <a:bodyPr vert="horz" wrap="square" lIns="91440" tIns="45720" rIns="91440" bIns="45720" anchor="ctr" anchorCtr="0"/>
          <a:lstStyle/>
          <a:p>
            <a:pPr eaLnBrk="1" hangingPunct="1"/>
            <a:r>
              <a:rPr lang="en-US" altLang="zh-CN" sz="4000" b="1" dirty="0">
                <a:solidFill>
                  <a:schemeClr val="tx1"/>
                </a:solidFill>
                <a:ea typeface="宋体" panose="02010600030101010101" pitchFamily="2" charset="-122"/>
              </a:rPr>
              <a:t>Perfect Covers of Chessboards</a:t>
            </a:r>
          </a:p>
        </p:txBody>
      </p:sp>
      <p:sp>
        <p:nvSpPr>
          <p:cNvPr id="21508" name="Rectangle 3"/>
          <p:cNvSpPr>
            <a:spLocks noGrp="1"/>
          </p:cNvSpPr>
          <p:nvPr>
            <p:ph type="body" sz="half" idx="1"/>
          </p:nvPr>
        </p:nvSpPr>
        <p:spPr/>
        <p:txBody>
          <a:bodyPr vert="horz" wrap="square" lIns="91440" tIns="45720" rIns="91440" bIns="45720" anchor="t" anchorCtr="0"/>
          <a:lstStyle/>
          <a:p>
            <a:pPr eaLnBrk="1" hangingPunct="1">
              <a:buClrTx/>
              <a:buSzTx/>
              <a:buFontTx/>
              <a:buNone/>
            </a:pPr>
            <a:r>
              <a:rPr lang="en-US" altLang="zh-CN" b="0" dirty="0">
                <a:ea typeface="宋体" panose="02010600030101010101" pitchFamily="2" charset="-122"/>
              </a:rPr>
              <a:t>This problem equals to </a:t>
            </a:r>
            <a:r>
              <a:rPr lang="en-US" altLang="zh-CN" b="0" i="1" dirty="0">
                <a:solidFill>
                  <a:srgbClr val="0000FF"/>
                </a:solidFill>
                <a:ea typeface="宋体" panose="02010600030101010101" pitchFamily="2" charset="-122"/>
              </a:rPr>
              <a:t>dimer problem</a:t>
            </a:r>
            <a:r>
              <a:rPr lang="en-US" altLang="zh-CN" b="0" dirty="0">
                <a:ea typeface="宋体" panose="02010600030101010101" pitchFamily="2" charset="-122"/>
              </a:rPr>
              <a:t> in molecular physics.</a:t>
            </a:r>
          </a:p>
          <a:p>
            <a:pPr eaLnBrk="1" hangingPunct="1">
              <a:buClrTx/>
              <a:buSzTx/>
              <a:buFontTx/>
            </a:pPr>
            <a:r>
              <a:rPr lang="en-US" altLang="zh-CN" sz="2800" b="0" dirty="0">
                <a:ea typeface="宋体" panose="02010600030101010101" pitchFamily="2" charset="-122"/>
              </a:rPr>
              <a:t>Squares --- molecules</a:t>
            </a:r>
          </a:p>
          <a:p>
            <a:pPr eaLnBrk="1" hangingPunct="1">
              <a:buClrTx/>
              <a:buSzTx/>
              <a:buFontTx/>
            </a:pPr>
            <a:r>
              <a:rPr lang="en-US" altLang="zh-CN" sz="2800" b="0" dirty="0">
                <a:ea typeface="宋体" panose="02010600030101010101" pitchFamily="2" charset="-122"/>
              </a:rPr>
              <a:t>Dominoes --- dimers </a:t>
            </a:r>
            <a:r>
              <a:rPr lang="zh-CN" altLang="en-US" sz="2800" b="0" dirty="0">
                <a:ea typeface="宋体" panose="02010600030101010101" pitchFamily="2" charset="-122"/>
              </a:rPr>
              <a:t>（二聚物）</a:t>
            </a:r>
            <a:endParaRPr lang="en-US" altLang="zh-CN" sz="2800" b="0" dirty="0">
              <a:ea typeface="宋体" panose="02010600030101010101" pitchFamily="2" charset="-122"/>
            </a:endParaRPr>
          </a:p>
        </p:txBody>
      </p:sp>
      <p:graphicFrame>
        <p:nvGraphicFramePr>
          <p:cNvPr id="11365" name="Group 101"/>
          <p:cNvGraphicFramePr>
            <a:graphicFrameLocks noGrp="1"/>
          </p:cNvGraphicFramePr>
          <p:nvPr>
            <p:ph sz="quarter" idx="1"/>
          </p:nvPr>
        </p:nvGraphicFramePr>
        <p:xfrm>
          <a:off x="4648200" y="1981200"/>
          <a:ext cx="3810000" cy="4145088"/>
        </p:xfrm>
        <a:graphic>
          <a:graphicData uri="http://schemas.openxmlformats.org/drawingml/2006/table">
            <a:tbl>
              <a:tblPr/>
              <a:tblGrid>
                <a:gridCol w="476250"/>
                <a:gridCol w="476250"/>
                <a:gridCol w="476250"/>
                <a:gridCol w="476250"/>
                <a:gridCol w="476250"/>
                <a:gridCol w="476250"/>
                <a:gridCol w="476250"/>
                <a:gridCol w="476250"/>
              </a:tblGrid>
              <a:tr h="51812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592" name="Text Box 90"/>
          <p:cNvSpPr txBox="1"/>
          <p:nvPr/>
        </p:nvSpPr>
        <p:spPr>
          <a:xfrm>
            <a:off x="900113" y="3500438"/>
            <a:ext cx="26638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50000"/>
              </a:spcBef>
              <a:buNone/>
            </a:pPr>
            <a:endParaRPr lang="zh-CN" altLang="en-US" sz="2400" b="0" dirty="0">
              <a:ea typeface="宋体" panose="02010600030101010101" pitchFamily="2" charset="-122"/>
            </a:endParaRPr>
          </a:p>
        </p:txBody>
      </p:sp>
      <p:graphicFrame>
        <p:nvGraphicFramePr>
          <p:cNvPr id="11367" name="Group 103"/>
          <p:cNvGraphicFramePr>
            <a:graphicFrameLocks noGrp="1"/>
          </p:cNvGraphicFramePr>
          <p:nvPr>
            <p:ph sz="quarter" idx="1"/>
          </p:nvPr>
        </p:nvGraphicFramePr>
        <p:xfrm>
          <a:off x="4643438" y="1989138"/>
          <a:ext cx="936625" cy="517766"/>
        </p:xfrm>
        <a:graphic>
          <a:graphicData uri="http://schemas.openxmlformats.org/drawingml/2006/table">
            <a:tbl>
              <a:tblPr/>
              <a:tblGrid>
                <a:gridCol w="469900"/>
                <a:gridCol w="466725"/>
              </a:tblGrid>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523" marB="455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523" marB="455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21601" name="Text Box 104"/>
          <p:cNvSpPr txBox="1"/>
          <p:nvPr/>
        </p:nvSpPr>
        <p:spPr>
          <a:xfrm>
            <a:off x="1403350" y="3860800"/>
            <a:ext cx="108108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50000"/>
              </a:spcBef>
              <a:buNone/>
            </a:pPr>
            <a:endParaRPr lang="zh-CN" altLang="en-US" sz="2400" b="0" dirty="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b="0" dirty="0">
                <a:ea typeface="宋体" panose="02010600030101010101" pitchFamily="2" charset="-122"/>
              </a:rPr>
              <a:t>2</a:t>
            </a:fld>
            <a:endParaRPr lang="zh-CN" altLang="en-US" sz="1400" b="0" dirty="0">
              <a:ea typeface="宋体" panose="02010600030101010101" pitchFamily="2" charset="-122"/>
            </a:endParaRPr>
          </a:p>
        </p:txBody>
      </p:sp>
      <p:sp>
        <p:nvSpPr>
          <p:cNvPr id="5123" name="Rectangle 2"/>
          <p:cNvSpPr>
            <a:spLocks noGrp="1"/>
          </p:cNvSpPr>
          <p:nvPr>
            <p:ph type="title"/>
          </p:nvPr>
        </p:nvSpPr>
        <p:spPr/>
        <p:txBody>
          <a:bodyPr vert="horz" wrap="square" lIns="91440" tIns="45720" rIns="91440" bIns="45720" anchor="ctr" anchorCtr="0"/>
          <a:lstStyle/>
          <a:p>
            <a:pPr eaLnBrk="1" hangingPunct="1"/>
            <a:r>
              <a:rPr lang="en-US" altLang="zh-CN" b="1" dirty="0">
                <a:ea typeface="宋体" panose="02010600030101010101" pitchFamily="2" charset="-122"/>
              </a:rPr>
              <a:t>Reference Books</a:t>
            </a:r>
            <a:endParaRPr lang="zh-CN" altLang="en-US" b="1" dirty="0">
              <a:ea typeface="宋体" panose="02010600030101010101" pitchFamily="2" charset="-122"/>
            </a:endParaRPr>
          </a:p>
        </p:txBody>
      </p:sp>
      <p:sp>
        <p:nvSpPr>
          <p:cNvPr id="119812" name="Text Box 4"/>
          <p:cNvSpPr>
            <a:spLocks noGrp="1"/>
          </p:cNvSpPr>
          <p:nvPr>
            <p:ph idx="1"/>
          </p:nvPr>
        </p:nvSpPr>
        <p:spPr/>
        <p:txBody>
          <a:bodyPr vert="horz" wrap="square" lIns="91440" tIns="45720" rIns="91440" bIns="45720" anchor="t" anchorCtr="0"/>
          <a:lstStyle/>
          <a:p>
            <a:pPr marL="457200" indent="-457200" eaLnBrk="1" hangingPunct="1">
              <a:buNone/>
            </a:pPr>
            <a:endParaRPr lang="en-US" altLang="zh-CN" b="0" dirty="0">
              <a:ea typeface="宋体" panose="02010600030101010101" pitchFamily="2" charset="-122"/>
            </a:endParaRPr>
          </a:p>
          <a:p>
            <a:pPr marL="457200" indent="-457200" eaLnBrk="1" hangingPunct="1"/>
            <a:r>
              <a:rPr lang="en-US" altLang="zh-CN" b="0" i="1" dirty="0">
                <a:solidFill>
                  <a:srgbClr val="0000FF"/>
                </a:solidFill>
                <a:ea typeface="宋体" panose="02010600030101010101" pitchFamily="2" charset="-122"/>
              </a:rPr>
              <a:t>Introductory Combinatorics</a:t>
            </a:r>
            <a:r>
              <a:rPr lang="en-US" altLang="zh-CN" b="0" dirty="0">
                <a:ea typeface="宋体" panose="02010600030101010101" pitchFamily="2" charset="-122"/>
              </a:rPr>
              <a:t>, Prentice Hall, Richard A. Brualdi, 3rd edition, 5th edition</a:t>
            </a:r>
          </a:p>
          <a:p>
            <a:pPr marL="457200" indent="-457200" eaLnBrk="1" hangingPunct="1">
              <a:buNone/>
            </a:pPr>
            <a:endParaRPr lang="en-US" altLang="zh-CN" b="0" dirty="0">
              <a:ea typeface="宋体" panose="02010600030101010101" pitchFamily="2" charset="-122"/>
            </a:endParaRPr>
          </a:p>
          <a:p>
            <a:pPr marL="457200" indent="-457200" algn="ctr">
              <a:spcBef>
                <a:spcPct val="0"/>
              </a:spcBef>
              <a:buNone/>
            </a:pPr>
            <a:endParaRPr lang="en-US" altLang="zh-CN" b="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98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7"/>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b="0" dirty="0">
                <a:ea typeface="宋体" panose="02010600030101010101" pitchFamily="2" charset="-122"/>
              </a:rPr>
              <a:t>20</a:t>
            </a:fld>
            <a:endParaRPr lang="zh-CN" altLang="en-US" sz="1400" b="0" dirty="0">
              <a:ea typeface="宋体" panose="02010600030101010101" pitchFamily="2" charset="-122"/>
            </a:endParaRPr>
          </a:p>
        </p:txBody>
      </p:sp>
      <p:sp>
        <p:nvSpPr>
          <p:cNvPr id="21507" name="Rectangle 2"/>
          <p:cNvSpPr>
            <a:spLocks noGrp="1"/>
          </p:cNvSpPr>
          <p:nvPr>
            <p:ph type="title"/>
          </p:nvPr>
        </p:nvSpPr>
        <p:spPr/>
        <p:txBody>
          <a:bodyPr vert="horz" wrap="square" lIns="91440" tIns="45720" rIns="91440" bIns="45720" anchor="ctr" anchorCtr="0"/>
          <a:lstStyle/>
          <a:p>
            <a:pPr eaLnBrk="1" hangingPunct="1"/>
            <a:r>
              <a:rPr lang="en-US" altLang="zh-CN" sz="4000" b="1" dirty="0">
                <a:solidFill>
                  <a:schemeClr val="tx1"/>
                </a:solidFill>
                <a:ea typeface="宋体" panose="02010600030101010101" pitchFamily="2" charset="-122"/>
              </a:rPr>
              <a:t>Perfect Covers of Chessboards</a:t>
            </a:r>
          </a:p>
        </p:txBody>
      </p:sp>
      <p:graphicFrame>
        <p:nvGraphicFramePr>
          <p:cNvPr id="11365" name="Group 101"/>
          <p:cNvGraphicFramePr>
            <a:graphicFrameLocks noGrp="1"/>
          </p:cNvGraphicFramePr>
          <p:nvPr>
            <p:ph sz="quarter" idx="1"/>
            <p:extLst>
              <p:ext uri="{D42A27DB-BD31-4B8C-83A1-F6EECF244321}">
                <p14:modId xmlns:p14="http://schemas.microsoft.com/office/powerpoint/2010/main" val="4227019425"/>
              </p:ext>
            </p:extLst>
          </p:nvPr>
        </p:nvGraphicFramePr>
        <p:xfrm>
          <a:off x="4648200" y="1981200"/>
          <a:ext cx="3810000" cy="4145088"/>
        </p:xfrm>
        <a:graphic>
          <a:graphicData uri="http://schemas.openxmlformats.org/drawingml/2006/table">
            <a:tbl>
              <a:tblPr/>
              <a:tblGrid>
                <a:gridCol w="476250"/>
                <a:gridCol w="476250"/>
                <a:gridCol w="476250"/>
                <a:gridCol w="476250"/>
                <a:gridCol w="476250"/>
                <a:gridCol w="476250"/>
                <a:gridCol w="476250"/>
                <a:gridCol w="476250"/>
              </a:tblGrid>
              <a:tr h="51812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r>
            </a:tbl>
          </a:graphicData>
        </a:graphic>
      </p:graphicFrame>
      <p:sp>
        <p:nvSpPr>
          <p:cNvPr id="21592" name="Text Box 90"/>
          <p:cNvSpPr txBox="1"/>
          <p:nvPr/>
        </p:nvSpPr>
        <p:spPr>
          <a:xfrm>
            <a:off x="900113" y="3500438"/>
            <a:ext cx="26638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50000"/>
              </a:spcBef>
              <a:buNone/>
            </a:pPr>
            <a:endParaRPr lang="zh-CN" altLang="en-US" sz="2400" b="0" dirty="0">
              <a:ea typeface="宋体" panose="02010600030101010101" pitchFamily="2" charset="-122"/>
            </a:endParaRPr>
          </a:p>
        </p:txBody>
      </p:sp>
      <p:sp>
        <p:nvSpPr>
          <p:cNvPr id="21601" name="Text Box 104"/>
          <p:cNvSpPr txBox="1"/>
          <p:nvPr/>
        </p:nvSpPr>
        <p:spPr>
          <a:xfrm>
            <a:off x="1403350" y="3860800"/>
            <a:ext cx="108108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50000"/>
              </a:spcBef>
              <a:buNone/>
            </a:pPr>
            <a:endParaRPr lang="zh-CN" altLang="en-US" sz="2400" b="0" dirty="0">
              <a:ea typeface="宋体" panose="02010600030101010101" pitchFamily="2" charset="-122"/>
            </a:endParaRPr>
          </a:p>
        </p:txBody>
      </p:sp>
      <p:sp>
        <p:nvSpPr>
          <p:cNvPr id="3" name="文本占位符 2"/>
          <p:cNvSpPr>
            <a:spLocks noGrp="1"/>
          </p:cNvSpPr>
          <p:nvPr>
            <p:ph type="body" sz="half" idx="1"/>
          </p:nvPr>
        </p:nvSpPr>
        <p:spPr>
          <a:xfrm>
            <a:off x="327024" y="1752600"/>
            <a:ext cx="4100960" cy="4114800"/>
          </a:xfrm>
        </p:spPr>
        <p:txBody>
          <a:bodyPr/>
          <a:lstStyle/>
          <a:p>
            <a:r>
              <a:rPr lang="en-US" altLang="zh-CN" b="0" dirty="0" smtClean="0"/>
              <a:t>Cut out two diagonally corner squares, is it possible to arrange 31 dominoes to obtain a perfect  cover of this “pruned” board?</a:t>
            </a:r>
            <a:endParaRPr lang="zh-CN" altLang="en-US" b="0" dirty="0"/>
          </a:p>
        </p:txBody>
      </p:sp>
    </p:spTree>
    <p:extLst>
      <p:ext uri="{BB962C8B-B14F-4D97-AF65-F5344CB8AC3E}">
        <p14:creationId xmlns:p14="http://schemas.microsoft.com/office/powerpoint/2010/main" val="3679416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6"/>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b="0" dirty="0">
                <a:ea typeface="宋体" panose="02010600030101010101" pitchFamily="2" charset="-122"/>
              </a:rPr>
              <a:t>21</a:t>
            </a:fld>
            <a:endParaRPr lang="zh-CN" altLang="en-US" sz="1400" b="0" dirty="0">
              <a:ea typeface="宋体" panose="02010600030101010101" pitchFamily="2" charset="-122"/>
            </a:endParaRPr>
          </a:p>
        </p:txBody>
      </p:sp>
      <p:sp>
        <p:nvSpPr>
          <p:cNvPr id="22531" name="Rectangle 2"/>
          <p:cNvSpPr>
            <a:spLocks noGrp="1"/>
          </p:cNvSpPr>
          <p:nvPr>
            <p:ph type="title"/>
          </p:nvPr>
        </p:nvSpPr>
        <p:spPr>
          <a:xfrm>
            <a:off x="900113" y="765175"/>
            <a:ext cx="7772400" cy="1143000"/>
          </a:xfrm>
        </p:spPr>
        <p:txBody>
          <a:bodyPr vert="horz" wrap="square" lIns="91440" tIns="45720" rIns="91440" bIns="45720" anchor="ctr" anchorCtr="0"/>
          <a:lstStyle/>
          <a:p>
            <a:pPr eaLnBrk="1" hangingPunct="1"/>
            <a:r>
              <a:rPr lang="en-US" altLang="zh-CN" sz="4000" b="1" dirty="0">
                <a:solidFill>
                  <a:schemeClr val="tx1"/>
                </a:solidFill>
                <a:ea typeface="宋体" panose="02010600030101010101" pitchFamily="2" charset="-122"/>
              </a:rPr>
              <a:t>Magic Square</a:t>
            </a:r>
          </a:p>
        </p:txBody>
      </p:sp>
      <p:sp>
        <p:nvSpPr>
          <p:cNvPr id="22532" name="Rectangle 3"/>
          <p:cNvSpPr>
            <a:spLocks noGrp="1"/>
          </p:cNvSpPr>
          <p:nvPr>
            <p:ph type="body" sz="half" idx="1"/>
          </p:nvPr>
        </p:nvSpPr>
        <p:spPr>
          <a:xfrm>
            <a:off x="685800" y="1773238"/>
            <a:ext cx="4749800" cy="4322762"/>
          </a:xfrm>
        </p:spPr>
        <p:txBody>
          <a:bodyPr vert="horz" wrap="square" lIns="91440" tIns="45720" rIns="91440" bIns="45720" anchor="t" anchorCtr="0"/>
          <a:lstStyle/>
          <a:p>
            <a:pPr eaLnBrk="1" hangingPunct="1">
              <a:lnSpc>
                <a:spcPct val="80000"/>
              </a:lnSpc>
              <a:buClrTx/>
              <a:buSzTx/>
              <a:buFontTx/>
              <a:buNone/>
            </a:pPr>
            <a:endParaRPr lang="en-US" altLang="zh-CN" dirty="0">
              <a:solidFill>
                <a:srgbClr val="FF0000"/>
              </a:solidFill>
              <a:ea typeface="宋体" panose="02010600030101010101" pitchFamily="2" charset="-122"/>
            </a:endParaRPr>
          </a:p>
          <a:p>
            <a:pPr eaLnBrk="1" hangingPunct="1">
              <a:lnSpc>
                <a:spcPct val="80000"/>
              </a:lnSpc>
              <a:buClrTx/>
              <a:buSzTx/>
              <a:buFontTx/>
              <a:buNone/>
            </a:pPr>
            <a:r>
              <a:rPr lang="en-US" altLang="zh-CN" sz="2800" b="0" dirty="0">
                <a:ea typeface="宋体" panose="02010600030101010101" pitchFamily="2" charset="-122"/>
              </a:rPr>
              <a:t>    </a:t>
            </a:r>
            <a:r>
              <a:rPr lang="en-US" altLang="zh-CN" b="0" dirty="0">
                <a:ea typeface="宋体" panose="02010600030101010101" pitchFamily="2" charset="-122"/>
              </a:rPr>
              <a:t>Is a n-by-n array constructed out of the integers 1,2,…..n</a:t>
            </a:r>
            <a:r>
              <a:rPr lang="en-US" altLang="zh-CN" b="0" baseline="30000" dirty="0">
                <a:ea typeface="宋体" panose="02010600030101010101" pitchFamily="2" charset="-122"/>
              </a:rPr>
              <a:t>2</a:t>
            </a:r>
            <a:r>
              <a:rPr lang="en-US" altLang="zh-CN" b="0" dirty="0">
                <a:ea typeface="宋体" panose="02010600030101010101" pitchFamily="2" charset="-122"/>
              </a:rPr>
              <a:t> in such a way that the </a:t>
            </a:r>
            <a:r>
              <a:rPr lang="en-US" altLang="zh-CN" b="0" dirty="0">
                <a:solidFill>
                  <a:srgbClr val="0000FF"/>
                </a:solidFill>
                <a:ea typeface="宋体" panose="02010600030101010101" pitchFamily="2" charset="-122"/>
              </a:rPr>
              <a:t>sum</a:t>
            </a:r>
            <a:r>
              <a:rPr lang="en-US" altLang="zh-CN" b="0" dirty="0">
                <a:ea typeface="宋体" panose="02010600030101010101" pitchFamily="2" charset="-122"/>
              </a:rPr>
              <a:t> of the integers in each </a:t>
            </a:r>
            <a:r>
              <a:rPr lang="en-US" altLang="zh-CN" b="0" dirty="0">
                <a:solidFill>
                  <a:srgbClr val="0000FF"/>
                </a:solidFill>
                <a:ea typeface="宋体" panose="02010600030101010101" pitchFamily="2" charset="-122"/>
              </a:rPr>
              <a:t>row</a:t>
            </a:r>
            <a:r>
              <a:rPr lang="en-US" altLang="zh-CN" b="0" dirty="0">
                <a:ea typeface="宋体" panose="02010600030101010101" pitchFamily="2" charset="-122"/>
              </a:rPr>
              <a:t>, in each </a:t>
            </a:r>
            <a:r>
              <a:rPr lang="en-US" altLang="zh-CN" b="0" dirty="0">
                <a:solidFill>
                  <a:srgbClr val="0000FF"/>
                </a:solidFill>
                <a:ea typeface="宋体" panose="02010600030101010101" pitchFamily="2" charset="-122"/>
              </a:rPr>
              <a:t>column</a:t>
            </a:r>
            <a:r>
              <a:rPr lang="en-US" altLang="zh-CN" b="0" dirty="0">
                <a:ea typeface="宋体" panose="02010600030101010101" pitchFamily="2" charset="-122"/>
              </a:rPr>
              <a:t>, and in each of the two </a:t>
            </a:r>
            <a:r>
              <a:rPr lang="en-US" altLang="zh-CN" b="0" dirty="0">
                <a:solidFill>
                  <a:srgbClr val="0000FF"/>
                </a:solidFill>
                <a:ea typeface="宋体" panose="02010600030101010101" pitchFamily="2" charset="-122"/>
              </a:rPr>
              <a:t>diagonals</a:t>
            </a:r>
            <a:r>
              <a:rPr lang="en-US" altLang="zh-CN" b="0" dirty="0">
                <a:ea typeface="宋体" panose="02010600030101010101" pitchFamily="2" charset="-122"/>
              </a:rPr>
              <a:t> is the same number </a:t>
            </a:r>
            <a:r>
              <a:rPr lang="en-US" altLang="zh-CN" b="0" i="1" dirty="0">
                <a:ea typeface="宋体" panose="02010600030101010101" pitchFamily="2" charset="-122"/>
              </a:rPr>
              <a:t>s</a:t>
            </a:r>
            <a:r>
              <a:rPr lang="en-US" altLang="zh-CN" b="0" dirty="0">
                <a:ea typeface="宋体" panose="02010600030101010101" pitchFamily="2" charset="-122"/>
              </a:rPr>
              <a:t>.</a:t>
            </a:r>
          </a:p>
        </p:txBody>
      </p:sp>
      <p:graphicFrame>
        <p:nvGraphicFramePr>
          <p:cNvPr id="14382" name="Group 46"/>
          <p:cNvGraphicFramePr>
            <a:graphicFrameLocks noGrp="1"/>
          </p:cNvGraphicFramePr>
          <p:nvPr>
            <p:ph sz="half" idx="1"/>
          </p:nvPr>
        </p:nvGraphicFramePr>
        <p:xfrm>
          <a:off x="5656263" y="1989138"/>
          <a:ext cx="1508125" cy="1554378"/>
        </p:xfrm>
        <a:graphic>
          <a:graphicData uri="http://schemas.openxmlformats.org/drawingml/2006/table">
            <a:tbl>
              <a:tblPr/>
              <a:tblGrid>
                <a:gridCol w="501650"/>
                <a:gridCol w="504825"/>
                <a:gridCol w="501650"/>
              </a:tblGrid>
              <a:tr h="518054">
                <a:tc>
                  <a:txBody>
                    <a:bodyPr/>
                    <a:lstStyle>
                      <a:lvl1pPr>
                        <a:spcBef>
                          <a:spcPct val="20000"/>
                        </a:spcBef>
                        <a:defRPr sz="2800" b="1">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054">
                <a:tc>
                  <a:txBody>
                    <a:bodyPr/>
                    <a:lstStyle>
                      <a:lvl1pPr>
                        <a:spcBef>
                          <a:spcPct val="20000"/>
                        </a:spcBef>
                        <a:defRPr sz="2800" b="1">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054">
                <a:tc>
                  <a:txBody>
                    <a:bodyPr/>
                    <a:lstStyle>
                      <a:lvl1pPr>
                        <a:spcBef>
                          <a:spcPct val="20000"/>
                        </a:spcBef>
                        <a:defRPr sz="2800" b="1">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2551" name="Group 59"/>
          <p:cNvGrpSpPr/>
          <p:nvPr/>
        </p:nvGrpSpPr>
        <p:grpSpPr>
          <a:xfrm>
            <a:off x="5418138" y="3916363"/>
            <a:ext cx="1960562" cy="1836737"/>
            <a:chOff x="3413" y="2467"/>
            <a:chExt cx="1235" cy="1157"/>
          </a:xfrm>
        </p:grpSpPr>
        <p:sp>
          <p:nvSpPr>
            <p:cNvPr id="22552" name="AutoShape 18"/>
            <p:cNvSpPr/>
            <p:nvPr/>
          </p:nvSpPr>
          <p:spPr>
            <a:xfrm>
              <a:off x="3424" y="2478"/>
              <a:ext cx="1224" cy="1134"/>
            </a:xfrm>
            <a:prstGeom prst="cube">
              <a:avLst>
                <a:gd name="adj" fmla="val 25000"/>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zh-CN" altLang="en-US" sz="2400" b="0" dirty="0">
                <a:ea typeface="宋体" panose="02010600030101010101" pitchFamily="2" charset="-122"/>
              </a:endParaRPr>
            </a:p>
          </p:txBody>
        </p:sp>
        <p:sp>
          <p:nvSpPr>
            <p:cNvPr id="22553" name="Line 47"/>
            <p:cNvSpPr/>
            <p:nvPr/>
          </p:nvSpPr>
          <p:spPr>
            <a:xfrm>
              <a:off x="3607" y="2568"/>
              <a:ext cx="953" cy="0"/>
            </a:xfrm>
            <a:prstGeom prst="line">
              <a:avLst/>
            </a:prstGeom>
            <a:ln w="9525" cap="flat" cmpd="sng">
              <a:solidFill>
                <a:schemeClr val="tx1"/>
              </a:solidFill>
              <a:prstDash val="solid"/>
              <a:headEnd type="none" w="med" len="med"/>
              <a:tailEnd type="none" w="med" len="med"/>
            </a:ln>
          </p:spPr>
        </p:sp>
        <p:sp>
          <p:nvSpPr>
            <p:cNvPr id="22554" name="Line 48"/>
            <p:cNvSpPr/>
            <p:nvPr/>
          </p:nvSpPr>
          <p:spPr>
            <a:xfrm>
              <a:off x="3504" y="2659"/>
              <a:ext cx="953" cy="0"/>
            </a:xfrm>
            <a:prstGeom prst="line">
              <a:avLst/>
            </a:prstGeom>
            <a:ln w="9525" cap="flat" cmpd="sng">
              <a:solidFill>
                <a:schemeClr val="tx1"/>
              </a:solidFill>
              <a:prstDash val="solid"/>
              <a:headEnd type="none" w="med" len="med"/>
              <a:tailEnd type="none" w="med" len="med"/>
            </a:ln>
          </p:spPr>
        </p:sp>
        <p:sp>
          <p:nvSpPr>
            <p:cNvPr id="22555" name="Line 49"/>
            <p:cNvSpPr/>
            <p:nvPr/>
          </p:nvSpPr>
          <p:spPr>
            <a:xfrm>
              <a:off x="3729" y="2751"/>
              <a:ext cx="0" cy="862"/>
            </a:xfrm>
            <a:prstGeom prst="line">
              <a:avLst/>
            </a:prstGeom>
            <a:ln w="9525" cap="flat" cmpd="sng">
              <a:solidFill>
                <a:schemeClr val="tx1"/>
              </a:solidFill>
              <a:prstDash val="solid"/>
              <a:headEnd type="none" w="med" len="med"/>
              <a:tailEnd type="none" w="med" len="med"/>
            </a:ln>
          </p:spPr>
        </p:sp>
        <p:sp>
          <p:nvSpPr>
            <p:cNvPr id="22556" name="Line 50"/>
            <p:cNvSpPr/>
            <p:nvPr/>
          </p:nvSpPr>
          <p:spPr>
            <a:xfrm>
              <a:off x="3413" y="3022"/>
              <a:ext cx="953" cy="0"/>
            </a:xfrm>
            <a:prstGeom prst="line">
              <a:avLst/>
            </a:prstGeom>
            <a:ln w="9525" cap="flat" cmpd="sng">
              <a:solidFill>
                <a:schemeClr val="tx1"/>
              </a:solidFill>
              <a:prstDash val="solid"/>
              <a:headEnd type="none" w="med" len="med"/>
              <a:tailEnd type="none" w="med" len="med"/>
            </a:ln>
          </p:spPr>
        </p:sp>
        <p:sp>
          <p:nvSpPr>
            <p:cNvPr id="22557" name="Line 51"/>
            <p:cNvSpPr/>
            <p:nvPr/>
          </p:nvSpPr>
          <p:spPr>
            <a:xfrm>
              <a:off x="3413" y="3295"/>
              <a:ext cx="953" cy="0"/>
            </a:xfrm>
            <a:prstGeom prst="line">
              <a:avLst/>
            </a:prstGeom>
            <a:ln w="9525" cap="flat" cmpd="sng">
              <a:solidFill>
                <a:schemeClr val="tx1"/>
              </a:solidFill>
              <a:prstDash val="solid"/>
              <a:headEnd type="none" w="med" len="med"/>
              <a:tailEnd type="none" w="med" len="med"/>
            </a:ln>
          </p:spPr>
        </p:sp>
        <p:sp>
          <p:nvSpPr>
            <p:cNvPr id="22558" name="Line 52"/>
            <p:cNvSpPr/>
            <p:nvPr/>
          </p:nvSpPr>
          <p:spPr>
            <a:xfrm>
              <a:off x="4059" y="2762"/>
              <a:ext cx="0" cy="862"/>
            </a:xfrm>
            <a:prstGeom prst="line">
              <a:avLst/>
            </a:prstGeom>
            <a:ln w="9525" cap="flat" cmpd="sng">
              <a:solidFill>
                <a:schemeClr val="tx1"/>
              </a:solidFill>
              <a:prstDash val="solid"/>
              <a:headEnd type="none" w="med" len="med"/>
              <a:tailEnd type="none" w="med" len="med"/>
            </a:ln>
          </p:spPr>
        </p:sp>
        <p:sp>
          <p:nvSpPr>
            <p:cNvPr id="22559" name="Line 53"/>
            <p:cNvSpPr/>
            <p:nvPr/>
          </p:nvSpPr>
          <p:spPr>
            <a:xfrm>
              <a:off x="4558" y="2592"/>
              <a:ext cx="0" cy="862"/>
            </a:xfrm>
            <a:prstGeom prst="line">
              <a:avLst/>
            </a:prstGeom>
            <a:ln w="9525" cap="flat" cmpd="sng">
              <a:solidFill>
                <a:schemeClr val="tx1"/>
              </a:solidFill>
              <a:prstDash val="solid"/>
              <a:headEnd type="none" w="med" len="med"/>
              <a:tailEnd type="none" w="med" len="med"/>
            </a:ln>
          </p:spPr>
        </p:sp>
        <p:sp>
          <p:nvSpPr>
            <p:cNvPr id="22560" name="Line 54"/>
            <p:cNvSpPr/>
            <p:nvPr/>
          </p:nvSpPr>
          <p:spPr>
            <a:xfrm>
              <a:off x="4468" y="2660"/>
              <a:ext cx="0" cy="862"/>
            </a:xfrm>
            <a:prstGeom prst="line">
              <a:avLst/>
            </a:prstGeom>
            <a:ln w="9525" cap="flat" cmpd="sng">
              <a:solidFill>
                <a:schemeClr val="tx1"/>
              </a:solidFill>
              <a:prstDash val="solid"/>
              <a:headEnd type="none" w="med" len="med"/>
              <a:tailEnd type="none" w="med" len="med"/>
            </a:ln>
          </p:spPr>
        </p:sp>
        <p:sp>
          <p:nvSpPr>
            <p:cNvPr id="22561" name="Line 55"/>
            <p:cNvSpPr/>
            <p:nvPr/>
          </p:nvSpPr>
          <p:spPr>
            <a:xfrm flipH="1">
              <a:off x="3718" y="2478"/>
              <a:ext cx="251" cy="282"/>
            </a:xfrm>
            <a:prstGeom prst="line">
              <a:avLst/>
            </a:prstGeom>
            <a:ln w="9525" cap="flat" cmpd="sng">
              <a:solidFill>
                <a:schemeClr val="tx1"/>
              </a:solidFill>
              <a:prstDash val="solid"/>
              <a:headEnd type="none" w="med" len="med"/>
              <a:tailEnd type="none" w="med" len="med"/>
            </a:ln>
          </p:spPr>
        </p:sp>
        <p:sp>
          <p:nvSpPr>
            <p:cNvPr id="22562" name="Line 56"/>
            <p:cNvSpPr/>
            <p:nvPr/>
          </p:nvSpPr>
          <p:spPr>
            <a:xfrm flipH="1">
              <a:off x="4059" y="2467"/>
              <a:ext cx="251" cy="282"/>
            </a:xfrm>
            <a:prstGeom prst="line">
              <a:avLst/>
            </a:prstGeom>
            <a:ln w="9525" cap="flat" cmpd="sng">
              <a:solidFill>
                <a:schemeClr val="tx1"/>
              </a:solidFill>
              <a:prstDash val="solid"/>
              <a:headEnd type="none" w="med" len="med"/>
              <a:tailEnd type="none" w="med" len="med"/>
            </a:ln>
          </p:spPr>
        </p:sp>
        <p:sp>
          <p:nvSpPr>
            <p:cNvPr id="22563" name="Line 57"/>
            <p:cNvSpPr/>
            <p:nvPr/>
          </p:nvSpPr>
          <p:spPr>
            <a:xfrm flipH="1">
              <a:off x="4377" y="2740"/>
              <a:ext cx="251" cy="282"/>
            </a:xfrm>
            <a:prstGeom prst="line">
              <a:avLst/>
            </a:prstGeom>
            <a:ln w="9525" cap="flat" cmpd="sng">
              <a:solidFill>
                <a:schemeClr val="tx1"/>
              </a:solidFill>
              <a:prstDash val="solid"/>
              <a:headEnd type="none" w="med" len="med"/>
              <a:tailEnd type="none" w="med" len="med"/>
            </a:ln>
          </p:spPr>
        </p:sp>
        <p:sp>
          <p:nvSpPr>
            <p:cNvPr id="22564" name="Line 58"/>
            <p:cNvSpPr/>
            <p:nvPr/>
          </p:nvSpPr>
          <p:spPr>
            <a:xfrm flipH="1">
              <a:off x="4387" y="3011"/>
              <a:ext cx="251" cy="282"/>
            </a:xfrm>
            <a:prstGeom prst="line">
              <a:avLst/>
            </a:prstGeom>
            <a:ln w="9525" cap="flat" cmpd="sng">
              <a:solidFill>
                <a:schemeClr val="tx1"/>
              </a:solidFill>
              <a:prstDash val="solid"/>
              <a:headEnd type="none" w="med" len="med"/>
              <a:tailEnd type="none" w="med" len="med"/>
            </a:ln>
          </p:spPr>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Constructing </a:t>
            </a:r>
            <a:r>
              <a:rPr lang="en-US" altLang="zh-CN" dirty="0"/>
              <a:t>magic squares of order n</a:t>
            </a:r>
            <a:endParaRPr lang="zh-CN" altLang="en-US" dirty="0"/>
          </a:p>
        </p:txBody>
      </p:sp>
      <p:pic>
        <p:nvPicPr>
          <p:cNvPr id="4" name="内容占位符 3"/>
          <p:cNvPicPr>
            <a:picLocks noGrp="1" noChangeAspect="1"/>
          </p:cNvPicPr>
          <p:nvPr>
            <p:ph idx="1"/>
          </p:nvPr>
        </p:nvPicPr>
        <p:blipFill>
          <a:blip r:embed="rId2"/>
          <a:stretch>
            <a:fillRect/>
          </a:stretch>
        </p:blipFill>
        <p:spPr>
          <a:xfrm>
            <a:off x="179511" y="1988840"/>
            <a:ext cx="6588359" cy="4057607"/>
          </a:xfrm>
          <a:prstGeom prst="rect">
            <a:avLst/>
          </a:prstGeom>
        </p:spPr>
      </p:pic>
      <p:pic>
        <p:nvPicPr>
          <p:cNvPr id="5" name="图片 4"/>
          <p:cNvPicPr>
            <a:picLocks noChangeAspect="1"/>
          </p:cNvPicPr>
          <p:nvPr/>
        </p:nvPicPr>
        <p:blipFill>
          <a:blip r:embed="rId3"/>
          <a:stretch>
            <a:fillRect/>
          </a:stretch>
        </p:blipFill>
        <p:spPr>
          <a:xfrm>
            <a:off x="6732240" y="2780928"/>
            <a:ext cx="2764658" cy="1683685"/>
          </a:xfrm>
          <a:prstGeom prst="rect">
            <a:avLst/>
          </a:prstGeom>
        </p:spPr>
      </p:pic>
    </p:spTree>
    <p:extLst>
      <p:ext uri="{BB962C8B-B14F-4D97-AF65-F5344CB8AC3E}">
        <p14:creationId xmlns:p14="http://schemas.microsoft.com/office/powerpoint/2010/main" val="6083775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b="0" dirty="0">
                <a:ea typeface="宋体" panose="02010600030101010101" pitchFamily="2" charset="-122"/>
              </a:rPr>
              <a:t>23</a:t>
            </a:fld>
            <a:endParaRPr lang="zh-CN" altLang="en-US" sz="1400" b="0" dirty="0">
              <a:ea typeface="宋体" panose="02010600030101010101" pitchFamily="2" charset="-122"/>
            </a:endParaRPr>
          </a:p>
        </p:txBody>
      </p:sp>
      <p:sp>
        <p:nvSpPr>
          <p:cNvPr id="23555" name="Rectangle 2"/>
          <p:cNvSpPr>
            <a:spLocks noGrp="1"/>
          </p:cNvSpPr>
          <p:nvPr>
            <p:ph type="title"/>
          </p:nvPr>
        </p:nvSpPr>
        <p:spPr/>
        <p:txBody>
          <a:bodyPr vert="horz" wrap="square" lIns="91440" tIns="45720" rIns="91440" bIns="45720" anchor="ctr" anchorCtr="0"/>
          <a:lstStyle/>
          <a:p>
            <a:pPr eaLnBrk="1" hangingPunct="1"/>
            <a:r>
              <a:rPr lang="en-US" altLang="zh-CN" sz="4000" b="1" dirty="0">
                <a:solidFill>
                  <a:schemeClr val="tx1"/>
                </a:solidFill>
                <a:ea typeface="宋体" panose="02010600030101010101" pitchFamily="2" charset="-122"/>
              </a:rPr>
              <a:t>The Four-Color Problem</a:t>
            </a:r>
          </a:p>
        </p:txBody>
      </p:sp>
      <p:sp>
        <p:nvSpPr>
          <p:cNvPr id="23556" name="Rectangle 3"/>
          <p:cNvSpPr>
            <a:spLocks noGrp="1"/>
          </p:cNvSpPr>
          <p:nvPr>
            <p:ph idx="1"/>
          </p:nvPr>
        </p:nvSpPr>
        <p:spPr>
          <a:xfrm>
            <a:off x="539750" y="1844675"/>
            <a:ext cx="4248150" cy="4114800"/>
          </a:xfrm>
        </p:spPr>
        <p:txBody>
          <a:bodyPr vert="horz" wrap="square" lIns="91440" tIns="45720" rIns="91440" bIns="45720" anchor="t" anchorCtr="0"/>
          <a:lstStyle/>
          <a:p>
            <a:pPr eaLnBrk="1" hangingPunct="1">
              <a:lnSpc>
                <a:spcPct val="90000"/>
              </a:lnSpc>
              <a:buNone/>
            </a:pPr>
            <a:endParaRPr lang="en-US" altLang="zh-CN" dirty="0">
              <a:solidFill>
                <a:srgbClr val="FF0000"/>
              </a:solidFill>
              <a:ea typeface="宋体" panose="02010600030101010101" pitchFamily="2" charset="-122"/>
            </a:endParaRPr>
          </a:p>
          <a:p>
            <a:pPr eaLnBrk="1" hangingPunct="1">
              <a:lnSpc>
                <a:spcPct val="90000"/>
              </a:lnSpc>
              <a:buNone/>
            </a:pPr>
            <a:r>
              <a:rPr lang="en-US" altLang="zh-CN" b="0" dirty="0">
                <a:ea typeface="宋体" panose="02010600030101010101" pitchFamily="2" charset="-122"/>
              </a:rPr>
              <a:t>   In </a:t>
            </a:r>
            <a:r>
              <a:rPr lang="en-US" altLang="zh-CN" b="0" dirty="0">
                <a:solidFill>
                  <a:srgbClr val="0000FF"/>
                </a:solidFill>
                <a:ea typeface="宋体" panose="02010600030101010101" pitchFamily="2" charset="-122"/>
              </a:rPr>
              <a:t>communication networks</a:t>
            </a:r>
            <a:r>
              <a:rPr lang="en-US" altLang="zh-CN" b="0" dirty="0">
                <a:ea typeface="宋体" panose="02010600030101010101" pitchFamily="2" charset="-122"/>
              </a:rPr>
              <a:t>, the wavelength assignment problem can be converted to coloring problems</a:t>
            </a:r>
            <a:r>
              <a:rPr lang="en-US" altLang="zh-CN" dirty="0">
                <a:ea typeface="宋体" panose="02010600030101010101" pitchFamily="2" charset="-122"/>
              </a:rPr>
              <a:t>.</a:t>
            </a:r>
          </a:p>
        </p:txBody>
      </p:sp>
      <p:grpSp>
        <p:nvGrpSpPr>
          <p:cNvPr id="23557" name="Group 19"/>
          <p:cNvGrpSpPr/>
          <p:nvPr/>
        </p:nvGrpSpPr>
        <p:grpSpPr>
          <a:xfrm>
            <a:off x="5003800" y="2552700"/>
            <a:ext cx="3355975" cy="2605088"/>
            <a:chOff x="982" y="1758"/>
            <a:chExt cx="2114" cy="1641"/>
          </a:xfrm>
        </p:grpSpPr>
        <p:sp>
          <p:nvSpPr>
            <p:cNvPr id="23558" name="Freeform 12"/>
            <p:cNvSpPr/>
            <p:nvPr/>
          </p:nvSpPr>
          <p:spPr>
            <a:xfrm>
              <a:off x="1570" y="1965"/>
              <a:ext cx="1156" cy="653"/>
            </a:xfrm>
            <a:custGeom>
              <a:avLst/>
              <a:gdLst>
                <a:gd name="txL" fmla="*/ 0 w 1156"/>
                <a:gd name="txT" fmla="*/ 0 h 653"/>
                <a:gd name="txR" fmla="*/ 1156 w 1156"/>
                <a:gd name="txB" fmla="*/ 653 h 653"/>
              </a:gdLst>
              <a:ahLst/>
              <a:cxnLst>
                <a:cxn ang="0">
                  <a:pos x="0" y="0"/>
                </a:cxn>
                <a:cxn ang="0">
                  <a:pos x="248" y="328"/>
                </a:cxn>
                <a:cxn ang="0">
                  <a:pos x="327" y="384"/>
                </a:cxn>
                <a:cxn ang="0">
                  <a:pos x="395" y="441"/>
                </a:cxn>
                <a:cxn ang="0">
                  <a:pos x="486" y="475"/>
                </a:cxn>
                <a:cxn ang="0">
                  <a:pos x="632" y="565"/>
                </a:cxn>
                <a:cxn ang="0">
                  <a:pos x="971" y="633"/>
                </a:cxn>
                <a:cxn ang="0">
                  <a:pos x="1118" y="587"/>
                </a:cxn>
                <a:cxn ang="0">
                  <a:pos x="1141" y="475"/>
                </a:cxn>
                <a:cxn ang="0">
                  <a:pos x="0" y="0"/>
                </a:cxn>
              </a:cxnLst>
              <a:rect l="txL" t="txT" r="txR" b="txB"/>
              <a:pathLst>
                <a:path w="1156" h="653">
                  <a:moveTo>
                    <a:pt x="0" y="0"/>
                  </a:moveTo>
                  <a:cubicBezTo>
                    <a:pt x="32" y="131"/>
                    <a:pt x="158" y="237"/>
                    <a:pt x="248" y="328"/>
                  </a:cubicBezTo>
                  <a:cubicBezTo>
                    <a:pt x="271" y="351"/>
                    <a:pt x="301" y="364"/>
                    <a:pt x="327" y="384"/>
                  </a:cubicBezTo>
                  <a:cubicBezTo>
                    <a:pt x="350" y="402"/>
                    <a:pt x="369" y="426"/>
                    <a:pt x="395" y="441"/>
                  </a:cubicBezTo>
                  <a:cubicBezTo>
                    <a:pt x="423" y="457"/>
                    <a:pt x="457" y="461"/>
                    <a:pt x="486" y="475"/>
                  </a:cubicBezTo>
                  <a:cubicBezTo>
                    <a:pt x="670" y="567"/>
                    <a:pt x="426" y="473"/>
                    <a:pt x="632" y="565"/>
                  </a:cubicBezTo>
                  <a:cubicBezTo>
                    <a:pt x="745" y="615"/>
                    <a:pt x="850" y="624"/>
                    <a:pt x="971" y="633"/>
                  </a:cubicBezTo>
                  <a:cubicBezTo>
                    <a:pt x="1032" y="653"/>
                    <a:pt x="1067" y="621"/>
                    <a:pt x="1118" y="587"/>
                  </a:cubicBezTo>
                  <a:cubicBezTo>
                    <a:pt x="1156" y="532"/>
                    <a:pt x="1141" y="567"/>
                    <a:pt x="1141" y="475"/>
                  </a:cubicBezTo>
                  <a:lnTo>
                    <a:pt x="0" y="0"/>
                  </a:lnTo>
                  <a:close/>
                </a:path>
              </a:pathLst>
            </a:custGeom>
            <a:solidFill>
              <a:srgbClr val="FF0000">
                <a:alpha val="100000"/>
              </a:srgb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23559" name="Freeform 14"/>
            <p:cNvSpPr/>
            <p:nvPr/>
          </p:nvSpPr>
          <p:spPr>
            <a:xfrm>
              <a:off x="982" y="1965"/>
              <a:ext cx="650" cy="785"/>
            </a:xfrm>
            <a:custGeom>
              <a:avLst/>
              <a:gdLst>
                <a:gd name="txL" fmla="*/ 0 w 650"/>
                <a:gd name="txT" fmla="*/ 0 h 785"/>
                <a:gd name="txR" fmla="*/ 650 w 650"/>
                <a:gd name="txB" fmla="*/ 785 h 785"/>
              </a:gdLst>
              <a:ahLst/>
              <a:cxnLst>
                <a:cxn ang="0">
                  <a:pos x="587" y="0"/>
                </a:cxn>
                <a:cxn ang="0">
                  <a:pos x="147" y="57"/>
                </a:cxn>
                <a:cxn ang="0">
                  <a:pos x="102" y="68"/>
                </a:cxn>
                <a:cxn ang="0">
                  <a:pos x="45" y="113"/>
                </a:cxn>
                <a:cxn ang="0">
                  <a:pos x="34" y="147"/>
                </a:cxn>
                <a:cxn ang="0">
                  <a:pos x="0" y="170"/>
                </a:cxn>
                <a:cxn ang="0">
                  <a:pos x="242" y="785"/>
                </a:cxn>
                <a:cxn ang="0">
                  <a:pos x="650" y="150"/>
                </a:cxn>
                <a:cxn ang="0">
                  <a:pos x="587" y="0"/>
                </a:cxn>
              </a:cxnLst>
              <a:rect l="txL" t="txT" r="txR" b="txB"/>
              <a:pathLst>
                <a:path w="650" h="785">
                  <a:moveTo>
                    <a:pt x="587" y="0"/>
                  </a:moveTo>
                  <a:cubicBezTo>
                    <a:pt x="425" y="52"/>
                    <a:pt x="351" y="49"/>
                    <a:pt x="147" y="57"/>
                  </a:cubicBezTo>
                  <a:cubicBezTo>
                    <a:pt x="132" y="61"/>
                    <a:pt x="115" y="59"/>
                    <a:pt x="102" y="68"/>
                  </a:cubicBezTo>
                  <a:cubicBezTo>
                    <a:pt x="1" y="135"/>
                    <a:pt x="154" y="78"/>
                    <a:pt x="45" y="113"/>
                  </a:cubicBezTo>
                  <a:cubicBezTo>
                    <a:pt x="41" y="124"/>
                    <a:pt x="41" y="138"/>
                    <a:pt x="34" y="147"/>
                  </a:cubicBezTo>
                  <a:cubicBezTo>
                    <a:pt x="26" y="158"/>
                    <a:pt x="0" y="170"/>
                    <a:pt x="0" y="170"/>
                  </a:cubicBezTo>
                  <a:lnTo>
                    <a:pt x="242" y="785"/>
                  </a:lnTo>
                  <a:lnTo>
                    <a:pt x="650" y="150"/>
                  </a:lnTo>
                  <a:lnTo>
                    <a:pt x="587"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23560" name="Freeform 15"/>
            <p:cNvSpPr/>
            <p:nvPr/>
          </p:nvSpPr>
          <p:spPr>
            <a:xfrm>
              <a:off x="1435" y="2116"/>
              <a:ext cx="516" cy="630"/>
            </a:xfrm>
            <a:custGeom>
              <a:avLst/>
              <a:gdLst>
                <a:gd name="txL" fmla="*/ 0 w 516"/>
                <a:gd name="txT" fmla="*/ 0 h 630"/>
                <a:gd name="txR" fmla="*/ 516 w 516"/>
                <a:gd name="txB" fmla="*/ 630 h 630"/>
              </a:gdLst>
              <a:ahLst/>
              <a:cxnLst>
                <a:cxn ang="0">
                  <a:pos x="0" y="268"/>
                </a:cxn>
                <a:cxn ang="0">
                  <a:pos x="34" y="505"/>
                </a:cxn>
                <a:cxn ang="0">
                  <a:pos x="113" y="528"/>
                </a:cxn>
                <a:cxn ang="0">
                  <a:pos x="215" y="596"/>
                </a:cxn>
                <a:cxn ang="0">
                  <a:pos x="271" y="607"/>
                </a:cxn>
                <a:cxn ang="0">
                  <a:pos x="486" y="630"/>
                </a:cxn>
                <a:cxn ang="0">
                  <a:pos x="516" y="272"/>
                </a:cxn>
                <a:cxn ang="0">
                  <a:pos x="198" y="0"/>
                </a:cxn>
                <a:cxn ang="0">
                  <a:pos x="0" y="268"/>
                </a:cxn>
              </a:cxnLst>
              <a:rect l="txL" t="txT" r="txR" b="txB"/>
              <a:pathLst>
                <a:path w="516" h="630">
                  <a:moveTo>
                    <a:pt x="0" y="268"/>
                  </a:moveTo>
                  <a:cubicBezTo>
                    <a:pt x="1" y="283"/>
                    <a:pt x="24" y="483"/>
                    <a:pt x="34" y="505"/>
                  </a:cubicBezTo>
                  <a:cubicBezTo>
                    <a:pt x="36" y="511"/>
                    <a:pt x="96" y="524"/>
                    <a:pt x="113" y="528"/>
                  </a:cubicBezTo>
                  <a:cubicBezTo>
                    <a:pt x="192" y="581"/>
                    <a:pt x="158" y="558"/>
                    <a:pt x="215" y="596"/>
                  </a:cubicBezTo>
                  <a:cubicBezTo>
                    <a:pt x="231" y="607"/>
                    <a:pt x="252" y="603"/>
                    <a:pt x="271" y="607"/>
                  </a:cubicBezTo>
                  <a:cubicBezTo>
                    <a:pt x="373" y="629"/>
                    <a:pt x="346" y="630"/>
                    <a:pt x="486" y="630"/>
                  </a:cubicBezTo>
                  <a:lnTo>
                    <a:pt x="516" y="272"/>
                  </a:lnTo>
                  <a:lnTo>
                    <a:pt x="198" y="0"/>
                  </a:lnTo>
                  <a:lnTo>
                    <a:pt x="0" y="268"/>
                  </a:lnTo>
                  <a:close/>
                </a:path>
              </a:pathLst>
            </a:custGeom>
            <a:solidFill>
              <a:srgbClr val="0000FF">
                <a:alpha val="100000"/>
              </a:srgb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23561" name="Freeform 16"/>
            <p:cNvSpPr/>
            <p:nvPr/>
          </p:nvSpPr>
          <p:spPr>
            <a:xfrm>
              <a:off x="1223" y="2319"/>
              <a:ext cx="1545" cy="1080"/>
            </a:xfrm>
            <a:custGeom>
              <a:avLst/>
              <a:gdLst>
                <a:gd name="txL" fmla="*/ 0 w 1545"/>
                <a:gd name="txT" fmla="*/ 0 h 1080"/>
                <a:gd name="txR" fmla="*/ 1545 w 1545"/>
                <a:gd name="txB" fmla="*/ 1080 h 1080"/>
              </a:gdLst>
              <a:ahLst/>
              <a:cxnLst>
                <a:cxn ang="0">
                  <a:pos x="19" y="403"/>
                </a:cxn>
                <a:cxn ang="0">
                  <a:pos x="42" y="516"/>
                </a:cxn>
                <a:cxn ang="0">
                  <a:pos x="64" y="584"/>
                </a:cxn>
                <a:cxn ang="0">
                  <a:pos x="76" y="776"/>
                </a:cxn>
                <a:cxn ang="0">
                  <a:pos x="87" y="810"/>
                </a:cxn>
                <a:cxn ang="0">
                  <a:pos x="155" y="833"/>
                </a:cxn>
                <a:cxn ang="0">
                  <a:pos x="188" y="844"/>
                </a:cxn>
                <a:cxn ang="0">
                  <a:pos x="1453" y="867"/>
                </a:cxn>
                <a:cxn ang="0">
                  <a:pos x="1532" y="776"/>
                </a:cxn>
                <a:cxn ang="0">
                  <a:pos x="1544" y="720"/>
                </a:cxn>
                <a:cxn ang="0">
                  <a:pos x="1441" y="273"/>
                </a:cxn>
                <a:cxn ang="0">
                  <a:pos x="761" y="91"/>
                </a:cxn>
                <a:cxn ang="0">
                  <a:pos x="715" y="0"/>
                </a:cxn>
                <a:cxn ang="0">
                  <a:pos x="715" y="409"/>
                </a:cxn>
                <a:cxn ang="0">
                  <a:pos x="262" y="318"/>
                </a:cxn>
                <a:cxn ang="0">
                  <a:pos x="217" y="91"/>
                </a:cxn>
                <a:cxn ang="0">
                  <a:pos x="19" y="403"/>
                </a:cxn>
              </a:cxnLst>
              <a:rect l="txL" t="txT" r="txR" b="txB"/>
              <a:pathLst>
                <a:path w="1545" h="1080">
                  <a:moveTo>
                    <a:pt x="19" y="403"/>
                  </a:moveTo>
                  <a:cubicBezTo>
                    <a:pt x="0" y="462"/>
                    <a:pt x="20" y="461"/>
                    <a:pt x="42" y="516"/>
                  </a:cubicBezTo>
                  <a:cubicBezTo>
                    <a:pt x="51" y="538"/>
                    <a:pt x="64" y="584"/>
                    <a:pt x="64" y="584"/>
                  </a:cubicBezTo>
                  <a:cubicBezTo>
                    <a:pt x="68" y="648"/>
                    <a:pt x="70" y="712"/>
                    <a:pt x="76" y="776"/>
                  </a:cubicBezTo>
                  <a:cubicBezTo>
                    <a:pt x="77" y="788"/>
                    <a:pt x="77" y="803"/>
                    <a:pt x="87" y="810"/>
                  </a:cubicBezTo>
                  <a:cubicBezTo>
                    <a:pt x="106" y="824"/>
                    <a:pt x="132" y="825"/>
                    <a:pt x="155" y="833"/>
                  </a:cubicBezTo>
                  <a:cubicBezTo>
                    <a:pt x="166" y="837"/>
                    <a:pt x="188" y="844"/>
                    <a:pt x="188" y="844"/>
                  </a:cubicBezTo>
                  <a:cubicBezTo>
                    <a:pt x="537" y="1080"/>
                    <a:pt x="1031" y="871"/>
                    <a:pt x="1453" y="867"/>
                  </a:cubicBezTo>
                  <a:cubicBezTo>
                    <a:pt x="1469" y="822"/>
                    <a:pt x="1493" y="803"/>
                    <a:pt x="1532" y="776"/>
                  </a:cubicBezTo>
                  <a:cubicBezTo>
                    <a:pt x="1545" y="727"/>
                    <a:pt x="1544" y="747"/>
                    <a:pt x="1544" y="720"/>
                  </a:cubicBezTo>
                  <a:lnTo>
                    <a:pt x="1441" y="273"/>
                  </a:lnTo>
                  <a:lnTo>
                    <a:pt x="761" y="91"/>
                  </a:lnTo>
                  <a:lnTo>
                    <a:pt x="715" y="0"/>
                  </a:lnTo>
                  <a:lnTo>
                    <a:pt x="715" y="409"/>
                  </a:lnTo>
                  <a:lnTo>
                    <a:pt x="262" y="318"/>
                  </a:lnTo>
                  <a:lnTo>
                    <a:pt x="217" y="91"/>
                  </a:lnTo>
                  <a:lnTo>
                    <a:pt x="19" y="403"/>
                  </a:lnTo>
                  <a:close/>
                </a:path>
              </a:pathLst>
            </a:custGeom>
            <a:solidFill>
              <a:srgbClr val="9900FF">
                <a:alpha val="100000"/>
              </a:srgb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23562" name="Freeform 18"/>
            <p:cNvSpPr/>
            <p:nvPr/>
          </p:nvSpPr>
          <p:spPr>
            <a:xfrm>
              <a:off x="1344" y="1758"/>
              <a:ext cx="1752" cy="1342"/>
            </a:xfrm>
            <a:custGeom>
              <a:avLst/>
              <a:gdLst>
                <a:gd name="txL" fmla="*/ 0 w 1752"/>
                <a:gd name="txT" fmla="*/ 0 h 1342"/>
                <a:gd name="txR" fmla="*/ 1752 w 1752"/>
                <a:gd name="txB" fmla="*/ 1342 h 1342"/>
              </a:gdLst>
              <a:ahLst/>
              <a:cxnLst>
                <a:cxn ang="0">
                  <a:pos x="0" y="274"/>
                </a:cxn>
                <a:cxn ang="0">
                  <a:pos x="125" y="218"/>
                </a:cxn>
                <a:cxn ang="0">
                  <a:pos x="1141" y="116"/>
                </a:cxn>
                <a:cxn ang="0">
                  <a:pos x="1434" y="208"/>
                </a:cxn>
                <a:cxn ang="0">
                  <a:pos x="1752" y="753"/>
                </a:cxn>
                <a:cxn ang="0">
                  <a:pos x="1661" y="1251"/>
                </a:cxn>
                <a:cxn ang="0">
                  <a:pos x="1434" y="1342"/>
                </a:cxn>
                <a:cxn ang="0">
                  <a:pos x="1298" y="843"/>
                </a:cxn>
                <a:cxn ang="0">
                  <a:pos x="1389" y="707"/>
                </a:cxn>
                <a:cxn ang="0">
                  <a:pos x="210" y="208"/>
                </a:cxn>
                <a:cxn ang="0">
                  <a:pos x="0" y="274"/>
                </a:cxn>
              </a:cxnLst>
              <a:rect l="txL" t="txT" r="txR" b="txB"/>
              <a:pathLst>
                <a:path w="1752" h="1342">
                  <a:moveTo>
                    <a:pt x="0" y="274"/>
                  </a:moveTo>
                  <a:cubicBezTo>
                    <a:pt x="41" y="246"/>
                    <a:pt x="76" y="230"/>
                    <a:pt x="125" y="218"/>
                  </a:cubicBezTo>
                  <a:cubicBezTo>
                    <a:pt x="438" y="0"/>
                    <a:pt x="641" y="116"/>
                    <a:pt x="1141" y="116"/>
                  </a:cubicBezTo>
                  <a:lnTo>
                    <a:pt x="1434" y="208"/>
                  </a:lnTo>
                  <a:lnTo>
                    <a:pt x="1752" y="753"/>
                  </a:lnTo>
                  <a:lnTo>
                    <a:pt x="1661" y="1251"/>
                  </a:lnTo>
                  <a:lnTo>
                    <a:pt x="1434" y="1342"/>
                  </a:lnTo>
                  <a:lnTo>
                    <a:pt x="1298" y="843"/>
                  </a:lnTo>
                  <a:lnTo>
                    <a:pt x="1389" y="707"/>
                  </a:lnTo>
                  <a:lnTo>
                    <a:pt x="210" y="208"/>
                  </a:lnTo>
                  <a:lnTo>
                    <a:pt x="0" y="274"/>
                  </a:lnTo>
                  <a:close/>
                </a:path>
              </a:pathLst>
            </a:custGeom>
            <a:solidFill>
              <a:srgbClr val="0000FF">
                <a:alpha val="100000"/>
              </a:srgb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ext Box 4"/>
          <p:cNvSpPr txBox="1"/>
          <p:nvPr/>
        </p:nvSpPr>
        <p:spPr>
          <a:xfrm>
            <a:off x="539750" y="1341438"/>
            <a:ext cx="4679950" cy="48387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just" eaLnBrk="1" hangingPunct="1">
              <a:spcBef>
                <a:spcPct val="0"/>
              </a:spcBef>
              <a:buNone/>
            </a:pPr>
            <a:r>
              <a:rPr lang="en-US" altLang="zh-CN" sz="2400" b="0" dirty="0">
                <a:latin typeface="Arial" panose="020B0604020202020204" pitchFamily="34" charset="0"/>
                <a:ea typeface="宋体" panose="02010600030101010101" pitchFamily="2" charset="-122"/>
                <a:sym typeface="Wingdings" panose="05000000000000000000" pitchFamily="2" charset="2"/>
              </a:rPr>
              <a:t>   </a:t>
            </a:r>
            <a:r>
              <a:rPr lang="zh-CN" altLang="en-US" sz="2400" b="0" dirty="0">
                <a:latin typeface="Arial" panose="020B0604020202020204" pitchFamily="34" charset="0"/>
                <a:ea typeface="宋体" panose="02010600030101010101" pitchFamily="2" charset="-122"/>
                <a:sym typeface="Wingdings" panose="05000000000000000000" pitchFamily="2" charset="2"/>
              </a:rPr>
              <a:t>四色问题是世界近代三大数学难题之一。 </a:t>
            </a:r>
          </a:p>
          <a:p>
            <a:pPr marL="0" lvl="0" indent="0" algn="just" eaLnBrk="1" hangingPunct="1">
              <a:spcBef>
                <a:spcPct val="0"/>
              </a:spcBef>
              <a:buNone/>
            </a:pPr>
            <a:r>
              <a:rPr lang="zh-CN" altLang="en-US" sz="2400" b="0" dirty="0">
                <a:latin typeface="Arial" panose="020B0604020202020204" pitchFamily="34" charset="0"/>
                <a:ea typeface="宋体" panose="02010600030101010101" pitchFamily="2" charset="-122"/>
                <a:sym typeface="Wingdings" panose="05000000000000000000" pitchFamily="2" charset="2"/>
              </a:rPr>
              <a:t>    四色问题的内容是：任何一张地图只用四种颜色就能使具有共同边界的国家着上不同的颜色。</a:t>
            </a:r>
          </a:p>
          <a:p>
            <a:pPr marL="0" lvl="0" indent="0" algn="just" eaLnBrk="1" hangingPunct="1">
              <a:spcBef>
                <a:spcPct val="0"/>
              </a:spcBef>
              <a:buNone/>
            </a:pPr>
            <a:r>
              <a:rPr lang="zh-CN" altLang="en-US" sz="2400" b="0" dirty="0">
                <a:latin typeface="Arial" panose="020B0604020202020204" pitchFamily="34" charset="0"/>
                <a:ea typeface="宋体" panose="02010600030101010101" pitchFamily="2" charset="-122"/>
                <a:sym typeface="Wingdings" panose="05000000000000000000" pitchFamily="2" charset="2"/>
              </a:rPr>
              <a:t>      它的提出来自英国。</a:t>
            </a:r>
            <a:r>
              <a:rPr lang="en-US" altLang="zh-CN" sz="2400" b="0" dirty="0">
                <a:latin typeface="Arial" panose="020B0604020202020204" pitchFamily="34" charset="0"/>
                <a:ea typeface="宋体" panose="02010600030101010101" pitchFamily="2" charset="-122"/>
                <a:sym typeface="Wingdings" panose="05000000000000000000" pitchFamily="2" charset="2"/>
              </a:rPr>
              <a:t>1852</a:t>
            </a:r>
            <a:r>
              <a:rPr lang="zh-CN" altLang="en-US" sz="2400" b="0" dirty="0">
                <a:latin typeface="Arial" panose="020B0604020202020204" pitchFamily="34" charset="0"/>
                <a:ea typeface="宋体" panose="02010600030101010101" pitchFamily="2" charset="-122"/>
                <a:sym typeface="Wingdings" panose="05000000000000000000" pitchFamily="2" charset="2"/>
              </a:rPr>
              <a:t>年，毕业于伦敦大学的弗南西斯</a:t>
            </a:r>
            <a:r>
              <a:rPr lang="en-US" altLang="zh-CN" sz="2400" b="0" dirty="0">
                <a:latin typeface="Arial" panose="020B0604020202020204" pitchFamily="34" charset="0"/>
                <a:ea typeface="宋体" panose="02010600030101010101" pitchFamily="2" charset="-122"/>
                <a:sym typeface="Wingdings" panose="05000000000000000000" pitchFamily="2" charset="2"/>
              </a:rPr>
              <a:t>·</a:t>
            </a:r>
            <a:r>
              <a:rPr lang="zh-CN" altLang="en-US" sz="2400" b="0" dirty="0">
                <a:latin typeface="Arial" panose="020B0604020202020204" pitchFamily="34" charset="0"/>
                <a:ea typeface="宋体" panose="02010600030101010101" pitchFamily="2" charset="-122"/>
                <a:sym typeface="Wingdings" panose="05000000000000000000" pitchFamily="2" charset="2"/>
              </a:rPr>
              <a:t>格思里</a:t>
            </a:r>
            <a:r>
              <a:rPr lang="en-US" altLang="zh-CN" sz="2400" b="0" dirty="0">
                <a:latin typeface="Arial" panose="020B0604020202020204" pitchFamily="34" charset="0"/>
                <a:ea typeface="宋体" panose="02010600030101010101" pitchFamily="2" charset="-122"/>
              </a:rPr>
              <a:t>(Guthrie)</a:t>
            </a:r>
            <a:r>
              <a:rPr lang="zh-CN" altLang="en-US" sz="2400" b="0" dirty="0">
                <a:latin typeface="Arial" panose="020B0604020202020204" pitchFamily="34" charset="0"/>
                <a:ea typeface="宋体" panose="02010600030101010101" pitchFamily="2" charset="-122"/>
                <a:sym typeface="Wingdings" panose="05000000000000000000" pitchFamily="2" charset="2"/>
              </a:rPr>
              <a:t>发现了一种有趣的现象：“看来，每幅地图都可以用四种颜色着色，使得有共同边界的国家都被着上不同的颜色。”这个现象能不能从数学上加以严格证明呢？</a:t>
            </a:r>
          </a:p>
        </p:txBody>
      </p:sp>
      <p:pic>
        <p:nvPicPr>
          <p:cNvPr id="166915" name="Picture 10" descr="4color"/>
          <p:cNvPicPr>
            <a:picLocks noChangeAspect="1"/>
          </p:cNvPicPr>
          <p:nvPr/>
        </p:nvPicPr>
        <p:blipFill>
          <a:blip r:embed="rId2"/>
          <a:stretch>
            <a:fillRect/>
          </a:stretch>
        </p:blipFill>
        <p:spPr>
          <a:xfrm>
            <a:off x="5580063" y="1412875"/>
            <a:ext cx="3384550" cy="4679950"/>
          </a:xfrm>
          <a:prstGeom prst="rect">
            <a:avLst/>
          </a:prstGeom>
          <a:noFill/>
          <a:ln w="9525">
            <a:noFill/>
          </a:ln>
        </p:spPr>
      </p:pic>
      <p:sp>
        <p:nvSpPr>
          <p:cNvPr id="166916" name="Rectangle 4"/>
          <p:cNvSpPr>
            <a:spLocks noRot="1" noChangeArrowheads="1"/>
          </p:cNvSpPr>
          <p:nvPr/>
        </p:nvSpPr>
        <p:spPr bwMode="auto">
          <a:xfrm>
            <a:off x="301625" y="260350"/>
            <a:ext cx="8540750" cy="1143000"/>
          </a:xfrm>
          <a:prstGeom prst="rect">
            <a:avLst/>
          </a:prstGeom>
          <a:noFill/>
          <a:ln w="9525">
            <a:noFill/>
            <a:miter lim="800000"/>
          </a:ln>
          <a:effec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三、四色问题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66914"/>
                                        </p:tgtEl>
                                        <p:attrNameLst>
                                          <p:attrName>style.visibility</p:attrName>
                                        </p:attrNameLst>
                                      </p:cBhvr>
                                      <p:to>
                                        <p:strVal val="visible"/>
                                      </p:to>
                                    </p:set>
                                    <p:animEffect transition="in" filter="blinds(horizontal)">
                                      <p:cBhvr>
                                        <p:cTn id="7" dur="500"/>
                                        <p:tgtEl>
                                          <p:spTgt spid="166914"/>
                                        </p:tgtEl>
                                      </p:cBhvr>
                                    </p:animEffect>
                                  </p:childTnLst>
                                </p:cTn>
                              </p:par>
                              <p:par>
                                <p:cTn id="8" presetID="3" presetClass="entr" presetSubtype="10" fill="hold" nodeType="withEffect">
                                  <p:stCondLst>
                                    <p:cond delay="0"/>
                                  </p:stCondLst>
                                  <p:childTnLst>
                                    <p:set>
                                      <p:cBhvr>
                                        <p:cTn id="9" dur="1" fill="hold">
                                          <p:stCondLst>
                                            <p:cond delay="0"/>
                                          </p:stCondLst>
                                        </p:cTn>
                                        <p:tgtEl>
                                          <p:spTgt spid="166915"/>
                                        </p:tgtEl>
                                        <p:attrNameLst>
                                          <p:attrName>style.visibility</p:attrName>
                                        </p:attrNameLst>
                                      </p:cBhvr>
                                      <p:to>
                                        <p:strVal val="visible"/>
                                      </p:to>
                                    </p:set>
                                    <p:animEffect transition="in" filter="blinds(horizontal)">
                                      <p:cBhvr>
                                        <p:cTn id="10" dur="500"/>
                                        <p:tgtEl>
                                          <p:spTgt spid="166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Text Box 4"/>
          <p:cNvSpPr txBox="1">
            <a:spLocks noChangeArrowheads="1"/>
          </p:cNvSpPr>
          <p:nvPr/>
        </p:nvSpPr>
        <p:spPr bwMode="auto">
          <a:xfrm>
            <a:off x="323850" y="620713"/>
            <a:ext cx="8424863" cy="5489575"/>
          </a:xfrm>
          <a:prstGeom prst="rect">
            <a:avLst/>
          </a:prstGeom>
          <a:noFill/>
          <a:ln w="9525">
            <a:noFill/>
            <a:miter lim="800000"/>
          </a:ln>
          <a:effec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1872</a:t>
            </a: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年，英国当时最著名的数学家凯利正式向伦敦数学学会提出了这个问题，于是四色猜想成了世界数学界关注的问题。</a:t>
            </a:r>
            <a:endParaRPr kumimoji="1" lang="en-US" altLang="zh-CN"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9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a:t>
            </a:r>
            <a:r>
              <a:rPr kumimoji="1" lang="en-US" altLang="zh-CN"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1878</a:t>
            </a: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r>
              <a:rPr kumimoji="1" lang="en-US" altLang="zh-CN"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1880</a:t>
            </a: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年两年间，著名的律师兼数学家</a:t>
            </a:r>
            <a:r>
              <a:rPr kumimoji="1" lang="zh-CN" altLang="en-US" sz="28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Wingdings" panose="05000000000000000000" pitchFamily="2" charset="2"/>
              </a:rPr>
              <a:t>肯普和泰勒</a:t>
            </a: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两人分别提交了证明四色猜想的论文，宣布证明了四色定理，大家都认为四色猜想从此也就解决了。</a:t>
            </a:r>
          </a:p>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9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a:t>
            </a:r>
            <a:r>
              <a:rPr kumimoji="1" lang="en-US" altLang="zh-CN"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1890</a:t>
            </a: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年，在牛津大学就读的年仅</a:t>
            </a:r>
            <a:r>
              <a:rPr kumimoji="1" lang="en-US" altLang="zh-CN"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29</a:t>
            </a: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岁的赫伍德以自己的精确计算指出了</a:t>
            </a:r>
            <a:r>
              <a:rPr kumimoji="1" lang="zh-CN" altLang="en-US" sz="28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Wingdings" panose="05000000000000000000" pitchFamily="2" charset="2"/>
              </a:rPr>
              <a:t>肯普</a:t>
            </a: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在证明上的漏洞。不久，</a:t>
            </a:r>
            <a:r>
              <a:rPr kumimoji="1" lang="zh-CN" altLang="en-US" sz="28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Wingdings" panose="05000000000000000000" pitchFamily="2" charset="2"/>
              </a:rPr>
              <a:t>泰勒</a:t>
            </a: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的证明也被人们否定了。后来，人们开始认识到，这个貌似容易的题目，其实是一个可与</a:t>
            </a:r>
            <a:r>
              <a:rPr kumimoji="1" lang="zh-CN" altLang="en-US" sz="28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Wingdings" panose="05000000000000000000" pitchFamily="2" charset="2"/>
              </a:rPr>
              <a:t>费马猜想</a:t>
            </a: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相媲美的难题。</a:t>
            </a:r>
            <a:endParaRPr kumimoji="1" lang="en-US" altLang="zh-CN"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0900">
                                            <p:txEl>
                                              <p:pRg st="0" end="0"/>
                                            </p:txEl>
                                          </p:spTgt>
                                        </p:tgtEl>
                                        <p:attrNameLst>
                                          <p:attrName>style.visibility</p:attrName>
                                        </p:attrNameLst>
                                      </p:cBhvr>
                                      <p:to>
                                        <p:strVal val="visible"/>
                                      </p:to>
                                    </p:set>
                                    <p:anim calcmode="lin" valueType="num">
                                      <p:cBhvr additive="base">
                                        <p:cTn id="7" dur="500" fill="hold"/>
                                        <p:tgtEl>
                                          <p:spTgt spid="8090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090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0900">
                                            <p:txEl>
                                              <p:pRg st="2" end="2"/>
                                            </p:txEl>
                                          </p:spTgt>
                                        </p:tgtEl>
                                        <p:attrNameLst>
                                          <p:attrName>style.visibility</p:attrName>
                                        </p:attrNameLst>
                                      </p:cBhvr>
                                      <p:to>
                                        <p:strVal val="visible"/>
                                      </p:to>
                                    </p:set>
                                    <p:anim calcmode="lin" valueType="num">
                                      <p:cBhvr additive="base">
                                        <p:cTn id="13" dur="500" fill="hold"/>
                                        <p:tgtEl>
                                          <p:spTgt spid="80900">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090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0900">
                                            <p:txEl>
                                              <p:pRg st="4" end="4"/>
                                            </p:txEl>
                                          </p:spTgt>
                                        </p:tgtEl>
                                        <p:attrNameLst>
                                          <p:attrName>style.visibility</p:attrName>
                                        </p:attrNameLst>
                                      </p:cBhvr>
                                      <p:to>
                                        <p:strVal val="visible"/>
                                      </p:to>
                                    </p:set>
                                    <p:anim calcmode="lin" valueType="num">
                                      <p:cBhvr additive="base">
                                        <p:cTn id="19" dur="500" fill="hold"/>
                                        <p:tgtEl>
                                          <p:spTgt spid="80900">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0900">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Text Box 4"/>
          <p:cNvSpPr txBox="1">
            <a:spLocks noChangeArrowheads="1"/>
          </p:cNvSpPr>
          <p:nvPr/>
        </p:nvSpPr>
        <p:spPr bwMode="auto">
          <a:xfrm>
            <a:off x="323850" y="404813"/>
            <a:ext cx="8174038" cy="5948363"/>
          </a:xfrm>
          <a:prstGeom prst="rect">
            <a:avLst/>
          </a:prstGeom>
          <a:noFill/>
          <a:ln w="9525">
            <a:noFill/>
            <a:miter lim="800000"/>
          </a:ln>
          <a:effec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a:t>
            </a: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进入</a:t>
            </a:r>
            <a:r>
              <a:rPr kumimoji="1" lang="en-US" altLang="zh-CN"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20</a:t>
            </a: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世纪以来，科学家们对四色猜想的证明基本上是按照肯普的想法在进行。后来美国数学家</a:t>
            </a:r>
            <a:r>
              <a:rPr kumimoji="1" lang="zh-CN" altLang="en-US" sz="28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Wingdings" panose="05000000000000000000" pitchFamily="2" charset="2"/>
              </a:rPr>
              <a:t>富兰克林</a:t>
            </a: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于</a:t>
            </a:r>
            <a:r>
              <a:rPr kumimoji="1" lang="en-US" altLang="zh-CN"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1939</a:t>
            </a: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年证明了</a:t>
            </a:r>
            <a:r>
              <a:rPr kumimoji="1" lang="en-US" altLang="zh-CN"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22</a:t>
            </a: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国以下的地图都可以用四色着色。</a:t>
            </a:r>
            <a:r>
              <a:rPr kumimoji="1" lang="en-US" altLang="zh-CN"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1950</a:t>
            </a: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年，有人从</a:t>
            </a:r>
            <a:r>
              <a:rPr kumimoji="1" lang="en-US" altLang="zh-CN"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22</a:t>
            </a: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国推进到</a:t>
            </a:r>
            <a:r>
              <a:rPr kumimoji="1" lang="en-US" altLang="zh-CN"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35</a:t>
            </a: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国。</a:t>
            </a:r>
            <a:r>
              <a:rPr kumimoji="1" lang="en-US" altLang="zh-CN"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1960</a:t>
            </a: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年，有人又证明了</a:t>
            </a:r>
            <a:r>
              <a:rPr kumimoji="1" lang="en-US" altLang="zh-CN"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39</a:t>
            </a: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国以下的地图可以只用四种颜色着色；随后又推进到了</a:t>
            </a:r>
            <a:r>
              <a:rPr kumimoji="1" lang="en-US" altLang="zh-CN"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50</a:t>
            </a: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国。</a:t>
            </a:r>
          </a:p>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0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a:t>
            </a:r>
            <a:r>
              <a:rPr kumimoji="1" lang="en-US" altLang="zh-CN"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1976</a:t>
            </a: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年</a:t>
            </a:r>
            <a:r>
              <a:rPr kumimoji="1" lang="en-US" altLang="zh-CN"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6</a:t>
            </a: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月，美国伊利诺大学</a:t>
            </a:r>
            <a:r>
              <a:rPr kumimoji="1" lang="zh-CN" altLang="en-US" sz="28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Wingdings" panose="05000000000000000000" pitchFamily="2" charset="2"/>
              </a:rPr>
              <a:t>哈肯</a:t>
            </a: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与</a:t>
            </a:r>
            <a:r>
              <a:rPr kumimoji="1" lang="zh-CN" altLang="en-US" sz="28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Wingdings" panose="05000000000000000000" pitchFamily="2" charset="2"/>
              </a:rPr>
              <a:t>阿佩尔</a:t>
            </a: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在两台不同的电子计算机上，用了</a:t>
            </a:r>
            <a:r>
              <a:rPr kumimoji="1" lang="en-US" altLang="zh-CN"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1200</a:t>
            </a: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个小时，作了</a:t>
            </a:r>
            <a:r>
              <a:rPr kumimoji="1" lang="en-US" altLang="zh-CN"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100</a:t>
            </a: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亿判断，终于完成了四色定理的证明，轰动了世界。</a:t>
            </a:r>
          </a:p>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0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然而，真正数学上的严格证明仍然没有得到！数学家仍为此努力，并由此产生了多个不同的图论分支。</a:t>
            </a:r>
            <a:endParaRPr kumimoji="1" lang="en-US" altLang="zh-CN"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82948">
                                            <p:txEl>
                                              <p:pRg st="0" end="0"/>
                                            </p:txEl>
                                          </p:spTgt>
                                        </p:tgtEl>
                                        <p:attrNameLst>
                                          <p:attrName>style.visibility</p:attrName>
                                        </p:attrNameLst>
                                      </p:cBhvr>
                                      <p:to>
                                        <p:strVal val="visible"/>
                                      </p:to>
                                    </p:set>
                                    <p:animEffect transition="in" filter="box(in)">
                                      <p:cBhvr>
                                        <p:cTn id="7" dur="500"/>
                                        <p:tgtEl>
                                          <p:spTgt spid="829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2948">
                                            <p:txEl>
                                              <p:pRg st="2" end="2"/>
                                            </p:txEl>
                                          </p:spTgt>
                                        </p:tgtEl>
                                        <p:attrNameLst>
                                          <p:attrName>style.visibility</p:attrName>
                                        </p:attrNameLst>
                                      </p:cBhvr>
                                      <p:to>
                                        <p:strVal val="visible"/>
                                      </p:to>
                                    </p:set>
                                    <p:animEffect transition="in" filter="box(in)">
                                      <p:cBhvr>
                                        <p:cTn id="12" dur="500"/>
                                        <p:tgtEl>
                                          <p:spTgt spid="8294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2948">
                                            <p:txEl>
                                              <p:pRg st="4" end="4"/>
                                            </p:txEl>
                                          </p:spTgt>
                                        </p:tgtEl>
                                        <p:attrNameLst>
                                          <p:attrName>style.visibility</p:attrName>
                                        </p:attrNameLst>
                                      </p:cBhvr>
                                      <p:to>
                                        <p:strVal val="visible"/>
                                      </p:to>
                                    </p:set>
                                    <p:animEffect transition="in" filter="box(in)">
                                      <p:cBhvr>
                                        <p:cTn id="17" dur="500"/>
                                        <p:tgtEl>
                                          <p:spTgt spid="8294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7"/>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b="0" dirty="0">
                <a:ea typeface="宋体" panose="02010600030101010101" pitchFamily="2" charset="-122"/>
              </a:rPr>
              <a:t>27</a:t>
            </a:fld>
            <a:endParaRPr lang="zh-CN" altLang="en-US" sz="1400" b="0" dirty="0">
              <a:ea typeface="宋体" panose="02010600030101010101" pitchFamily="2" charset="-122"/>
            </a:endParaRPr>
          </a:p>
        </p:txBody>
      </p:sp>
      <p:sp>
        <p:nvSpPr>
          <p:cNvPr id="27651" name="Rectangle 2"/>
          <p:cNvSpPr>
            <a:spLocks noGrp="1"/>
          </p:cNvSpPr>
          <p:nvPr>
            <p:ph type="title"/>
          </p:nvPr>
        </p:nvSpPr>
        <p:spPr/>
        <p:txBody>
          <a:bodyPr vert="horz" wrap="square" lIns="91440" tIns="45720" rIns="91440" bIns="45720" anchor="ctr" anchorCtr="0"/>
          <a:lstStyle/>
          <a:p>
            <a:pPr eaLnBrk="1" hangingPunct="1"/>
            <a:r>
              <a:rPr lang="en-US" altLang="zh-CN" sz="4000" b="1" dirty="0">
                <a:solidFill>
                  <a:schemeClr val="tx1"/>
                </a:solidFill>
                <a:ea typeface="宋体" panose="02010600030101010101" pitchFamily="2" charset="-122"/>
              </a:rPr>
              <a:t>The Problem of 36 Officers</a:t>
            </a:r>
          </a:p>
        </p:txBody>
      </p:sp>
      <p:sp>
        <p:nvSpPr>
          <p:cNvPr id="27652" name="Rectangle 3"/>
          <p:cNvSpPr>
            <a:spLocks noGrp="1"/>
          </p:cNvSpPr>
          <p:nvPr>
            <p:ph type="body" sz="half" idx="1"/>
          </p:nvPr>
        </p:nvSpPr>
        <p:spPr>
          <a:xfrm>
            <a:off x="685800" y="1981200"/>
            <a:ext cx="5038725" cy="4114800"/>
          </a:xfrm>
        </p:spPr>
        <p:txBody>
          <a:bodyPr vert="horz" wrap="square" lIns="91440" tIns="45720" rIns="91440" bIns="45720" anchor="t" anchorCtr="0"/>
          <a:lstStyle/>
          <a:p>
            <a:pPr eaLnBrk="1" hangingPunct="1">
              <a:buClrTx/>
              <a:buSzTx/>
              <a:buFontTx/>
              <a:buNone/>
            </a:pPr>
            <a:r>
              <a:rPr lang="en-US" altLang="zh-CN" b="0" dirty="0">
                <a:solidFill>
                  <a:srgbClr val="0000FF"/>
                </a:solidFill>
                <a:ea typeface="宋体" panose="02010600030101010101" pitchFamily="2" charset="-122"/>
              </a:rPr>
              <a:t>Applied to statistics:</a:t>
            </a:r>
          </a:p>
          <a:p>
            <a:pPr eaLnBrk="1" hangingPunct="1">
              <a:buClrTx/>
              <a:buSzTx/>
              <a:buFontTx/>
              <a:buNone/>
            </a:pPr>
            <a:r>
              <a:rPr lang="en-US" altLang="zh-CN" sz="2400" b="0" dirty="0">
                <a:ea typeface="宋体" panose="02010600030101010101" pitchFamily="2" charset="-122"/>
              </a:rPr>
              <a:t>e.g., suppose 7 varieties of products need to be tested by 7 consumers. Each consumer is asked to compare a certain 3 of the varieties. </a:t>
            </a:r>
            <a:r>
              <a:rPr lang="zh-CN" altLang="en-US" sz="2400" b="0" dirty="0">
                <a:ea typeface="宋体" panose="02010600030101010101" pitchFamily="2" charset="-122"/>
              </a:rPr>
              <a:t> </a:t>
            </a:r>
            <a:r>
              <a:rPr lang="en-US" altLang="zh-CN" sz="2400" b="0" dirty="0">
                <a:ea typeface="宋体" panose="02010600030101010101" pitchFamily="2" charset="-122"/>
              </a:rPr>
              <a:t>The test is to have a property that each pair of the 7 varieties is compared by exactly one person. Can such a testing experiment be designed?</a:t>
            </a:r>
          </a:p>
          <a:p>
            <a:pPr eaLnBrk="1" hangingPunct="1">
              <a:buClrTx/>
              <a:buSzTx/>
              <a:buFontTx/>
              <a:buNone/>
            </a:pPr>
            <a:r>
              <a:rPr lang="en-US" altLang="zh-CN" sz="2400" b="0" dirty="0">
                <a:ea typeface="宋体" panose="02010600030101010101" pitchFamily="2" charset="-122"/>
              </a:rPr>
              <a:t> </a:t>
            </a:r>
          </a:p>
        </p:txBody>
      </p:sp>
      <p:graphicFrame>
        <p:nvGraphicFramePr>
          <p:cNvPr id="19606" name="Group 150"/>
          <p:cNvGraphicFramePr>
            <a:graphicFrameLocks noGrp="1"/>
          </p:cNvGraphicFramePr>
          <p:nvPr>
            <p:ph sz="quarter" idx="1"/>
          </p:nvPr>
        </p:nvGraphicFramePr>
        <p:xfrm>
          <a:off x="5867400" y="2349500"/>
          <a:ext cx="1081088" cy="1554378"/>
        </p:xfrm>
        <a:graphic>
          <a:graphicData uri="http://schemas.openxmlformats.org/drawingml/2006/table">
            <a:tbl>
              <a:tblPr/>
              <a:tblGrid>
                <a:gridCol w="360363"/>
                <a:gridCol w="360362"/>
                <a:gridCol w="360363"/>
              </a:tblGrid>
              <a:tr h="518054">
                <a:tc>
                  <a:txBody>
                    <a:bodyPr/>
                    <a:lstStyle>
                      <a:lvl1pPr>
                        <a:spcBef>
                          <a:spcPct val="20000"/>
                        </a:spcBef>
                        <a:defRPr sz="2800" b="1">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054">
                <a:tc>
                  <a:txBody>
                    <a:bodyPr/>
                    <a:lstStyle>
                      <a:lvl1pPr>
                        <a:spcBef>
                          <a:spcPct val="20000"/>
                        </a:spcBef>
                        <a:defRPr sz="2800" b="1">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054">
                <a:tc>
                  <a:txBody>
                    <a:bodyPr/>
                    <a:lstStyle>
                      <a:lvl1pPr>
                        <a:spcBef>
                          <a:spcPct val="20000"/>
                        </a:spcBef>
                        <a:defRPr sz="2800" b="1">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9585" name="Group 129"/>
          <p:cNvGraphicFramePr>
            <a:graphicFrameLocks noGrp="1"/>
          </p:cNvGraphicFramePr>
          <p:nvPr>
            <p:ph sz="quarter" idx="1"/>
          </p:nvPr>
        </p:nvGraphicFramePr>
        <p:xfrm>
          <a:off x="7380288" y="2349500"/>
          <a:ext cx="1008062" cy="1554378"/>
        </p:xfrm>
        <a:graphic>
          <a:graphicData uri="http://schemas.openxmlformats.org/drawingml/2006/table">
            <a:tbl>
              <a:tblPr/>
              <a:tblGrid>
                <a:gridCol w="336550"/>
                <a:gridCol w="334962"/>
                <a:gridCol w="336550"/>
              </a:tblGrid>
              <a:tr h="518054">
                <a:tc>
                  <a:txBody>
                    <a:bodyPr/>
                    <a:lstStyle>
                      <a:lvl1pPr>
                        <a:spcBef>
                          <a:spcPct val="20000"/>
                        </a:spcBef>
                        <a:defRPr sz="2800" b="1">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054">
                <a:tc>
                  <a:txBody>
                    <a:bodyPr/>
                    <a:lstStyle>
                      <a:lvl1pPr>
                        <a:spcBef>
                          <a:spcPct val="20000"/>
                        </a:spcBef>
                        <a:defRPr sz="2800" b="1">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054">
                <a:tc>
                  <a:txBody>
                    <a:bodyPr/>
                    <a:lstStyle>
                      <a:lvl1pPr>
                        <a:spcBef>
                          <a:spcPct val="20000"/>
                        </a:spcBef>
                        <a:defRPr sz="2800" b="1">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9608" name="Group 152"/>
          <p:cNvGraphicFramePr>
            <a:graphicFrameLocks noGrp="1"/>
          </p:cNvGraphicFramePr>
          <p:nvPr/>
        </p:nvGraphicFramePr>
        <p:xfrm>
          <a:off x="5651500" y="4252913"/>
          <a:ext cx="2808288" cy="1554288"/>
        </p:xfrm>
        <a:graphic>
          <a:graphicData uri="http://schemas.openxmlformats.org/drawingml/2006/table">
            <a:tbl>
              <a:tblPr/>
              <a:tblGrid>
                <a:gridCol w="936625"/>
                <a:gridCol w="935038"/>
                <a:gridCol w="936625"/>
              </a:tblGrid>
              <a:tr h="518054">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a:t>
                      </a:r>
                    </a:p>
                  </a:txBody>
                  <a:tcPr marT="45688" marB="4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(2,2)</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(3,3)</a:t>
                      </a:r>
                    </a:p>
                  </a:txBody>
                  <a:tcPr marT="45688" marB="456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054">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(3,2)</a:t>
                      </a:r>
                    </a:p>
                  </a:txBody>
                  <a:tcPr marT="45688" marB="4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(1,3)</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(2,1)</a:t>
                      </a:r>
                    </a:p>
                  </a:txBody>
                  <a:tcPr marT="45688" marB="456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054">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(2,3)</a:t>
                      </a:r>
                    </a:p>
                  </a:txBody>
                  <a:tcPr marT="45688" marB="4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(3,1)</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a:t>
                      </a:r>
                    </a:p>
                  </a:txBody>
                  <a:tcPr marT="45688" marB="456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b="0" dirty="0">
                <a:ea typeface="宋体" panose="02010600030101010101" pitchFamily="2" charset="-122"/>
              </a:rPr>
              <a:t>28</a:t>
            </a:fld>
            <a:endParaRPr lang="zh-CN" altLang="en-US" sz="1400" b="0" dirty="0">
              <a:ea typeface="宋体" panose="02010600030101010101" pitchFamily="2" charset="-122"/>
            </a:endParaRPr>
          </a:p>
        </p:txBody>
      </p:sp>
      <p:sp>
        <p:nvSpPr>
          <p:cNvPr id="28675" name="Rectangle 2"/>
          <p:cNvSpPr>
            <a:spLocks noGrp="1"/>
          </p:cNvSpPr>
          <p:nvPr>
            <p:ph type="title"/>
          </p:nvPr>
        </p:nvSpPr>
        <p:spPr/>
        <p:txBody>
          <a:bodyPr vert="horz" wrap="square" lIns="91440" tIns="45720" rIns="91440" bIns="45720" anchor="ctr" anchorCtr="0"/>
          <a:lstStyle/>
          <a:p>
            <a:pPr eaLnBrk="1" hangingPunct="1"/>
            <a:r>
              <a:rPr lang="en-US" altLang="zh-CN" sz="4000" b="1" dirty="0">
                <a:solidFill>
                  <a:schemeClr val="tx1"/>
                </a:solidFill>
                <a:ea typeface="宋体" panose="02010600030101010101" pitchFamily="2" charset="-122"/>
              </a:rPr>
              <a:t>Shortest-Route Problem</a:t>
            </a:r>
            <a:endParaRPr lang="zh-CN" altLang="en-US" sz="4000" b="1" dirty="0">
              <a:solidFill>
                <a:schemeClr val="tx1"/>
              </a:solidFill>
              <a:ea typeface="宋体" panose="02010600030101010101" pitchFamily="2" charset="-122"/>
            </a:endParaRPr>
          </a:p>
        </p:txBody>
      </p:sp>
      <p:sp>
        <p:nvSpPr>
          <p:cNvPr id="28676" name="Rectangle 3"/>
          <p:cNvSpPr>
            <a:spLocks noGrp="1"/>
          </p:cNvSpPr>
          <p:nvPr>
            <p:ph idx="1"/>
          </p:nvPr>
        </p:nvSpPr>
        <p:spPr>
          <a:xfrm>
            <a:off x="685800" y="1981200"/>
            <a:ext cx="5181600" cy="4114800"/>
          </a:xfrm>
        </p:spPr>
        <p:txBody>
          <a:bodyPr vert="horz" wrap="square" lIns="91440" tIns="45720" rIns="91440" bIns="45720" anchor="t" anchorCtr="0"/>
          <a:lstStyle/>
          <a:p>
            <a:pPr eaLnBrk="1" hangingPunct="1">
              <a:buNone/>
            </a:pPr>
            <a:r>
              <a:rPr lang="en-US" altLang="zh-CN" sz="2800" b="0" dirty="0">
                <a:ea typeface="宋体" panose="02010600030101010101" pitchFamily="2" charset="-122"/>
              </a:rPr>
              <a:t>Graph theory is applied to </a:t>
            </a:r>
            <a:r>
              <a:rPr lang="en-US" altLang="zh-CN" sz="2800" b="0" dirty="0">
                <a:solidFill>
                  <a:srgbClr val="0000FF"/>
                </a:solidFill>
                <a:ea typeface="宋体" panose="02010600030101010101" pitchFamily="2" charset="-122"/>
              </a:rPr>
              <a:t>psychology, sociology, chemistry, genetics and communications science</a:t>
            </a:r>
            <a:r>
              <a:rPr lang="en-US" altLang="zh-CN" sz="2800" b="0" dirty="0">
                <a:ea typeface="宋体" panose="02010600030101010101" pitchFamily="2" charset="-122"/>
              </a:rPr>
              <a:t>.</a:t>
            </a:r>
            <a:r>
              <a:rPr lang="en-US" altLang="zh-CN" sz="2800" b="0" dirty="0">
                <a:solidFill>
                  <a:srgbClr val="FF0000"/>
                </a:solidFill>
                <a:ea typeface="宋体" panose="02010600030101010101" pitchFamily="2" charset="-122"/>
              </a:rPr>
              <a:t> </a:t>
            </a:r>
          </a:p>
          <a:p>
            <a:pPr eaLnBrk="1" hangingPunct="1">
              <a:buNone/>
            </a:pPr>
            <a:r>
              <a:rPr lang="en-US" altLang="zh-CN" sz="2800" b="0" dirty="0">
                <a:ea typeface="宋体" panose="02010600030101010101" pitchFamily="2" charset="-122"/>
              </a:rPr>
              <a:t>e.g., vertex --- people</a:t>
            </a:r>
          </a:p>
          <a:p>
            <a:pPr eaLnBrk="1" hangingPunct="1">
              <a:buNone/>
            </a:pPr>
            <a:r>
              <a:rPr lang="en-US" altLang="zh-CN" sz="2800" b="0" dirty="0">
                <a:ea typeface="宋体" panose="02010600030101010101" pitchFamily="2" charset="-122"/>
              </a:rPr>
              <a:t> edge --- people distrust each other</a:t>
            </a:r>
          </a:p>
          <a:p>
            <a:pPr eaLnBrk="1" hangingPunct="1">
              <a:buNone/>
            </a:pPr>
            <a:r>
              <a:rPr lang="en-US" altLang="zh-CN" sz="2800" b="0" dirty="0">
                <a:ea typeface="宋体" panose="02010600030101010101" pitchFamily="2" charset="-122"/>
              </a:rPr>
              <a:t>vertex --- atoms</a:t>
            </a:r>
          </a:p>
          <a:p>
            <a:pPr eaLnBrk="1" hangingPunct="1">
              <a:buNone/>
            </a:pPr>
            <a:r>
              <a:rPr lang="en-US" altLang="zh-CN" sz="2800" b="0" dirty="0">
                <a:ea typeface="宋体" panose="02010600030101010101" pitchFamily="2" charset="-122"/>
              </a:rPr>
              <a:t>edge --- bonds between atoms</a:t>
            </a:r>
          </a:p>
          <a:p>
            <a:pPr eaLnBrk="1" hangingPunct="1">
              <a:buNone/>
            </a:pPr>
            <a:endParaRPr lang="en-US" altLang="zh-CN" sz="2800" b="0" dirty="0">
              <a:solidFill>
                <a:srgbClr val="FF0000"/>
              </a:solidFill>
              <a:ea typeface="宋体" panose="02010600030101010101" pitchFamily="2" charset="-122"/>
            </a:endParaRPr>
          </a:p>
        </p:txBody>
      </p:sp>
      <p:grpSp>
        <p:nvGrpSpPr>
          <p:cNvPr id="28677" name="Group 105"/>
          <p:cNvGrpSpPr/>
          <p:nvPr/>
        </p:nvGrpSpPr>
        <p:grpSpPr>
          <a:xfrm>
            <a:off x="4932363" y="2492375"/>
            <a:ext cx="3763962" cy="2124075"/>
            <a:chOff x="3185" y="1775"/>
            <a:chExt cx="2371" cy="1338"/>
          </a:xfrm>
        </p:grpSpPr>
        <p:grpSp>
          <p:nvGrpSpPr>
            <p:cNvPr id="28678" name="Group 102"/>
            <p:cNvGrpSpPr/>
            <p:nvPr/>
          </p:nvGrpSpPr>
          <p:grpSpPr>
            <a:xfrm>
              <a:off x="3197" y="1775"/>
              <a:ext cx="2132" cy="1338"/>
              <a:chOff x="2517" y="1752"/>
              <a:chExt cx="2132" cy="1338"/>
            </a:xfrm>
          </p:grpSpPr>
          <p:sp>
            <p:nvSpPr>
              <p:cNvPr id="28681" name="Rectangle 86"/>
              <p:cNvSpPr/>
              <p:nvPr/>
            </p:nvSpPr>
            <p:spPr>
              <a:xfrm>
                <a:off x="2699" y="2024"/>
                <a:ext cx="1451" cy="862"/>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zh-CN" altLang="en-US" sz="2400" b="0" dirty="0">
                  <a:ea typeface="宋体" panose="02010600030101010101" pitchFamily="2" charset="-122"/>
                </a:endParaRPr>
              </a:p>
            </p:txBody>
          </p:sp>
          <p:sp>
            <p:nvSpPr>
              <p:cNvPr id="28682" name="Line 88"/>
              <p:cNvSpPr/>
              <p:nvPr/>
            </p:nvSpPr>
            <p:spPr>
              <a:xfrm>
                <a:off x="2699" y="2024"/>
                <a:ext cx="1451" cy="862"/>
              </a:xfrm>
              <a:prstGeom prst="line">
                <a:avLst/>
              </a:prstGeom>
              <a:ln w="9525" cap="flat" cmpd="sng">
                <a:solidFill>
                  <a:schemeClr val="tx1"/>
                </a:solidFill>
                <a:prstDash val="solid"/>
                <a:headEnd type="none" w="med" len="med"/>
                <a:tailEnd type="none" w="med" len="med"/>
              </a:ln>
            </p:spPr>
          </p:sp>
          <p:sp>
            <p:nvSpPr>
              <p:cNvPr id="28683" name="Line 89"/>
              <p:cNvSpPr/>
              <p:nvPr/>
            </p:nvSpPr>
            <p:spPr>
              <a:xfrm flipV="1">
                <a:off x="2699" y="2024"/>
                <a:ext cx="1451" cy="862"/>
              </a:xfrm>
              <a:prstGeom prst="line">
                <a:avLst/>
              </a:prstGeom>
              <a:ln w="9525" cap="flat" cmpd="sng">
                <a:solidFill>
                  <a:schemeClr val="tx1"/>
                </a:solidFill>
                <a:prstDash val="solid"/>
                <a:headEnd type="none" w="med" len="med"/>
                <a:tailEnd type="none" w="med" len="med"/>
              </a:ln>
            </p:spPr>
          </p:sp>
          <p:sp>
            <p:nvSpPr>
              <p:cNvPr id="28684" name="Line 90"/>
              <p:cNvSpPr/>
              <p:nvPr/>
            </p:nvSpPr>
            <p:spPr>
              <a:xfrm>
                <a:off x="4150" y="2024"/>
                <a:ext cx="454" cy="499"/>
              </a:xfrm>
              <a:prstGeom prst="line">
                <a:avLst/>
              </a:prstGeom>
              <a:ln w="9525" cap="flat" cmpd="sng">
                <a:solidFill>
                  <a:schemeClr val="tx1"/>
                </a:solidFill>
                <a:prstDash val="solid"/>
                <a:headEnd type="none" w="med" len="med"/>
                <a:tailEnd type="none" w="med" len="med"/>
              </a:ln>
            </p:spPr>
          </p:sp>
          <p:sp>
            <p:nvSpPr>
              <p:cNvPr id="28685" name="Line 91"/>
              <p:cNvSpPr/>
              <p:nvPr/>
            </p:nvSpPr>
            <p:spPr>
              <a:xfrm flipV="1">
                <a:off x="4150" y="2523"/>
                <a:ext cx="454" cy="363"/>
              </a:xfrm>
              <a:prstGeom prst="line">
                <a:avLst/>
              </a:prstGeom>
              <a:ln w="9525" cap="flat" cmpd="sng">
                <a:solidFill>
                  <a:schemeClr val="tx1"/>
                </a:solidFill>
                <a:prstDash val="solid"/>
                <a:headEnd type="none" w="med" len="med"/>
                <a:tailEnd type="none" w="med" len="med"/>
              </a:ln>
            </p:spPr>
          </p:sp>
          <p:sp>
            <p:nvSpPr>
              <p:cNvPr id="28686" name="Text Box 92"/>
              <p:cNvSpPr txBox="1"/>
              <p:nvPr/>
            </p:nvSpPr>
            <p:spPr>
              <a:xfrm>
                <a:off x="2517" y="2341"/>
                <a:ext cx="318"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50000"/>
                  </a:spcBef>
                  <a:buNone/>
                </a:pPr>
                <a:r>
                  <a:rPr lang="en-US" altLang="zh-CN" sz="2000" b="0" dirty="0">
                    <a:ea typeface="宋体" panose="02010600030101010101" pitchFamily="2" charset="-122"/>
                  </a:rPr>
                  <a:t>1</a:t>
                </a:r>
              </a:p>
            </p:txBody>
          </p:sp>
          <p:sp>
            <p:nvSpPr>
              <p:cNvPr id="28687" name="Text Box 93"/>
              <p:cNvSpPr txBox="1"/>
              <p:nvPr/>
            </p:nvSpPr>
            <p:spPr>
              <a:xfrm>
                <a:off x="2880" y="2477"/>
                <a:ext cx="318"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50000"/>
                  </a:spcBef>
                  <a:buNone/>
                </a:pPr>
                <a:r>
                  <a:rPr lang="en-US" altLang="zh-CN" sz="2000" b="0" dirty="0">
                    <a:ea typeface="宋体" panose="02010600030101010101" pitchFamily="2" charset="-122"/>
                  </a:rPr>
                  <a:t>1</a:t>
                </a:r>
              </a:p>
            </p:txBody>
          </p:sp>
          <p:sp>
            <p:nvSpPr>
              <p:cNvPr id="28688" name="Text Box 94"/>
              <p:cNvSpPr txBox="1"/>
              <p:nvPr/>
            </p:nvSpPr>
            <p:spPr>
              <a:xfrm>
                <a:off x="3106" y="2099"/>
                <a:ext cx="318"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50000"/>
                  </a:spcBef>
                  <a:buNone/>
                </a:pPr>
                <a:r>
                  <a:rPr lang="en-US" altLang="zh-CN" sz="2000" b="0" dirty="0">
                    <a:ea typeface="宋体" panose="02010600030101010101" pitchFamily="2" charset="-122"/>
                  </a:rPr>
                  <a:t>1</a:t>
                </a:r>
              </a:p>
            </p:txBody>
          </p:sp>
          <p:sp>
            <p:nvSpPr>
              <p:cNvPr id="28689" name="Text Box 95"/>
              <p:cNvSpPr txBox="1"/>
              <p:nvPr/>
            </p:nvSpPr>
            <p:spPr>
              <a:xfrm>
                <a:off x="3741" y="2462"/>
                <a:ext cx="318"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50000"/>
                  </a:spcBef>
                  <a:buNone/>
                </a:pPr>
                <a:r>
                  <a:rPr lang="en-US" altLang="zh-CN" sz="2000" b="0" dirty="0">
                    <a:ea typeface="宋体" panose="02010600030101010101" pitchFamily="2" charset="-122"/>
                  </a:rPr>
                  <a:t>1</a:t>
                </a:r>
              </a:p>
            </p:txBody>
          </p:sp>
          <p:sp>
            <p:nvSpPr>
              <p:cNvPr id="28690" name="Text Box 96"/>
              <p:cNvSpPr txBox="1"/>
              <p:nvPr/>
            </p:nvSpPr>
            <p:spPr>
              <a:xfrm>
                <a:off x="3560" y="2069"/>
                <a:ext cx="318"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50000"/>
                  </a:spcBef>
                  <a:buNone/>
                </a:pPr>
                <a:r>
                  <a:rPr lang="en-US" altLang="zh-CN" sz="2000" b="0" dirty="0">
                    <a:ea typeface="宋体" panose="02010600030101010101" pitchFamily="2" charset="-122"/>
                  </a:rPr>
                  <a:t>1</a:t>
                </a:r>
              </a:p>
            </p:txBody>
          </p:sp>
          <p:sp>
            <p:nvSpPr>
              <p:cNvPr id="28691" name="Text Box 97"/>
              <p:cNvSpPr txBox="1"/>
              <p:nvPr/>
            </p:nvSpPr>
            <p:spPr>
              <a:xfrm>
                <a:off x="4104" y="2371"/>
                <a:ext cx="318"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50000"/>
                  </a:spcBef>
                  <a:buNone/>
                </a:pPr>
                <a:r>
                  <a:rPr lang="en-US" altLang="zh-CN" sz="2000" b="0" dirty="0">
                    <a:ea typeface="宋体" panose="02010600030101010101" pitchFamily="2" charset="-122"/>
                  </a:rPr>
                  <a:t>1</a:t>
                </a:r>
              </a:p>
            </p:txBody>
          </p:sp>
          <p:sp>
            <p:nvSpPr>
              <p:cNvPr id="28692" name="Text Box 98"/>
              <p:cNvSpPr txBox="1"/>
              <p:nvPr/>
            </p:nvSpPr>
            <p:spPr>
              <a:xfrm>
                <a:off x="4331" y="2643"/>
                <a:ext cx="318"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50000"/>
                  </a:spcBef>
                  <a:buNone/>
                </a:pPr>
                <a:r>
                  <a:rPr lang="en-US" altLang="zh-CN" sz="2000" b="0" dirty="0">
                    <a:ea typeface="宋体" panose="02010600030101010101" pitchFamily="2" charset="-122"/>
                  </a:rPr>
                  <a:t>1</a:t>
                </a:r>
              </a:p>
            </p:txBody>
          </p:sp>
          <p:sp>
            <p:nvSpPr>
              <p:cNvPr id="28693" name="Text Box 99"/>
              <p:cNvSpPr txBox="1"/>
              <p:nvPr/>
            </p:nvSpPr>
            <p:spPr>
              <a:xfrm>
                <a:off x="4331" y="2069"/>
                <a:ext cx="318"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50000"/>
                  </a:spcBef>
                  <a:buNone/>
                </a:pPr>
                <a:r>
                  <a:rPr lang="en-US" altLang="zh-CN" sz="2000" b="0" dirty="0">
                    <a:ea typeface="宋体" panose="02010600030101010101" pitchFamily="2" charset="-122"/>
                  </a:rPr>
                  <a:t>2</a:t>
                </a:r>
              </a:p>
            </p:txBody>
          </p:sp>
          <p:sp>
            <p:nvSpPr>
              <p:cNvPr id="28694" name="Text Box 100"/>
              <p:cNvSpPr txBox="1"/>
              <p:nvPr/>
            </p:nvSpPr>
            <p:spPr>
              <a:xfrm>
                <a:off x="3333" y="1752"/>
                <a:ext cx="318"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50000"/>
                  </a:spcBef>
                  <a:buNone/>
                </a:pPr>
                <a:r>
                  <a:rPr lang="en-US" altLang="zh-CN" sz="2000" b="0" dirty="0">
                    <a:ea typeface="宋体" panose="02010600030101010101" pitchFamily="2" charset="-122"/>
                  </a:rPr>
                  <a:t>2</a:t>
                </a:r>
              </a:p>
            </p:txBody>
          </p:sp>
          <p:sp>
            <p:nvSpPr>
              <p:cNvPr id="28695" name="Text Box 101"/>
              <p:cNvSpPr txBox="1"/>
              <p:nvPr/>
            </p:nvSpPr>
            <p:spPr>
              <a:xfrm>
                <a:off x="3333" y="2840"/>
                <a:ext cx="318"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50000"/>
                  </a:spcBef>
                  <a:buNone/>
                </a:pPr>
                <a:r>
                  <a:rPr lang="en-US" altLang="zh-CN" sz="2000" b="0" dirty="0">
                    <a:ea typeface="宋体" panose="02010600030101010101" pitchFamily="2" charset="-122"/>
                  </a:rPr>
                  <a:t>2</a:t>
                </a:r>
              </a:p>
            </p:txBody>
          </p:sp>
        </p:grpSp>
        <p:sp>
          <p:nvSpPr>
            <p:cNvPr id="28679" name="Text Box 103"/>
            <p:cNvSpPr txBox="1"/>
            <p:nvPr/>
          </p:nvSpPr>
          <p:spPr>
            <a:xfrm>
              <a:off x="3185" y="1888"/>
              <a:ext cx="285"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r>
                <a:rPr lang="en-US" altLang="zh-CN" sz="2000" i="1" dirty="0">
                  <a:ea typeface="宋体" panose="02010600030101010101" pitchFamily="2" charset="-122"/>
                </a:rPr>
                <a:t>x</a:t>
              </a:r>
            </a:p>
          </p:txBody>
        </p:sp>
        <p:sp>
          <p:nvSpPr>
            <p:cNvPr id="28680" name="Text Box 104"/>
            <p:cNvSpPr txBox="1"/>
            <p:nvPr/>
          </p:nvSpPr>
          <p:spPr>
            <a:xfrm>
              <a:off x="5271" y="2387"/>
              <a:ext cx="285"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r>
                <a:rPr lang="en-US" altLang="zh-CN" sz="2000" i="1" dirty="0">
                  <a:ea typeface="宋体" panose="02010600030101010101" pitchFamily="2" charset="-122"/>
                </a:rPr>
                <a:t>y</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b="0" dirty="0">
                <a:ea typeface="宋体" panose="02010600030101010101" pitchFamily="2" charset="-122"/>
              </a:rPr>
              <a:t>29</a:t>
            </a:fld>
            <a:endParaRPr lang="zh-CN" altLang="en-US" sz="1400" b="0" dirty="0">
              <a:ea typeface="宋体" panose="02010600030101010101" pitchFamily="2" charset="-122"/>
            </a:endParaRPr>
          </a:p>
        </p:txBody>
      </p:sp>
      <p:sp>
        <p:nvSpPr>
          <p:cNvPr id="29699" name="Rectangle 2"/>
          <p:cNvSpPr>
            <a:spLocks noGrp="1"/>
          </p:cNvSpPr>
          <p:nvPr>
            <p:ph type="title"/>
          </p:nvPr>
        </p:nvSpPr>
        <p:spPr>
          <a:xfrm>
            <a:off x="685800" y="533400"/>
            <a:ext cx="7772400" cy="1143000"/>
          </a:xfrm>
        </p:spPr>
        <p:txBody>
          <a:bodyPr vert="horz" wrap="square" lIns="91440" tIns="45720" rIns="91440" bIns="45720" anchor="ctr" anchorCtr="0"/>
          <a:lstStyle/>
          <a:p>
            <a:pPr eaLnBrk="1" hangingPunct="1"/>
            <a:r>
              <a:rPr lang="en-US" altLang="zh-CN" sz="4000" b="1" dirty="0">
                <a:solidFill>
                  <a:schemeClr val="tx1"/>
                </a:solidFill>
                <a:ea typeface="宋体" panose="02010600030101010101" pitchFamily="2" charset="-122"/>
              </a:rPr>
              <a:t>The Pigeonhole Principle</a:t>
            </a:r>
          </a:p>
        </p:txBody>
      </p:sp>
      <p:sp>
        <p:nvSpPr>
          <p:cNvPr id="29700" name="Rectangle 3"/>
          <p:cNvSpPr>
            <a:spLocks noGrp="1"/>
          </p:cNvSpPr>
          <p:nvPr>
            <p:ph idx="1"/>
          </p:nvPr>
        </p:nvSpPr>
        <p:spPr>
          <a:xfrm>
            <a:off x="684213" y="1773238"/>
            <a:ext cx="7772400" cy="4343400"/>
          </a:xfrm>
        </p:spPr>
        <p:txBody>
          <a:bodyPr vert="horz" wrap="square" lIns="91440" tIns="45720" rIns="91440" bIns="45720" anchor="t" anchorCtr="0"/>
          <a:lstStyle/>
          <a:p>
            <a:pPr eaLnBrk="1" hangingPunct="1">
              <a:lnSpc>
                <a:spcPct val="90000"/>
              </a:lnSpc>
              <a:buNone/>
            </a:pPr>
            <a:endParaRPr lang="en-US" altLang="zh-CN" dirty="0">
              <a:solidFill>
                <a:srgbClr val="FF0000"/>
              </a:solidFill>
              <a:ea typeface="宋体" panose="02010600030101010101" pitchFamily="2" charset="-122"/>
            </a:endParaRPr>
          </a:p>
          <a:p>
            <a:pPr eaLnBrk="1" hangingPunct="1">
              <a:lnSpc>
                <a:spcPct val="90000"/>
              </a:lnSpc>
              <a:buNone/>
            </a:pPr>
            <a:r>
              <a:rPr lang="en-US" altLang="zh-CN" sz="2800" dirty="0">
                <a:ea typeface="宋体" panose="02010600030101010101" pitchFamily="2" charset="-122"/>
              </a:rPr>
              <a:t>Ex1.</a:t>
            </a:r>
            <a:r>
              <a:rPr lang="en-US" altLang="zh-CN" sz="2800" dirty="0">
                <a:solidFill>
                  <a:srgbClr val="FF0000"/>
                </a:solidFill>
                <a:ea typeface="宋体" panose="02010600030101010101" pitchFamily="2" charset="-122"/>
              </a:rPr>
              <a:t> </a:t>
            </a:r>
            <a:endParaRPr lang="en-US" altLang="zh-CN" sz="2400" b="0" dirty="0">
              <a:ea typeface="宋体" panose="02010600030101010101" pitchFamily="2" charset="-122"/>
            </a:endParaRPr>
          </a:p>
        </p:txBody>
      </p:sp>
      <p:grpSp>
        <p:nvGrpSpPr>
          <p:cNvPr id="29701" name="Group 87"/>
          <p:cNvGrpSpPr/>
          <p:nvPr/>
        </p:nvGrpSpPr>
        <p:grpSpPr>
          <a:xfrm>
            <a:off x="684213" y="3500438"/>
            <a:ext cx="3455987" cy="1657350"/>
            <a:chOff x="2608" y="1706"/>
            <a:chExt cx="2177" cy="1044"/>
          </a:xfrm>
        </p:grpSpPr>
        <p:sp>
          <p:nvSpPr>
            <p:cNvPr id="29711" name="Oval 78"/>
            <p:cNvSpPr/>
            <p:nvPr/>
          </p:nvSpPr>
          <p:spPr>
            <a:xfrm>
              <a:off x="2671" y="1843"/>
              <a:ext cx="1041" cy="329"/>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zh-CN" altLang="en-US" sz="2400" b="0" dirty="0">
                <a:ea typeface="宋体" panose="02010600030101010101" pitchFamily="2" charset="-122"/>
              </a:endParaRPr>
            </a:p>
          </p:txBody>
        </p:sp>
        <p:sp>
          <p:nvSpPr>
            <p:cNvPr id="29712" name="Text Box 79"/>
            <p:cNvSpPr txBox="1"/>
            <p:nvPr/>
          </p:nvSpPr>
          <p:spPr>
            <a:xfrm>
              <a:off x="2954" y="1916"/>
              <a:ext cx="697" cy="2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50000"/>
                </a:spcBef>
                <a:buNone/>
              </a:pPr>
              <a:r>
                <a:rPr lang="en-US" altLang="zh-CN" sz="1600" b="0" dirty="0">
                  <a:ea typeface="宋体" panose="02010600030101010101" pitchFamily="2" charset="-122"/>
                </a:rPr>
                <a:t>8 apples</a:t>
              </a:r>
            </a:p>
          </p:txBody>
        </p:sp>
        <p:sp>
          <p:nvSpPr>
            <p:cNvPr id="29713" name="Oval 80"/>
            <p:cNvSpPr/>
            <p:nvPr/>
          </p:nvSpPr>
          <p:spPr>
            <a:xfrm>
              <a:off x="3460" y="2172"/>
              <a:ext cx="821" cy="412"/>
            </a:xfrm>
            <a:prstGeom prst="ellipse">
              <a:avLst/>
            </a:prstGeom>
            <a:solidFill>
              <a:srgbClr val="FFFF00"/>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zh-CN" altLang="en-US" sz="2400" b="0" dirty="0">
                <a:ea typeface="宋体" panose="02010600030101010101" pitchFamily="2" charset="-122"/>
              </a:endParaRPr>
            </a:p>
          </p:txBody>
        </p:sp>
        <p:sp>
          <p:nvSpPr>
            <p:cNvPr id="29714" name="Text Box 81"/>
            <p:cNvSpPr txBox="1"/>
            <p:nvPr/>
          </p:nvSpPr>
          <p:spPr>
            <a:xfrm>
              <a:off x="3560" y="2283"/>
              <a:ext cx="631" cy="2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50000"/>
                </a:spcBef>
                <a:buNone/>
              </a:pPr>
              <a:r>
                <a:rPr lang="en-US" altLang="zh-CN" sz="1600" b="0" dirty="0">
                  <a:ea typeface="宋体" panose="02010600030101010101" pitchFamily="2" charset="-122"/>
                </a:rPr>
                <a:t>9 bananas</a:t>
              </a:r>
            </a:p>
          </p:txBody>
        </p:sp>
        <p:sp>
          <p:nvSpPr>
            <p:cNvPr id="29715" name="Oval 82"/>
            <p:cNvSpPr/>
            <p:nvPr/>
          </p:nvSpPr>
          <p:spPr>
            <a:xfrm>
              <a:off x="3933" y="1761"/>
              <a:ext cx="663" cy="411"/>
            </a:xfrm>
            <a:prstGeom prst="ellipse">
              <a:avLst/>
            </a:prstGeom>
            <a:solidFill>
              <a:srgbClr val="FF6600"/>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zh-CN" altLang="en-US" sz="2400" b="0" dirty="0">
                <a:ea typeface="宋体" panose="02010600030101010101" pitchFamily="2" charset="-122"/>
              </a:endParaRPr>
            </a:p>
          </p:txBody>
        </p:sp>
        <p:sp>
          <p:nvSpPr>
            <p:cNvPr id="29716" name="Text Box 83"/>
            <p:cNvSpPr txBox="1"/>
            <p:nvPr/>
          </p:nvSpPr>
          <p:spPr>
            <a:xfrm>
              <a:off x="3951" y="1871"/>
              <a:ext cx="834" cy="2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50000"/>
                </a:spcBef>
                <a:buNone/>
              </a:pPr>
              <a:r>
                <a:rPr lang="en-US" altLang="zh-CN" sz="1600" b="0" dirty="0">
                  <a:ea typeface="宋体" panose="02010600030101010101" pitchFamily="2" charset="-122"/>
                </a:rPr>
                <a:t>6 oranges</a:t>
              </a:r>
            </a:p>
          </p:txBody>
        </p:sp>
        <p:sp>
          <p:nvSpPr>
            <p:cNvPr id="29717" name="Rectangle 84"/>
            <p:cNvSpPr/>
            <p:nvPr/>
          </p:nvSpPr>
          <p:spPr>
            <a:xfrm>
              <a:off x="2608" y="1706"/>
              <a:ext cx="2177" cy="1043"/>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zh-CN" altLang="en-US" sz="2400" b="0" dirty="0">
                <a:ea typeface="宋体" panose="02010600030101010101" pitchFamily="2" charset="-122"/>
              </a:endParaRPr>
            </a:p>
          </p:txBody>
        </p:sp>
        <p:sp>
          <p:nvSpPr>
            <p:cNvPr id="29718" name="Text Box 86"/>
            <p:cNvSpPr txBox="1"/>
            <p:nvPr/>
          </p:nvSpPr>
          <p:spPr>
            <a:xfrm>
              <a:off x="2608" y="2519"/>
              <a:ext cx="1315"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50000"/>
                </a:spcBef>
                <a:buNone/>
              </a:pPr>
              <a:r>
                <a:rPr lang="en-US" altLang="zh-CN" sz="1800" b="0" dirty="0">
                  <a:solidFill>
                    <a:srgbClr val="0000FF"/>
                  </a:solidFill>
                  <a:ea typeface="宋体" panose="02010600030101010101" pitchFamily="2" charset="-122"/>
                </a:rPr>
                <a:t>How many fruits?</a:t>
              </a:r>
            </a:p>
          </p:txBody>
        </p:sp>
      </p:grpSp>
      <p:grpSp>
        <p:nvGrpSpPr>
          <p:cNvPr id="29702" name="Group 96"/>
          <p:cNvGrpSpPr/>
          <p:nvPr/>
        </p:nvGrpSpPr>
        <p:grpSpPr>
          <a:xfrm>
            <a:off x="4356100" y="2349500"/>
            <a:ext cx="4392613" cy="3959225"/>
            <a:chOff x="2744" y="1480"/>
            <a:chExt cx="2767" cy="2494"/>
          </a:xfrm>
        </p:grpSpPr>
        <p:sp>
          <p:nvSpPr>
            <p:cNvPr id="29703" name="Oval 88"/>
            <p:cNvSpPr/>
            <p:nvPr/>
          </p:nvSpPr>
          <p:spPr>
            <a:xfrm>
              <a:off x="3424" y="1842"/>
              <a:ext cx="771" cy="1452"/>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zh-CN" altLang="en-US" sz="2400" b="0" dirty="0">
                <a:ea typeface="宋体" panose="02010600030101010101" pitchFamily="2" charset="-122"/>
              </a:endParaRPr>
            </a:p>
          </p:txBody>
        </p:sp>
        <p:sp>
          <p:nvSpPr>
            <p:cNvPr id="29704" name="Rectangle 89"/>
            <p:cNvSpPr/>
            <p:nvPr/>
          </p:nvSpPr>
          <p:spPr>
            <a:xfrm>
              <a:off x="4468" y="1888"/>
              <a:ext cx="635" cy="1451"/>
            </a:xfrm>
            <a:prstGeom prst="rect">
              <a:avLst/>
            </a:prstGeom>
            <a:solidFill>
              <a:srgbClr val="FF99CC"/>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zh-CN" altLang="en-US" sz="2400" b="0" dirty="0">
                <a:ea typeface="宋体" panose="02010600030101010101" pitchFamily="2" charset="-122"/>
              </a:endParaRPr>
            </a:p>
          </p:txBody>
        </p:sp>
        <p:sp>
          <p:nvSpPr>
            <p:cNvPr id="29705" name="Text Box 90"/>
            <p:cNvSpPr txBox="1"/>
            <p:nvPr/>
          </p:nvSpPr>
          <p:spPr>
            <a:xfrm>
              <a:off x="3469" y="2387"/>
              <a:ext cx="817" cy="2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50000"/>
                </a:spcBef>
                <a:buNone/>
              </a:pPr>
              <a:r>
                <a:rPr lang="en-US" altLang="zh-CN" sz="1600" b="0" dirty="0">
                  <a:ea typeface="宋体" panose="02010600030101010101" pitchFamily="2" charset="-122"/>
                </a:rPr>
                <a:t>Sum of ages</a:t>
              </a:r>
            </a:p>
          </p:txBody>
        </p:sp>
        <p:sp>
          <p:nvSpPr>
            <p:cNvPr id="29706" name="Text Box 91"/>
            <p:cNvSpPr txBox="1"/>
            <p:nvPr/>
          </p:nvSpPr>
          <p:spPr>
            <a:xfrm>
              <a:off x="4411" y="2432"/>
              <a:ext cx="817" cy="2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50000"/>
                </a:spcBef>
                <a:buNone/>
              </a:pPr>
              <a:r>
                <a:rPr lang="en-US" altLang="zh-CN" sz="1600" b="0" dirty="0">
                  <a:ea typeface="宋体" panose="02010600030101010101" pitchFamily="2" charset="-122"/>
                </a:rPr>
                <a:t>Sum of ages</a:t>
              </a:r>
            </a:p>
          </p:txBody>
        </p:sp>
        <p:sp>
          <p:nvSpPr>
            <p:cNvPr id="29707" name="Text Box 92"/>
            <p:cNvSpPr txBox="1"/>
            <p:nvPr/>
          </p:nvSpPr>
          <p:spPr>
            <a:xfrm>
              <a:off x="4150" y="2341"/>
              <a:ext cx="317"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50000"/>
                </a:spcBef>
                <a:buNone/>
              </a:pPr>
              <a:r>
                <a:rPr lang="zh-CN" altLang="en-US" sz="2400" b="0" dirty="0">
                  <a:ea typeface="宋体" panose="02010600030101010101" pitchFamily="2" charset="-122"/>
                </a:rPr>
                <a:t>＝</a:t>
              </a:r>
              <a:endParaRPr lang="en-US" altLang="zh-CN" sz="2400" b="0" dirty="0">
                <a:ea typeface="宋体" panose="02010600030101010101" pitchFamily="2" charset="-122"/>
              </a:endParaRPr>
            </a:p>
          </p:txBody>
        </p:sp>
        <p:sp>
          <p:nvSpPr>
            <p:cNvPr id="29708" name="Rectangle 93"/>
            <p:cNvSpPr/>
            <p:nvPr/>
          </p:nvSpPr>
          <p:spPr>
            <a:xfrm>
              <a:off x="3288" y="1752"/>
              <a:ext cx="1905" cy="2222"/>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zh-CN" altLang="en-US" sz="2400" b="0" dirty="0">
                <a:ea typeface="宋体" panose="02010600030101010101" pitchFamily="2" charset="-122"/>
              </a:endParaRPr>
            </a:p>
          </p:txBody>
        </p:sp>
        <p:sp>
          <p:nvSpPr>
            <p:cNvPr id="29709" name="Text Box 94"/>
            <p:cNvSpPr txBox="1"/>
            <p:nvPr/>
          </p:nvSpPr>
          <p:spPr>
            <a:xfrm>
              <a:off x="2744" y="1480"/>
              <a:ext cx="680"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50000"/>
                </a:spcBef>
                <a:buNone/>
              </a:pPr>
              <a:r>
                <a:rPr lang="en-US" altLang="zh-CN" sz="2800" dirty="0">
                  <a:ea typeface="宋体" panose="02010600030101010101" pitchFamily="2" charset="-122"/>
                </a:rPr>
                <a:t>Ex2.</a:t>
              </a:r>
            </a:p>
          </p:txBody>
        </p:sp>
        <p:sp>
          <p:nvSpPr>
            <p:cNvPr id="29710" name="Text Box 95"/>
            <p:cNvSpPr txBox="1"/>
            <p:nvPr/>
          </p:nvSpPr>
          <p:spPr>
            <a:xfrm>
              <a:off x="3334" y="3385"/>
              <a:ext cx="2177" cy="5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50000"/>
                </a:spcBef>
                <a:buNone/>
              </a:pPr>
              <a:r>
                <a:rPr lang="en-US" altLang="zh-CN" sz="2000" b="0" dirty="0">
                  <a:ea typeface="宋体" panose="02010600030101010101" pitchFamily="2" charset="-122"/>
                </a:rPr>
                <a:t>10 people in two groups</a:t>
              </a:r>
            </a:p>
            <a:p>
              <a:pPr marL="0" lvl="0" indent="0" eaLnBrk="1" hangingPunct="1">
                <a:spcBef>
                  <a:spcPct val="50000"/>
                </a:spcBef>
                <a:buNone/>
              </a:pPr>
              <a:r>
                <a:rPr lang="en-US" altLang="zh-CN" sz="2000" b="0" dirty="0">
                  <a:ea typeface="宋体" panose="02010600030101010101" pitchFamily="2" charset="-122"/>
                </a:rPr>
                <a:t>Age ∈ [</a:t>
              </a:r>
              <a:r>
                <a:rPr lang="en-US" altLang="zh-CN" sz="2000" b="0" dirty="0" smtClean="0">
                  <a:ea typeface="宋体" panose="02010600030101010101" pitchFamily="2" charset="-122"/>
                </a:rPr>
                <a:t>1</a:t>
              </a:r>
              <a:r>
                <a:rPr lang="en-US" altLang="zh-CN" sz="2000" b="0" dirty="0">
                  <a:ea typeface="宋体" panose="02010600030101010101" pitchFamily="2" charset="-122"/>
                </a:rPr>
                <a:t>, </a:t>
              </a:r>
              <a:r>
                <a:rPr lang="en-US" altLang="zh-CN" sz="2000" b="0" dirty="0" smtClean="0">
                  <a:ea typeface="宋体" panose="02010600030101010101" pitchFamily="2" charset="-122"/>
                </a:rPr>
                <a:t>60]</a:t>
              </a:r>
              <a:endParaRPr lang="en-US" altLang="zh-CN" sz="2000" b="0" dirty="0">
                <a:ea typeface="宋体" panose="02010600030101010101" pitchFamily="2" charset="-122"/>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b="0" dirty="0">
                <a:ea typeface="宋体" panose="02010600030101010101" pitchFamily="2" charset="-122"/>
              </a:rPr>
              <a:t>3</a:t>
            </a:fld>
            <a:endParaRPr lang="zh-CN" altLang="en-US" sz="1400" b="0" dirty="0">
              <a:ea typeface="宋体" panose="02010600030101010101" pitchFamily="2" charset="-122"/>
            </a:endParaRPr>
          </a:p>
        </p:txBody>
      </p:sp>
      <p:sp>
        <p:nvSpPr>
          <p:cNvPr id="6147" name="Rectangle 2"/>
          <p:cNvSpPr>
            <a:spLocks noGrp="1"/>
          </p:cNvSpPr>
          <p:nvPr>
            <p:ph type="title"/>
          </p:nvPr>
        </p:nvSpPr>
        <p:spPr/>
        <p:txBody>
          <a:bodyPr vert="horz" wrap="square" lIns="91440" tIns="45720" rIns="91440" bIns="45720" anchor="ctr" anchorCtr="0"/>
          <a:lstStyle/>
          <a:p>
            <a:pPr eaLnBrk="1" hangingPunct="1"/>
            <a:r>
              <a:rPr lang="en-US" altLang="zh-CN" b="1" dirty="0">
                <a:ea typeface="宋体" panose="02010600030101010101" pitchFamily="2" charset="-122"/>
              </a:rPr>
              <a:t>Assignments</a:t>
            </a:r>
            <a:endParaRPr lang="zh-CN" altLang="en-US" b="1" dirty="0">
              <a:ea typeface="宋体" panose="02010600030101010101" pitchFamily="2" charset="-122"/>
            </a:endParaRPr>
          </a:p>
        </p:txBody>
      </p:sp>
      <p:sp>
        <p:nvSpPr>
          <p:cNvPr id="6148" name="Rectangle 3"/>
          <p:cNvSpPr>
            <a:spLocks noGrp="1"/>
          </p:cNvSpPr>
          <p:nvPr>
            <p:ph idx="1"/>
          </p:nvPr>
        </p:nvSpPr>
        <p:spPr/>
        <p:txBody>
          <a:bodyPr vert="horz" wrap="square" lIns="91440" tIns="45720" rIns="91440" bIns="45720" anchor="t" anchorCtr="0"/>
          <a:lstStyle/>
          <a:p>
            <a:pPr eaLnBrk="1" hangingPunct="1"/>
            <a:r>
              <a:rPr lang="en-US" altLang="zh-CN" b="0" dirty="0">
                <a:ea typeface="宋体" panose="02010600030101010101" pitchFamily="2" charset="-122"/>
              </a:rPr>
              <a:t>There will be some assignments. They will be assigned after the end of a chapter and be due on “next” </a:t>
            </a:r>
            <a:r>
              <a:rPr lang="en-US" altLang="zh-CN" b="0" dirty="0" smtClean="0">
                <a:solidFill>
                  <a:srgbClr val="FF0000"/>
                </a:solidFill>
                <a:ea typeface="宋体" panose="02010600030101010101" pitchFamily="2" charset="-122"/>
              </a:rPr>
              <a:t>Tuesday</a:t>
            </a:r>
            <a:r>
              <a:rPr lang="en-US" altLang="zh-CN" b="0" dirty="0" smtClean="0">
                <a:ea typeface="宋体" panose="02010600030101010101" pitchFamily="2" charset="-122"/>
              </a:rPr>
              <a:t>. </a:t>
            </a:r>
            <a:endParaRPr lang="zh-CN" altLang="en-US" b="0" dirty="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b="0" dirty="0">
                <a:ea typeface="宋体" panose="02010600030101010101" pitchFamily="2" charset="-122"/>
              </a:rPr>
              <a:t>30</a:t>
            </a:fld>
            <a:endParaRPr lang="zh-CN" altLang="en-US" sz="1400" b="0" dirty="0">
              <a:ea typeface="宋体" panose="02010600030101010101" pitchFamily="2" charset="-122"/>
            </a:endParaRPr>
          </a:p>
        </p:txBody>
      </p:sp>
      <p:sp>
        <p:nvSpPr>
          <p:cNvPr id="30723" name="Rectangle 2"/>
          <p:cNvSpPr>
            <a:spLocks noGrp="1"/>
          </p:cNvSpPr>
          <p:nvPr>
            <p:ph type="title"/>
          </p:nvPr>
        </p:nvSpPr>
        <p:spPr>
          <a:xfrm>
            <a:off x="762000" y="609600"/>
            <a:ext cx="7620000" cy="1143000"/>
          </a:xfrm>
        </p:spPr>
        <p:txBody>
          <a:bodyPr vert="horz" wrap="square" lIns="91440" tIns="45720" rIns="91440" bIns="45720" anchor="ctr" anchorCtr="0"/>
          <a:lstStyle/>
          <a:p>
            <a:pPr eaLnBrk="1" hangingPunct="1"/>
            <a:r>
              <a:rPr lang="en-US" altLang="zh-CN" sz="4000" b="1" dirty="0">
                <a:solidFill>
                  <a:schemeClr val="tx1"/>
                </a:solidFill>
                <a:ea typeface="宋体" panose="02010600030101010101" pitchFamily="2" charset="-122"/>
              </a:rPr>
              <a:t>Permutations and Combinations</a:t>
            </a:r>
            <a:endParaRPr lang="zh-CN" altLang="en-US" sz="4000" b="1" dirty="0">
              <a:solidFill>
                <a:schemeClr val="tx1"/>
              </a:solidFill>
              <a:ea typeface="宋体" panose="02010600030101010101" pitchFamily="2" charset="-122"/>
            </a:endParaRPr>
          </a:p>
        </p:txBody>
      </p:sp>
      <p:sp>
        <p:nvSpPr>
          <p:cNvPr id="30724" name="Rectangle 3"/>
          <p:cNvSpPr>
            <a:spLocks noGrp="1"/>
          </p:cNvSpPr>
          <p:nvPr>
            <p:ph idx="1"/>
          </p:nvPr>
        </p:nvSpPr>
        <p:spPr>
          <a:xfrm>
            <a:off x="762000" y="1981200"/>
            <a:ext cx="7620000" cy="4114800"/>
          </a:xfrm>
        </p:spPr>
        <p:txBody>
          <a:bodyPr vert="horz" wrap="square" lIns="91440" tIns="45720" rIns="91440" bIns="45720" anchor="t" anchorCtr="0"/>
          <a:lstStyle/>
          <a:p>
            <a:pPr marL="609600" indent="-609600" eaLnBrk="1" hangingPunct="1"/>
            <a:r>
              <a:rPr lang="en-US" altLang="zh-CN" b="0" dirty="0">
                <a:ea typeface="宋体" panose="02010600030101010101" pitchFamily="2" charset="-122"/>
              </a:rPr>
              <a:t>For n teams, each team played every other team exactly once, how many games the n teams would play?</a:t>
            </a:r>
          </a:p>
          <a:p>
            <a:pPr marL="609600" indent="-609600" eaLnBrk="1" hangingPunct="1"/>
            <a:r>
              <a:rPr lang="en-US" altLang="zh-CN" b="0" dirty="0">
                <a:ea typeface="宋体" panose="02010600030101010101" pitchFamily="2" charset="-122"/>
              </a:rPr>
              <a:t>100 students, 3 dormitories with capacities 25, 35 and 40 respectively. How many ways to fill the dormitories?</a:t>
            </a:r>
          </a:p>
          <a:p>
            <a:pPr marL="609600" indent="-609600" eaLnBrk="1" hangingPunct="1">
              <a:buNone/>
            </a:pPr>
            <a:endParaRPr lang="en-US" altLang="zh-CN" b="0" dirty="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b="0" dirty="0">
                <a:ea typeface="宋体" panose="02010600030101010101" pitchFamily="2" charset="-122"/>
              </a:rPr>
              <a:t>31</a:t>
            </a:fld>
            <a:endParaRPr lang="zh-CN" altLang="en-US" sz="1400" b="0" dirty="0">
              <a:ea typeface="宋体" panose="02010600030101010101" pitchFamily="2" charset="-122"/>
            </a:endParaRPr>
          </a:p>
        </p:txBody>
      </p:sp>
      <p:sp>
        <p:nvSpPr>
          <p:cNvPr id="31747" name="Rectangle 2"/>
          <p:cNvSpPr>
            <a:spLocks noGrp="1"/>
          </p:cNvSpPr>
          <p:nvPr>
            <p:ph type="title"/>
          </p:nvPr>
        </p:nvSpPr>
        <p:spPr/>
        <p:txBody>
          <a:bodyPr vert="horz" wrap="square" lIns="91440" tIns="45720" rIns="91440" bIns="45720" anchor="ctr" anchorCtr="0"/>
          <a:lstStyle/>
          <a:p>
            <a:pPr eaLnBrk="1" hangingPunct="1"/>
            <a:r>
              <a:rPr lang="en-US" altLang="ko-KR" sz="4000" b="1" dirty="0">
                <a:ea typeface="굴림" pitchFamily="34" charset="-127"/>
              </a:rPr>
              <a:t>IP Address Example</a:t>
            </a:r>
            <a:endParaRPr lang="zh-CN" altLang="en-US" sz="4000" b="1" dirty="0">
              <a:ea typeface="굴림" pitchFamily="34" charset="-127"/>
            </a:endParaRPr>
          </a:p>
        </p:txBody>
      </p:sp>
      <p:sp>
        <p:nvSpPr>
          <p:cNvPr id="31748" name="Rectangle 4"/>
          <p:cNvSpPr>
            <a:spLocks noGrp="1"/>
          </p:cNvSpPr>
          <p:nvPr>
            <p:ph idx="1"/>
          </p:nvPr>
        </p:nvSpPr>
        <p:spPr>
          <a:solidFill>
            <a:schemeClr val="bg1">
              <a:alpha val="100000"/>
            </a:schemeClr>
          </a:solidFill>
        </p:spPr>
        <p:txBody>
          <a:bodyPr vert="horz" wrap="square" lIns="91440" tIns="45720" rIns="91440" bIns="45720" anchor="t" anchorCtr="0"/>
          <a:lstStyle/>
          <a:p>
            <a:pPr eaLnBrk="1" hangingPunct="1">
              <a:lnSpc>
                <a:spcPct val="90000"/>
              </a:lnSpc>
            </a:pPr>
            <a:r>
              <a:rPr lang="en-US" altLang="ko-KR" sz="2800" dirty="0">
                <a:ea typeface="굴림" pitchFamily="34" charset="-127"/>
              </a:rPr>
              <a:t>Some facts about Internet Protocol:</a:t>
            </a:r>
          </a:p>
          <a:p>
            <a:pPr lvl="1" eaLnBrk="1" hangingPunct="1">
              <a:lnSpc>
                <a:spcPct val="90000"/>
              </a:lnSpc>
            </a:pPr>
            <a:r>
              <a:rPr lang="en-US" altLang="ko-KR" sz="2400" dirty="0">
                <a:ea typeface="굴림" pitchFamily="34" charset="-127"/>
              </a:rPr>
              <a:t>Valid computer addresses are in one of 3 types:</a:t>
            </a:r>
          </a:p>
          <a:p>
            <a:pPr lvl="2" eaLnBrk="1" hangingPunct="1">
              <a:lnSpc>
                <a:spcPct val="90000"/>
              </a:lnSpc>
            </a:pPr>
            <a:r>
              <a:rPr lang="en-US" altLang="ko-KR" sz="2000" dirty="0">
                <a:ea typeface="굴림" pitchFamily="34" charset="-127"/>
              </a:rPr>
              <a:t>A </a:t>
            </a:r>
            <a:r>
              <a:rPr lang="en-US" altLang="ko-KR" sz="2000" i="1" dirty="0">
                <a:ea typeface="굴림" pitchFamily="34" charset="-127"/>
              </a:rPr>
              <a:t>class A</a:t>
            </a:r>
            <a:r>
              <a:rPr lang="en-US" altLang="ko-KR" sz="2000" dirty="0">
                <a:ea typeface="굴림" pitchFamily="34" charset="-127"/>
              </a:rPr>
              <a:t> IP address contains a 7-bit “netid” ≠ </a:t>
            </a:r>
            <a:r>
              <a:rPr lang="en-US" altLang="zh-CN" sz="2000" dirty="0">
                <a:ea typeface="宋体" panose="02010600030101010101" pitchFamily="2" charset="-122"/>
              </a:rPr>
              <a:t>1</a:t>
            </a:r>
            <a:r>
              <a:rPr lang="en-US" altLang="ko-KR" sz="2000" baseline="30000" dirty="0">
                <a:ea typeface="굴림" pitchFamily="34" charset="-127"/>
              </a:rPr>
              <a:t>7</a:t>
            </a:r>
            <a:r>
              <a:rPr lang="en-US" altLang="ko-KR" sz="2000" dirty="0">
                <a:ea typeface="굴림" pitchFamily="34" charset="-127"/>
              </a:rPr>
              <a:t>, </a:t>
            </a:r>
            <a:br>
              <a:rPr lang="en-US" altLang="ko-KR" sz="2000" dirty="0">
                <a:ea typeface="굴림" pitchFamily="34" charset="-127"/>
              </a:rPr>
            </a:br>
            <a:r>
              <a:rPr lang="en-US" altLang="ko-KR" sz="2000" dirty="0">
                <a:ea typeface="굴림" pitchFamily="34" charset="-127"/>
              </a:rPr>
              <a:t>and a 24-bit “hostid”</a:t>
            </a:r>
          </a:p>
          <a:p>
            <a:pPr lvl="2" eaLnBrk="1" hangingPunct="1">
              <a:lnSpc>
                <a:spcPct val="90000"/>
              </a:lnSpc>
            </a:pPr>
            <a:r>
              <a:rPr lang="en-US" altLang="ko-KR" sz="2000" dirty="0">
                <a:ea typeface="굴림" pitchFamily="34" charset="-127"/>
              </a:rPr>
              <a:t>A </a:t>
            </a:r>
            <a:r>
              <a:rPr lang="en-US" altLang="ko-KR" sz="2000" i="1" dirty="0">
                <a:ea typeface="굴림" pitchFamily="34" charset="-127"/>
              </a:rPr>
              <a:t>class B</a:t>
            </a:r>
            <a:r>
              <a:rPr lang="en-US" altLang="ko-KR" sz="2000" dirty="0">
                <a:ea typeface="굴림" pitchFamily="34" charset="-127"/>
              </a:rPr>
              <a:t> address has a 14-bit netid and a 16-bit hostid.</a:t>
            </a:r>
          </a:p>
          <a:p>
            <a:pPr lvl="2" eaLnBrk="1" hangingPunct="1">
              <a:lnSpc>
                <a:spcPct val="90000"/>
              </a:lnSpc>
            </a:pPr>
            <a:r>
              <a:rPr lang="en-US" altLang="ko-KR" sz="2000" dirty="0">
                <a:ea typeface="굴림" pitchFamily="34" charset="-127"/>
              </a:rPr>
              <a:t>A </a:t>
            </a:r>
            <a:r>
              <a:rPr lang="en-US" altLang="ko-KR" sz="2000" i="1" dirty="0">
                <a:ea typeface="굴림" pitchFamily="34" charset="-127"/>
              </a:rPr>
              <a:t>class C</a:t>
            </a:r>
            <a:r>
              <a:rPr lang="en-US" altLang="ko-KR" sz="2000" dirty="0">
                <a:ea typeface="굴림" pitchFamily="34" charset="-127"/>
              </a:rPr>
              <a:t> addr. Has 21-bit netid and an 8-bit hostid.</a:t>
            </a:r>
          </a:p>
          <a:p>
            <a:pPr lvl="1" eaLnBrk="1" hangingPunct="1">
              <a:lnSpc>
                <a:spcPct val="90000"/>
              </a:lnSpc>
            </a:pPr>
            <a:r>
              <a:rPr lang="en-US" altLang="ko-KR" sz="2400" dirty="0">
                <a:ea typeface="굴림" pitchFamily="34" charset="-127"/>
              </a:rPr>
              <a:t>The 3 classes have distinct headers (0, 10, 110)</a:t>
            </a:r>
          </a:p>
          <a:p>
            <a:pPr lvl="1" eaLnBrk="1" hangingPunct="1">
              <a:lnSpc>
                <a:spcPct val="90000"/>
              </a:lnSpc>
            </a:pPr>
            <a:r>
              <a:rPr lang="en-US" altLang="ko-KR" sz="2400" dirty="0">
                <a:ea typeface="굴림" pitchFamily="34" charset="-127"/>
              </a:rPr>
              <a:t>Hostids that are all 0s or all 1s are not allowed.</a:t>
            </a:r>
          </a:p>
          <a:p>
            <a:pPr eaLnBrk="1" hangingPunct="1">
              <a:lnSpc>
                <a:spcPct val="90000"/>
              </a:lnSpc>
            </a:pPr>
            <a:r>
              <a:rPr lang="en-US" altLang="ko-KR" sz="2800" dirty="0">
                <a:ea typeface="굴림" pitchFamily="34" charset="-127"/>
              </a:rPr>
              <a:t>How many valid computer addresses are there?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b="0" dirty="0">
                <a:ea typeface="宋体" panose="02010600030101010101" pitchFamily="2" charset="-122"/>
              </a:rPr>
              <a:t>32</a:t>
            </a:fld>
            <a:endParaRPr lang="zh-CN" altLang="en-US" sz="1400" b="0" dirty="0">
              <a:ea typeface="宋体" panose="02010600030101010101" pitchFamily="2" charset="-122"/>
            </a:endParaRPr>
          </a:p>
        </p:txBody>
      </p:sp>
      <p:sp>
        <p:nvSpPr>
          <p:cNvPr id="32771" name="Rectangle 2"/>
          <p:cNvSpPr>
            <a:spLocks noGrp="1"/>
          </p:cNvSpPr>
          <p:nvPr>
            <p:ph type="title"/>
          </p:nvPr>
        </p:nvSpPr>
        <p:spPr/>
        <p:txBody>
          <a:bodyPr vert="horz" wrap="square" lIns="91440" tIns="45720" rIns="91440" bIns="45720" anchor="ctr" anchorCtr="0"/>
          <a:lstStyle/>
          <a:p>
            <a:pPr eaLnBrk="1" hangingPunct="1"/>
            <a:r>
              <a:rPr lang="en-US" altLang="ko-KR" sz="4000" b="1" dirty="0">
                <a:ea typeface="굴림" pitchFamily="34" charset="-127"/>
              </a:rPr>
              <a:t>IP </a:t>
            </a:r>
            <a:r>
              <a:rPr lang="en-US" altLang="zh-CN" sz="4000" b="1" dirty="0">
                <a:ea typeface="굴림" pitchFamily="34" charset="-127"/>
              </a:rPr>
              <a:t>A</a:t>
            </a:r>
            <a:r>
              <a:rPr lang="en-US" altLang="ko-KR" sz="4000" b="1" dirty="0">
                <a:ea typeface="굴림" pitchFamily="34" charset="-127"/>
              </a:rPr>
              <a:t>ddress </a:t>
            </a:r>
            <a:r>
              <a:rPr lang="en-US" altLang="zh-CN" sz="4000" b="1" dirty="0">
                <a:ea typeface="굴림" pitchFamily="34" charset="-127"/>
              </a:rPr>
              <a:t>S</a:t>
            </a:r>
            <a:r>
              <a:rPr lang="en-US" altLang="ko-KR" sz="4000" b="1" dirty="0">
                <a:ea typeface="굴림" pitchFamily="34" charset="-127"/>
              </a:rPr>
              <a:t>olution</a:t>
            </a:r>
            <a:endParaRPr lang="zh-CN" altLang="en-US" sz="4000" b="1" dirty="0">
              <a:ea typeface="굴림" pitchFamily="34" charset="-127"/>
            </a:endParaRPr>
          </a:p>
        </p:txBody>
      </p:sp>
      <p:sp>
        <p:nvSpPr>
          <p:cNvPr id="32772" name="Rectangle 4"/>
          <p:cNvSpPr>
            <a:spLocks noGrp="1"/>
          </p:cNvSpPr>
          <p:nvPr>
            <p:ph idx="1"/>
          </p:nvPr>
        </p:nvSpPr>
        <p:spPr>
          <a:solidFill>
            <a:schemeClr val="bg1">
              <a:alpha val="100000"/>
            </a:schemeClr>
          </a:solidFill>
        </p:spPr>
        <p:txBody>
          <a:bodyPr vert="horz" wrap="square" lIns="91440" tIns="45720" rIns="91440" bIns="45720" anchor="t" anchorCtr="0"/>
          <a:lstStyle/>
          <a:p>
            <a:pPr eaLnBrk="1" hangingPunct="1">
              <a:lnSpc>
                <a:spcPct val="80000"/>
              </a:lnSpc>
            </a:pPr>
            <a:r>
              <a:rPr lang="en-US" altLang="ko-KR" sz="2800" dirty="0">
                <a:ea typeface="굴림" pitchFamily="34" charset="-127"/>
              </a:rPr>
              <a:t># class A = (# valid netids)·(# valid hostids)</a:t>
            </a:r>
          </a:p>
          <a:p>
            <a:pPr lvl="1" eaLnBrk="1" hangingPunct="1">
              <a:lnSpc>
                <a:spcPct val="80000"/>
              </a:lnSpc>
              <a:buNone/>
            </a:pPr>
            <a:r>
              <a:rPr lang="en-US" altLang="zh-CN" sz="2400" dirty="0">
                <a:ea typeface="宋体" panose="02010600030101010101" pitchFamily="2" charset="-122"/>
              </a:rPr>
              <a:t>   </a:t>
            </a:r>
            <a:r>
              <a:rPr lang="en-US" altLang="ko-KR" sz="2400" dirty="0">
                <a:ea typeface="굴림" pitchFamily="34" charset="-127"/>
              </a:rPr>
              <a:t>(by product rule)</a:t>
            </a:r>
          </a:p>
          <a:p>
            <a:pPr eaLnBrk="1" hangingPunct="1">
              <a:lnSpc>
                <a:spcPct val="80000"/>
              </a:lnSpc>
            </a:pPr>
            <a:r>
              <a:rPr lang="en-US" altLang="ko-KR" sz="2800" dirty="0">
                <a:ea typeface="굴림" pitchFamily="34" charset="-127"/>
              </a:rPr>
              <a:t>(# addrs) </a:t>
            </a:r>
            <a:br>
              <a:rPr lang="en-US" altLang="ko-KR" sz="2800" dirty="0">
                <a:ea typeface="굴림" pitchFamily="34" charset="-127"/>
              </a:rPr>
            </a:br>
            <a:r>
              <a:rPr lang="en-US" altLang="ko-KR" sz="2800" dirty="0">
                <a:ea typeface="굴림" pitchFamily="34" charset="-127"/>
              </a:rPr>
              <a:t>     = (# class A) + (# class B) + (# class C)</a:t>
            </a:r>
          </a:p>
          <a:p>
            <a:pPr lvl="1" eaLnBrk="1" hangingPunct="1">
              <a:lnSpc>
                <a:spcPct val="80000"/>
              </a:lnSpc>
              <a:buNone/>
            </a:pPr>
            <a:r>
              <a:rPr lang="en-US" altLang="zh-CN" sz="2400" dirty="0">
                <a:ea typeface="宋体" panose="02010600030101010101" pitchFamily="2" charset="-122"/>
              </a:rPr>
              <a:t>    </a:t>
            </a:r>
            <a:r>
              <a:rPr lang="en-US" altLang="ko-KR" sz="2400" dirty="0">
                <a:ea typeface="굴림" pitchFamily="34" charset="-127"/>
              </a:rPr>
              <a:t>(by sum rule)</a:t>
            </a:r>
          </a:p>
          <a:p>
            <a:pPr eaLnBrk="1" hangingPunct="1">
              <a:lnSpc>
                <a:spcPct val="80000"/>
              </a:lnSpc>
            </a:pPr>
            <a:r>
              <a:rPr lang="en-US" altLang="ko-KR" sz="2800" dirty="0">
                <a:ea typeface="굴림" pitchFamily="34" charset="-127"/>
              </a:rPr>
              <a:t>(# valid class A netids) = 2</a:t>
            </a:r>
            <a:r>
              <a:rPr lang="en-US" altLang="zh-CN" sz="2800" baseline="30000" dirty="0">
                <a:ea typeface="宋体" panose="02010600030101010101" pitchFamily="2" charset="-122"/>
              </a:rPr>
              <a:t>7</a:t>
            </a:r>
            <a:r>
              <a:rPr lang="en-US" altLang="ko-KR" sz="2800" dirty="0">
                <a:ea typeface="굴림" pitchFamily="34" charset="-127"/>
              </a:rPr>
              <a:t> − 1 = 127.</a:t>
            </a:r>
          </a:p>
          <a:p>
            <a:pPr eaLnBrk="1" hangingPunct="1">
              <a:lnSpc>
                <a:spcPct val="80000"/>
              </a:lnSpc>
            </a:pPr>
            <a:r>
              <a:rPr lang="en-US" altLang="ko-KR" sz="2800" dirty="0">
                <a:ea typeface="굴림" pitchFamily="34" charset="-127"/>
              </a:rPr>
              <a:t>(# valid class A hostids) =</a:t>
            </a:r>
            <a:r>
              <a:rPr lang="en-US" altLang="zh-CN" sz="2800" dirty="0">
                <a:ea typeface="宋体" panose="02010600030101010101" pitchFamily="2" charset="-122"/>
              </a:rPr>
              <a:t> 2</a:t>
            </a:r>
            <a:r>
              <a:rPr lang="en-US" altLang="ko-KR" sz="2800" baseline="30000" dirty="0">
                <a:ea typeface="굴림" pitchFamily="34" charset="-127"/>
              </a:rPr>
              <a:t>24</a:t>
            </a:r>
            <a:r>
              <a:rPr lang="en-US" altLang="ko-KR" sz="2800" dirty="0">
                <a:ea typeface="굴림" pitchFamily="34" charset="-127"/>
              </a:rPr>
              <a:t> − 2 = 16,777,214.</a:t>
            </a:r>
          </a:p>
          <a:p>
            <a:pPr eaLnBrk="1" hangingPunct="1">
              <a:lnSpc>
                <a:spcPct val="80000"/>
              </a:lnSpc>
            </a:pPr>
            <a:r>
              <a:rPr lang="en-US" altLang="ko-KR" sz="2800" dirty="0">
                <a:ea typeface="굴림" pitchFamily="34" charset="-127"/>
              </a:rPr>
              <a:t>Continuing in this fashion we find the answer is:</a:t>
            </a:r>
            <a:br>
              <a:rPr lang="en-US" altLang="ko-KR" sz="2800" dirty="0">
                <a:ea typeface="굴림" pitchFamily="34" charset="-127"/>
              </a:rPr>
            </a:br>
            <a:r>
              <a:rPr lang="en-US" altLang="ko-KR" sz="2800" dirty="0">
                <a:ea typeface="굴림" pitchFamily="34" charset="-127"/>
              </a:rPr>
              <a:t>	3,737,091,842  (3.7 billion IP addresses)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b="0" dirty="0">
                <a:ea typeface="宋体" panose="02010600030101010101" pitchFamily="2" charset="-122"/>
              </a:rPr>
              <a:t>33</a:t>
            </a:fld>
            <a:endParaRPr lang="zh-CN" altLang="en-US" sz="1400" b="0" dirty="0">
              <a:ea typeface="宋体" panose="02010600030101010101" pitchFamily="2" charset="-122"/>
            </a:endParaRPr>
          </a:p>
        </p:txBody>
      </p:sp>
      <p:sp>
        <p:nvSpPr>
          <p:cNvPr id="33795" name="Rectangle 2"/>
          <p:cNvSpPr>
            <a:spLocks noGrp="1"/>
          </p:cNvSpPr>
          <p:nvPr>
            <p:ph type="title"/>
          </p:nvPr>
        </p:nvSpPr>
        <p:spPr>
          <a:xfrm>
            <a:off x="685800" y="609600"/>
            <a:ext cx="7924800" cy="1143000"/>
          </a:xfrm>
        </p:spPr>
        <p:txBody>
          <a:bodyPr vert="horz" wrap="square" lIns="91440" tIns="45720" rIns="91440" bIns="45720" anchor="ctr" anchorCtr="0"/>
          <a:lstStyle/>
          <a:p>
            <a:pPr eaLnBrk="1" hangingPunct="1"/>
            <a:r>
              <a:rPr lang="en-US" altLang="zh-CN" sz="4000" b="1" dirty="0">
                <a:solidFill>
                  <a:schemeClr val="tx1"/>
                </a:solidFill>
                <a:ea typeface="宋体" panose="02010600030101010101" pitchFamily="2" charset="-122"/>
              </a:rPr>
              <a:t>Conclusion</a:t>
            </a:r>
          </a:p>
        </p:txBody>
      </p:sp>
      <p:sp>
        <p:nvSpPr>
          <p:cNvPr id="33796" name="Rectangle 3"/>
          <p:cNvSpPr>
            <a:spLocks noGrp="1"/>
          </p:cNvSpPr>
          <p:nvPr>
            <p:ph idx="1"/>
          </p:nvPr>
        </p:nvSpPr>
        <p:spPr/>
        <p:txBody>
          <a:bodyPr vert="horz" wrap="square" lIns="91440" tIns="45720" rIns="91440" bIns="45720" anchor="t" anchorCtr="0"/>
          <a:lstStyle/>
          <a:p>
            <a:pPr indent="-317500" eaLnBrk="1" hangingPunct="1">
              <a:buNone/>
            </a:pPr>
            <a:r>
              <a:rPr lang="en-US" altLang="zh-CN" dirty="0">
                <a:ea typeface="宋体" panose="02010600030101010101" pitchFamily="2" charset="-122"/>
              </a:rPr>
              <a:t>With combinatorics, as with mathematics in general, the </a:t>
            </a:r>
            <a:r>
              <a:rPr lang="en-US" altLang="zh-CN" dirty="0">
                <a:solidFill>
                  <a:srgbClr val="0000FF"/>
                </a:solidFill>
                <a:ea typeface="宋体" panose="02010600030101010101" pitchFamily="2" charset="-122"/>
              </a:rPr>
              <a:t>more </a:t>
            </a:r>
            <a:r>
              <a:rPr lang="en-US" altLang="zh-CN" dirty="0">
                <a:ea typeface="宋体" panose="02010600030101010101" pitchFamily="2" charset="-122"/>
              </a:rPr>
              <a:t>problems one solves, the </a:t>
            </a:r>
            <a:r>
              <a:rPr lang="en-US" altLang="zh-CN" dirty="0">
                <a:solidFill>
                  <a:srgbClr val="0000FF"/>
                </a:solidFill>
                <a:ea typeface="宋体" panose="02010600030101010101" pitchFamily="2" charset="-122"/>
              </a:rPr>
              <a:t>more</a:t>
            </a:r>
            <a:r>
              <a:rPr lang="en-US" altLang="zh-CN" dirty="0">
                <a:ea typeface="宋体" panose="02010600030101010101" pitchFamily="2" charset="-122"/>
              </a:rPr>
              <a:t> likely one is able to solve the next problem.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b="0" dirty="0">
                <a:ea typeface="宋体" panose="02010600030101010101" pitchFamily="2" charset="-122"/>
              </a:rPr>
              <a:t>4</a:t>
            </a:fld>
            <a:endParaRPr lang="zh-CN" altLang="en-US" sz="1400" b="0" dirty="0">
              <a:ea typeface="宋体" panose="02010600030101010101" pitchFamily="2" charset="-122"/>
            </a:endParaRPr>
          </a:p>
        </p:txBody>
      </p:sp>
      <p:sp>
        <p:nvSpPr>
          <p:cNvPr id="7171" name="Rectangle 2"/>
          <p:cNvSpPr/>
          <p:nvPr/>
        </p:nvSpPr>
        <p:spPr>
          <a:xfrm>
            <a:off x="685800" y="2057400"/>
            <a:ext cx="7772400" cy="1295400"/>
          </a:xfrm>
          <a:prstGeom prst="rect">
            <a:avLst/>
          </a:prstGeom>
          <a:noFill/>
          <a:ln w="12700">
            <a:noFill/>
          </a:ln>
        </p:spPr>
        <p:txBody>
          <a:bodyPr lIns="90488" tIns="44450" rIns="90488" bIns="44450"/>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342900" lvl="0" indent="-342900">
              <a:buClr>
                <a:schemeClr val="accent1"/>
              </a:buClr>
              <a:buSzPct val="75000"/>
              <a:buFont typeface="Monotype Sorts" pitchFamily="2" charset="2"/>
              <a:buChar char="l"/>
            </a:pPr>
            <a:endParaRPr lang="en-GB" altLang="zh-CN" b="0" dirty="0">
              <a:latin typeface="Arial" panose="020B0604020202020204" pitchFamily="34" charset="0"/>
              <a:ea typeface="宋体" panose="02010600030101010101" pitchFamily="2" charset="-122"/>
            </a:endParaRPr>
          </a:p>
        </p:txBody>
      </p:sp>
      <p:sp>
        <p:nvSpPr>
          <p:cNvPr id="7172" name="Rectangle 3"/>
          <p:cNvSpPr>
            <a:spLocks noGrp="1"/>
          </p:cNvSpPr>
          <p:nvPr>
            <p:ph type="title"/>
          </p:nvPr>
        </p:nvSpPr>
        <p:spPr/>
        <p:txBody>
          <a:bodyPr vert="horz" wrap="square" lIns="91440" tIns="45720" rIns="91440" bIns="45720" anchor="ctr" anchorCtr="0"/>
          <a:lstStyle/>
          <a:p>
            <a:pPr eaLnBrk="1" hangingPunct="1"/>
            <a:r>
              <a:rPr lang="en-US" altLang="zh-CN" sz="4000" b="1" dirty="0">
                <a:solidFill>
                  <a:schemeClr val="tx1"/>
                </a:solidFill>
                <a:ea typeface="宋体" panose="02010600030101010101" pitchFamily="2" charset="-122"/>
              </a:rPr>
              <a:t>Tutorials</a:t>
            </a:r>
          </a:p>
        </p:txBody>
      </p:sp>
      <p:sp>
        <p:nvSpPr>
          <p:cNvPr id="70660" name="Text Box 4"/>
          <p:cNvSpPr txBox="1"/>
          <p:nvPr/>
        </p:nvSpPr>
        <p:spPr>
          <a:xfrm>
            <a:off x="533400" y="1828800"/>
            <a:ext cx="8610600" cy="34163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457200" lvl="0" indent="-457200">
              <a:spcBef>
                <a:spcPct val="0"/>
              </a:spcBef>
              <a:buNone/>
            </a:pPr>
            <a:r>
              <a:rPr lang="en-US" altLang="zh-CN" sz="2400" b="0" dirty="0">
                <a:latin typeface="Arial" panose="020B0604020202020204" pitchFamily="34" charset="0"/>
                <a:ea typeface="宋体" panose="02010600030101010101" pitchFamily="2" charset="-122"/>
              </a:rPr>
              <a:t>Graduate student Teaching Assistants will be responsible for the tutorials. They will present examples, answer student questions, and return marked assignments. They will </a:t>
            </a:r>
            <a:r>
              <a:rPr lang="en-US" altLang="zh-CN" sz="2400" i="1" dirty="0">
                <a:solidFill>
                  <a:srgbClr val="0000FF"/>
                </a:solidFill>
                <a:latin typeface="Arial" panose="020B0604020202020204" pitchFamily="34" charset="0"/>
                <a:ea typeface="宋体" panose="02010600030101010101" pitchFamily="2" charset="-122"/>
              </a:rPr>
              <a:t>not</a:t>
            </a:r>
            <a:r>
              <a:rPr lang="en-US" altLang="zh-CN" sz="2400" b="0" dirty="0">
                <a:solidFill>
                  <a:srgbClr val="0000FF"/>
                </a:solidFill>
                <a:latin typeface="Arial" panose="020B0604020202020204" pitchFamily="34" charset="0"/>
                <a:ea typeface="宋体" panose="02010600030101010101" pitchFamily="2" charset="-122"/>
              </a:rPr>
              <a:t> </a:t>
            </a:r>
            <a:r>
              <a:rPr lang="en-US" altLang="zh-CN" sz="2400" b="0" dirty="0">
                <a:latin typeface="Arial" panose="020B0604020202020204" pitchFamily="34" charset="0"/>
                <a:ea typeface="宋体" panose="02010600030101010101" pitchFamily="2" charset="-122"/>
              </a:rPr>
              <a:t>present solutions to assignment problems before the deadline. However, they can do related examples, and can also answer some specific questions related to an assignment problem (without giving away the solution) provided the problem has been seriously attempted. </a:t>
            </a:r>
          </a:p>
          <a:p>
            <a:pPr marL="457200" lvl="0" indent="-457200">
              <a:spcBef>
                <a:spcPct val="0"/>
              </a:spcBef>
              <a:buNone/>
            </a:pPr>
            <a:endParaRPr lang="en-US" altLang="zh-CN" sz="2400" b="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6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b="0" dirty="0">
                <a:ea typeface="宋体" panose="02010600030101010101" pitchFamily="2" charset="-122"/>
              </a:rPr>
              <a:t>5</a:t>
            </a:fld>
            <a:endParaRPr lang="zh-CN" altLang="en-US" sz="1400" b="0" dirty="0">
              <a:ea typeface="宋体" panose="02010600030101010101" pitchFamily="2" charset="-122"/>
            </a:endParaRPr>
          </a:p>
        </p:txBody>
      </p:sp>
      <p:sp>
        <p:nvSpPr>
          <p:cNvPr id="8195" name="Rectangle 2"/>
          <p:cNvSpPr/>
          <p:nvPr/>
        </p:nvSpPr>
        <p:spPr>
          <a:xfrm>
            <a:off x="685800" y="2057400"/>
            <a:ext cx="7772400" cy="1295400"/>
          </a:xfrm>
          <a:prstGeom prst="rect">
            <a:avLst/>
          </a:prstGeom>
          <a:noFill/>
          <a:ln w="12700">
            <a:noFill/>
          </a:ln>
        </p:spPr>
        <p:txBody>
          <a:bodyPr lIns="90488" tIns="44450" rIns="90488" bIns="44450"/>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342900" lvl="0" indent="-342900">
              <a:buClr>
                <a:schemeClr val="accent1"/>
              </a:buClr>
              <a:buSzPct val="75000"/>
              <a:buFont typeface="Monotype Sorts" pitchFamily="2" charset="2"/>
              <a:buChar char="l"/>
            </a:pPr>
            <a:endParaRPr lang="en-GB" altLang="zh-CN" b="0" dirty="0">
              <a:latin typeface="Arial" panose="020B0604020202020204" pitchFamily="34" charset="0"/>
              <a:ea typeface="宋体" panose="02010600030101010101" pitchFamily="2" charset="-122"/>
            </a:endParaRPr>
          </a:p>
        </p:txBody>
      </p:sp>
      <p:sp>
        <p:nvSpPr>
          <p:cNvPr id="8196" name="Rectangle 3"/>
          <p:cNvSpPr>
            <a:spLocks noGrp="1"/>
          </p:cNvSpPr>
          <p:nvPr>
            <p:ph type="title"/>
          </p:nvPr>
        </p:nvSpPr>
        <p:spPr/>
        <p:txBody>
          <a:bodyPr vert="horz" wrap="square" lIns="91440" tIns="45720" rIns="91440" bIns="45720" anchor="ctr" anchorCtr="0"/>
          <a:lstStyle/>
          <a:p>
            <a:pPr eaLnBrk="1" hangingPunct="1"/>
            <a:r>
              <a:rPr lang="en-US" altLang="zh-CN" sz="4000" b="1" dirty="0">
                <a:ea typeface="宋体" panose="02010600030101010101" pitchFamily="2" charset="-122"/>
              </a:rPr>
              <a:t>Examination</a:t>
            </a:r>
          </a:p>
        </p:txBody>
      </p:sp>
      <p:sp>
        <p:nvSpPr>
          <p:cNvPr id="71684" name="Text Box 4"/>
          <p:cNvSpPr txBox="1"/>
          <p:nvPr/>
        </p:nvSpPr>
        <p:spPr>
          <a:xfrm>
            <a:off x="533400" y="1828800"/>
            <a:ext cx="8610600" cy="23082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457200" lvl="0" indent="-457200">
              <a:spcBef>
                <a:spcPct val="0"/>
              </a:spcBef>
              <a:buNone/>
            </a:pPr>
            <a:endParaRPr lang="zh-CN" altLang="en-US" sz="2400" b="0" dirty="0">
              <a:solidFill>
                <a:schemeClr val="accent2"/>
              </a:solidFill>
              <a:latin typeface="Arial" panose="020B0604020202020204" pitchFamily="34" charset="0"/>
              <a:ea typeface="宋体" panose="02010600030101010101" pitchFamily="2" charset="-122"/>
            </a:endParaRPr>
          </a:p>
          <a:p>
            <a:pPr marL="457200" lvl="0" indent="-457200">
              <a:spcBef>
                <a:spcPct val="0"/>
              </a:spcBef>
              <a:buNone/>
            </a:pPr>
            <a:r>
              <a:rPr lang="en-US" altLang="zh-CN" sz="2400" dirty="0">
                <a:latin typeface="Arial" panose="020B0604020202020204" pitchFamily="34" charset="0"/>
                <a:ea typeface="宋体" panose="02010600030101010101" pitchFamily="2" charset="-122"/>
              </a:rPr>
              <a:t>Close book</a:t>
            </a:r>
            <a:r>
              <a:rPr lang="en-US" altLang="zh-CN" sz="2400" b="0" dirty="0">
                <a:latin typeface="Arial" panose="020B0604020202020204" pitchFamily="34" charset="0"/>
                <a:ea typeface="宋体" panose="02010600030101010101" pitchFamily="2" charset="-122"/>
              </a:rPr>
              <a:t>. But some important formulas will be presented for you.</a:t>
            </a:r>
          </a:p>
          <a:p>
            <a:pPr marL="457200" lvl="0" indent="-457200">
              <a:spcBef>
                <a:spcPct val="0"/>
              </a:spcBef>
              <a:buNone/>
            </a:pPr>
            <a:endParaRPr lang="en-US" altLang="zh-CN" sz="2400" b="0" dirty="0">
              <a:latin typeface="Arial" panose="020B0604020202020204" pitchFamily="34" charset="0"/>
              <a:ea typeface="宋体" panose="02010600030101010101" pitchFamily="2" charset="-122"/>
            </a:endParaRPr>
          </a:p>
          <a:p>
            <a:pPr marL="457200" lvl="0" indent="-457200">
              <a:spcBef>
                <a:spcPct val="0"/>
              </a:spcBef>
              <a:buNone/>
            </a:pPr>
            <a:r>
              <a:rPr lang="en-US" altLang="zh-CN" sz="2400" dirty="0">
                <a:latin typeface="Arial" panose="020B0604020202020204" pitchFamily="34" charset="0"/>
                <a:ea typeface="宋体" panose="02010600030101010101" pitchFamily="2" charset="-122"/>
              </a:rPr>
              <a:t>Final grade:</a:t>
            </a:r>
            <a:r>
              <a:rPr lang="en-US" altLang="zh-CN" sz="2400" b="0" dirty="0">
                <a:latin typeface="Arial" panose="020B0604020202020204" pitchFamily="34" charset="0"/>
                <a:ea typeface="宋体" panose="02010600030101010101" pitchFamily="2" charset="-122"/>
              </a:rPr>
              <a:t> </a:t>
            </a:r>
            <a:r>
              <a:rPr lang="en-US" altLang="zh-CN" sz="2400" b="0" dirty="0">
                <a:solidFill>
                  <a:srgbClr val="FF0000"/>
                </a:solidFill>
                <a:latin typeface="Arial" panose="020B0604020202020204" pitchFamily="34" charset="0"/>
                <a:ea typeface="宋体" panose="02010600030101010101" pitchFamily="2" charset="-122"/>
              </a:rPr>
              <a:t>Exam 70%,  Assignments  30%.</a:t>
            </a:r>
          </a:p>
          <a:p>
            <a:pPr marL="457200" lvl="0" indent="-457200">
              <a:spcBef>
                <a:spcPct val="0"/>
              </a:spcBef>
              <a:buNone/>
            </a:pPr>
            <a:endParaRPr lang="zh-CN" altLang="en-US" sz="2400" b="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6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b="0" dirty="0">
                <a:ea typeface="宋体" panose="02010600030101010101" pitchFamily="2" charset="-122"/>
              </a:rPr>
              <a:t>6</a:t>
            </a:fld>
            <a:endParaRPr lang="zh-CN" altLang="en-US" sz="1400" b="0" dirty="0">
              <a:ea typeface="宋体" panose="02010600030101010101" pitchFamily="2" charset="-122"/>
            </a:endParaRPr>
          </a:p>
        </p:txBody>
      </p:sp>
      <p:sp>
        <p:nvSpPr>
          <p:cNvPr id="9219" name="Rectangle 2"/>
          <p:cNvSpPr/>
          <p:nvPr/>
        </p:nvSpPr>
        <p:spPr>
          <a:xfrm>
            <a:off x="685800" y="2057400"/>
            <a:ext cx="7772400" cy="1295400"/>
          </a:xfrm>
          <a:prstGeom prst="rect">
            <a:avLst/>
          </a:prstGeom>
          <a:noFill/>
          <a:ln w="12700">
            <a:noFill/>
          </a:ln>
        </p:spPr>
        <p:txBody>
          <a:bodyPr lIns="90488" tIns="44450" rIns="90488" bIns="44450"/>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342900" lvl="0" indent="-342900">
              <a:buClr>
                <a:schemeClr val="accent1"/>
              </a:buClr>
              <a:buSzPct val="75000"/>
              <a:buFont typeface="Monotype Sorts" pitchFamily="2" charset="2"/>
              <a:buChar char="l"/>
            </a:pPr>
            <a:endParaRPr lang="en-GB" altLang="zh-CN" b="0" dirty="0">
              <a:latin typeface="Arial" panose="020B0604020202020204" pitchFamily="34" charset="0"/>
              <a:ea typeface="宋体" panose="02010600030101010101" pitchFamily="2" charset="-122"/>
            </a:endParaRPr>
          </a:p>
        </p:txBody>
      </p:sp>
      <p:sp>
        <p:nvSpPr>
          <p:cNvPr id="9220" name="Rectangle 3"/>
          <p:cNvSpPr>
            <a:spLocks noGrp="1"/>
          </p:cNvSpPr>
          <p:nvPr>
            <p:ph type="title"/>
          </p:nvPr>
        </p:nvSpPr>
        <p:spPr/>
        <p:txBody>
          <a:bodyPr vert="horz" wrap="square" lIns="91440" tIns="45720" rIns="91440" bIns="45720" anchor="ctr" anchorCtr="0"/>
          <a:lstStyle/>
          <a:p>
            <a:pPr eaLnBrk="1" hangingPunct="1"/>
            <a:r>
              <a:rPr lang="en-US" altLang="zh-CN" sz="4000" b="1" dirty="0">
                <a:solidFill>
                  <a:schemeClr val="tx1"/>
                </a:solidFill>
                <a:ea typeface="宋体" panose="02010600030101010101" pitchFamily="2" charset="-122"/>
              </a:rPr>
              <a:t>Policy on Cheating</a:t>
            </a:r>
          </a:p>
        </p:txBody>
      </p:sp>
      <p:sp>
        <p:nvSpPr>
          <p:cNvPr id="72708" name="Text Box 4"/>
          <p:cNvSpPr txBox="1"/>
          <p:nvPr/>
        </p:nvSpPr>
        <p:spPr>
          <a:xfrm>
            <a:off x="0" y="1524000"/>
            <a:ext cx="9144000" cy="3743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457200" lvl="0" indent="-457200">
              <a:spcBef>
                <a:spcPct val="0"/>
              </a:spcBef>
              <a:buNone/>
            </a:pPr>
            <a:endParaRPr lang="zh-CN" altLang="en-US" sz="2400" b="0" dirty="0">
              <a:solidFill>
                <a:schemeClr val="accent2"/>
              </a:solidFill>
              <a:latin typeface="Arial" panose="020B0604020202020204" pitchFamily="34" charset="0"/>
              <a:ea typeface="宋体" panose="02010600030101010101" pitchFamily="2" charset="-122"/>
            </a:endParaRPr>
          </a:p>
          <a:p>
            <a:pPr marL="457200" lvl="0" indent="-457200">
              <a:spcBef>
                <a:spcPct val="0"/>
              </a:spcBef>
            </a:pPr>
            <a:r>
              <a:rPr lang="en-US" altLang="zh-CN" sz="2400" b="0" dirty="0">
                <a:latin typeface="Arial" panose="020B0604020202020204" pitchFamily="34" charset="0"/>
                <a:ea typeface="宋体" panose="02010600030101010101" pitchFamily="2" charset="-122"/>
              </a:rPr>
              <a:t>If you copy a classmate's assignment or permit a classmate to copy your assignment, you are cheating. If you have received help with an assignment problem, we expect that you will write out a solution in your own words, without ANY reference to written notes. If you are cheating, your mark will be 0.</a:t>
            </a:r>
          </a:p>
          <a:p>
            <a:pPr marL="457200" lvl="0" indent="-457200">
              <a:spcBef>
                <a:spcPct val="0"/>
              </a:spcBef>
              <a:buNone/>
            </a:pPr>
            <a:endParaRPr lang="en-US" altLang="zh-CN" sz="2400" b="0" dirty="0">
              <a:latin typeface="Arial" panose="020B0604020202020204" pitchFamily="34" charset="0"/>
              <a:ea typeface="宋体" panose="02010600030101010101" pitchFamily="2" charset="-122"/>
            </a:endParaRPr>
          </a:p>
          <a:p>
            <a:pPr marL="457200" lvl="0" indent="-457200">
              <a:spcBef>
                <a:spcPct val="0"/>
              </a:spcBef>
            </a:pPr>
            <a:r>
              <a:rPr lang="en-US" altLang="zh-CN" sz="2400" dirty="0">
                <a:ea typeface="宋体" panose="02010600030101010101" pitchFamily="2" charset="-122"/>
              </a:rPr>
              <a:t>Policy on Lectures and Assignments:</a:t>
            </a:r>
            <a:r>
              <a:rPr lang="en-US" altLang="zh-CN" sz="2400" b="0" dirty="0">
                <a:ea typeface="宋体" panose="02010600030101010101" pitchFamily="2" charset="-122"/>
              </a:rPr>
              <a:t> Students are expected to attend all lectures and to submit all assignments for grading.</a:t>
            </a:r>
            <a:endParaRPr lang="en-US" altLang="zh-CN" sz="2400" b="0" dirty="0">
              <a:latin typeface="Arial" panose="020B0604020202020204" pitchFamily="34" charset="0"/>
              <a:ea typeface="宋体" panose="02010600030101010101" pitchFamily="2" charset="-122"/>
            </a:endParaRPr>
          </a:p>
          <a:p>
            <a:pPr marL="457200" lvl="0" indent="-457200">
              <a:spcBef>
                <a:spcPct val="0"/>
              </a:spcBef>
              <a:buNone/>
            </a:pPr>
            <a:endParaRPr lang="en-US" altLang="zh-CN" sz="2400" b="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27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b="0" dirty="0">
                <a:ea typeface="宋体" panose="02010600030101010101" pitchFamily="2" charset="-122"/>
              </a:rPr>
              <a:t>7</a:t>
            </a:fld>
            <a:endParaRPr lang="zh-CN" altLang="en-US" sz="1400" b="0" dirty="0">
              <a:ea typeface="宋体" panose="02010600030101010101" pitchFamily="2" charset="-122"/>
            </a:endParaRPr>
          </a:p>
        </p:txBody>
      </p:sp>
      <p:sp>
        <p:nvSpPr>
          <p:cNvPr id="10243" name="Rectangle 2"/>
          <p:cNvSpPr/>
          <p:nvPr/>
        </p:nvSpPr>
        <p:spPr>
          <a:xfrm>
            <a:off x="685800" y="2057400"/>
            <a:ext cx="7772400" cy="1295400"/>
          </a:xfrm>
          <a:prstGeom prst="rect">
            <a:avLst/>
          </a:prstGeom>
          <a:noFill/>
          <a:ln w="12700">
            <a:noFill/>
          </a:ln>
        </p:spPr>
        <p:txBody>
          <a:bodyPr lIns="90488" tIns="44450" rIns="90488" bIns="44450"/>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342900" lvl="0" indent="-342900">
              <a:buClr>
                <a:schemeClr val="accent1"/>
              </a:buClr>
              <a:buSzPct val="75000"/>
              <a:buFont typeface="Monotype Sorts" pitchFamily="2" charset="2"/>
              <a:buChar char="l"/>
            </a:pPr>
            <a:endParaRPr lang="en-GB" altLang="zh-CN" b="0" dirty="0">
              <a:latin typeface="Arial" panose="020B0604020202020204" pitchFamily="34" charset="0"/>
              <a:ea typeface="宋体" panose="02010600030101010101" pitchFamily="2" charset="-122"/>
            </a:endParaRPr>
          </a:p>
        </p:txBody>
      </p:sp>
      <p:sp>
        <p:nvSpPr>
          <p:cNvPr id="10244" name="Rectangle 3"/>
          <p:cNvSpPr>
            <a:spLocks noGrp="1"/>
          </p:cNvSpPr>
          <p:nvPr>
            <p:ph type="title"/>
          </p:nvPr>
        </p:nvSpPr>
        <p:spPr/>
        <p:txBody>
          <a:bodyPr vert="horz" wrap="square" lIns="91440" tIns="45720" rIns="91440" bIns="45720" anchor="ctr" anchorCtr="0"/>
          <a:lstStyle/>
          <a:p>
            <a:pPr eaLnBrk="1" hangingPunct="1"/>
            <a:r>
              <a:rPr lang="en-CA" altLang="zh-CN" sz="4000" b="1" dirty="0">
                <a:latin typeface="Arial" panose="020B0604020202020204" pitchFamily="34" charset="0"/>
                <a:ea typeface="宋体" panose="02010600030101010101" pitchFamily="2" charset="-122"/>
              </a:rPr>
              <a:t>How do I get a good mark in this course?</a:t>
            </a:r>
            <a:endParaRPr lang="en-US" altLang="zh-CN" sz="4000" b="1" dirty="0">
              <a:latin typeface="Arial" panose="020B0604020202020204" pitchFamily="34" charset="0"/>
              <a:ea typeface="宋体" panose="02010600030101010101" pitchFamily="2" charset="-122"/>
            </a:endParaRPr>
          </a:p>
        </p:txBody>
      </p:sp>
      <p:sp>
        <p:nvSpPr>
          <p:cNvPr id="74756" name="Text Box 4"/>
          <p:cNvSpPr txBox="1"/>
          <p:nvPr/>
        </p:nvSpPr>
        <p:spPr>
          <a:xfrm>
            <a:off x="533400" y="1828800"/>
            <a:ext cx="7924800" cy="13731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457200" lvl="0" indent="-457200" eaLnBrk="1" hangingPunct="1">
              <a:spcBef>
                <a:spcPct val="50000"/>
              </a:spcBef>
            </a:pPr>
            <a:r>
              <a:rPr lang="en-CA" altLang="zh-CN" sz="2800" dirty="0">
                <a:solidFill>
                  <a:srgbClr val="FF0000"/>
                </a:solidFill>
                <a:latin typeface="Arial" panose="020B0604020202020204" pitchFamily="34" charset="0"/>
                <a:ea typeface="宋体" panose="02010600030101010101" pitchFamily="2" charset="-122"/>
              </a:rPr>
              <a:t>Make the lecture time efficient.</a:t>
            </a:r>
            <a:r>
              <a:rPr lang="en-CA" altLang="zh-CN" sz="2800" b="0" dirty="0">
                <a:latin typeface="Arial" panose="020B0604020202020204" pitchFamily="34" charset="0"/>
                <a:ea typeface="宋体" panose="02010600030101010101" pitchFamily="2" charset="-122"/>
              </a:rPr>
              <a:t> Listen to me carefully and solve the exercises in lecture time independently.</a:t>
            </a:r>
          </a:p>
        </p:txBody>
      </p:sp>
      <p:sp>
        <p:nvSpPr>
          <p:cNvPr id="74757" name="Text Box 5"/>
          <p:cNvSpPr txBox="1"/>
          <p:nvPr/>
        </p:nvSpPr>
        <p:spPr>
          <a:xfrm>
            <a:off x="533400" y="3516313"/>
            <a:ext cx="7924800" cy="22272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457200" lvl="0" indent="-457200" eaLnBrk="1" hangingPunct="1">
              <a:spcBef>
                <a:spcPct val="50000"/>
              </a:spcBef>
            </a:pPr>
            <a:r>
              <a:rPr lang="en-CA" altLang="zh-CN" sz="2800" dirty="0">
                <a:solidFill>
                  <a:srgbClr val="FC0128"/>
                </a:solidFill>
                <a:latin typeface="Arial" panose="020B0604020202020204" pitchFamily="34" charset="0"/>
                <a:ea typeface="宋体" panose="02010600030101010101" pitchFamily="2" charset="-122"/>
              </a:rPr>
              <a:t>Give the assignments an honest effort.</a:t>
            </a:r>
            <a:r>
              <a:rPr lang="en-CA" altLang="zh-CN" sz="2800" b="0" dirty="0">
                <a:latin typeface="Arial" panose="020B0604020202020204" pitchFamily="34" charset="0"/>
                <a:ea typeface="宋体" panose="02010600030101010101" pitchFamily="2" charset="-122"/>
              </a:rPr>
              <a:t> Their primary purpose is to help you learn the material. Don’t just show up to the tutorials or office hours fishing for answers. Try the problems first.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47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47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p:bldP spid="7475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b="0" dirty="0">
                <a:ea typeface="宋体" panose="02010600030101010101" pitchFamily="2" charset="-122"/>
              </a:rPr>
              <a:t>8</a:t>
            </a:fld>
            <a:endParaRPr lang="zh-CN" altLang="en-US" sz="1400" b="0" dirty="0">
              <a:ea typeface="宋体" panose="02010600030101010101" pitchFamily="2" charset="-122"/>
            </a:endParaRPr>
          </a:p>
        </p:txBody>
      </p:sp>
      <p:sp>
        <p:nvSpPr>
          <p:cNvPr id="11267" name="Rectangle 2"/>
          <p:cNvSpPr>
            <a:spLocks noGrp="1"/>
          </p:cNvSpPr>
          <p:nvPr>
            <p:ph type="title"/>
          </p:nvPr>
        </p:nvSpPr>
        <p:spPr/>
        <p:txBody>
          <a:bodyPr vert="horz" wrap="square" lIns="91440" tIns="45720" rIns="91440" bIns="45720" anchor="ctr" anchorCtr="0"/>
          <a:lstStyle/>
          <a:p>
            <a:pPr eaLnBrk="1" hangingPunct="1"/>
            <a:r>
              <a:rPr lang="en-US" altLang="zh-CN" sz="4000" b="1" dirty="0">
                <a:ea typeface="宋体" panose="02010600030101010101" pitchFamily="2" charset="-122"/>
              </a:rPr>
              <a:t>Our Information</a:t>
            </a:r>
          </a:p>
        </p:txBody>
      </p:sp>
      <p:sp>
        <p:nvSpPr>
          <p:cNvPr id="11268" name="Rectangle 3"/>
          <p:cNvSpPr>
            <a:spLocks noGrp="1"/>
          </p:cNvSpPr>
          <p:nvPr>
            <p:ph idx="1"/>
          </p:nvPr>
        </p:nvSpPr>
        <p:spPr/>
        <p:txBody>
          <a:bodyPr vert="horz" wrap="square" lIns="91440" tIns="45720" rIns="91440" bIns="45720" anchor="t" anchorCtr="0"/>
          <a:lstStyle/>
          <a:p>
            <a:pPr eaLnBrk="1" hangingPunct="1"/>
            <a:r>
              <a:rPr lang="en-US" altLang="zh-CN" sz="2800" dirty="0">
                <a:solidFill>
                  <a:srgbClr val="0000FF"/>
                </a:solidFill>
                <a:ea typeface="宋体" panose="02010600030101010101" pitchFamily="2" charset="-122"/>
              </a:rPr>
              <a:t>Prof. Hejiao Huang</a:t>
            </a:r>
            <a:r>
              <a:rPr lang="en-US" altLang="zh-CN" sz="2800" dirty="0">
                <a:ea typeface="宋体" panose="02010600030101010101" pitchFamily="2" charset="-122"/>
              </a:rPr>
              <a:t>  (L1621)</a:t>
            </a:r>
          </a:p>
          <a:p>
            <a:pPr eaLnBrk="1" hangingPunct="1">
              <a:buNone/>
            </a:pPr>
            <a:r>
              <a:rPr lang="en-US" altLang="zh-CN" sz="2800" dirty="0">
                <a:ea typeface="宋体" panose="02010600030101010101" pitchFamily="2" charset="-122"/>
              </a:rPr>
              <a:t>       Email: huanghejiao@hit.edu.cn</a:t>
            </a:r>
          </a:p>
          <a:p>
            <a:pPr eaLnBrk="1" hangingPunct="1">
              <a:buNone/>
            </a:pPr>
            <a:r>
              <a:rPr lang="en-US" altLang="zh-CN" sz="2800" dirty="0">
                <a:ea typeface="宋体" panose="02010600030101010101" pitchFamily="2" charset="-122"/>
              </a:rPr>
              <a:t>       Tel: 26033487; 13632597055</a:t>
            </a:r>
          </a:p>
          <a:p>
            <a:pPr eaLnBrk="1" hangingPunct="1"/>
            <a:r>
              <a:rPr lang="en-US" altLang="zh-CN" sz="2800" dirty="0">
                <a:ea typeface="宋体" panose="02010600030101010101" pitchFamily="2" charset="-122"/>
              </a:rPr>
              <a:t> Mr. </a:t>
            </a:r>
            <a:r>
              <a:rPr lang="en-US" altLang="zh-CN" sz="2800" dirty="0" err="1">
                <a:ea typeface="宋体" panose="02010600030101010101" pitchFamily="2" charset="-122"/>
              </a:rPr>
              <a:t>Xingchen</a:t>
            </a:r>
            <a:r>
              <a:rPr lang="en-US" altLang="zh-CN" sz="2800" dirty="0">
                <a:ea typeface="宋体" panose="02010600030101010101" pitchFamily="2" charset="-122"/>
              </a:rPr>
              <a:t> </a:t>
            </a:r>
            <a:r>
              <a:rPr lang="en-US" altLang="zh-CN" sz="2800" dirty="0" smtClean="0">
                <a:ea typeface="宋体" panose="02010600030101010101" pitchFamily="2" charset="-122"/>
              </a:rPr>
              <a:t>Li</a:t>
            </a:r>
            <a:endParaRPr lang="en-US" altLang="zh-CN" sz="2800" dirty="0">
              <a:ea typeface="宋体" panose="02010600030101010101" pitchFamily="2" charset="-122"/>
            </a:endParaRPr>
          </a:p>
          <a:p>
            <a:pPr eaLnBrk="1" hangingPunct="1"/>
            <a:r>
              <a:rPr lang="en-US" altLang="zh-CN" sz="2800" dirty="0">
                <a:ea typeface="宋体" panose="02010600030101010101" pitchFamily="2" charset="-122"/>
              </a:rPr>
              <a:t> </a:t>
            </a:r>
            <a:r>
              <a:rPr lang="en-US" altLang="zh-CN" sz="2800" dirty="0" smtClean="0">
                <a:ea typeface="宋体" panose="02010600030101010101" pitchFamily="2" charset="-122"/>
              </a:rPr>
              <a:t>Mr</a:t>
            </a:r>
            <a:r>
              <a:rPr lang="en-US" altLang="zh-CN" sz="2800" dirty="0">
                <a:ea typeface="宋体" panose="02010600030101010101" pitchFamily="2" charset="-122"/>
              </a:rPr>
              <a:t>. </a:t>
            </a:r>
            <a:r>
              <a:rPr lang="en-US" altLang="zh-CN" sz="2800" dirty="0" err="1">
                <a:ea typeface="宋体" panose="02010600030101010101" pitchFamily="2" charset="-122"/>
              </a:rPr>
              <a:t>Xingbang</a:t>
            </a:r>
            <a:r>
              <a:rPr lang="en-US" altLang="zh-CN" sz="2800" dirty="0">
                <a:ea typeface="宋体" panose="02010600030101010101" pitchFamily="2" charset="-122"/>
              </a:rPr>
              <a:t> </a:t>
            </a:r>
            <a:r>
              <a:rPr lang="en-US" altLang="zh-CN" sz="2800" dirty="0" smtClean="0">
                <a:ea typeface="宋体" panose="02010600030101010101" pitchFamily="2" charset="-122"/>
              </a:rPr>
              <a:t>Hu      L1616</a:t>
            </a:r>
            <a:r>
              <a:rPr lang="zh-CN" altLang="en-US" sz="2800" dirty="0" smtClean="0">
                <a:ea typeface="宋体" panose="02010600030101010101" pitchFamily="2" charset="-122"/>
              </a:rPr>
              <a:t>）</a:t>
            </a:r>
            <a:endParaRPr lang="en-US" altLang="zh-CN" sz="2800" dirty="0">
              <a:ea typeface="宋体" panose="02010600030101010101" pitchFamily="2" charset="-122"/>
            </a:endParaRPr>
          </a:p>
          <a:p>
            <a:pPr eaLnBrk="1" hangingPunct="1">
              <a:buClrTx/>
              <a:buSzTx/>
            </a:pPr>
            <a:r>
              <a:rPr lang="en-US" altLang="zh-CN" sz="2800" dirty="0">
                <a:ea typeface="宋体" panose="02010600030101010101" pitchFamily="2" charset="-122"/>
              </a:rPr>
              <a:t> </a:t>
            </a:r>
            <a:r>
              <a:rPr lang="en-US" altLang="zh-CN" sz="2800" dirty="0" smtClean="0">
                <a:ea typeface="宋体" panose="02010600030101010101" pitchFamily="2" charset="-122"/>
              </a:rPr>
              <a:t>Mr</a:t>
            </a:r>
            <a:r>
              <a:rPr lang="en-US" altLang="zh-CN" sz="2800" dirty="0">
                <a:ea typeface="宋体" panose="02010600030101010101" pitchFamily="2" charset="-122"/>
              </a:rPr>
              <a:t>. </a:t>
            </a:r>
            <a:r>
              <a:rPr lang="en-US" altLang="zh-CN" sz="2800" dirty="0" err="1">
                <a:ea typeface="宋体" panose="02010600030101010101" pitchFamily="2" charset="-122"/>
              </a:rPr>
              <a:t>Hao</a:t>
            </a:r>
            <a:r>
              <a:rPr lang="en-US" altLang="zh-CN" sz="2800" dirty="0">
                <a:ea typeface="宋体" panose="02010600030101010101" pitchFamily="2" charset="-122"/>
              </a:rPr>
              <a:t> Ye </a:t>
            </a:r>
            <a:r>
              <a:rPr lang="en-US" altLang="zh-CN" sz="2800" dirty="0" smtClean="0">
                <a:ea typeface="宋体" panose="02010600030101010101" pitchFamily="2" charset="-122"/>
              </a:rPr>
              <a:t> </a:t>
            </a:r>
          </a:p>
          <a:p>
            <a:pPr eaLnBrk="1" hangingPunct="1">
              <a:buClrTx/>
              <a:buSzTx/>
            </a:pPr>
            <a:r>
              <a:rPr lang="en-US" altLang="zh-CN" sz="2800" dirty="0" smtClean="0">
                <a:ea typeface="宋体" panose="02010600030101010101" pitchFamily="2" charset="-122"/>
              </a:rPr>
              <a:t>Miss </a:t>
            </a:r>
            <a:r>
              <a:rPr lang="en-US" altLang="zh-CN" sz="2800" dirty="0" err="1">
                <a:ea typeface="宋体" panose="02010600030101010101" pitchFamily="2" charset="-122"/>
              </a:rPr>
              <a:t>Ruixi</a:t>
            </a:r>
            <a:r>
              <a:rPr lang="en-US" altLang="zh-CN" sz="2800" dirty="0">
                <a:ea typeface="宋体" panose="02010600030101010101" pitchFamily="2" charset="-122"/>
              </a:rPr>
              <a:t> </a:t>
            </a:r>
            <a:r>
              <a:rPr lang="en-US" altLang="zh-CN" sz="2800" dirty="0" smtClean="0">
                <a:ea typeface="宋体" panose="02010600030101010101" pitchFamily="2" charset="-122"/>
              </a:rPr>
              <a:t>Huang                 </a:t>
            </a:r>
            <a:endParaRPr lang="en-US" altLang="zh-CN" sz="2800" dirty="0">
              <a:ea typeface="宋体" panose="02010600030101010101" pitchFamily="2" charset="-122"/>
            </a:endParaRPr>
          </a:p>
          <a:p>
            <a:pPr eaLnBrk="1" hangingPunct="1">
              <a:buNone/>
            </a:pPr>
            <a:endParaRPr lang="en-US" altLang="zh-CN" sz="2800" dirty="0">
              <a:ea typeface="宋体" panose="02010600030101010101" pitchFamily="2" charset="-122"/>
            </a:endParaRPr>
          </a:p>
          <a:p>
            <a:pPr eaLnBrk="1" hangingPunct="1">
              <a:buNone/>
            </a:pPr>
            <a:endParaRPr lang="zh-CN" altLang="en-US" sz="2800" dirty="0">
              <a:ea typeface="宋体" panose="02010600030101010101" pitchFamily="2" charset="-122"/>
            </a:endParaRPr>
          </a:p>
          <a:p>
            <a:pPr eaLnBrk="1" hangingPunct="1">
              <a:buNone/>
            </a:pPr>
            <a:endParaRPr lang="en-US" altLang="zh-CN" sz="2800" dirty="0">
              <a:ea typeface="宋体" panose="02010600030101010101" pitchFamily="2" charset="-122"/>
            </a:endParaRPr>
          </a:p>
        </p:txBody>
      </p:sp>
      <p:sp>
        <p:nvSpPr>
          <p:cNvPr id="2" name="右大括号 1"/>
          <p:cNvSpPr/>
          <p:nvPr/>
        </p:nvSpPr>
        <p:spPr>
          <a:xfrm>
            <a:off x="3923928" y="3717032"/>
            <a:ext cx="936104" cy="1728192"/>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vert="horz" wrap="square" lIns="91440" tIns="45720" rIns="91440" bIns="45720" anchor="ctr" anchorCtr="0"/>
          <a:lstStyle/>
          <a:p>
            <a:r>
              <a:rPr lang="en-US" altLang="zh-CN" dirty="0">
                <a:solidFill>
                  <a:srgbClr val="FF0000"/>
                </a:solidFill>
                <a:ea typeface="宋体" panose="02010600030101010101" pitchFamily="2" charset="-122"/>
              </a:rPr>
              <a:t>Assignment Submission</a:t>
            </a:r>
            <a:endParaRPr lang="zh-CN" altLang="en-US" dirty="0">
              <a:solidFill>
                <a:srgbClr val="FF0000"/>
              </a:solidFill>
              <a:ea typeface="宋体" panose="02010600030101010101" pitchFamily="2" charset="-122"/>
            </a:endParaRPr>
          </a:p>
        </p:txBody>
      </p:sp>
      <p:sp>
        <p:nvSpPr>
          <p:cNvPr id="12291" name="内容占位符 2"/>
          <p:cNvSpPr>
            <a:spLocks noGrp="1"/>
          </p:cNvSpPr>
          <p:nvPr>
            <p:ph idx="1"/>
          </p:nvPr>
        </p:nvSpPr>
        <p:spPr/>
        <p:txBody>
          <a:bodyPr vert="horz" wrap="square" lIns="91440" tIns="45720" rIns="91440" bIns="45720" anchor="t" anchorCtr="0"/>
          <a:lstStyle/>
          <a:p>
            <a:r>
              <a:rPr lang="en-US" altLang="zh-CN" dirty="0">
                <a:solidFill>
                  <a:srgbClr val="0000FF"/>
                </a:solidFill>
                <a:ea typeface="宋体" panose="02010600030101010101" pitchFamily="2" charset="-122"/>
              </a:rPr>
              <a:t>Electronic version</a:t>
            </a:r>
            <a:r>
              <a:rPr lang="zh-CN" altLang="en-US" dirty="0">
                <a:solidFill>
                  <a:srgbClr val="0000FF"/>
                </a:solidFill>
                <a:ea typeface="宋体" panose="02010600030101010101" pitchFamily="2" charset="-122"/>
              </a:rPr>
              <a:t>：</a:t>
            </a:r>
            <a:r>
              <a:rPr lang="en-US" altLang="zh-CN" dirty="0">
                <a:solidFill>
                  <a:srgbClr val="0000FF"/>
                </a:solidFill>
                <a:ea typeface="宋体" panose="02010600030101010101" pitchFamily="2" charset="-122"/>
              </a:rPr>
              <a:t>submit </a:t>
            </a:r>
            <a:r>
              <a:rPr lang="en-US" altLang="zh-CN" dirty="0" smtClean="0">
                <a:solidFill>
                  <a:srgbClr val="0000FF"/>
                </a:solidFill>
                <a:ea typeface="宋体" panose="02010600030101010101" pitchFamily="2" charset="-122"/>
              </a:rPr>
              <a:t>to</a:t>
            </a:r>
            <a:r>
              <a:rPr lang="zh-CN" altLang="en-US" dirty="0">
                <a:solidFill>
                  <a:srgbClr val="0000FF"/>
                </a:solidFill>
                <a:ea typeface="宋体" panose="02010600030101010101" pitchFamily="2" charset="-122"/>
              </a:rPr>
              <a:t>账号</a:t>
            </a:r>
            <a:r>
              <a:rPr lang="zh-CN" altLang="en-US" dirty="0" smtClean="0">
                <a:solidFill>
                  <a:srgbClr val="0000FF"/>
                </a:solidFill>
                <a:ea typeface="宋体" panose="02010600030101010101" pitchFamily="2" charset="-122"/>
              </a:rPr>
              <a:t>：</a:t>
            </a:r>
            <a:r>
              <a:rPr lang="en-US" altLang="zh-CN" dirty="0">
                <a:solidFill>
                  <a:srgbClr val="FF0000"/>
                </a:solidFill>
                <a:ea typeface="宋体" panose="02010600030101010101" pitchFamily="2" charset="-122"/>
              </a:rPr>
              <a:t> hitsz2023zhsx@163.com </a:t>
            </a:r>
            <a:r>
              <a:rPr lang="zh-CN" altLang="en-US" dirty="0" smtClean="0">
                <a:solidFill>
                  <a:srgbClr val="0000FF"/>
                </a:solidFill>
                <a:ea typeface="宋体" panose="02010600030101010101" pitchFamily="2" charset="-122"/>
              </a:rPr>
              <a:t>。</a:t>
            </a:r>
            <a:r>
              <a:rPr lang="zh-CN" altLang="en-US" dirty="0">
                <a:solidFill>
                  <a:srgbClr val="0000FF"/>
                </a:solidFill>
                <a:ea typeface="宋体" panose="02010600030101010101" pitchFamily="2" charset="-122"/>
              </a:rPr>
              <a:t>If you are writing homework on the workbook, please also take photos and organize them and send them to the designated mailbox。</a:t>
            </a:r>
          </a:p>
          <a:p>
            <a:endParaRPr lang="zh-CN" altLang="en-US" dirty="0">
              <a:solidFill>
                <a:srgbClr val="FF0000"/>
              </a:solidFill>
              <a:ea typeface="宋体" panose="02010600030101010101" pitchFamily="2" charset="-122"/>
            </a:endParaRPr>
          </a:p>
        </p:txBody>
      </p:sp>
      <p:sp>
        <p:nvSpPr>
          <p:cNvPr id="12292" name="灯片编号占位符 3"/>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b="0" dirty="0">
                <a:ea typeface="宋体" panose="02010600030101010101" pitchFamily="2" charset="-122"/>
              </a:rPr>
              <a:t>9</a:t>
            </a:fld>
            <a:endParaRPr lang="zh-CN" altLang="en-US" sz="1400" b="0" dirty="0">
              <a:ea typeface="宋体" panose="02010600030101010101" pitchFamily="2" charset="-122"/>
            </a:endParaRP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1589</Words>
  <Application>Microsoft Office PowerPoint</Application>
  <PresentationFormat>全屏显示(4:3)</PresentationFormat>
  <Paragraphs>241</Paragraphs>
  <Slides>33</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33</vt:i4>
      </vt:variant>
    </vt:vector>
  </HeadingPairs>
  <TitlesOfParts>
    <vt:vector size="41" baseType="lpstr">
      <vt:lpstr>굴림</vt:lpstr>
      <vt:lpstr>Monotype Sorts</vt:lpstr>
      <vt:lpstr>黑体</vt:lpstr>
      <vt:lpstr>宋体</vt:lpstr>
      <vt:lpstr>Arial</vt:lpstr>
      <vt:lpstr>Times New Roman</vt:lpstr>
      <vt:lpstr>Wingdings</vt:lpstr>
      <vt:lpstr>Default Design</vt:lpstr>
      <vt:lpstr>Combinatorics </vt:lpstr>
      <vt:lpstr>Reference Books</vt:lpstr>
      <vt:lpstr>Assignments</vt:lpstr>
      <vt:lpstr>Tutorials</vt:lpstr>
      <vt:lpstr>Examination</vt:lpstr>
      <vt:lpstr>Policy on Cheating</vt:lpstr>
      <vt:lpstr>How do I get a good mark in this course?</vt:lpstr>
      <vt:lpstr>Our Information</vt:lpstr>
      <vt:lpstr>Assignment Submission</vt:lpstr>
      <vt:lpstr>Assignment Submission</vt:lpstr>
      <vt:lpstr>Course Materials</vt:lpstr>
      <vt:lpstr>Summary</vt:lpstr>
      <vt:lpstr>What is Combinatorics</vt:lpstr>
      <vt:lpstr>Existence of the Arrangement</vt:lpstr>
      <vt:lpstr>PowerPoint 演示文稿</vt:lpstr>
      <vt:lpstr>Study of a Known Arrangement</vt:lpstr>
      <vt:lpstr>Construction of an Optimal Arrangement</vt:lpstr>
      <vt:lpstr>The Application Areas of Combinatorics </vt:lpstr>
      <vt:lpstr>Perfect Covers of Chessboards</vt:lpstr>
      <vt:lpstr>Perfect Covers of Chessboards</vt:lpstr>
      <vt:lpstr>Magic Square</vt:lpstr>
      <vt:lpstr>Constructing magic squares of order n</vt:lpstr>
      <vt:lpstr>The Four-Color Problem</vt:lpstr>
      <vt:lpstr>PowerPoint 演示文稿</vt:lpstr>
      <vt:lpstr>PowerPoint 演示文稿</vt:lpstr>
      <vt:lpstr>PowerPoint 演示文稿</vt:lpstr>
      <vt:lpstr>The Problem of 36 Officers</vt:lpstr>
      <vt:lpstr>Shortest-Route Problem</vt:lpstr>
      <vt:lpstr>The Pigeonhole Principle</vt:lpstr>
      <vt:lpstr>Permutations and Combinations</vt:lpstr>
      <vt:lpstr>IP Address Example</vt:lpstr>
      <vt:lpstr>IP Address Solution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the Property-preserving Petri Net Process Algebra for Component-based System Design  (with applications to designing multi-agent systems and manufacturing systems)</dc:title>
  <dc:creator>CS</dc:creator>
  <cp:lastModifiedBy>lenovo</cp:lastModifiedBy>
  <cp:revision>180</cp:revision>
  <dcterms:created xsi:type="dcterms:W3CDTF">2004-05-31T07:07:00Z</dcterms:created>
  <dcterms:modified xsi:type="dcterms:W3CDTF">2023-10-30T07:20:15Z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65FE9F5EC34C4DFF98D913177BCE6EE7</vt:lpwstr>
  </property>
  <property fmtid="{D5CDD505-2E9C-101B-9397-08002B2CF9AE}" pid="3" name="KSOProductBuildVer">
    <vt:lpwstr>2052-11.1.0.10650</vt:lpwstr>
  </property>
</Properties>
</file>