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72" r:id="rId6"/>
    <p:sldId id="288" r:id="rId7"/>
    <p:sldId id="262" r:id="rId8"/>
    <p:sldId id="283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120" d="100"/>
          <a:sy n="120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24D96-6F6C-4CD7-A54E-2D075FC216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E789-BFB5-4D1E-86D2-07C6842CD6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78AB-2CA3-48D8-83F6-D63E6A3C5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75D6-ABA0-4EDB-A249-DD47A47A7A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日期占位符 3"/>
          <p:cNvSpPr txBox="1">
            <a:spLocks noGrp="1"/>
          </p:cNvSpPr>
          <p:nvPr/>
        </p:nvSpPr>
        <p:spPr>
          <a:xfrm>
            <a:off x="206904" y="6356831"/>
            <a:ext cx="2262477" cy="3643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9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9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1919" y="1"/>
            <a:ext cx="917088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Box 3"/>
          <p:cNvSpPr txBox="1"/>
          <p:nvPr/>
        </p:nvSpPr>
        <p:spPr>
          <a:xfrm>
            <a:off x="1902881" y="1400999"/>
            <a:ext cx="5866778" cy="16136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algn="ctr">
              <a:lnSpc>
                <a:spcPts val="6635"/>
              </a:lnSpc>
            </a:pPr>
            <a:r>
              <a:rPr lang="en-US" altLang="zh-CN" sz="6000" b="1" dirty="0">
                <a:solidFill>
                  <a:srgbClr val="9A3D0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Exercise For Chapter 4</a:t>
            </a:r>
            <a:endParaRPr lang="en-US" altLang="zh-CN" sz="6000" b="1" dirty="0">
              <a:solidFill>
                <a:srgbClr val="9A3D0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7" name="TextBox 4"/>
          <p:cNvSpPr txBox="1"/>
          <p:nvPr/>
        </p:nvSpPr>
        <p:spPr>
          <a:xfrm>
            <a:off x="3756877" y="3662306"/>
            <a:ext cx="2158787" cy="3384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655"/>
              </a:lnSpc>
            </a:pPr>
            <a:r>
              <a:rPr lang="en-US" sz="2400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Prof. Zhenyu He</a:t>
            </a:r>
            <a:endParaRPr lang="en-US" sz="2400" b="1" dirty="0">
              <a:solidFill>
                <a:srgbClr val="575F6D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8" name="TextBox 6"/>
          <p:cNvSpPr txBox="1"/>
          <p:nvPr/>
        </p:nvSpPr>
        <p:spPr>
          <a:xfrm>
            <a:off x="2538508" y="4507676"/>
            <a:ext cx="6454759" cy="27938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215"/>
              </a:lnSpc>
            </a:pPr>
            <a:r>
              <a:rPr lang="en-US" altLang="zh-CN" sz="2400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Harbin Institute of Technology, Shenzhen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日期占位符 1"/>
          <p:cNvSpPr>
            <a:spLocks noGrp="1"/>
          </p:cNvSpPr>
          <p:nvPr>
            <p:ph type="dt" sz="half" idx="10"/>
          </p:nvPr>
        </p:nvSpPr>
        <p:spPr>
          <a:xfrm>
            <a:off x="206904" y="6356831"/>
            <a:ext cx="2262477" cy="364359"/>
          </a:xfrm>
        </p:spPr>
        <p:txBody>
          <a:bodyPr anchor="ctr"/>
          <a:lstStyle>
            <a:lvl1pPr marL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14655" lvl="1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829310" lvl="2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244600" lvl="3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659255" lvl="4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90" dirty="0"/>
            </a:fld>
            <a:endParaRPr lang="zh-CN" altLang="en-US" sz="109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1403" y="0"/>
            <a:ext cx="88234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472" y="6188762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TextBox 2"/>
          <p:cNvSpPr txBox="1"/>
          <p:nvPr/>
        </p:nvSpPr>
        <p:spPr>
          <a:xfrm>
            <a:off x="682364" y="335464"/>
            <a:ext cx="2715434" cy="7248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635"/>
              </a:lnSpc>
            </a:pPr>
            <a:r>
              <a:rPr lang="en-US" altLang="zh-CN" sz="5400" dirty="0">
                <a:latin typeface="Times New Roman" panose="02020603050405020304" pitchFamily="2" charset="0"/>
                <a:ea typeface="宋体" panose="02010600030101010101" pitchFamily="2" charset="-122"/>
              </a:rPr>
              <a:t>Problem 1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/>
            </a:fld>
            <a:endParaRPr lang="zh-CN" altLang="en-US" sz="10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75545" y="1506129"/>
                <a:ext cx="7992148" cy="2916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sz="2400">
                    <a:effectLst/>
                  </a:rPr>
                  <a:t>1.If i is an integer power of 2, the cost of the i-th operation on a data structure with n is i, otherwise it is 1.  Using accounting method to analyze the amortized cost of each operation.  </a:t>
                </a:r>
                <a:endParaRPr sz="2400">
                  <a:effectLst/>
                </a:endParaRPr>
              </a:p>
              <a:p>
                <a:pPr algn="just"/>
                <a:r>
                  <a:rPr sz="2400" b="1">
                    <a:solidFill>
                      <a:srgbClr val="FF0000"/>
                    </a:solidFill>
                    <a:effectLst/>
                  </a:rPr>
                  <a:t>ANS:</a:t>
                </a:r>
                <a:endParaRPr sz="2400" b="1">
                  <a:solidFill>
                    <a:srgbClr val="FF0000"/>
                  </a:solidFill>
                  <a:effectLst/>
                </a:endParaRPr>
              </a:p>
              <a:p>
                <a:pPr algn="just"/>
                <a:r>
                  <a:rPr sz="2400">
                    <a:effectLst/>
                  </a:rPr>
                  <a:t>The analysis of the amortized cost of each operation being 3</a:t>
                </a:r>
                <a:r>
                  <a:rPr lang="en-US" sz="2400">
                    <a:effectLst/>
                  </a:rPr>
                  <a:t>.</a:t>
                </a:r>
                <a:endParaRPr sz="2400">
                  <a:effectLst/>
                </a:endParaRPr>
              </a:p>
              <a:p>
                <a:pPr algn="just"/>
                <a:r>
                  <a:rPr sz="2400">
                    <a:effectLst/>
                  </a:rPr>
                  <a:t>When it performs a operation with a cost of 1</a:t>
                </a:r>
                <a:r>
                  <a:rPr lang="en-US" sz="2400">
                    <a:effectLst/>
                  </a:rPr>
                  <a:t>,and store 2</a:t>
                </a:r>
                <a:r>
                  <a:rPr sz="2400">
                    <a:effectLst/>
                  </a:rPr>
                  <a:t>;</a:t>
                </a:r>
                <a:endParaRPr sz="2400">
                  <a:effectLst/>
                </a:endParaRPr>
              </a:p>
              <a:p>
                <a:pPr algn="just"/>
                <a:r>
                  <a:rPr lang="en-US" sz="2400">
                    <a:effectLst/>
                  </a:rPr>
                  <a:t>when i = 2</a:t>
                </a:r>
                <a:r>
                  <a:rPr lang="en-US" sz="2400" baseline="30000">
                    <a:effectLst/>
                  </a:rPr>
                  <a:t>k</a:t>
                </a:r>
                <a:r>
                  <a:rPr lang="en-US" sz="2400">
                    <a:effectLst/>
                  </a:rPr>
                  <a:t>, 2</a:t>
                </a:r>
                <a:r>
                  <a:rPr lang="en-US" sz="2400" baseline="30000">
                    <a:effectLst/>
                  </a:rPr>
                  <a:t>k</a:t>
                </a:r>
                <a:r>
                  <a:rPr lang="en-US" sz="2400">
                    <a:effectLst/>
                  </a:rPr>
                  <a:t>-2</a:t>
                </a:r>
                <a:r>
                  <a:rPr lang="en-US" sz="2400" baseline="30000">
                    <a:effectLst/>
                  </a:rPr>
                  <a:t>k-1</a:t>
                </a:r>
                <a:r>
                  <a:rPr lang="en-US" sz="2400">
                    <a:effectLst/>
                  </a:rPr>
                  <a:t>=2</a:t>
                </a:r>
                <a:r>
                  <a:rPr lang="en-US" sz="2400" baseline="30000">
                    <a:effectLst/>
                  </a:rPr>
                  <a:t>k-1</a:t>
                </a:r>
                <a:r>
                  <a:rPr lang="en-US" sz="2400">
                    <a:effectLst/>
                  </a:rPr>
                  <a:t>, 2*2</a:t>
                </a:r>
                <a:r>
                  <a:rPr lang="en-US" sz="2400" baseline="30000">
                    <a:effectLst/>
                  </a:rPr>
                  <a:t>k-1</a:t>
                </a:r>
                <a:r>
                  <a:rPr lang="en-US" sz="2400">
                    <a:effectLst/>
                  </a:rPr>
                  <a:t> = 2</a:t>
                </a:r>
                <a:r>
                  <a:rPr lang="en-US" sz="2400" baseline="30000">
                    <a:effectLst/>
                  </a:rPr>
                  <a:t>k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</m:oMath>
                </a14:m>
                <a:r>
                  <a:rPr lang="en-US" sz="2400">
                    <a:effectLst/>
                    <a:sym typeface="+mn-ea"/>
                  </a:rPr>
                  <a:t>2</a:t>
                </a:r>
                <a:r>
                  <a:rPr lang="en-US" sz="2400" baseline="30000">
                    <a:effectLst/>
                    <a:sym typeface="+mn-ea"/>
                  </a:rPr>
                  <a:t>k</a:t>
                </a:r>
                <a:r>
                  <a:rPr lang="en-US" sz="2400">
                    <a:effectLst/>
                    <a:sym typeface="+mn-ea"/>
                  </a:rPr>
                  <a:t>-1</a:t>
                </a:r>
                <a:endParaRPr lang="en-US" sz="2400" baseline="-25000">
                  <a:effectLst/>
                </a:endParaRPr>
              </a:p>
              <a:p>
                <a:pPr algn="just"/>
                <a:endParaRPr lang="en-US" sz="2400" baseline="-25000">
                  <a:effectLst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5" y="1506129"/>
                <a:ext cx="7992148" cy="2916555"/>
              </a:xfrm>
              <a:prstGeom prst="rect">
                <a:avLst/>
              </a:prstGeom>
              <a:blipFill rotWithShape="1">
                <a:blip r:embed="rId2"/>
                <a:stretch>
                  <a:fillRect l="-7" t="-19" r="8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1403" y="0"/>
            <a:ext cx="88234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472" y="6188762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TextBox 2"/>
          <p:cNvSpPr txBox="1"/>
          <p:nvPr/>
        </p:nvSpPr>
        <p:spPr>
          <a:xfrm>
            <a:off x="706494" y="761549"/>
            <a:ext cx="2715434" cy="7248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635"/>
              </a:lnSpc>
            </a:pPr>
            <a:r>
              <a:rPr lang="en-US" altLang="zh-CN" sz="5400" dirty="0">
                <a:latin typeface="Times New Roman" panose="02020603050405020304" pitchFamily="2" charset="0"/>
                <a:ea typeface="宋体" panose="02010600030101010101" pitchFamily="2" charset="-122"/>
              </a:rPr>
              <a:t>Problem 2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/>
            </a:fld>
            <a:endParaRPr lang="zh-CN" altLang="en-US" sz="1025" dirty="0"/>
          </a:p>
        </p:txBody>
      </p:sp>
      <p:sp>
        <p:nvSpPr>
          <p:cNvPr id="3" name="文本框 2"/>
          <p:cNvSpPr txBox="1"/>
          <p:nvPr/>
        </p:nvSpPr>
        <p:spPr>
          <a:xfrm>
            <a:off x="360000" y="1486444"/>
            <a:ext cx="799214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400">
                <a:effectLst/>
              </a:rPr>
              <a:t>2.Suppose we have a potential function Φ such that Φ(Di)≥Φ(D0) for all i, but Φ(0)≠0 . Show that there exists a potential function Φ′ such that Φ′(D0)=0, Φ′(Di)≥0 for all i ≥1, and the amortized costs using Φ′ are the same as the amortized costs using Φ.</a:t>
            </a:r>
            <a:r>
              <a:rPr sz="2400">
                <a:effectLst/>
              </a:rPr>
              <a:t> </a:t>
            </a:r>
            <a:endParaRPr sz="240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1403" y="0"/>
            <a:ext cx="88234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472" y="6188762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TextBox 2"/>
          <p:cNvSpPr txBox="1"/>
          <p:nvPr/>
        </p:nvSpPr>
        <p:spPr>
          <a:xfrm>
            <a:off x="706494" y="761549"/>
            <a:ext cx="2715434" cy="7248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635"/>
              </a:lnSpc>
            </a:pPr>
            <a:r>
              <a:rPr lang="en-US" altLang="zh-CN" sz="5400" dirty="0">
                <a:latin typeface="Times New Roman" panose="02020603050405020304" pitchFamily="2" charset="0"/>
                <a:ea typeface="宋体" panose="02010600030101010101" pitchFamily="2" charset="-122"/>
              </a:rPr>
              <a:t>Problem 2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/>
            </a:fld>
            <a:endParaRPr lang="zh-CN" altLang="en-US" sz="1025" dirty="0"/>
          </a:p>
        </p:txBody>
      </p:sp>
      <p:sp>
        <p:nvSpPr>
          <p:cNvPr id="3" name="文本框 2"/>
          <p:cNvSpPr txBox="1"/>
          <p:nvPr/>
        </p:nvSpPr>
        <p:spPr>
          <a:xfrm>
            <a:off x="360000" y="1486444"/>
            <a:ext cx="799214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400" b="1">
                <a:solidFill>
                  <a:srgbClr val="FF0000"/>
                </a:solidFill>
                <a:effectLst/>
              </a:rPr>
              <a:t>ANS:</a:t>
            </a:r>
            <a:endParaRPr sz="2400" b="1">
              <a:solidFill>
                <a:srgbClr val="FF0000"/>
              </a:solidFill>
              <a:effectLst/>
            </a:endParaRPr>
          </a:p>
          <a:p>
            <a:pPr algn="just"/>
            <a:r>
              <a:rPr sz="2400">
                <a:effectLst/>
              </a:rPr>
              <a:t>Define the potential function  Φ′(Di)=Φ(Di)−Φ(D0) for all  i≥1.</a:t>
            </a:r>
            <a:endParaRPr sz="2400">
              <a:effectLst/>
            </a:endParaRPr>
          </a:p>
          <a:p>
            <a:pPr algn="just"/>
            <a:r>
              <a:rPr sz="2400">
                <a:effectLst/>
              </a:rPr>
              <a:t>Then  Φ′(D0)=Φ(D0)−Φ(D0)=0,   </a:t>
            </a:r>
            <a:endParaRPr sz="2400">
              <a:effectLst/>
            </a:endParaRPr>
          </a:p>
          <a:p>
            <a:pPr algn="just"/>
            <a:r>
              <a:rPr sz="2400">
                <a:effectLst/>
              </a:rPr>
              <a:t>And  Φ′(Di)=Φ(Di)−Φ(D0)≥0. </a:t>
            </a:r>
            <a:endParaRPr sz="2400">
              <a:effectLst/>
            </a:endParaRPr>
          </a:p>
          <a:p>
            <a:pPr algn="just"/>
            <a:r>
              <a:rPr sz="2400">
                <a:effectLst/>
              </a:rPr>
              <a:t>The amortized cost is</a:t>
            </a:r>
            <a:endParaRPr sz="2400">
              <a:effectLst/>
            </a:endParaRPr>
          </a:p>
          <a:p>
            <a:pPr indent="457200" algn="just"/>
            <a:r>
              <a:rPr lang="en-US" sz="2400">
                <a:effectLst/>
              </a:rPr>
              <a:t>    </a:t>
            </a:r>
            <a:r>
              <a:rPr sz="2400">
                <a:effectLst/>
              </a:rPr>
              <a:t>i</a:t>
            </a:r>
            <a:r>
              <a:rPr lang="en-US" sz="2400">
                <a:effectLst/>
              </a:rPr>
              <a:t>	</a:t>
            </a:r>
            <a:r>
              <a:rPr sz="2400">
                <a:effectLst/>
              </a:rPr>
              <a:t>=c</a:t>
            </a:r>
            <a:r>
              <a:rPr sz="2400" baseline="-25000">
                <a:effectLst/>
              </a:rPr>
              <a:t>i</a:t>
            </a:r>
            <a:r>
              <a:rPr sz="2400">
                <a:effectLst/>
              </a:rPr>
              <a:t> + Φ′(D</a:t>
            </a:r>
            <a:r>
              <a:rPr sz="2400" baseline="-25000">
                <a:effectLst/>
              </a:rPr>
              <a:t>i</a:t>
            </a:r>
            <a:r>
              <a:rPr sz="2400">
                <a:effectLst/>
              </a:rPr>
              <a:t>) − Φ′(D</a:t>
            </a:r>
            <a:r>
              <a:rPr sz="2400" baseline="-25000">
                <a:effectLst/>
              </a:rPr>
              <a:t>i−1</a:t>
            </a:r>
            <a:r>
              <a:rPr sz="2400">
                <a:effectLst/>
              </a:rPr>
              <a:t>) </a:t>
            </a:r>
            <a:endParaRPr sz="2400">
              <a:effectLst/>
            </a:endParaRPr>
          </a:p>
          <a:p>
            <a:pPr marL="457200" lvl="1" indent="457200" algn="just"/>
            <a:r>
              <a:rPr sz="2400">
                <a:effectLst/>
              </a:rPr>
              <a:t>=c</a:t>
            </a:r>
            <a:r>
              <a:rPr sz="2400" baseline="-25000">
                <a:effectLst/>
              </a:rPr>
              <a:t>i</a:t>
            </a:r>
            <a:r>
              <a:rPr sz="2400">
                <a:effectLst/>
              </a:rPr>
              <a:t> + (Φ(D</a:t>
            </a:r>
            <a:r>
              <a:rPr sz="2400" baseline="-25000">
                <a:effectLst/>
              </a:rPr>
              <a:t>i</a:t>
            </a:r>
            <a:r>
              <a:rPr sz="2400">
                <a:effectLst/>
              </a:rPr>
              <a:t>) −Φ(D</a:t>
            </a:r>
            <a:r>
              <a:rPr sz="2400" baseline="-25000">
                <a:effectLst/>
              </a:rPr>
              <a:t>0</a:t>
            </a:r>
            <a:r>
              <a:rPr sz="2400">
                <a:effectLst/>
              </a:rPr>
              <a:t>)) − (Φ(D</a:t>
            </a:r>
            <a:r>
              <a:rPr sz="2400" baseline="-25000">
                <a:effectLst/>
              </a:rPr>
              <a:t>i−1</a:t>
            </a:r>
            <a:r>
              <a:rPr sz="2400">
                <a:effectLst/>
              </a:rPr>
              <a:t>) − Φ(D</a:t>
            </a:r>
            <a:r>
              <a:rPr sz="2400" baseline="-25000">
                <a:effectLst/>
              </a:rPr>
              <a:t>0</a:t>
            </a:r>
            <a:r>
              <a:rPr sz="2400">
                <a:effectLst/>
              </a:rPr>
              <a:t>)) </a:t>
            </a:r>
            <a:endParaRPr sz="2400">
              <a:effectLst/>
            </a:endParaRPr>
          </a:p>
          <a:p>
            <a:pPr marL="457200" lvl="1" indent="457200" algn="just"/>
            <a:r>
              <a:rPr sz="2400">
                <a:effectLst/>
              </a:rPr>
              <a:t>=c</a:t>
            </a:r>
            <a:r>
              <a:rPr sz="2400" baseline="-25000">
                <a:effectLst/>
              </a:rPr>
              <a:t>i</a:t>
            </a:r>
            <a:r>
              <a:rPr sz="2400">
                <a:effectLst/>
              </a:rPr>
              <a:t> + Φ(D</a:t>
            </a:r>
            <a:r>
              <a:rPr sz="2400" baseline="-25000">
                <a:effectLst/>
              </a:rPr>
              <a:t>i</a:t>
            </a:r>
            <a:r>
              <a:rPr sz="2400">
                <a:effectLst/>
              </a:rPr>
              <a:t>) − Φ(D</a:t>
            </a:r>
            <a:r>
              <a:rPr sz="2400" baseline="-25000">
                <a:effectLst/>
              </a:rPr>
              <a:t>i−1</a:t>
            </a:r>
            <a:r>
              <a:rPr sz="2400">
                <a:effectLst/>
              </a:rPr>
              <a:t>) </a:t>
            </a:r>
            <a:endParaRPr sz="2400">
              <a:effectLst/>
            </a:endParaRPr>
          </a:p>
          <a:p>
            <a:pPr marL="457200" lvl="1" indent="457200" algn="just"/>
            <a:r>
              <a:rPr sz="2400">
                <a:effectLst/>
              </a:rPr>
              <a:t>=i’  </a:t>
            </a:r>
            <a:endParaRPr sz="240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1403" y="0"/>
            <a:ext cx="88234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472" y="6188762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TextBox 2"/>
          <p:cNvSpPr txBox="1"/>
          <p:nvPr/>
        </p:nvSpPr>
        <p:spPr>
          <a:xfrm>
            <a:off x="646804" y="264979"/>
            <a:ext cx="2715434" cy="7248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635"/>
              </a:lnSpc>
            </a:pPr>
            <a:r>
              <a:rPr lang="en-US" altLang="zh-CN" sz="5400" dirty="0">
                <a:latin typeface="Times New Roman" panose="02020603050405020304" pitchFamily="2" charset="0"/>
                <a:ea typeface="宋体" panose="02010600030101010101" pitchFamily="2" charset="-122"/>
              </a:rPr>
              <a:t>Problem 3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/>
            </a:fld>
            <a:endParaRPr lang="zh-CN" altLang="en-US" sz="1025" dirty="0"/>
          </a:p>
        </p:txBody>
      </p:sp>
      <p:sp>
        <p:nvSpPr>
          <p:cNvPr id="3" name="文本框 2"/>
          <p:cNvSpPr txBox="1"/>
          <p:nvPr/>
        </p:nvSpPr>
        <p:spPr>
          <a:xfrm>
            <a:off x="360000" y="989874"/>
            <a:ext cx="7992148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400">
                <a:effectLst/>
              </a:rPr>
              <a:t>3.</a:t>
            </a:r>
            <a:r>
              <a:rPr sz="2000">
                <a:effectLst/>
              </a:rPr>
              <a:t>There are two stacks, A and B, that can perform the following five operations (A size is n, B size is m): 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PushA(x): Push x into stack A, actual cost = 1 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PushB(x): Push x into stack B, actual cost = 1 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MultiPopA(k): Pop up min{k, n} elements from A, actual cost = min{k, n} 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MultiPopB(k): Pop up min{k, m} elements from B, actual cost = min{k, m} 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Transfer(k): Transfer elements from A to B until transferring k elements or A is empty, actual cost = number of transferred elements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What is the worst-case time complexity of the three operations MultiPopA (k), MultiPopB (k), and Transfer (k)? Define a potential energy function Φ(n, m), which proves that the cost of the above operation is equal to O (1)</a:t>
            </a:r>
            <a:endParaRPr sz="2000">
              <a:effectLst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zh-CN" sz="200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1403" y="0"/>
            <a:ext cx="88234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472" y="6188762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TextBox 2"/>
          <p:cNvSpPr txBox="1"/>
          <p:nvPr/>
        </p:nvSpPr>
        <p:spPr>
          <a:xfrm>
            <a:off x="670299" y="271329"/>
            <a:ext cx="2715434" cy="7248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635"/>
              </a:lnSpc>
            </a:pPr>
            <a:r>
              <a:rPr lang="en-US" altLang="zh-CN" sz="5400" dirty="0">
                <a:latin typeface="Times New Roman" panose="02020603050405020304" pitchFamily="2" charset="0"/>
                <a:ea typeface="宋体" panose="02010600030101010101" pitchFamily="2" charset="-122"/>
              </a:rPr>
              <a:t>Problem 3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/>
            </a:fld>
            <a:endParaRPr lang="zh-CN" altLang="en-US" sz="1025" dirty="0"/>
          </a:p>
        </p:txBody>
      </p:sp>
      <p:sp>
        <p:nvSpPr>
          <p:cNvPr id="2" name="文本框 1"/>
          <p:cNvSpPr txBox="1"/>
          <p:nvPr/>
        </p:nvSpPr>
        <p:spPr>
          <a:xfrm>
            <a:off x="4500000" y="563114"/>
            <a:ext cx="309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54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0000" y="989874"/>
            <a:ext cx="7992148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2000" b="1">
                <a:solidFill>
                  <a:srgbClr val="FF0000"/>
                </a:solidFill>
                <a:effectLst/>
              </a:rPr>
              <a:t>ANS:</a:t>
            </a:r>
            <a:endParaRPr sz="2000" b="1">
              <a:solidFill>
                <a:srgbClr val="FF0000"/>
              </a:solidFill>
              <a:effectLst/>
            </a:endParaRPr>
          </a:p>
          <a:p>
            <a:pPr algn="just"/>
            <a:r>
              <a:rPr sz="2000">
                <a:effectLst/>
              </a:rPr>
              <a:t>When the stack is full, the time complexity of functions MultiPopA (k) and MultiPopB (k) is O(n)(5 points)and O(m)(5 points)respectively. When n elements are popped from A and pushed to B,  the time complexity of functions Transfer (k) is O(n)(5 points).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Define the potential function Φ(n,m) = 3n + m. The initial potential is 0. Φ(Di) = Φ(D0).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PushA(x): 	i	=  ci + Φ′(Di+1) − Φ′(Di)  =  4  (5 points)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PushB(x):		i	=  ci + Φ′(Di+1) − Φ′(Di)  =  2  (5 points)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MultiPopA(k):	i	=  k +3 (n-k) + m - (3n +m)  =  -2k  (5 points)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MultiPopB(k):	i	=  k +3n + (m-k) - (3n +m)  =  0    (5 points)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Transfer(k):	i	=  2k +3 (n-k) + (m+k) - (3n +m)  =  </a:t>
            </a:r>
            <a:r>
              <a:rPr lang="en-US" sz="2000">
                <a:effectLst/>
              </a:rPr>
              <a:t>0</a:t>
            </a:r>
            <a:r>
              <a:rPr sz="2000">
                <a:effectLst/>
              </a:rPr>
              <a:t>  (5 points)</a:t>
            </a:r>
            <a:endParaRPr sz="2000">
              <a:effectLst/>
            </a:endParaRPr>
          </a:p>
          <a:p>
            <a:pPr algn="just"/>
            <a:r>
              <a:rPr sz="2000">
                <a:effectLst/>
              </a:rPr>
              <a:t>So the cost of the above operation is equal to O (1).</a:t>
            </a:r>
            <a:endParaRPr sz="20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beb4a01-80b2-4078-978b-895f3269f531"/>
  <p:tag name="COMMONDATA" val="eyJoZGlkIjoiZmZhYTRmNTIzZGY0OTAwMmUyYWQyMmFiYjQxYjNhYWIifQ=="/>
  <p:tag name="commondata" val="eyJoZGlkIjoiMjI3ZmY3MmJmNDU3ZTU0MzAzYThiNTIzMGFiM2M0Mj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2391</Words>
  <Application>WPS 演示</Application>
  <PresentationFormat>全屏显示(4:3)</PresentationFormat>
  <Paragraphs>78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kaige mao</dc:creator>
  <cp:lastModifiedBy>杨凡</cp:lastModifiedBy>
  <cp:revision>67</cp:revision>
  <dcterms:created xsi:type="dcterms:W3CDTF">2020-09-07T04:45:00Z</dcterms:created>
  <dcterms:modified xsi:type="dcterms:W3CDTF">2023-11-06T10:04:32Z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9C67B02D0DF545FC9D5BD5F0AB49393F_13</vt:lpwstr>
  </property>
  <property fmtid="{D5CDD505-2E9C-101B-9397-08002B2CF9AE}" pid="3" name="KSOProductBuildVer">
    <vt:lpwstr>2052-12.1.0.15712</vt:lpwstr>
  </property>
</Properties>
</file>