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41" r:id="rId3"/>
    <p:sldId id="457" r:id="rId4"/>
    <p:sldId id="400" r:id="rId5"/>
    <p:sldId id="401" r:id="rId6"/>
    <p:sldId id="405" r:id="rId7"/>
    <p:sldId id="448" r:id="rId8"/>
    <p:sldId id="406" r:id="rId9"/>
    <p:sldId id="475" r:id="rId10"/>
    <p:sldId id="446" r:id="rId11"/>
    <p:sldId id="476" r:id="rId12"/>
    <p:sldId id="407" r:id="rId13"/>
    <p:sldId id="410" r:id="rId14"/>
    <p:sldId id="458" r:id="rId15"/>
    <p:sldId id="459" r:id="rId16"/>
    <p:sldId id="456" r:id="rId17"/>
    <p:sldId id="444" r:id="rId18"/>
    <p:sldId id="462" r:id="rId19"/>
    <p:sldId id="460" r:id="rId20"/>
    <p:sldId id="450" r:id="rId21"/>
    <p:sldId id="461" r:id="rId22"/>
    <p:sldId id="445" r:id="rId23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A50021"/>
    <a:srgbClr val="FFFF00"/>
    <a:srgbClr val="FF33CC"/>
    <a:srgbClr val="FF0000"/>
    <a:srgbClr val="000099"/>
    <a:srgbClr val="F3FFFF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197"/>
  </p:normalViewPr>
  <p:slideViewPr>
    <p:cSldViewPr showGuide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5DA02B-8216-4C10-8708-CD05F3ED44E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CA91DF-C89E-4BE5-9625-ACA5061A51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7780"/>
            <a:ext cx="9144000" cy="697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9925"/>
            <a:ext cx="3008630" cy="7651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30250"/>
            <a:ext cx="5111750" cy="55137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idx="13"/>
          </p:nvPr>
        </p:nvSpPr>
        <p:spPr>
          <a:xfrm>
            <a:off x="1792605" y="805180"/>
            <a:ext cx="5486400" cy="392239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14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页脚占位符 5"/>
          <p:cNvSpPr>
            <a:spLocks noGrp="1"/>
          </p:cNvSpPr>
          <p:nvPr/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/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33045" y="680085"/>
            <a:ext cx="871156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770" y="1778000"/>
            <a:ext cx="8763635" cy="435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8CAE0-B35C-4D67-9B92-A6142228B9D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17780"/>
            <a:ext cx="9144000" cy="6978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charset="-122"/>
          <a:ea typeface="微软雅黑" panose="020B0503020204020204" charset="-122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1522412"/>
            <a:ext cx="7159625" cy="1601787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面向对象程序设计（</a:t>
            </a: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Java 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br>
              <a:rPr kumimoji="0" lang="en-US" altLang="zh-CN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期末复习大纲</a:t>
            </a:r>
            <a:endParaRPr kumimoji="0" lang="en-US" altLang="zh-CN" sz="4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429000"/>
            <a:ext cx="7010400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+mn-ea"/>
                <a:cs typeface="+mn-cs"/>
              </a:rPr>
              <a:t>考试时间：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+mn-ea"/>
                <a:cs typeface="+mn-cs"/>
              </a:rPr>
              <a:t>15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+mn-ea"/>
                <a:cs typeface="+mn-cs"/>
              </a:rPr>
              <a:t>周周二上午（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+mn-ea"/>
                <a:cs typeface="+mn-cs"/>
              </a:rPr>
              <a:t>6.4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+mn-ea"/>
              <a:cs typeface="+mn-cs"/>
            </a:endParaRPr>
          </a:p>
        </p:txBody>
      </p:sp>
      <p:sp>
        <p:nvSpPr>
          <p:cNvPr id="4098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b="0" dirty="0">
                <a:effectLst/>
                <a:latin typeface="+mn-lt"/>
                <a:ea typeface="宋体" panose="02010600030101010101" pitchFamily="2" charset="-122"/>
                <a:cs typeface="+mn-cs"/>
              </a:rPr>
            </a:fld>
            <a:endParaRPr lang="en-US" altLang="zh-CN" b="0" dirty="0">
              <a:effectLst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82645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ch05 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继承与接口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06538"/>
            <a:ext cx="82296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上转型对象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---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父类变量指向子类的对象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继承与多态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父类定义共性的方法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子类对继承的父类方法进行方法重写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利用上转型对象指向不同的子类对象，调用被不同子类所重写的方法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抽象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与抽象方法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抽象类不可实例化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含抽象方法的类必须声明为抽象类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程序分析，程序编写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6953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ch05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继承与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接口（续）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191770" y="1263015"/>
            <a:ext cx="8763635" cy="567944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接口定义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----interface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2000" dirty="0" smtClean="0">
                <a:latin typeface="+mn-lt"/>
                <a:ea typeface="+mn-ea"/>
                <a:cs typeface="+mn-cs"/>
              </a:rPr>
              <a:t>JDK8</a:t>
            </a:r>
            <a:r>
              <a:rPr lang="zh-CN" altLang="en-US" sz="2000" dirty="0" smtClean="0">
                <a:latin typeface="+mn-lt"/>
                <a:ea typeface="+mn-ea"/>
                <a:cs typeface="+mn-cs"/>
              </a:rPr>
              <a:t>之后，接口体中的方法包括抽象方法、</a:t>
            </a:r>
            <a:r>
              <a:rPr lang="en-US" altLang="zh-CN" sz="2000" dirty="0" smtClean="0">
                <a:latin typeface="+mn-lt"/>
                <a:ea typeface="+mn-ea"/>
                <a:cs typeface="+mn-cs"/>
              </a:rPr>
              <a:t>default</a:t>
            </a:r>
            <a:r>
              <a:rPr lang="zh-CN" altLang="en-US" sz="2000" dirty="0" smtClean="0">
                <a:latin typeface="+mn-lt"/>
                <a:ea typeface="+mn-ea"/>
                <a:cs typeface="+mn-cs"/>
              </a:rPr>
              <a:t>实例方法、</a:t>
            </a:r>
            <a:r>
              <a:rPr lang="en-US" altLang="zh-CN" sz="2000" dirty="0" smtClean="0">
                <a:latin typeface="+mn-lt"/>
                <a:ea typeface="+mn-ea"/>
                <a:cs typeface="+mn-cs"/>
              </a:rPr>
              <a:t>static</a:t>
            </a:r>
            <a:r>
              <a:rPr lang="zh-CN" altLang="en-US" sz="2000" dirty="0" smtClean="0">
                <a:latin typeface="+mn-lt"/>
                <a:ea typeface="+mn-ea"/>
                <a:cs typeface="+mn-cs"/>
              </a:rPr>
              <a:t>方法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接口实现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----implements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重写接口方法，注意访问权限必须改回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接口回调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-----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接口变量指向接口实现类对象，调用重写的接口方法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接口多态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接口变量指向不同的接口实现类对象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调用被</a:t>
            </a:r>
            <a:r>
              <a:rPr lang="zh-CN" altLang="en-US" sz="200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  <a:sym typeface="+mn-ea"/>
              </a:rPr>
              <a:t>不同的接口实现类所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重写的接口方法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抽象类与接口的对比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程序设计与分析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</p:txBody>
      </p:sp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799" cy="99695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ch06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内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部类、匿名类与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Lambda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表达式、异常类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910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与外嵌类直接的关系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可访问外嵌类的成员变量和成员方法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外嵌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类可以用内部类声明对象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内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部类仅供外嵌类使用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内部类的类体中不可声明类变量和类方法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匿名类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与子类有关的匿名类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与接口有关的匿名类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</p:txBody>
      </p:sp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19600" y="1752600"/>
            <a:ext cx="42672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Lambda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只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写参数列表和方法体的匿名方法。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异常类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处理异常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- try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。。。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。。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finally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注意执行流程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抛出异常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- throw    throws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用户自定义异常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---extends Exception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ch07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面向对象设计的基本原则（不单考）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534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能阅读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类图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，识别其中的类及其属性和方法，能识别类之间的关联、依赖、泛化、实现关系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面向对象设计原则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面向抽象原则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—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设计类时，不面向具体的类，而是面向抽象类或接口。结合第五章，代码分析、程序设计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开闭原则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用户设计应对扩展开放，对修改关闭，以应对需求的变化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用组合，少用继承原则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—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组合复用为黑盒复用，整体对象与部分对象为弱耦合关系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高内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聚低耦合原则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—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方法内部为相关行为，类不含太多其他类的引用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</p:txBody>
      </p:sp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sng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altLang="zh-CN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h08</a:t>
            </a:r>
            <a:r>
              <a:rPr kumimoji="0" lang="zh-CN" altLang="en-US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设计模式（不考）</a:t>
            </a:r>
            <a:endParaRPr kumimoji="0" lang="zh-CN" altLang="en-US" sz="3600" b="1" i="0" u="none" strike="sng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100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设计模式是针对某一类问题的最佳解决方案，已被成功地应用于实践，解决了某种特定情境中重复发生的问题。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的设计模式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策略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定义一系列算法，封装起来，使他们可相互替换。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访问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者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不改变各个元素的类的前提下定义作用于这些元素的新操作。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装饰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动态地给对象添加一些额外的职责。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适配器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将一个类的接口转换成客户希望的另一个接口。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工厂方法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把类的实例化延迟到其子类。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责任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链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模式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使多个对象都有机会处理请求，从而避免请求的发送者和接收者之间的耦合关系。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</p:txBody>
      </p:sp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ch09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常用实用类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字符串处理的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String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类与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StringBuffer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java.lang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包中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均为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final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类，但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String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类的对象初始化后不能改变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字符串常量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==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equals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（）方法的区别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StringTokenizer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Scanner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java.util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包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用于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字符串解析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Scanner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可使用正则表达式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作为分隔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标记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会利用以上类编写简单的字符串处理程序，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或分析程序输出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ch10 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 Swing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所对应的包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java.awt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javax.swing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java.awt.event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底层容器类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JFrame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组件、容器与布局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处理事件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概念：事件源、事件、事件监听器、事件处理方法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JDK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事件处理的委托代理模型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事件源、监听器、处理事件的接口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事件与监听器之间的对应关系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简单事件的处理过程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+mn-lt"/>
                <a:ea typeface="+mn-ea"/>
              </a:rPr>
              <a:t>了解</a:t>
            </a:r>
            <a:r>
              <a:rPr lang="en-US" altLang="zh-CN" sz="2000" dirty="0" smtClean="0">
                <a:latin typeface="+mn-lt"/>
                <a:ea typeface="+mn-ea"/>
              </a:rPr>
              <a:t>MVC</a:t>
            </a:r>
            <a:r>
              <a:rPr lang="zh-CN" altLang="en-US" sz="2000" dirty="0" smtClean="0">
                <a:latin typeface="+mn-lt"/>
                <a:ea typeface="+mn-ea"/>
              </a:rPr>
              <a:t>结构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简单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界面及事件处理的代码分析及补全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ch11 </a:t>
            </a:r>
            <a:r>
              <a:rPr kumimoji="0" lang="zh-CN" altLang="en-US" sz="44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对话框（不考）</a:t>
            </a:r>
            <a:endParaRPr kumimoji="0" lang="zh-CN" altLang="en-US" sz="4400" b="1" i="0" u="none" strike="sng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JDialog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无模式对话框和有</a:t>
            </a:r>
            <a:r>
              <a:rPr lang="zh-CN" altLang="en-US" sz="2400" dirty="0" smtClean="0">
                <a:latin typeface="+mn-lt"/>
                <a:ea typeface="楷体_GB2312" pitchFamily="49" charset="-122"/>
              </a:rPr>
              <a:t>模式对话框</a:t>
            </a:r>
            <a:endParaRPr lang="en-US" altLang="zh-CN" sz="2400" dirty="0" smtClean="0"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文件对话框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---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JFileChooser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2800" dirty="0" err="1" smtClean="0">
                <a:latin typeface="+mn-lt"/>
                <a:ea typeface="+mn-ea"/>
              </a:rPr>
              <a:t>JOptionPane</a:t>
            </a:r>
            <a:r>
              <a:rPr lang="zh-CN" altLang="en-US" sz="2800" dirty="0" smtClean="0">
                <a:latin typeface="+mn-lt"/>
                <a:ea typeface="+mn-ea"/>
              </a:rPr>
              <a:t>类相关对话框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+mn-lt"/>
                <a:ea typeface="+mn-ea"/>
              </a:rPr>
              <a:t>消息对话框</a:t>
            </a:r>
            <a:endParaRPr lang="en-US" altLang="zh-CN" sz="2000" dirty="0" smtClean="0">
              <a:latin typeface="+mn-lt"/>
              <a:ea typeface="+mn-ea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输入对话框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 smtClean="0">
                <a:latin typeface="+mn-lt"/>
                <a:ea typeface="+mn-ea"/>
              </a:rPr>
              <a:t>确认对话框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颜色对话框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---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JColorChooser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69151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输入流与输出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流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9221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文件相关类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的构造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方法及常用方法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File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类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lang="zh-CN" altLang="en-US" sz="2000" dirty="0" smtClean="0">
                <a:latin typeface="+mn-lt"/>
                <a:ea typeface="楷体_GB2312" pitchFamily="49" charset="-122"/>
              </a:rPr>
              <a:t>获取文件相关信息，不涉及对文件的读写操作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文件字节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FileInputStream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FileOutputStream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文件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字符流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FileReader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FileWriter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缓冲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—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BufferedReader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BufferedWriter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对象流</a:t>
            </a:r>
            <a:r>
              <a:rPr kumimoji="0" lang="en-US" altLang="zh-CN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---</a:t>
            </a:r>
            <a:r>
              <a:rPr kumimoji="0" lang="en-US" altLang="zh-CN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ObjectInputStream</a:t>
            </a:r>
            <a:r>
              <a:rPr kumimoji="0" lang="zh-CN" altLang="en-US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ObjectOutputStream</a:t>
            </a:r>
            <a:r>
              <a:rPr kumimoji="0" lang="zh-CN" altLang="en-US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（不考）</a:t>
            </a:r>
            <a:endParaRPr kumimoji="0" lang="en-US" altLang="zh-CN" sz="2400" b="1" i="0" u="none" strike="sng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strike="sngStrike" dirty="0" smtClean="0">
                <a:latin typeface="+mn-lt"/>
                <a:ea typeface="+mn-ea"/>
              </a:rPr>
              <a:t>序列化与对象克隆（不考）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Scanner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解析文件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会简单的文件编程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文件编程会抛出的异常：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IOException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ch13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泛型与集合框架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泛型类和泛型接口的定义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使用泛型类声明对象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熟练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集合框架中常用的数据结构泛型类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java.util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eaLnBrk="1" hangingPunct="1">
              <a:buClr>
                <a:schemeClr val="tx2"/>
              </a:buClr>
              <a:buSzPct val="75000"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LinkedList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&lt;E&gt;</a:t>
            </a:r>
            <a:r>
              <a:rPr kumimoji="0" lang="zh-CN" altLang="en-US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HashMap</a:t>
            </a:r>
            <a:r>
              <a:rPr kumimoji="0" lang="en-US" altLang="zh-CN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&lt;K,V&gt;</a:t>
            </a:r>
            <a:r>
              <a:rPr kumimoji="0" lang="zh-CN" altLang="en-US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TreeSet</a:t>
            </a:r>
            <a:r>
              <a:rPr kumimoji="0" lang="en-US" altLang="zh-CN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&lt;E&gt;</a:t>
            </a:r>
            <a:r>
              <a:rPr kumimoji="0" lang="zh-CN" altLang="en-US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sng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TreeMap</a:t>
            </a:r>
            <a:r>
              <a:rPr kumimoji="0" lang="en-US" altLang="zh-CN" sz="2400" b="1" i="0" u="none" strike="sng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&lt;K,V&gt;</a:t>
            </a:r>
            <a:r>
              <a:rPr lang="zh-CN" altLang="en-US" sz="2400" strike="sngStrike" dirty="0"/>
              <a:t> 、</a:t>
            </a:r>
            <a:r>
              <a:rPr kumimoji="0" lang="en-US" altLang="zh-CN" sz="2400" b="1" i="0" u="none" strike="sngStrike" kern="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sngStrike" kern="0" cap="none" spc="0" normalizeH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HashSet</a:t>
            </a:r>
            <a:r>
              <a:rPr kumimoji="0" lang="en-US" altLang="zh-CN" sz="2400" b="1" i="0" u="none" strike="sngStrike" kern="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&lt;E&gt; </a:t>
            </a:r>
            <a:endParaRPr kumimoji="0" lang="en-US" altLang="zh-CN" sz="2400" b="1" i="0" u="none" strike="sngStrike" kern="0" cap="none" spc="0" normalizeH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eaLnBrk="1" hangingPunct="1">
              <a:buClr>
                <a:schemeClr val="tx2"/>
              </a:buClr>
              <a:buSzPct val="75000"/>
              <a:defRPr/>
            </a:pPr>
            <a:r>
              <a:rPr lang="en-US" altLang="zh-CN" sz="2000" noProof="0" dirty="0" err="1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cs typeface="+mn-cs"/>
                <a:sym typeface="+mn-ea"/>
              </a:rPr>
              <a:t>LinkedList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&lt;E&gt;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：创建链表、添加元素、遍历链表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代码分析，程序设计类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61531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分值待定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9089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一、简答题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每小题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zh-CN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共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两个背诵的，两到三个根据代码考概念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考核点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：源文件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命名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的规定、联合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编译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、面向对象编程的3大特性（封装、继承、多态）、类的定义、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对象组合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类成员与实例成员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、构造方法、参数传值、访问权限、子类的继承性、子类对象的构造过程、方法重载、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方法重写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抽象类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、上转型对象概念及特点、继承多态、接口回调、接口多态、异常处理、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面向对象设计原则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（面向抽象原则、开闭原则、多用组合少用继承原则、高内聚原则）、简单UML图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二、代码分析（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每小题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zh-CN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共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考核点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数组及数组工具类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、重要运算符的使用（i++与++i(i--与--i）的区别、</a:t>
            </a:r>
            <a:r>
              <a:rPr kumimoji="0" lang="en-US" altLang="zh-CN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联合</a:t>
            </a:r>
            <a:r>
              <a:rPr kumimoji="0" lang="en-US" altLang="zh-CN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获取整数的每位数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三目运算符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等）、break continue对控制语句执行流程的影响、成员变量隐藏、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实例变量和类变量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、String类、StringBuffer类、界面与事件处理、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子类构造方法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、方法重载、</a:t>
            </a:r>
            <a:r>
              <a:rPr lang="zh-CN" altLang="en-US" sz="1400" noProof="0" dirty="0" smtClean="0">
                <a:solidFill>
                  <a:srgbClr val="3333CC"/>
                </a:solidFill>
                <a:latin typeface="+mn-lt"/>
                <a:ea typeface="+mn-ea"/>
              </a:rPr>
              <a:t>方法重写、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上转型对象、继承与多态、接口与多态、super、接口回调、面向抽象编程、面向接口编程、对象组合、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异常处理执行流程</a:t>
            </a:r>
            <a:r>
              <a:rPr kumimoji="0" lang="zh-CN" altLang="en-US" sz="1400" b="1" i="0" u="none" strike="noStrike" kern="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、集合框架泛型类、线程创建、线程启动、线程同步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三、程序补全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（每空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分，共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>
              <a:buClr>
                <a:schemeClr val="bg2"/>
              </a:buClr>
              <a:buSzPct val="75000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考核点：方法重载、继承、方法重写、上转型对象、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接口定义、接口实现与接口回调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动作事件</a:t>
            </a:r>
            <a:r>
              <a:rPr kumimoji="0" lang="zh-CN" altLang="en-US" sz="1400" b="1" i="0" u="none" strike="noStrike" kern="0" cap="none" spc="0" normalizeH="0" baseline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处理、</a:t>
            </a:r>
            <a:r>
              <a:rPr kumimoji="0" lang="zh-CN" altLang="en-US" sz="1400" b="1" i="0" u="none" strike="noStrike" kern="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Scanner类解析字符串及文件</a:t>
            </a:r>
            <a:r>
              <a:rPr kumimoji="0" lang="zh-CN" altLang="en-US" sz="1400" b="1" i="0" u="none" strike="noStrike" kern="0" cap="none" spc="0" normalizeH="0" baseline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1400" b="1" i="0" u="none" strike="noStrike" kern="0" cap="none" spc="0" normalizeH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线程创建、线程启动、线程同步</a:t>
            </a:r>
            <a:r>
              <a:rPr kumimoji="0" lang="zh-CN" altLang="en-US" sz="1400" b="1" i="0" u="none" strike="noStrike" kern="0" cap="none" spc="0" normalizeH="0" baseline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、文件读写、LinkedList&lt;E&gt;等重要泛型类的使用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四、编程设计（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题，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考核点：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基础部分（循环语句、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键盘输入输出），面向对象理论（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封装、继承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多态、组合、接口与多态、上转型对象、接口回调、面向抽象编程、面向接口编程、</a:t>
            </a:r>
            <a:r>
              <a:rPr lang="zh-CN" altLang="en-US" sz="1400" noProof="0" dirty="0" smtClean="0">
                <a:ln>
                  <a:noFill/>
                </a:ln>
                <a:solidFill>
                  <a:srgbClr val="3333CC"/>
                </a:solidFill>
                <a:uLnTx/>
                <a:uFillTx/>
                <a:latin typeface="+mn-lt"/>
                <a:ea typeface="+mn-ea"/>
                <a:sym typeface="+mn-ea"/>
              </a:rPr>
              <a:t>方法重载、方法重写、参数传递与</a:t>
            </a:r>
            <a:r>
              <a:rPr lang="zh-CN" altLang="en-US" sz="140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n-ea"/>
                <a:sym typeface="+mn-ea"/>
              </a:rPr>
              <a:t>可变参数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），面向对象高级（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IO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、文件解析、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与事件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处理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、集合框架泛型类</a:t>
            </a:r>
            <a:r>
              <a:rPr lang="zh-CN" altLang="en-US" sz="1400" dirty="0">
                <a:solidFill>
                  <a:srgbClr val="3333CC"/>
                </a:solidFill>
                <a:latin typeface="+mn-lt"/>
                <a:ea typeface="+mn-ea"/>
              </a:rPr>
              <a:t>使用）</a:t>
            </a:r>
            <a:endParaRPr kumimoji="0" lang="zh-CN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ch14 JDBC</a:t>
            </a:r>
            <a:r>
              <a:rPr kumimoji="0" lang="zh-CN" altLang="en-US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与</a:t>
            </a:r>
            <a:r>
              <a:rPr kumimoji="0" lang="en-US" altLang="zh-CN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MySQL</a:t>
            </a:r>
            <a:r>
              <a:rPr kumimoji="0" lang="zh-CN" altLang="en-US" sz="3600" b="1" i="0" u="none" strike="sng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数据库（不考）</a:t>
            </a:r>
            <a:endParaRPr kumimoji="0" lang="zh-CN" altLang="en-US" sz="3600" b="1" i="0" u="none" strike="sng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数据库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查询操作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更新、添加与删除操作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使用预处理语句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通用查询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事务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代码分析，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程序设计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ch15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多线程机制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创建线程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的两种方法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继承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Thread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子类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使用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Runnable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接口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---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更灵活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线程同步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的实现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</a:rPr>
              <a:t>synchronized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楷体_GB2312" pitchFamily="49" charset="-122"/>
              </a:rPr>
              <a:t>方法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线程常用方法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代码阅读分析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代码补全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76771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考试章节</a:t>
            </a:r>
            <a:endParaRPr kumimoji="0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44958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ch01 Java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入门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ch02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基本数据类型、数组和枚举类型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ch03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运算符、表达式和语句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ch04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类与对象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ch05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继承与接口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Ch06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内部类、匿名类、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Lambda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表达式、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异常类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ch07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面向对象设计的基本原则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（融合在其他章节里考试）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sngStrike" kern="1200" cap="none" spc="0" normalizeH="0" baseline="0" noProof="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+mn-cs"/>
              </a:rPr>
              <a:t>Ch08 设计模式（不考了）</a:t>
            </a:r>
            <a:endParaRPr kumimoji="0" lang="en-US" altLang="zh-CN" sz="2000" b="1" i="0" u="none" strike="sngStrike" kern="1200" cap="none" spc="0" normalizeH="0" baseline="0" noProof="0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48200" y="1447800"/>
            <a:ext cx="449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ch09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常用实用类（前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节、第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节）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ch10 Java Swing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（前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strike="sngStrike" dirty="0" smtClean="0">
                <a:solidFill>
                  <a:srgbClr val="3333CC"/>
                </a:solidFill>
              </a:rPr>
              <a:t>Ch11 </a:t>
            </a:r>
            <a:r>
              <a:rPr lang="zh-CN" altLang="en-US" sz="2000" strike="sngStrike" dirty="0" smtClean="0">
                <a:solidFill>
                  <a:srgbClr val="3333CC"/>
                </a:solidFill>
              </a:rPr>
              <a:t>对话框（不考）</a:t>
            </a:r>
            <a:endParaRPr kumimoji="0" lang="en-US" altLang="zh-CN" sz="2000" b="1" i="0" u="none" strike="sng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ch12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输入流与输出流（前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节、第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13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ch13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泛型与集合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框架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strike="sngStrike" noProof="0" dirty="0" smtClean="0">
                <a:solidFill>
                  <a:srgbClr val="3333CC"/>
                </a:solidFill>
              </a:rPr>
              <a:t>ch14 JDBC</a:t>
            </a:r>
            <a:r>
              <a:rPr lang="zh-CN" altLang="en-US" sz="2000" strike="sngStrike" noProof="0" dirty="0" smtClean="0">
                <a:solidFill>
                  <a:srgbClr val="3333CC"/>
                </a:solidFill>
              </a:rPr>
              <a:t>与</a:t>
            </a:r>
            <a:r>
              <a:rPr lang="en-US" altLang="zh-CN" sz="2000" strike="sngStrike" noProof="0" dirty="0" smtClean="0">
                <a:solidFill>
                  <a:srgbClr val="3333CC"/>
                </a:solidFill>
              </a:rPr>
              <a:t>MySQL</a:t>
            </a:r>
            <a:r>
              <a:rPr lang="zh-CN" altLang="en-US" sz="2000" strike="sngStrike" noProof="0" dirty="0" smtClean="0">
                <a:solidFill>
                  <a:srgbClr val="3333CC"/>
                </a:solidFill>
              </a:rPr>
              <a:t>数据库（不考）</a:t>
            </a:r>
            <a:endParaRPr kumimoji="0" lang="zh-CN" altLang="en-US" sz="2000" b="1" i="0" u="none" strike="sng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ch15 Java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多线程机制（前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  <a:cs typeface="+mn-cs"/>
              </a:rPr>
              <a:t>节）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ch01 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Java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入门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简单程序的编写、编译及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运行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noProof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源文件命名的规定</a:t>
            </a:r>
            <a:endParaRPr lang="en-US" altLang="zh-CN" sz="2400" noProof="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+mn-lt"/>
                <a:ea typeface="+mn-ea"/>
                <a:cs typeface="+mn-cs"/>
              </a:rPr>
              <a:t>字节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码文件</a:t>
            </a:r>
            <a:endParaRPr lang="en-US" altLang="zh-CN" sz="2400" noProof="0" dirty="0" smtClean="0"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javac</a:t>
            </a:r>
            <a:r>
              <a:rPr kumimoji="0" lang="en-US" altLang="zh-CN" sz="2400" b="1" i="0" u="none" strike="noStrike" kern="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java</a:t>
            </a:r>
            <a:r>
              <a: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JDK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基本环境搭建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及测试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1" indent="-3429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en-US" altLang="zh-CN" sz="2000" dirty="0" err="1" smtClean="0">
                <a:latin typeface="+mn-lt"/>
                <a:ea typeface="+mn-ea"/>
                <a:cs typeface="+mn-cs"/>
              </a:rPr>
              <a:t>java_home</a:t>
            </a:r>
            <a:r>
              <a:rPr lang="en-US" altLang="zh-CN" sz="2000" dirty="0" smtClean="0">
                <a:latin typeface="+mn-lt"/>
                <a:ea typeface="+mn-ea"/>
                <a:cs typeface="+mn-cs"/>
              </a:rPr>
              <a:t> path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联合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编译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基本数据类型、数组和枚举类型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13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标识符与关键字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基本数据类型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各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占几字节，注意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lang="zh-CN" altLang="en-US" sz="1600" noProof="0" dirty="0" smtClean="0">
                <a:latin typeface="+mn-lt"/>
                <a:ea typeface="+mn-ea"/>
                <a:cs typeface="+mn-cs"/>
              </a:rPr>
              <a:t>基本数据类型的转换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字符的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Unicode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编码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字符与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Unicode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整数位置的相互转换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命令行输入输出数据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Scanner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类的初步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lang="en-US" altLang="zh-CN" sz="1600" noProof="0" dirty="0" smtClean="0">
                <a:latin typeface="+mn-lt"/>
                <a:ea typeface="+mn-ea"/>
                <a:cs typeface="+mn-cs"/>
              </a:rPr>
              <a:t>print() </a:t>
            </a:r>
            <a:r>
              <a:rPr lang="en-US" altLang="zh-CN" sz="1600" noProof="0" dirty="0" err="1" smtClean="0">
                <a:latin typeface="+mn-lt"/>
                <a:ea typeface="+mn-ea"/>
                <a:cs typeface="+mn-cs"/>
              </a:rPr>
              <a:t>println</a:t>
            </a:r>
            <a:r>
              <a:rPr lang="en-US" altLang="zh-CN" sz="1600" noProof="0" dirty="0" smtClean="0">
                <a:latin typeface="+mn-lt"/>
                <a:ea typeface="+mn-ea"/>
                <a:cs typeface="+mn-cs"/>
              </a:rPr>
              <a:t>() </a:t>
            </a:r>
            <a:r>
              <a:rPr lang="en-US" altLang="zh-CN" sz="1600" noProof="0" dirty="0" err="1" smtClean="0">
                <a:latin typeface="+mn-lt"/>
                <a:ea typeface="+mn-ea"/>
                <a:cs typeface="+mn-cs"/>
              </a:rPr>
              <a:t>printf</a:t>
            </a:r>
            <a:r>
              <a:rPr lang="en-US" altLang="zh-CN" sz="1600" noProof="0" dirty="0" smtClean="0">
                <a:latin typeface="+mn-lt"/>
                <a:ea typeface="+mn-ea"/>
                <a:cs typeface="+mn-cs"/>
              </a:rPr>
              <a:t>()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声明、创建、初始化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数组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-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下标、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length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、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引用型变量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数组操作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字符串表示、复制、排序与二分查找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主要是利用相应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工具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类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Arrays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类对应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的方法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枚举类型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阅读分析程序的执行结果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ch03 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运算符、表达式和语句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1417955"/>
            <a:ext cx="8825230" cy="507301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常用运算符（自增自减、求余、逻辑、三目、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instanceof</a:t>
            </a:r>
            <a:r>
              <a:rPr kumimoji="0" lang="zh-CN" altLang="en-US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的联合使用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控制结构中的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对流程的影响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循环语句中的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break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continue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switch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开关语句中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break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阅读分析程序的执行结果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break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continue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对循环语句及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switch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中流程的影响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自增自减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 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++ ++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i</a:t>
            </a:r>
            <a:endParaRPr kumimoji="0" lang="en-US" altLang="zh-CN" sz="2000" b="1" i="0" u="none" strike="noStrike" kern="0" cap="none" spc="0" normalizeH="0" baseline="0" noProof="0" dirty="0" err="1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三目运算符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 ? :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%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_GB2312" pitchFamily="49" charset="-122"/>
              </a:rPr>
              <a:t>联合使用获取数字串的各位数字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楷体_GB2312" pitchFamily="49" charset="-122"/>
            </a:endParaRPr>
          </a:p>
        </p:txBody>
      </p:sp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533400"/>
            <a:ext cx="8405495" cy="74485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ch04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类与对象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33045" y="1113155"/>
            <a:ext cx="8305165" cy="55746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面向对象编程的三大特性----封装、继承、多态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类的定义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成员变量声明、成员方法定义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中成员变量的隐藏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创建对象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lang="zh-CN" altLang="en-US" sz="2400" noProof="0" dirty="0" smtClean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包括对象的声明和为对象分配变量两个步骤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构造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定义、特点、方法重载、默认构造方法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参数传值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基本数据类型参数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引用类型参数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对象、数组、接口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可变参数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对象的组合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---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对象作为成员变量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noProof="0" dirty="0" smtClean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代码重用的重要手段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533400"/>
            <a:ext cx="8405495" cy="74485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ch04 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类与对象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1170" y="1371600"/>
            <a:ext cx="8139430" cy="521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5pPr>
            <a:lvl6pPr marL="25146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6pPr>
            <a:lvl7pPr marL="29718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7pPr>
            <a:lvl8pPr marL="34290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8pPr>
            <a:lvl9pPr marL="3886200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static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关键字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变量和实例变量的区别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类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方法和实例方法的区别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his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关键字的使用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包及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import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语句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方法重载与多态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访问权限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-private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public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protected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、友好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分析程序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按要求编写类并测试！！！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" y="680085"/>
            <a:ext cx="8711565" cy="82645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ch05 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继承与接口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06538"/>
            <a:ext cx="82296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定义子类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子类的继承性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–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同一包中，不同一包中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子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类对象的构造过程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成员变量的隐藏与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方法重写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方法重写与方法重载的区别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super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关键字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final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关键字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对象的上转型对象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---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具体用法！！！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effectLst/>
                <a:ea typeface="宋体" panose="02010600030101010101" pitchFamily="2" charset="-122"/>
              </a:rPr>
            </a:fld>
            <a:endParaRPr lang="en-US" altLang="zh-CN" sz="1400" b="0" dirty="0"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COMMONDATA" val="eyJoZGlkIjoiNGJlZDM5MWMyYTVkOWU4ZjgwZGE3YzQ1Y2NlZWI1ZDIifQ=="/>
  <p:tag name="KSO_WPP_MARK_KEY" val="a169691f-14cf-4d76-bda0-ac63b2161163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4060</Words>
  <Application>WPS 演示</Application>
  <PresentationFormat>全屏显示(4:3)</PresentationFormat>
  <Paragraphs>302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Verdana</vt:lpstr>
      <vt:lpstr>Tahoma</vt:lpstr>
      <vt:lpstr>微软雅黑</vt:lpstr>
      <vt:lpstr>楷体_GB2312</vt:lpstr>
      <vt:lpstr>新宋体</vt:lpstr>
      <vt:lpstr>Times New Roman</vt:lpstr>
      <vt:lpstr>Arial Unicode MS</vt:lpstr>
      <vt:lpstr>楷体_GB2312</vt:lpstr>
      <vt:lpstr>Blends</vt:lpstr>
      <vt:lpstr>面向对象程序设计（ Java ） 期末复习大纲</vt:lpstr>
      <vt:lpstr>考试题型-分值待定</vt:lpstr>
      <vt:lpstr>考试章节</vt:lpstr>
      <vt:lpstr>ch01 Java入门</vt:lpstr>
      <vt:lpstr>ch02 基本数据类型、数组和枚举类型</vt:lpstr>
      <vt:lpstr>ch03 运算符、表达式和语句</vt:lpstr>
      <vt:lpstr>ch04 类与对象</vt:lpstr>
      <vt:lpstr>ch04 类与对象</vt:lpstr>
      <vt:lpstr>ch05 继承与接口</vt:lpstr>
      <vt:lpstr>ch05 继承与接口</vt:lpstr>
      <vt:lpstr>ch05 继承与接口（续）</vt:lpstr>
      <vt:lpstr>ch06内部类、匿名类与Lambda表达式、异常类</vt:lpstr>
      <vt:lpstr>ch07面向对象设计的基本原则（不单考）</vt:lpstr>
      <vt:lpstr>ch08设计模式（不考）</vt:lpstr>
      <vt:lpstr>ch09 常用实用类</vt:lpstr>
      <vt:lpstr>ch10 Java Swing</vt:lpstr>
      <vt:lpstr>ch11 对话框（不考）</vt:lpstr>
      <vt:lpstr>ch12 输入流与输出流</vt:lpstr>
      <vt:lpstr>ch13 泛型与集合框架</vt:lpstr>
      <vt:lpstr>ch14 JDBC与MySQL数据库（不考）</vt:lpstr>
      <vt:lpstr>ch15 Java多线程机制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</dc:creator>
  <cp:lastModifiedBy>WPS_1620401447</cp:lastModifiedBy>
  <cp:revision>894</cp:revision>
  <dcterms:created xsi:type="dcterms:W3CDTF">2022-05-16T05:59:00Z</dcterms:created>
  <dcterms:modified xsi:type="dcterms:W3CDTF">2024-05-21T09:48:03Z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673B704A97164516911303FA8A504EB7</vt:lpwstr>
  </property>
  <property fmtid="{D5CDD505-2E9C-101B-9397-08002B2CF9AE}" pid="4" name="KSOProductBuildVer">
    <vt:lpwstr>2052-12.1.0.16729</vt:lpwstr>
  </property>
</Properties>
</file>