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481" r:id="rId5"/>
    <p:sldId id="522" r:id="rId6"/>
    <p:sldId id="482" r:id="rId7"/>
    <p:sldId id="483" r:id="rId8"/>
    <p:sldId id="492" r:id="rId9"/>
    <p:sldId id="493" r:id="rId10"/>
    <p:sldId id="504" r:id="rId11"/>
    <p:sldId id="505" r:id="rId12"/>
    <p:sldId id="517" r:id="rId13"/>
    <p:sldId id="518" r:id="rId14"/>
    <p:sldId id="519" r:id="rId15"/>
    <p:sldId id="506" r:id="rId16"/>
    <p:sldId id="521" r:id="rId17"/>
    <p:sldId id="480" r:id="rId18"/>
    <p:sldId id="540" r:id="rId19"/>
    <p:sldId id="365" r:id="rId20"/>
    <p:sldId id="538" r:id="rId21"/>
    <p:sldId id="485" r:id="rId22"/>
    <p:sldId id="490" r:id="rId23"/>
    <p:sldId id="491" r:id="rId24"/>
    <p:sldId id="486" r:id="rId25"/>
    <p:sldId id="487" r:id="rId26"/>
    <p:sldId id="525" r:id="rId27"/>
    <p:sldId id="528" r:id="rId28"/>
    <p:sldId id="529" r:id="rId29"/>
    <p:sldId id="526" r:id="rId30"/>
    <p:sldId id="489" r:id="rId31"/>
    <p:sldId id="488" r:id="rId32"/>
    <p:sldId id="520" r:id="rId33"/>
    <p:sldId id="523" r:id="rId34"/>
    <p:sldId id="537" r:id="rId35"/>
    <p:sldId id="535" r:id="rId37"/>
    <p:sldId id="524" r:id="rId38"/>
    <p:sldId id="530" r:id="rId39"/>
    <p:sldId id="531" r:id="rId40"/>
    <p:sldId id="533" r:id="rId41"/>
    <p:sldId id="534" r:id="rId42"/>
    <p:sldId id="532" r:id="rId43"/>
    <p:sldId id="539" r:id="rId44"/>
    <p:sldId id="542" r:id="rId45"/>
    <p:sldId id="543" r:id="rId46"/>
    <p:sldId id="367" r:id="rId47"/>
  </p:sldIdLst>
  <p:sldSz cx="24384000" cy="13716000"/>
  <p:notesSz cx="6858000" cy="9144000"/>
  <p:custDataLst>
    <p:tags r:id="rId5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20.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代码中的软件工程</a:t>
            </a:r>
          </a:p>
          <a:p>
            <a:r>
              <a:rPr lang="zh-CN">
                <a:ea typeface="宋体" panose="02010600030101010101" pitchFamily="2" charset="-122"/>
              </a:rPr>
              <a:t>构建系统与工程文件概述</a:t>
            </a:r>
            <a:endParaRPr lang="zh-CN">
              <a:ea typeface="宋体" panose="02010600030101010101" pitchFamily="2" charset="-122"/>
            </a:endParaRPr>
          </a:p>
        </p:txBody>
      </p:sp>
      <p:sp>
        <p:nvSpPr>
          <p:cNvPr id="120" name="Shape 120"/>
          <p:cNvSpPr/>
          <p:nvPr>
            <p:ph type="subTitle" sz="quarter" idx="1"/>
          </p:nvPr>
        </p:nvSpPr>
        <p:spPr>
          <a:xfrm>
            <a:off x="1778000" y="8369935"/>
            <a:ext cx="20828000" cy="1587500"/>
          </a:xfrm>
          <a:prstGeom prst="rect">
            <a:avLst/>
          </a:prstGeom>
        </p:spPr>
        <p:txBody>
          <a:bodyPr/>
          <a:lstStyle/>
          <a:p>
            <a:r>
              <a:t>孟宁</a:t>
            </a:r>
          </a:p>
          <a:p>
            <a:r>
              <a:rPr lang="en-US"/>
              <a:t>mengning@ustc.edu.cn</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pPr algn="l"/>
            <a:r>
              <a:rPr lang="zh-CN" altLang="en-US"/>
              <a:t>Gradle</a:t>
            </a:r>
            <a:endParaRPr lang="zh-CN" altLang="en-US"/>
          </a:p>
        </p:txBody>
      </p:sp>
      <p:sp>
        <p:nvSpPr>
          <p:cNvPr id="3" name="文本占位符 2"/>
          <p:cNvSpPr/>
          <p:nvPr>
            <p:ph type="body" idx="1"/>
          </p:nvPr>
        </p:nvSpPr>
        <p:spPr>
          <a:xfrm>
            <a:off x="1689100" y="3238500"/>
            <a:ext cx="8067040" cy="9207500"/>
          </a:xfrm>
        </p:spPr>
        <p:txBody>
          <a:bodyPr>
            <a:normAutofit fontScale="90000" lnSpcReduction="20000"/>
          </a:bodyPr>
          <a:p>
            <a:r>
              <a:rPr lang="zh-CN" altLang="en-US"/>
              <a:t>Gradle 是一款由 Hans Dockter 创建的构建工具，它于2007年首次发布。</a:t>
            </a:r>
            <a:endParaRPr lang="zh-CN" altLang="en-US"/>
          </a:p>
          <a:p>
            <a:r>
              <a:rPr lang="zh-CN" altLang="en-US"/>
              <a:t>Gradle 是一种现代化的构建工具，主要用于 Java 和 Android 项目。Gradle 使用 Groovy 或 Kotlin 语言来编写构建脚本</a:t>
            </a:r>
            <a:r>
              <a:rPr lang="en-US" altLang="zh-CN"/>
              <a:t>(build.gradle)</a:t>
            </a:r>
            <a:r>
              <a:rPr lang="zh-CN" altLang="en-US"/>
              <a:t>，提供了强大的依赖管理、任务管理和插件扩展功能，使得构建过程更加灵活和高效。</a:t>
            </a:r>
            <a:endParaRPr lang="zh-CN" altLang="en-US"/>
          </a:p>
          <a:p>
            <a:pPr lvl="1"/>
            <a:r>
              <a:rPr lang="zh-CN" altLang="en-US"/>
              <a:t>gradle build</a:t>
            </a:r>
            <a:r>
              <a:rPr lang="en-US" altLang="zh-CN"/>
              <a:t>	</a:t>
            </a:r>
            <a:endParaRPr lang="en-US" altLang="zh-CN"/>
          </a:p>
        </p:txBody>
      </p:sp>
      <p:sp>
        <p:nvSpPr>
          <p:cNvPr id="4" name="文本框 3"/>
          <p:cNvSpPr txBox="1"/>
          <p:nvPr/>
        </p:nvSpPr>
        <p:spPr>
          <a:xfrm>
            <a:off x="10391775" y="1169035"/>
            <a:ext cx="13201650" cy="11643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//指定了在项目中应用Java插件，这样Gradle就知道这是一个Java项目，可以进行相应的编译和构建操作。</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apply plugin: 'java'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//定义了项目的仓库位置。jcenter()是一个Maven仓库，用于存储Java项目的依赖库。通过这个配置，Gradle会去jcenter仓库查找项目所需的依赖。</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repositories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jcenter()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//Gradle会自动下载并添加依赖到项目中</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dependencies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compile 'com.google.guava:guava:30.1-jre'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Ninja</a:t>
            </a:r>
            <a:endParaRPr lang="zh-CN" altLang="en-US"/>
          </a:p>
        </p:txBody>
      </p:sp>
      <p:sp>
        <p:nvSpPr>
          <p:cNvPr id="3" name="文本占位符 2"/>
          <p:cNvSpPr/>
          <p:nvPr>
            <p:ph type="body" idx="1"/>
          </p:nvPr>
        </p:nvSpPr>
        <p:spPr/>
        <p:txBody>
          <a:bodyPr>
            <a:normAutofit fontScale="80000"/>
          </a:bodyPr>
          <a:p>
            <a:r>
              <a:rPr lang="zh-CN" altLang="en-US"/>
              <a:t>Ninja is a small build system with a focus on speed. It differs from other build systems in two major respects: it is designed to have its input files generated by a higher-level build system, and it is designed to run builds as fast as possible.</a:t>
            </a:r>
            <a:endParaRPr lang="zh-CN" altLang="en-US"/>
          </a:p>
          <a:p>
            <a:r>
              <a:rPr lang="zh-CN" altLang="en-US"/>
              <a:t>Why yet another build system?</a:t>
            </a:r>
            <a:endParaRPr lang="zh-CN" altLang="en-US"/>
          </a:p>
          <a:p>
            <a:pPr lvl="1"/>
            <a:r>
              <a:rPr lang="zh-CN" altLang="en-US"/>
              <a:t>Where other build systems are high-level languages Ninja aims to be an assembler.</a:t>
            </a:r>
            <a:endParaRPr lang="zh-CN" altLang="en-US"/>
          </a:p>
          <a:p>
            <a:r>
              <a:rPr lang="zh-CN" altLang="en-US"/>
              <a:t>Should you use Ninja?</a:t>
            </a:r>
            <a:endParaRPr lang="zh-CN" altLang="en-US"/>
          </a:p>
          <a:p>
            <a:pPr lvl="1"/>
            <a:r>
              <a:rPr lang="zh-CN" altLang="en-US"/>
              <a:t>Ninja's low-level approach makes it perfect for embedding into more featureful build systems. Ninja is used to build Google Chrome, parts of Android, LLVM, and can be used in many other projects due to CMake's Ninja backend.</a:t>
            </a:r>
            <a:endParaRPr lang="zh-CN"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Ninja及</a:t>
            </a:r>
            <a:r>
              <a:rPr lang="en-US" altLang="zh-CN">
                <a:sym typeface="+mn-ea"/>
              </a:rPr>
              <a:t>build.ninja</a:t>
            </a:r>
            <a:endParaRPr lang="en-US" altLang="zh-CN">
              <a:sym typeface="+mn-ea"/>
            </a:endParaRPr>
          </a:p>
        </p:txBody>
      </p:sp>
      <p:sp>
        <p:nvSpPr>
          <p:cNvPr id="3" name="文本占位符 2"/>
          <p:cNvSpPr/>
          <p:nvPr>
            <p:ph type="body" idx="1"/>
          </p:nvPr>
        </p:nvSpPr>
        <p:spPr>
          <a:xfrm>
            <a:off x="1689100" y="3238500"/>
            <a:ext cx="7898765" cy="9207500"/>
          </a:xfrm>
        </p:spPr>
        <p:txBody>
          <a:bodyPr>
            <a:normAutofit fontScale="90000" lnSpcReduction="10000"/>
          </a:bodyPr>
          <a:p>
            <a:r>
              <a:rPr lang="zh-CN" altLang="en-US"/>
              <a:t>Ninja 以文件之间的相互依赖关系作为输入（通常是源代码和输出可执行文件）</a:t>
            </a:r>
            <a:endParaRPr lang="zh-CN" altLang="en-US"/>
          </a:p>
          <a:p>
            <a:r>
              <a:rPr lang="zh-CN" altLang="en-US"/>
              <a:t>Ninja非常快速（即瞬间）的增量构建，哪怕对于非常大的项目。它源自Chromium浏览器项目，该项目拥有超过30,000个源文件，而其它构建系统在更改一个文件后需要十秒才能开始构建。而Ninja则在一秒之内完成。</a:t>
            </a:r>
            <a:endParaRPr lang="zh-CN" altLang="en-US"/>
          </a:p>
        </p:txBody>
      </p:sp>
      <p:sp>
        <p:nvSpPr>
          <p:cNvPr id="4" name="文本框 3"/>
          <p:cNvSpPr txBox="1"/>
          <p:nvPr/>
        </p:nvSpPr>
        <p:spPr>
          <a:xfrm>
            <a:off x="9671685" y="3545840"/>
            <a:ext cx="14611985" cy="87191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cflags = -Wall -Werror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rule cc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command = gcc $cflags -c $in -o $out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left unspecified, builds get the outer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foo.o: cc foo.c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But you can shadow variables like cflags for a particular build.</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special.o: cc special.c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cflags = -Wall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The variable was only shadowed for the scope of special.o;</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Subsequent build lines get the outer (original)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bar.o: cc bar.c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zh-CN" altLang="en-US"/>
              <a:t>Bazel及BUILD 文件</a:t>
            </a:r>
            <a:endParaRPr lang="zh-CN" altLang="en-US"/>
          </a:p>
        </p:txBody>
      </p:sp>
      <p:sp>
        <p:nvSpPr>
          <p:cNvPr id="3" name="文本占位符 2"/>
          <p:cNvSpPr/>
          <p:nvPr>
            <p:ph type="body" idx="1"/>
          </p:nvPr>
        </p:nvSpPr>
        <p:spPr>
          <a:xfrm>
            <a:off x="1689100" y="3238500"/>
            <a:ext cx="13525500" cy="9207500"/>
          </a:xfrm>
        </p:spPr>
        <p:txBody>
          <a:bodyPr>
            <a:normAutofit fontScale="70000"/>
          </a:bodyPr>
          <a:p>
            <a:r>
              <a:rPr lang="zh-CN" altLang="en-US"/>
              <a:t>Bazel 是 Google 内部编译工具 Blaze 的开源实现，同时支持多种编程语言。其既可以单机编译，也可以采用</a:t>
            </a:r>
            <a:r>
              <a:rPr lang="en-US" altLang="zh-CN"/>
              <a:t>C/S</a:t>
            </a:r>
            <a:r>
              <a:rPr lang="zh-CN" altLang="en-US"/>
              <a:t>模式将任务方便地扩展到多台服务器上进行分布式编译。</a:t>
            </a:r>
            <a:endParaRPr lang="zh-CN" altLang="en-US"/>
          </a:p>
          <a:p>
            <a:r>
              <a:rPr lang="zh-CN" altLang="en-US"/>
              <a:t>BUILD文件和WORKSPACE文件使用的是一种名为Starlark的领域特定语言（DSL）。Starlark是一种轻量级的、可执行的领域特定语言，用于描述Bazel构建系统中的构建规则和依赖关系。</a:t>
            </a:r>
            <a:endParaRPr lang="zh-CN" altLang="en-US"/>
          </a:p>
          <a:p>
            <a:r>
              <a:rPr lang="zh-CN" altLang="en-US"/>
              <a:t>在BUILD文件中，您可以使用Starlark语法来定义各种规则和操作，例如cc_binary、cc_library、py_binary等规则，以及依赖关系、源文件列表等配置。Starlark语言的简洁性和易读性使得BUILD文件易于编写和维护，同时也能提供足够的灵活性来描述复杂的项目结构和构建流程。</a:t>
            </a:r>
            <a:endParaRPr lang="zh-CN" altLang="en-US"/>
          </a:p>
        </p:txBody>
      </p:sp>
      <p:sp>
        <p:nvSpPr>
          <p:cNvPr id="4" name="文本框 3"/>
          <p:cNvSpPr txBox="1"/>
          <p:nvPr/>
        </p:nvSpPr>
        <p:spPr>
          <a:xfrm>
            <a:off x="15935960" y="3329305"/>
            <a:ext cx="707136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cc_library(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["helper.cc"],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hdrs = ["helper.h"],</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cc_binary(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"main",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["main.cc"],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deps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现代化的构建系统</a:t>
            </a:r>
            <a:endParaRPr lang="zh-CN" altLang="en-US"/>
          </a:p>
        </p:txBody>
      </p:sp>
      <p:sp>
        <p:nvSpPr>
          <p:cNvPr id="3" name="文本占位符 2"/>
          <p:cNvSpPr/>
          <p:nvPr>
            <p:ph type="body" idx="1"/>
          </p:nvPr>
        </p:nvSpPr>
        <p:spPr/>
        <p:txBody>
          <a:bodyPr>
            <a:normAutofit lnSpcReduction="20000"/>
          </a:bodyPr>
          <a:p>
            <a:r>
              <a:rPr lang="zh-CN" altLang="en-US"/>
              <a:t>现代编程语言更多地在项目和语言层面约定了依赖关系，构建脚本处于辅助地位，更多地聚焦在包依赖管理能力上。</a:t>
            </a:r>
            <a:endParaRPr lang="zh-CN" altLang="en-US"/>
          </a:p>
          <a:p>
            <a:pPr lvl="1"/>
            <a:r>
              <a:rPr lang="en-US" altLang="zh-CN"/>
              <a:t>Python</a:t>
            </a:r>
            <a:r>
              <a:rPr lang="zh-CN" altLang="en-US">
                <a:ea typeface="宋体" panose="02010600030101010101" pitchFamily="2" charset="-122"/>
              </a:rPr>
              <a:t>由</a:t>
            </a:r>
            <a:r>
              <a:rPr lang="en-US" altLang="zh-CN"/>
              <a:t>setuptools 提供了 setup.py 脚本，通过在这个脚本中定义项目的元数据和构建脚本</a:t>
            </a:r>
            <a:r>
              <a:rPr lang="zh-CN" altLang="en-US">
                <a:ea typeface="宋体" panose="02010600030101010101" pitchFamily="2" charset="-122"/>
              </a:rPr>
              <a:t>，setuptools 的首个版本发布于2005年。</a:t>
            </a:r>
            <a:endParaRPr lang="zh-CN" altLang="en-US">
              <a:ea typeface="宋体" panose="02010600030101010101" pitchFamily="2" charset="-122"/>
            </a:endParaRPr>
          </a:p>
          <a:p>
            <a:pPr lvl="1"/>
            <a:r>
              <a:rPr lang="zh-CN" altLang="en-US">
                <a:ea typeface="宋体" panose="02010600030101010101" pitchFamily="2" charset="-122"/>
              </a:rPr>
              <a:t>Go语言（也称为Golang）是一种由Google开发的开源编程语言，发布于2009年。go.mod 主要用于描述项目的包依赖关系，构建脚本并不是必要的。</a:t>
            </a:r>
            <a:endParaRPr lang="zh-CN" altLang="en-US">
              <a:ea typeface="宋体" panose="02010600030101010101" pitchFamily="2" charset="-122"/>
            </a:endParaRPr>
          </a:p>
          <a:p>
            <a:pPr lvl="1"/>
            <a:r>
              <a:rPr lang="en-US" altLang="zh-CN">
                <a:ea typeface="宋体" panose="02010600030101010101" pitchFamily="2" charset="-122"/>
              </a:rPr>
              <a:t>Rust</a:t>
            </a:r>
            <a:r>
              <a:rPr lang="zh-CN" altLang="en-US">
                <a:ea typeface="宋体" panose="02010600030101010101" pitchFamily="2" charset="-122"/>
              </a:rPr>
              <a:t>语言于 2015 年发布了首个稳定版本。它的包管理工具</a:t>
            </a:r>
            <a:r>
              <a:rPr lang="en-US" altLang="zh-CN">
                <a:ea typeface="宋体" panose="02010600030101010101" pitchFamily="2" charset="-122"/>
              </a:rPr>
              <a:t>cargo</a:t>
            </a:r>
            <a:r>
              <a:rPr lang="zh-CN" altLang="en-US">
                <a:ea typeface="宋体" panose="02010600030101010101" pitchFamily="2" charset="-122"/>
              </a:rPr>
              <a:t>及</a:t>
            </a:r>
            <a:r>
              <a:rPr lang="en-US" altLang="zh-CN">
                <a:ea typeface="宋体" panose="02010600030101010101" pitchFamily="2" charset="-122"/>
              </a:rPr>
              <a:t>cargo.toml</a:t>
            </a:r>
            <a:r>
              <a:rPr lang="zh-CN" altLang="en-US">
                <a:ea typeface="宋体" panose="02010600030101010101" pitchFamily="2" charset="-122"/>
                <a:sym typeface="+mn-ea"/>
              </a:rPr>
              <a:t>主要用于描述项目的包依赖关系，构建脚本</a:t>
            </a:r>
            <a:r>
              <a:rPr lang="en-US" altLang="zh-CN">
                <a:ea typeface="宋体" panose="02010600030101010101" pitchFamily="2" charset="-122"/>
                <a:sym typeface="+mn-ea"/>
              </a:rPr>
              <a:t>build.rs</a:t>
            </a:r>
            <a:r>
              <a:rPr lang="zh-CN" altLang="en-US">
                <a:ea typeface="宋体" panose="02010600030101010101" pitchFamily="2" charset="-122"/>
                <a:sym typeface="+mn-ea"/>
              </a:rPr>
              <a:t>并不是必要的。</a:t>
            </a:r>
            <a:endParaRPr lang="en-US" altLang="zh-CN">
              <a:ea typeface="宋体" panose="02010600030101010101"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构建系统设计思想的演化</a:t>
            </a:r>
            <a:endParaRPr lang="zh-CN" altLang="en-US"/>
          </a:p>
        </p:txBody>
      </p:sp>
      <p:sp>
        <p:nvSpPr>
          <p:cNvPr id="3" name="文本占位符 2"/>
          <p:cNvSpPr/>
          <p:nvPr>
            <p:ph type="body" idx="1"/>
          </p:nvPr>
        </p:nvSpPr>
        <p:spPr/>
        <p:txBody>
          <a:bodyPr>
            <a:normAutofit lnSpcReduction="20000"/>
          </a:bodyPr>
          <a:p>
            <a:r>
              <a:rPr lang="zh-CN" altLang="en-US"/>
              <a:t>规则驱动的阶段。强调了文件之间的依赖关系，以及如何根据规则来构建目标文件。如</a:t>
            </a:r>
            <a:r>
              <a:rPr lang="en-US" altLang="zh-CN"/>
              <a:t>Make及Makefile</a:t>
            </a:r>
            <a:r>
              <a:rPr lang="zh-CN" altLang="en-US">
                <a:ea typeface="宋体" panose="02010600030101010101" pitchFamily="2" charset="-122"/>
              </a:rPr>
              <a:t>、CMake及CMakeLists.txt等。</a:t>
            </a:r>
            <a:endParaRPr lang="en-US" altLang="zh-CN"/>
          </a:p>
          <a:p>
            <a:r>
              <a:rPr lang="zh-CN" altLang="en-US"/>
              <a:t>声明式的阶段。强调了对构建过程的声明和描述，使用XML等结构化语言来定义项目的构建规则和任务。如</a:t>
            </a:r>
            <a:r>
              <a:rPr lang="en-US" altLang="zh-CN"/>
              <a:t>Ant</a:t>
            </a:r>
            <a:r>
              <a:rPr lang="zh-CN" altLang="en-US">
                <a:ea typeface="宋体" panose="02010600030101010101" pitchFamily="2" charset="-122"/>
              </a:rPr>
              <a:t>、</a:t>
            </a:r>
            <a:r>
              <a:rPr lang="en-US" altLang="zh-CN">
                <a:ea typeface="宋体" panose="02010600030101010101" pitchFamily="2" charset="-122"/>
              </a:rPr>
              <a:t>Maven</a:t>
            </a:r>
            <a:r>
              <a:rPr lang="zh-CN" altLang="en-US">
                <a:ea typeface="宋体" panose="02010600030101010101" pitchFamily="2" charset="-122"/>
              </a:rPr>
              <a:t>等。</a:t>
            </a:r>
            <a:endParaRPr lang="zh-CN" altLang="en-US">
              <a:ea typeface="宋体" panose="02010600030101010101" pitchFamily="2" charset="-122"/>
            </a:endParaRPr>
          </a:p>
          <a:p>
            <a:r>
              <a:rPr lang="zh-CN" altLang="en-US">
                <a:ea typeface="宋体" panose="02010600030101010101" pitchFamily="2" charset="-122"/>
              </a:rPr>
              <a:t>领域特定语言（DSL）的阶段。强调了针对特定领域的定制化语言，以提高构建脚本的可读性和灵活性。如Gradle使用Groovy或Kotlin、</a:t>
            </a:r>
            <a:r>
              <a:rPr lang="en-US" altLang="zh-CN">
                <a:ea typeface="宋体" panose="02010600030101010101" pitchFamily="2" charset="-122"/>
              </a:rPr>
              <a:t>Bazel</a:t>
            </a:r>
            <a:r>
              <a:rPr lang="zh-CN" altLang="en-US">
                <a:ea typeface="宋体" panose="02010600030101010101" pitchFamily="2" charset="-122"/>
              </a:rPr>
              <a:t>使用</a:t>
            </a:r>
            <a:r>
              <a:rPr lang="zh-CN" altLang="en-US">
                <a:sym typeface="+mn-ea"/>
              </a:rPr>
              <a:t>Starlark等。</a:t>
            </a:r>
            <a:endParaRPr lang="zh-CN" altLang="en-US">
              <a:sym typeface="+mn-ea"/>
            </a:endParaRPr>
          </a:p>
          <a:p>
            <a:r>
              <a:rPr lang="zh-CN" altLang="en-US">
                <a:ea typeface="宋体" panose="02010600030101010101" pitchFamily="2" charset="-122"/>
              </a:rPr>
              <a:t>隐式约定阶段。通过项目目录结构和项目代码</a:t>
            </a:r>
            <a:r>
              <a:rPr lang="zh-CN" altLang="en-US">
                <a:ea typeface="宋体" panose="02010600030101010101" pitchFamily="2" charset="-122"/>
                <a:sym typeface="+mn-ea"/>
              </a:rPr>
              <a:t>隐式约定项目内部的依赖关系和构建任务，工程文件则主要用于外部依赖的包管理，如</a:t>
            </a:r>
            <a:r>
              <a:rPr lang="en-US" altLang="zh-CN">
                <a:ea typeface="宋体" panose="02010600030101010101" pitchFamily="2" charset="-122"/>
                <a:sym typeface="+mn-ea"/>
              </a:rPr>
              <a:t>go.mod</a:t>
            </a:r>
            <a:r>
              <a:rPr lang="zh-CN" altLang="en-US">
                <a:ea typeface="宋体" panose="02010600030101010101" pitchFamily="2" charset="-122"/>
                <a:sym typeface="+mn-ea"/>
              </a:rPr>
              <a:t>、</a:t>
            </a:r>
            <a:r>
              <a:rPr lang="en-US" altLang="zh-CN">
                <a:ea typeface="宋体" panose="02010600030101010101" pitchFamily="2" charset="-122"/>
                <a:sym typeface="+mn-ea"/>
              </a:rPr>
              <a:t>cargo</a:t>
            </a:r>
            <a:r>
              <a:rPr lang="zh-CN" altLang="en-US">
                <a:ea typeface="宋体" panose="02010600030101010101" pitchFamily="2" charset="-122"/>
                <a:sym typeface="+mn-ea"/>
              </a:rPr>
              <a:t>等。</a:t>
            </a:r>
            <a:endParaRPr lang="zh-CN" altLang="en-US">
              <a:ea typeface="宋体" panose="02010600030101010101" pitchFamily="2" charset="-122"/>
              <a:sym typeface="+mn-e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xfrm>
            <a:off x="574675" y="2298700"/>
            <a:ext cx="22946995" cy="4648200"/>
          </a:xfrm>
          <a:prstGeom prst="rect">
            <a:avLst/>
          </a:prstGeom>
        </p:spPr>
        <p:txBody>
          <a:bodyPr/>
          <a:lstStyle/>
          <a:p>
            <a:r>
              <a:rPr lang="zh-CN">
                <a:ea typeface="宋体" panose="02010600030101010101" pitchFamily="2" charset="-122"/>
              </a:rPr>
              <a:t>面向大型软件项目的</a:t>
            </a:r>
            <a:br>
              <a:rPr lang="zh-CN">
                <a:ea typeface="宋体" panose="02010600030101010101" pitchFamily="2" charset="-122"/>
              </a:rPr>
            </a:br>
            <a:r>
              <a:rPr lang="zh-CN">
                <a:ea typeface="宋体" panose="02010600030101010101" pitchFamily="2" charset="-122"/>
              </a:rPr>
              <a:t>分布式编译系统</a:t>
            </a:r>
            <a:endParaRPr lang="zh-CN">
              <a:ea typeface="宋体" panose="02010600030101010101" pitchFamily="2" charset="-122"/>
            </a:endParaRPr>
          </a:p>
        </p:txBody>
      </p:sp>
      <p:sp>
        <p:nvSpPr>
          <p:cNvPr id="120" name="Shape 120"/>
          <p:cNvSpPr/>
          <p:nvPr>
            <p:ph type="subTitle" sz="quarter" idx="1"/>
          </p:nvPr>
        </p:nvSpPr>
        <p:spPr>
          <a:xfrm>
            <a:off x="1778000" y="8369935"/>
            <a:ext cx="20828000" cy="1587500"/>
          </a:xfrm>
          <a:prstGeom prst="rect">
            <a:avLst/>
          </a:prstGeom>
        </p:spPr>
        <p:txBody>
          <a:bodyPr/>
          <a:lstStyle/>
          <a:p>
            <a:r>
              <a:t>孟宁</a:t>
            </a:r>
          </a:p>
          <a:p>
            <a:r>
              <a:rPr lang="en-US"/>
              <a:t>mengning@ustc.edu.cn</a:t>
            </a:r>
            <a:endParaRPr 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p:nvPr>
            <p:ph type="body" sz="quarter" idx="1"/>
          </p:nvPr>
        </p:nvSpPr>
        <p:spPr>
          <a:xfrm>
            <a:off x="1778000" y="7866380"/>
            <a:ext cx="20828000" cy="1587500"/>
          </a:xfrm>
        </p:spPr>
        <p:txBody>
          <a:bodyPr/>
          <a:p>
            <a:r>
              <a:rPr lang="en-US" altLang="zh-CN"/>
              <a:t>Super IDE | CloudBuild | vPrototyping | Frameworks | R&amp;D Management</a:t>
            </a:r>
            <a:endParaRPr lang="en-US" altLang="zh-CN"/>
          </a:p>
        </p:txBody>
      </p:sp>
      <p:pic>
        <p:nvPicPr>
          <p:cNvPr id="6" name="图片 5"/>
          <p:cNvPicPr>
            <a:picLocks noChangeAspect="1"/>
          </p:cNvPicPr>
          <p:nvPr/>
        </p:nvPicPr>
        <p:blipFill>
          <a:blip r:embed="rId1"/>
          <a:stretch>
            <a:fillRect/>
          </a:stretch>
        </p:blipFill>
        <p:spPr>
          <a:xfrm>
            <a:off x="7439660" y="1745615"/>
            <a:ext cx="8908415" cy="5123815"/>
          </a:xfrm>
          <a:prstGeom prst="rect">
            <a:avLst/>
          </a:prstGeom>
        </p:spPr>
      </p:pic>
      <p:sp>
        <p:nvSpPr>
          <p:cNvPr id="9" name="文本框 8"/>
          <p:cNvSpPr txBox="1"/>
          <p:nvPr/>
        </p:nvSpPr>
        <p:spPr>
          <a:xfrm>
            <a:off x="4227830" y="9425305"/>
            <a:ext cx="16088995"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rPr>
              <a:t>梦宁软件致力于为软件研发团队赋能提效，打造软件开发⼯具产品和基础设施软件解决⽅案。</a:t>
            </a:r>
            <a:endParaRPr kumimoji="0" lang="zh-CN" altLang="en-US" sz="5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r>
              <a:rPr lang="zh-CN">
                <a:ea typeface="宋体" panose="02010600030101010101" pitchFamily="2" charset="-122"/>
                <a:sym typeface="+mn-ea"/>
              </a:rPr>
              <a:t>分布式编译系统</a:t>
            </a:r>
            <a:endParaRPr lang="zh-CN">
              <a:ea typeface="宋体" panose="02010600030101010101" pitchFamily="2" charset="-122"/>
              <a:sym typeface="+mn-ea"/>
            </a:endParaRPr>
          </a:p>
        </p:txBody>
      </p:sp>
      <p:sp>
        <p:nvSpPr>
          <p:cNvPr id="530" name="Shape 530"/>
          <p:cNvSpPr/>
          <p:nvPr>
            <p:ph type="body" idx="1"/>
          </p:nvPr>
        </p:nvSpPr>
        <p:spPr>
          <a:prstGeom prst="rect">
            <a:avLst/>
          </a:prstGeom>
        </p:spPr>
        <p:txBody>
          <a:bodyPr/>
          <a:lstStyle/>
          <a:p>
            <a:pPr marL="508000" indent="-508000" defTabSz="660400">
              <a:spcBef>
                <a:spcPts val="4700"/>
              </a:spcBef>
              <a:defRPr sz="4160"/>
            </a:pPr>
            <a:r>
              <a:rPr lang="zh-CN" altLang="en-US">
                <a:sym typeface="+mn-ea"/>
              </a:rPr>
              <a:t>为什么需要分布式编译？</a:t>
            </a:r>
          </a:p>
          <a:p>
            <a:pPr marL="508000" indent="-508000" defTabSz="660400">
              <a:spcBef>
                <a:spcPts val="4700"/>
              </a:spcBef>
              <a:defRPr sz="4160"/>
            </a:pPr>
            <a:r>
              <a:t>从并行编译到分布式编译</a:t>
            </a:r>
          </a:p>
          <a:p>
            <a:pPr marL="508000" indent="-508000" defTabSz="660400">
              <a:spcBef>
                <a:spcPts val="4700"/>
              </a:spcBef>
              <a:defRPr sz="4160"/>
            </a:pPr>
            <a:r>
              <a:rPr lang="zh-CN" altLang="en-US">
                <a:sym typeface="+mn-ea"/>
              </a:rPr>
              <a:t>主流的分布式编译系统</a:t>
            </a:r>
            <a:r>
              <a:rPr lang="en-US" altLang="zh-CN">
                <a:solidFill>
                  <a:schemeClr val="tx1"/>
                </a:solidFill>
                <a:sym typeface="+mn-ea"/>
              </a:rPr>
              <a:t>Distcc</a:t>
            </a:r>
            <a:r>
              <a:rPr lang="zh-CN" altLang="en-US"/>
              <a:t>、</a:t>
            </a:r>
            <a:r>
              <a:rPr lang="en-US" altLang="zh-CN">
                <a:sym typeface="+mn-ea"/>
              </a:rPr>
              <a:t>Yadcc</a:t>
            </a:r>
            <a:r>
              <a:rPr lang="zh-CN" altLang="en-US">
                <a:ea typeface="宋体" panose="02010600030101010101" pitchFamily="2" charset="-122"/>
                <a:sym typeface="+mn-ea"/>
              </a:rPr>
              <a:t>、</a:t>
            </a:r>
            <a:r>
              <a:rPr lang="zh-CN" altLang="en-US">
                <a:sym typeface="+mn-ea"/>
              </a:rPr>
              <a:t>Bazel</a:t>
            </a:r>
            <a:endParaRPr lang="zh-CN" altLang="en-US"/>
          </a:p>
          <a:p>
            <a:pPr marL="508000" indent="-508000" defTabSz="660400">
              <a:spcBef>
                <a:spcPts val="4700"/>
              </a:spcBef>
              <a:defRPr sz="4160"/>
            </a:pPr>
            <a:r>
              <a:rPr lang="zh-CN" altLang="en-US">
                <a:sym typeface="+mn-ea"/>
              </a:rPr>
              <a:t>Bazel及BUILD 文件</a:t>
            </a:r>
            <a:endParaRPr lang="zh-CN" altLang="en-US">
              <a:sym typeface="+mn-ea"/>
            </a:endParaRPr>
          </a:p>
          <a:p>
            <a:pPr marL="508000" indent="-508000" defTabSz="660400">
              <a:spcBef>
                <a:spcPts val="4700"/>
              </a:spcBef>
              <a:defRPr sz="4160"/>
            </a:pPr>
            <a:r>
              <a:rPr lang="zh-CN" altLang="en-US">
                <a:sym typeface="+mn-ea"/>
              </a:rPr>
              <a:t>Bazel和Remote Execution Protocol</a:t>
            </a:r>
            <a:endParaRPr lang="zh-CN" altLang="en-US">
              <a:sym typeface="+mn-ea"/>
            </a:endParaRPr>
          </a:p>
          <a:p>
            <a:pPr marL="508000" indent="-508000" defTabSz="660400">
              <a:spcBef>
                <a:spcPts val="4700"/>
              </a:spcBef>
              <a:defRPr sz="4160"/>
            </a:pPr>
            <a:r>
              <a:rPr lang="en-US" altLang="zh-CN">
                <a:sym typeface="+mn-ea"/>
              </a:rPr>
              <a:t>CloudBuild</a:t>
            </a:r>
            <a:r>
              <a:rPr lang="zh-CN" altLang="en-US">
                <a:ea typeface="宋体" panose="02010600030101010101" pitchFamily="2" charset="-122"/>
                <a:sym typeface="+mn-ea"/>
              </a:rPr>
              <a:t>分布式编译系统</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为什么需要分布式编译？</a:t>
            </a:r>
            <a:endParaRPr lang="zh-CN" altLang="en-US"/>
          </a:p>
        </p:txBody>
      </p:sp>
      <p:sp>
        <p:nvSpPr>
          <p:cNvPr id="3" name="文本占位符 2"/>
          <p:cNvSpPr/>
          <p:nvPr>
            <p:ph type="body" idx="1"/>
          </p:nvPr>
        </p:nvSpPr>
        <p:spPr/>
        <p:txBody>
          <a:bodyPr>
            <a:normAutofit fontScale="80000"/>
          </a:bodyPr>
          <a:p>
            <a:r>
              <a:rPr lang="zh-CN" altLang="en-US"/>
              <a:t>庞大的项目规模导致项目编译耗时很长。以 AOSP 为例，其应用十分广泛，众多企业利用 AOSP 的开放性，开发了更符合用户偏好的定制智能手机系统、车载信息娱乐系统、平板电脑以及可穿戴设备等。但是项目编译时间过长的问题严重影响了系统开发人员的工作效率，并且给企业带来了巨大的编译成本。</a:t>
            </a:r>
            <a:endParaRPr lang="zh-CN" altLang="en-US"/>
          </a:p>
          <a:p>
            <a:r>
              <a:rPr lang="zh-CN" altLang="en-US"/>
              <a:t>市场上已经存在了大量的编译构建工具，开发人员也一直在为提高编译效率而努力。从串行编译到多进程并行编译，从单机编译系统发展出分布式编译系统。AOSP 也从最初的 GNU Make 构建系统更换成了速度更快的 Ninja，但是AOSP 仍然只能支持单机编译，这导致项目编译速度受到单一服务器性能的限制，企业只能采购更高性能的服务器提高效率。而现存的分布式编译系统还无法用来编译 AOSP 这种多语言的大型复杂项目，比如国外的 Distcc 和腾讯的 Yadcc只能用于编译 C++ 项目，Google 的 Bazel 分布式编译系统也因为缺少 AOSP 的构建清单，而无法用于 AOSP 的编译。</a:t>
            </a:r>
            <a:endParaRPr lang="zh-CN"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r>
              <a:rPr lang="zh-CN">
                <a:ea typeface="宋体" panose="02010600030101010101" pitchFamily="2" charset="-122"/>
                <a:sym typeface="+mn-ea"/>
              </a:rPr>
              <a:t>构建系统与工程文件概述</a:t>
            </a:r>
            <a:endParaRPr lang="zh-CN">
              <a:ea typeface="宋体" panose="02010600030101010101" pitchFamily="2" charset="-122"/>
              <a:sym typeface="+mn-ea"/>
            </a:endParaRPr>
          </a:p>
        </p:txBody>
      </p:sp>
      <p:sp>
        <p:nvSpPr>
          <p:cNvPr id="125" name="Shape 125"/>
          <p:cNvSpPr/>
          <p:nvPr>
            <p:ph type="body" idx="1"/>
          </p:nvPr>
        </p:nvSpPr>
        <p:spPr>
          <a:prstGeom prst="rect">
            <a:avLst/>
          </a:prstGeom>
        </p:spPr>
        <p:txBody>
          <a:bodyPr/>
          <a:lstStyle/>
          <a:p>
            <a:r>
              <a:rPr lang="zh-CN">
                <a:ea typeface="宋体" panose="02010600030101010101" pitchFamily="2" charset="-122"/>
              </a:rPr>
              <a:t>什么是构建系统？什么是</a:t>
            </a:r>
            <a:r>
              <a:rPr lang="zh-CN" altLang="en-US">
                <a:effectLst/>
                <a:sym typeface="Helvetica Light"/>
              </a:rPr>
              <a:t>工程文件？</a:t>
            </a:r>
            <a:endParaRPr lang="zh-CN">
              <a:ea typeface="宋体" panose="02010600030101010101" pitchFamily="2" charset="-122"/>
            </a:endParaRPr>
          </a:p>
          <a:p>
            <a:r>
              <a:rPr lang="en-US" altLang="zh-CN">
                <a:ea typeface="宋体" panose="02010600030101010101" pitchFamily="2" charset="-122"/>
              </a:rPr>
              <a:t>Make</a:t>
            </a:r>
            <a:r>
              <a:rPr lang="zh-CN" altLang="en-US">
                <a:ea typeface="宋体" panose="02010600030101010101" pitchFamily="2" charset="-122"/>
              </a:rPr>
              <a:t>及</a:t>
            </a:r>
            <a:r>
              <a:rPr lang="en-US" altLang="zh-CN">
                <a:ea typeface="宋体" panose="02010600030101010101" pitchFamily="2" charset="-122"/>
              </a:rPr>
              <a:t>Makefile</a:t>
            </a:r>
            <a:endParaRPr lang="en-US" altLang="zh-CN">
              <a:ea typeface="宋体" panose="02010600030101010101" pitchFamily="2" charset="-122"/>
            </a:endParaRPr>
          </a:p>
          <a:p>
            <a:r>
              <a:rPr lang="zh-CN">
                <a:ea typeface="宋体" panose="02010600030101010101" pitchFamily="2" charset="-122"/>
              </a:rPr>
              <a:t>早期的一些构建系统</a:t>
            </a:r>
            <a:endParaRPr lang="zh-CN">
              <a:ea typeface="宋体" panose="02010600030101010101" pitchFamily="2" charset="-122"/>
            </a:endParaRPr>
          </a:p>
          <a:p>
            <a:r>
              <a:rPr lang="en-US" altLang="zh-CN">
                <a:sym typeface="+mn-ea"/>
              </a:rPr>
              <a:t>CMake</a:t>
            </a:r>
            <a:r>
              <a:rPr lang="zh-CN" altLang="en-US">
                <a:ea typeface="宋体" panose="02010600030101010101" pitchFamily="2" charset="-122"/>
                <a:sym typeface="+mn-ea"/>
              </a:rPr>
              <a:t>及</a:t>
            </a:r>
            <a:r>
              <a:rPr lang="zh-CN" altLang="en-US">
                <a:sym typeface="+mn-ea"/>
              </a:rPr>
              <a:t>CMakeLists.txt</a:t>
            </a:r>
            <a:endParaRPr lang="zh-CN" altLang="en-US">
              <a:sym typeface="+mn-ea"/>
            </a:endParaRPr>
          </a:p>
          <a:p>
            <a:r>
              <a:rPr lang="zh-CN" altLang="en-US">
                <a:sym typeface="+mn-ea"/>
              </a:rPr>
              <a:t>Gradle、</a:t>
            </a:r>
            <a:r>
              <a:rPr lang="en-US" altLang="zh-CN">
                <a:sym typeface="+mn-ea"/>
              </a:rPr>
              <a:t>Ninja</a:t>
            </a:r>
            <a:r>
              <a:rPr lang="zh-CN" altLang="en-US">
                <a:ea typeface="宋体" panose="02010600030101010101" pitchFamily="2" charset="-122"/>
                <a:sym typeface="+mn-ea"/>
              </a:rPr>
              <a:t>、</a:t>
            </a:r>
            <a:r>
              <a:rPr lang="en-US" altLang="zh-CN">
                <a:ea typeface="宋体" panose="02010600030101010101" pitchFamily="2" charset="-122"/>
                <a:sym typeface="+mn-ea"/>
              </a:rPr>
              <a:t>Bazel</a:t>
            </a:r>
            <a:endParaRPr lang="zh-CN" altLang="en-US">
              <a:sym typeface="+mn-ea"/>
            </a:endParaRPr>
          </a:p>
          <a:p>
            <a:r>
              <a:rPr lang="zh-CN" altLang="en-US">
                <a:sym typeface="+mn-ea"/>
              </a:rPr>
              <a:t>现代化的构建系统</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a:sym typeface="+mn-ea"/>
              </a:rPr>
              <a:t>从并行编译到分布式编译</a:t>
            </a:r>
            <a:endParaRPr lang="zh-CN" altLang="en-US"/>
          </a:p>
        </p:txBody>
      </p:sp>
      <p:sp>
        <p:nvSpPr>
          <p:cNvPr id="3" name="文本占位符 2"/>
          <p:cNvSpPr/>
          <p:nvPr>
            <p:ph type="body" idx="1"/>
          </p:nvPr>
        </p:nvSpPr>
        <p:spPr/>
        <p:txBody>
          <a:bodyPr>
            <a:normAutofit/>
          </a:bodyPr>
          <a:p>
            <a:r>
              <a:rPr>
                <a:sym typeface="+mn-ea"/>
              </a:rPr>
              <a:t>在早期阶段，编译器设计的核心是优化单线程环境下的执行性能。随着多核处理器技术的普及以及计算需求的日益增长，并行编译技术被提出，其主旨在于通过对编译过程中各个阶段进行并行化处理，以显著提升编译速度与效率</a:t>
            </a:r>
            <a:r>
              <a:rPr lang="zh-CN">
                <a:ea typeface="宋体" panose="02010600030101010101" pitchFamily="2" charset="-122"/>
                <a:sym typeface="+mn-ea"/>
              </a:rPr>
              <a:t>。</a:t>
            </a:r>
            <a:endParaRPr lang="zh-CN">
              <a:ea typeface="宋体" panose="02010600030101010101" pitchFamily="2" charset="-122"/>
              <a:sym typeface="+mn-ea"/>
            </a:endParaRPr>
          </a:p>
          <a:p>
            <a:r>
              <a:rPr lang="zh-CN" altLang="en-US"/>
              <a:t>目前大部分编译工具已经支持使用多进程技术进行并行编译，例如 GNU</a:t>
            </a:r>
            <a:r>
              <a:rPr lang="en-US" altLang="zh-CN"/>
              <a:t> </a:t>
            </a:r>
            <a:r>
              <a:rPr lang="zh-CN" altLang="en-US"/>
              <a:t>Make 在其默认设置中采用单进程编译，但它允许用户通过-j（Jobs）参数来指定并行编译的进程数量。同样，微软的 Visual Studio 集成开发环境亦提供了调整编译进程数量的选项，而Ninja能够根据机器的处理器核数自动调整编译进程数。</a:t>
            </a:r>
            <a:endParaRPr lang="zh-CN" alt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Ninja</a:t>
            </a:r>
            <a:endParaRPr lang="zh-CN" altLang="en-US"/>
          </a:p>
        </p:txBody>
      </p:sp>
      <p:sp>
        <p:nvSpPr>
          <p:cNvPr id="3" name="文本占位符 2"/>
          <p:cNvSpPr/>
          <p:nvPr>
            <p:ph type="body" idx="1"/>
          </p:nvPr>
        </p:nvSpPr>
        <p:spPr/>
        <p:txBody>
          <a:bodyPr>
            <a:normAutofit fontScale="80000"/>
          </a:bodyPr>
          <a:p>
            <a:r>
              <a:rPr lang="zh-CN" altLang="en-US"/>
              <a:t>Ninja is a small build system with a focus on speed. It differs from other build systems in two major respects: it is designed to have its input files generated by a higher-level build system, and it is designed to run builds as fast as possible.</a:t>
            </a:r>
            <a:endParaRPr lang="zh-CN" altLang="en-US"/>
          </a:p>
          <a:p>
            <a:r>
              <a:rPr lang="zh-CN" altLang="en-US"/>
              <a:t>Why yet another build system?</a:t>
            </a:r>
            <a:endParaRPr lang="zh-CN" altLang="en-US"/>
          </a:p>
          <a:p>
            <a:pPr lvl="1"/>
            <a:r>
              <a:rPr lang="zh-CN" altLang="en-US"/>
              <a:t>Where other build systems are high-level languages Ninja aims to be an assembler.</a:t>
            </a:r>
            <a:endParaRPr lang="zh-CN" altLang="en-US"/>
          </a:p>
          <a:p>
            <a:r>
              <a:rPr lang="zh-CN" altLang="en-US"/>
              <a:t>Should you use Ninja?</a:t>
            </a:r>
            <a:endParaRPr lang="zh-CN" altLang="en-US"/>
          </a:p>
          <a:p>
            <a:pPr lvl="1"/>
            <a:r>
              <a:rPr lang="zh-CN" altLang="en-US"/>
              <a:t>Ninja's low-level approach makes it perfect for embedding into more featureful build systems. Ninja is used to build Google Chrome, parts of Android, LLVM, and can be used in many other projects due to CMake's Ninja backend.</a:t>
            </a:r>
            <a:endParaRPr lang="zh-CN"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Ninja及</a:t>
            </a:r>
            <a:r>
              <a:rPr lang="en-US" altLang="zh-CN">
                <a:sym typeface="+mn-ea"/>
              </a:rPr>
              <a:t>build.ninja</a:t>
            </a:r>
            <a:endParaRPr lang="en-US" altLang="zh-CN">
              <a:sym typeface="+mn-ea"/>
            </a:endParaRPr>
          </a:p>
        </p:txBody>
      </p:sp>
      <p:sp>
        <p:nvSpPr>
          <p:cNvPr id="3" name="文本占位符 2"/>
          <p:cNvSpPr/>
          <p:nvPr>
            <p:ph type="body" idx="1"/>
          </p:nvPr>
        </p:nvSpPr>
        <p:spPr>
          <a:xfrm>
            <a:off x="1689100" y="3238500"/>
            <a:ext cx="7898765" cy="9207500"/>
          </a:xfrm>
        </p:spPr>
        <p:txBody>
          <a:bodyPr>
            <a:normAutofit fontScale="90000" lnSpcReduction="10000"/>
          </a:bodyPr>
          <a:p>
            <a:r>
              <a:rPr lang="zh-CN" altLang="en-US"/>
              <a:t>Ninja 以文件之间的相互依赖关系作为输入（通常是源代码和输出可执行文件）</a:t>
            </a:r>
            <a:endParaRPr lang="zh-CN" altLang="en-US"/>
          </a:p>
          <a:p>
            <a:r>
              <a:rPr lang="zh-CN" altLang="en-US"/>
              <a:t>Ninja非常快速（即瞬间）的增量构建，哪怕对于非常大的项目。它源自Chromium浏览器项目，该项目拥有超过30,000个源文件，而其它构建系统在更改一个文件后需要十秒才能开始构建。而Ninja则在一秒之内完成。</a:t>
            </a:r>
            <a:endParaRPr lang="zh-CN" altLang="en-US"/>
          </a:p>
        </p:txBody>
      </p:sp>
      <p:sp>
        <p:nvSpPr>
          <p:cNvPr id="4" name="文本框 3"/>
          <p:cNvSpPr txBox="1"/>
          <p:nvPr/>
        </p:nvSpPr>
        <p:spPr>
          <a:xfrm>
            <a:off x="9671685" y="3545840"/>
            <a:ext cx="14611985" cy="87191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cflags = -Wall -Werror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rule cc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command = gcc $cflags -c $in -o $out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left unspecified, builds get the outer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foo.o: cc foo.c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But you can shadow variables like cflags for a particular build.</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special.o: cc special.c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cflags = -Wall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The variable was only shadowed for the scope of special.o;</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Subsequent build lines get the outer (original)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bar.o: cc bar.c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a:sym typeface="+mn-ea"/>
              </a:rPr>
              <a:t>从并行编译到分布式编译</a:t>
            </a:r>
            <a:endParaRPr lang="zh-CN" altLang="en-US"/>
          </a:p>
        </p:txBody>
      </p:sp>
      <p:sp>
        <p:nvSpPr>
          <p:cNvPr id="3" name="文本占位符 2"/>
          <p:cNvSpPr/>
          <p:nvPr>
            <p:ph type="body" idx="1"/>
          </p:nvPr>
        </p:nvSpPr>
        <p:spPr/>
        <p:txBody>
          <a:bodyPr>
            <a:normAutofit/>
          </a:bodyPr>
          <a:p>
            <a:r>
              <a:rPr>
                <a:sym typeface="+mn-ea"/>
              </a:rPr>
              <a:t>当前，并行编译技术已发展至成熟阶段，使得大规模项目的编译并行化程度得以显著提高。从理论上讲，可并行执行的命令数量众多，然而受限于单一计算机处理器核数的限制，可同时执行的命令数量遭受制约，从而对项目编译的效率产生限制。鉴于此，开发分布式编译系统显得尤为重要，该系统能够实现所有潜在可并行执行的命令的并行化处理，不再受单一机器核数的束缚，进而最大化提升编译效率。</a:t>
            </a:r>
            <a:endParaRPr>
              <a:sym typeface="+mn-ea"/>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主流的分布式编译系统</a:t>
            </a:r>
            <a:endParaRPr lang="zh-CN" altLang="en-US"/>
          </a:p>
        </p:txBody>
      </p:sp>
      <p:sp>
        <p:nvSpPr>
          <p:cNvPr id="3" name="文本占位符 2"/>
          <p:cNvSpPr/>
          <p:nvPr>
            <p:ph type="body" idx="1"/>
          </p:nvPr>
        </p:nvSpPr>
        <p:spPr>
          <a:xfrm>
            <a:off x="1689100" y="3238500"/>
            <a:ext cx="7438390" cy="9207500"/>
          </a:xfrm>
        </p:spPr>
        <p:txBody>
          <a:bodyPr>
            <a:normAutofit fontScale="90000"/>
          </a:bodyPr>
          <a:p>
            <a:r>
              <a:rPr lang="zh-CN" altLang="en-US"/>
              <a:t>谷歌远程执行协议的领先地位。谷歌开发的远程执行协议在效率上具有显著优势，最大程度降低了远程执行命令的成本。该协议已被其他构建系统采用，包括 Meta 的 Buck2 和 Twitter 的 Pants，尽管它们与 Bazel 存在竞争关系，但对该协议的采用足以证明其设计的卓越性。</a:t>
            </a:r>
            <a:endParaRPr lang="zh-CN" altLang="en-US"/>
          </a:p>
        </p:txBody>
      </p:sp>
      <p:pic>
        <p:nvPicPr>
          <p:cNvPr id="4" name="图片 3"/>
          <p:cNvPicPr>
            <a:picLocks noChangeAspect="1"/>
          </p:cNvPicPr>
          <p:nvPr/>
        </p:nvPicPr>
        <p:blipFill>
          <a:blip r:embed="rId1"/>
          <a:stretch>
            <a:fillRect/>
          </a:stretch>
        </p:blipFill>
        <p:spPr>
          <a:xfrm>
            <a:off x="9383395" y="3401060"/>
            <a:ext cx="13354050" cy="922401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olidFill>
                  <a:schemeClr val="tx1"/>
                </a:solidFill>
                <a:sym typeface="+mn-ea"/>
              </a:rPr>
              <a:t>Distcc</a:t>
            </a:r>
            <a:endParaRPr lang="zh-CN" altLang="en-US"/>
          </a:p>
        </p:txBody>
      </p:sp>
      <p:sp>
        <p:nvSpPr>
          <p:cNvPr id="3" name="文本占位符 2"/>
          <p:cNvSpPr/>
          <p:nvPr>
            <p:ph type="body" idx="1"/>
          </p:nvPr>
        </p:nvSpPr>
        <p:spPr>
          <a:xfrm>
            <a:off x="1689100" y="3238500"/>
            <a:ext cx="21005800" cy="5371465"/>
          </a:xfrm>
        </p:spPr>
        <p:txBody>
          <a:bodyPr>
            <a:normAutofit/>
          </a:bodyPr>
          <a:p>
            <a:pPr marL="0" indent="0">
              <a:lnSpc>
                <a:spcPct val="110000"/>
              </a:lnSpc>
              <a:buNone/>
            </a:pPr>
            <a:r>
              <a:rPr lang="en-US" altLang="zh-CN">
                <a:solidFill>
                  <a:schemeClr val="tx1"/>
                </a:solidFill>
                <a:sym typeface="+mn-ea"/>
              </a:rPr>
              <a:t>Distcc - </a:t>
            </a:r>
            <a:r>
              <a:rPr lang="en-US" altLang="zh-CN">
                <a:solidFill>
                  <a:schemeClr val="tx1"/>
                </a:solidFill>
                <a:sym typeface="+mn-ea"/>
              </a:rPr>
              <a:t>distributed builds for C, C++ and Objective C</a:t>
            </a:r>
            <a:endParaRPr lang="en-US" altLang="zh-CN">
              <a:solidFill>
                <a:schemeClr val="tx1"/>
              </a:solidFill>
              <a:sym typeface="+mn-ea"/>
            </a:endParaRPr>
          </a:p>
          <a:p>
            <a:pPr marL="0" indent="0">
              <a:lnSpc>
                <a:spcPct val="110000"/>
              </a:lnSpc>
              <a:buNone/>
            </a:pPr>
            <a:r>
              <a:rPr lang="en-US" altLang="zh-CN">
                <a:solidFill>
                  <a:schemeClr val="tx1"/>
                </a:solidFill>
                <a:sym typeface="+mn-ea"/>
              </a:rPr>
              <a:t>Distcc</a:t>
            </a:r>
            <a:r>
              <a:rPr altLang="en-US">
                <a:solidFill>
                  <a:schemeClr val="tx1"/>
                </a:solidFill>
                <a:sym typeface="+mn-ea"/>
              </a:rPr>
              <a:t>是一款经典的分布式编译工具，采用的是客户端服务器的工作模式。将文件发送至服务器，服务器进程处理收到的编译任务并将结果返回至客户端。</a:t>
            </a:r>
            <a:endParaRPr altLang="en-US">
              <a:solidFill>
                <a:schemeClr val="tx1"/>
              </a:solidFill>
              <a:sym typeface="+mn-ea"/>
            </a:endParaRPr>
          </a:p>
          <a:p>
            <a:pPr marL="0" indent="0">
              <a:lnSpc>
                <a:spcPct val="110000"/>
              </a:lnSpc>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3551555" y="7434580"/>
            <a:ext cx="18138775" cy="491363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Yadcc</a:t>
            </a:r>
            <a:endParaRPr lang="zh-CN" altLang="en-US"/>
          </a:p>
        </p:txBody>
      </p:sp>
      <p:sp>
        <p:nvSpPr>
          <p:cNvPr id="3" name="文本占位符 2"/>
          <p:cNvSpPr/>
          <p:nvPr>
            <p:ph type="body" idx="1"/>
          </p:nvPr>
        </p:nvSpPr>
        <p:spPr>
          <a:xfrm>
            <a:off x="1689100" y="3238500"/>
            <a:ext cx="10136505" cy="9207500"/>
          </a:xfrm>
        </p:spPr>
        <p:txBody>
          <a:bodyPr>
            <a:normAutofit lnSpcReduction="10000"/>
          </a:bodyPr>
          <a:p>
            <a:r>
              <a:rPr lang="en-US" altLang="zh-CN">
                <a:sym typeface="+mn-ea"/>
              </a:rPr>
              <a:t>Yet Another Distributed C++ Compiler. yadcc是一套腾讯广告自研的分布式编译系统，用于支撑腾讯广告的日常开发及流水线。相对于已有的同类解决方案，我们针对实际的工业生产环境做了性能、可靠性、易用性等方面优化。</a:t>
            </a:r>
            <a:endParaRPr lang="en-US" altLang="zh-CN">
              <a:sym typeface="+mn-ea"/>
            </a:endParaRPr>
          </a:p>
          <a:p>
            <a:r>
              <a:rPr lang="zh-CN" altLang="en-US">
                <a:ea typeface="宋体" panose="02010600030101010101" pitchFamily="2" charset="-122"/>
                <a:sym typeface="+mn-ea"/>
              </a:rPr>
              <a:t>和</a:t>
            </a:r>
            <a:r>
              <a:rPr lang="en-US" altLang="zh-CN">
                <a:solidFill>
                  <a:schemeClr val="tx1"/>
                </a:solidFill>
                <a:sym typeface="+mn-ea"/>
              </a:rPr>
              <a:t>Distcc</a:t>
            </a:r>
            <a:r>
              <a:rPr lang="zh-CN" altLang="en-US">
                <a:solidFill>
                  <a:schemeClr val="tx1"/>
                </a:solidFill>
                <a:ea typeface="宋体" panose="02010600030101010101" pitchFamily="2" charset="-122"/>
                <a:sym typeface="+mn-ea"/>
              </a:rPr>
              <a:t>一样仅支持</a:t>
            </a:r>
            <a:r>
              <a:rPr lang="en-US" altLang="zh-CN">
                <a:solidFill>
                  <a:schemeClr val="tx1"/>
                </a:solidFill>
                <a:ea typeface="宋体" panose="02010600030101010101" pitchFamily="2" charset="-122"/>
                <a:sym typeface="+mn-ea"/>
              </a:rPr>
              <a:t>C/C++</a:t>
            </a:r>
            <a:r>
              <a:rPr lang="zh-CN" altLang="en-US">
                <a:solidFill>
                  <a:schemeClr val="tx1"/>
                </a:solidFill>
                <a:ea typeface="宋体" panose="02010600030101010101" pitchFamily="2" charset="-122"/>
                <a:sym typeface="+mn-ea"/>
              </a:rPr>
              <a:t>项目</a:t>
            </a:r>
            <a:endParaRPr lang="zh-CN" altLang="en-US">
              <a:solidFill>
                <a:schemeClr val="tx1"/>
              </a:solidFill>
              <a:ea typeface="宋体" panose="02010600030101010101" pitchFamily="2"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12120245" y="3329940"/>
            <a:ext cx="11105515" cy="773620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altLang="en-US">
                <a:sym typeface="+mn-ea"/>
              </a:rPr>
              <a:t>华为云</a:t>
            </a:r>
            <a:r>
              <a:rPr lang="en-US" altLang="zh-CN">
                <a:sym typeface="+mn-ea"/>
              </a:rPr>
              <a:t>CodeArts Build</a:t>
            </a:r>
            <a:endParaRPr lang="zh-CN" altLang="en-US"/>
          </a:p>
        </p:txBody>
      </p:sp>
      <p:sp>
        <p:nvSpPr>
          <p:cNvPr id="3" name="文本占位符 2"/>
          <p:cNvSpPr/>
          <p:nvPr>
            <p:ph type="body" idx="1"/>
          </p:nvPr>
        </p:nvSpPr>
        <p:spPr>
          <a:xfrm>
            <a:off x="1689100" y="3238500"/>
            <a:ext cx="10566400" cy="9207500"/>
          </a:xfrm>
        </p:spPr>
        <p:txBody>
          <a:bodyPr>
            <a:normAutofit fontScale="90000" lnSpcReduction="10000"/>
          </a:bodyPr>
          <a:p>
            <a:r>
              <a:rPr>
                <a:sym typeface="+mn-ea"/>
              </a:rPr>
              <a:t>华为云CodeArts Build 已经可以支持华为6 万研发人员进行软件开发工作和软件高效集成，每日编译任务量达到77 万次，并提供24.8万台服务器进行集中的弹性调度。</a:t>
            </a:r>
            <a:endParaRPr>
              <a:sym typeface="+mn-ea"/>
            </a:endParaRPr>
          </a:p>
          <a:p>
            <a:r>
              <a:rPr>
                <a:sym typeface="+mn-ea"/>
              </a:rPr>
              <a:t>但由于CodeArts Build 是专为华为云平台设计的，因此它的使用会对华为云服务的依赖性较高。</a:t>
            </a:r>
            <a:endParaRPr>
              <a:sym typeface="+mn-ea"/>
            </a:endParaRPr>
          </a:p>
          <a:p>
            <a:r>
              <a:rPr lang="zh-CN">
                <a:ea typeface="宋体" panose="02010600030101010101" pitchFamily="2" charset="-122"/>
                <a:sym typeface="+mn-ea"/>
              </a:rPr>
              <a:t>没有开源，看介绍更像是一套搭建起来的云服务集成解决方案，而不是一款构建系统产品？</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52045" y="3834130"/>
            <a:ext cx="10899140" cy="7316470"/>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olidFill>
                  <a:schemeClr val="tx1"/>
                </a:solidFill>
                <a:sym typeface="+mn-ea"/>
              </a:rPr>
              <a:t>Bazel</a:t>
            </a:r>
            <a:endParaRPr lang="zh-CN" altLang="en-US"/>
          </a:p>
        </p:txBody>
      </p:sp>
      <p:sp>
        <p:nvSpPr>
          <p:cNvPr id="3" name="文本占位符 2"/>
          <p:cNvSpPr/>
          <p:nvPr>
            <p:ph type="body" idx="1"/>
          </p:nvPr>
        </p:nvSpPr>
        <p:spPr>
          <a:xfrm>
            <a:off x="1689100" y="3238500"/>
            <a:ext cx="9020175" cy="9207500"/>
          </a:xfrm>
        </p:spPr>
        <p:txBody>
          <a:bodyPr>
            <a:normAutofit fontScale="90000" lnSpcReduction="10000"/>
          </a:bodyPr>
          <a:p>
            <a:r>
              <a:rPr lang="en-US" altLang="zh-CN">
                <a:sym typeface="+mn-ea"/>
              </a:rPr>
              <a:t>Bazel是 Google 内部编译工具 Blaze 的开源实现，支持多种编程语言</a:t>
            </a:r>
            <a:r>
              <a:rPr altLang="en-US">
                <a:sym typeface="+mn-ea"/>
              </a:rPr>
              <a:t>。其采用的客户端</a:t>
            </a:r>
            <a:r>
              <a:rPr lang="en-US">
                <a:sym typeface="+mn-ea"/>
              </a:rPr>
              <a:t>/</a:t>
            </a:r>
            <a:r>
              <a:rPr altLang="en-US">
                <a:sym typeface="+mn-ea"/>
              </a:rPr>
              <a:t>服务器模式，可以将任务方便地扩展到多台服务器上进行分布式编译。</a:t>
            </a:r>
            <a:endParaRPr>
              <a:sym typeface="+mn-ea"/>
            </a:endParaRPr>
          </a:p>
          <a:p>
            <a:r>
              <a:rPr lang="en-US" altLang="zh-CN">
                <a:sym typeface="+mn-ea"/>
              </a:rPr>
              <a:t>Bazel</a:t>
            </a:r>
            <a:r>
              <a:rPr altLang="en-US">
                <a:sym typeface="+mn-ea"/>
              </a:rPr>
              <a:t>自带了依赖管理，需要开发人员手动编写依赖描述文件，对于非 Bazel 项目极其不友好，而对于</a:t>
            </a:r>
            <a:r>
              <a:rPr lang="zh-CN">
                <a:ea typeface="宋体" panose="02010600030101010101" pitchFamily="2" charset="-122"/>
                <a:sym typeface="+mn-ea"/>
              </a:rPr>
              <a:t>像</a:t>
            </a:r>
            <a:r>
              <a:rPr lang="en-US" altLang="zh-CN">
                <a:ea typeface="宋体" panose="02010600030101010101" pitchFamily="2" charset="-122"/>
                <a:sym typeface="+mn-ea"/>
              </a:rPr>
              <a:t>AOSP</a:t>
            </a:r>
            <a:r>
              <a:rPr lang="zh-CN" altLang="en-US">
                <a:ea typeface="宋体" panose="02010600030101010101" pitchFamily="2" charset="-122"/>
                <a:sym typeface="+mn-ea"/>
              </a:rPr>
              <a:t>一类</a:t>
            </a:r>
            <a:r>
              <a:rPr altLang="en-US">
                <a:sym typeface="+mn-ea"/>
              </a:rPr>
              <a:t>复杂的项目，迁移到 Bazel 更会是件非常麻烦和困难的工作。</a:t>
            </a:r>
            <a:endParaRPr altLang="en-US">
              <a:sym typeface="+mn-ea"/>
            </a:endParaRPr>
          </a:p>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84255" y="3761740"/>
            <a:ext cx="12425045" cy="733996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zh-CN" altLang="en-US"/>
              <a:t>Bazel及BUILD 文件</a:t>
            </a:r>
            <a:endParaRPr lang="zh-CN" altLang="en-US"/>
          </a:p>
        </p:txBody>
      </p:sp>
      <p:sp>
        <p:nvSpPr>
          <p:cNvPr id="3" name="文本占位符 2"/>
          <p:cNvSpPr/>
          <p:nvPr>
            <p:ph type="body" idx="1"/>
          </p:nvPr>
        </p:nvSpPr>
        <p:spPr>
          <a:xfrm>
            <a:off x="1689100" y="3238500"/>
            <a:ext cx="13525500" cy="9207500"/>
          </a:xfrm>
        </p:spPr>
        <p:txBody>
          <a:bodyPr>
            <a:normAutofit fontScale="90000"/>
          </a:bodyPr>
          <a:p>
            <a:r>
              <a:rPr lang="zh-CN" altLang="en-US"/>
              <a:t>BUILD文件和WORKSPACE文件使用的是一种名为Starlark的领域特定语言（DSL）。Starlark是一种轻量级的、可执行的领域特定语言，用于描述Bazel构建系统中的构建规则和依赖关系。</a:t>
            </a:r>
            <a:endParaRPr lang="zh-CN" altLang="en-US"/>
          </a:p>
          <a:p>
            <a:r>
              <a:rPr lang="zh-CN" altLang="en-US"/>
              <a:t>在BUILD文件中，您可以使用Starlark语法来定义各种规则和操作，例如cc_binary、cc_library、py_binary等规则，以及依赖关系、源文件列表等配置。Starlark语言的简洁性和易读性使得BUILD文件易于编写和维护，同时也能提供足够的灵活性来描述复杂的项目结构和构建流程。</a:t>
            </a:r>
            <a:endParaRPr lang="zh-CN" altLang="en-US"/>
          </a:p>
        </p:txBody>
      </p:sp>
      <p:sp>
        <p:nvSpPr>
          <p:cNvPr id="4" name="文本框 3"/>
          <p:cNvSpPr txBox="1"/>
          <p:nvPr/>
        </p:nvSpPr>
        <p:spPr>
          <a:xfrm>
            <a:off x="15935960" y="3329305"/>
            <a:ext cx="707136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cc_library(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["helper.cc"],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hdrs = ["helper.h"],</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cc_binary(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"main",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["main.cc"],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deps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ea typeface="宋体" panose="02010600030101010101" pitchFamily="2" charset="-122"/>
                <a:sym typeface="+mn-ea"/>
              </a:rPr>
              <a:t>什么是构建系统？</a:t>
            </a:r>
            <a:endParaRPr lang="zh-CN" altLang="en-US"/>
          </a:p>
        </p:txBody>
      </p:sp>
      <p:sp>
        <p:nvSpPr>
          <p:cNvPr id="3" name="文本占位符 2"/>
          <p:cNvSpPr/>
          <p:nvPr>
            <p:ph type="body" idx="1"/>
          </p:nvPr>
        </p:nvSpPr>
        <p:spPr/>
        <p:txBody>
          <a:bodyPr>
            <a:normAutofit lnSpcReduction="10000"/>
          </a:bodyPr>
          <a:p>
            <a:r>
              <a:rPr lang="zh-CN" altLang="en-US"/>
              <a:t>构建系统（Build System，中文中经常翻译为编译系统，为了与编译器做区分我们这里翻译为构建系统）是用于自动化软件项目构建过程的工具，它能够管理项目中的源代码、依赖关系，并执行一系列构建任务，如编译、打包、测试、部署等。构建系统在现代软件开发中扮演着重要角色，能够提高项目的可维护性、可靠性和可重复性，是软件开发过程中必不可少的工具之一。</a:t>
            </a:r>
            <a:endParaRPr lang="zh-CN" altLang="en-US"/>
          </a:p>
          <a:p>
            <a:r>
              <a:rPr lang="zh-CN" altLang="en-US"/>
              <a:t>最早的构建系统之一可以追溯到1970年代的Make工具。Make是一种构建工具，最初由Unix系统引入，用于管理程序的编译过程。通过Makefile文件定义编译规则和依赖关系，Make工具可以自动化地执行编译任务，只编译发生变化的文件，从而提高了编译效率。至今Make依然在构建系统中占有一席之地。</a:t>
            </a:r>
            <a:endParaRPr lang="zh-CN"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a:sym typeface="+mn-ea"/>
              </a:rPr>
              <a:t>Bazel和Remote Execution Protocol</a:t>
            </a:r>
            <a:endParaRPr lang="zh-CN" altLang="en-US">
              <a:sym typeface="+mn-ea"/>
            </a:endParaRPr>
          </a:p>
        </p:txBody>
      </p:sp>
      <p:sp>
        <p:nvSpPr>
          <p:cNvPr id="3" name="文本占位符 2"/>
          <p:cNvSpPr/>
          <p:nvPr>
            <p:ph type="body" idx="1"/>
          </p:nvPr>
        </p:nvSpPr>
        <p:spPr/>
        <p:txBody>
          <a:bodyPr>
            <a:normAutofit fontScale="95000" lnSpcReduction="20000"/>
          </a:bodyPr>
          <a:p>
            <a:r>
              <a:rPr lang="zh-CN" altLang="en-US"/>
              <a:t>Bazel，作为 Google 开源的构建系统，其设计哲学体现在对分布式编译概念的高维度抽象，使其不局限于特定的编译语言与编译器，能够广泛适用于任何可独立执行的进程。</a:t>
            </a:r>
            <a:endParaRPr lang="zh-CN" altLang="en-US"/>
          </a:p>
          <a:p>
            <a:pPr lvl="1"/>
            <a:r>
              <a:rPr lang="zh-CN" altLang="en-US"/>
              <a:t>通过将可远程执行的最小单元抽象为 Action 结构（包含文件依赖和执行命令），实现了一种灵活而强大的远程执行机制。</a:t>
            </a:r>
            <a:endParaRPr lang="zh-CN" altLang="en-US"/>
          </a:p>
          <a:p>
            <a:pPr lvl="1"/>
            <a:r>
              <a:rPr lang="zh-CN" altLang="en-US"/>
              <a:t>通过将文件存储与分布式编译分离开来，解决了大量构建任务依赖相同文件的问题。当客户端向编译集群发送编译任务时，只需发送依赖文件的摘要，而非文件本身。显著减少了不必要的文件传输，确保了每个文件只需被传输一次，从而实现了更高效的资源利用。</a:t>
            </a:r>
            <a:endParaRPr lang="zh-CN" altLang="en-US"/>
          </a:p>
          <a:p>
            <a:pPr lvl="1"/>
            <a:r>
              <a:rPr lang="zh-CN" altLang="en-US"/>
              <a:t>规定了构建缓存的实现方式，即通过 Action Cache 来实现。在执行 Action 前先计算其摘要，若命中缓存，则可直接获取 ActionResult。</a:t>
            </a:r>
            <a:endParaRPr lang="zh-CN" alt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Bazel</a:t>
            </a:r>
            <a:r>
              <a:rPr lang="zh-CN">
                <a:ea typeface="宋体" panose="02010600030101010101" pitchFamily="2" charset="-122"/>
                <a:sym typeface="+mn-ea"/>
              </a:rPr>
              <a:t>的不足和</a:t>
            </a:r>
            <a:r>
              <a:rPr lang="en-US" altLang="zh-CN">
                <a:ea typeface="宋体" panose="02010600030101010101" pitchFamily="2" charset="-122"/>
                <a:sym typeface="+mn-ea"/>
              </a:rPr>
              <a:t>Ninja</a:t>
            </a:r>
            <a:r>
              <a:rPr lang="zh-CN" altLang="en-US">
                <a:ea typeface="宋体" panose="02010600030101010101" pitchFamily="2" charset="-122"/>
                <a:sym typeface="+mn-ea"/>
              </a:rPr>
              <a:t>的优势</a:t>
            </a:r>
            <a:endParaRPr lang="zh-CN" altLang="en-US">
              <a:ea typeface="宋体" panose="02010600030101010101" pitchFamily="2" charset="-122"/>
              <a:sym typeface="+mn-ea"/>
            </a:endParaRPr>
          </a:p>
        </p:txBody>
      </p:sp>
      <p:sp>
        <p:nvSpPr>
          <p:cNvPr id="3" name="文本占位符 2"/>
          <p:cNvSpPr/>
          <p:nvPr>
            <p:ph type="body" idx="1"/>
          </p:nvPr>
        </p:nvSpPr>
        <p:spPr/>
        <p:txBody>
          <a:bodyPr/>
          <a:p>
            <a:r>
              <a:rPr lang="zh-CN" altLang="en-US"/>
              <a:t>使用一种名为Starlark的领域特定语言（DSL）来编写BUILD文件和WORKSPACE文件，使得</a:t>
            </a:r>
            <a:r>
              <a:rPr lang="zh-CN" altLang="en-US">
                <a:sym typeface="+mn-ea"/>
              </a:rPr>
              <a:t>Bazel导入成本较高，包括新项目采用Bazel的学习成本和老项目重写工程文件带来的切换成本。</a:t>
            </a:r>
            <a:endParaRPr lang="zh-CN" altLang="en-US">
              <a:sym typeface="+mn-ea"/>
            </a:endParaRPr>
          </a:p>
          <a:p>
            <a:r>
              <a:rPr lang="en-US" altLang="zh-CN">
                <a:ea typeface="宋体" panose="02010600030101010101" pitchFamily="2" charset="-122"/>
                <a:sym typeface="+mn-ea"/>
              </a:rPr>
              <a:t>Ninja</a:t>
            </a:r>
            <a:r>
              <a:rPr lang="zh-CN" altLang="en-US">
                <a:ea typeface="宋体" panose="02010600030101010101" pitchFamily="2" charset="-122"/>
                <a:sym typeface="+mn-ea"/>
              </a:rPr>
              <a:t>多进程并行编译性能优异，以及</a:t>
            </a:r>
            <a:r>
              <a:rPr lang="en-US" altLang="zh-CN">
                <a:ea typeface="宋体" panose="02010600030101010101" pitchFamily="2" charset="-122"/>
                <a:sym typeface="+mn-ea"/>
              </a:rPr>
              <a:t>build.ninja</a:t>
            </a:r>
            <a:r>
              <a:rPr lang="zh-CN" altLang="en-US">
                <a:ea typeface="宋体" panose="02010600030101010101" pitchFamily="2" charset="-122"/>
                <a:sym typeface="+mn-ea"/>
              </a:rPr>
              <a:t>脚本的low-level approach，便于</a:t>
            </a:r>
            <a:r>
              <a:rPr lang="zh-CN" altLang="en-US">
                <a:sym typeface="+mn-ea"/>
              </a:rPr>
              <a:t>high-level languages向</a:t>
            </a:r>
            <a:r>
              <a:rPr lang="en-US" altLang="zh-CN">
                <a:ea typeface="宋体" panose="02010600030101010101" pitchFamily="2" charset="-122"/>
                <a:sym typeface="+mn-ea"/>
              </a:rPr>
              <a:t>.ninja</a:t>
            </a:r>
            <a:r>
              <a:rPr lang="zh-CN" altLang="en-US">
                <a:ea typeface="宋体" panose="02010600030101010101" pitchFamily="2" charset="-122"/>
                <a:sym typeface="+mn-ea"/>
              </a:rPr>
              <a:t>脚本自动化转换</a:t>
            </a:r>
            <a:r>
              <a:rPr lang="zh-CN">
                <a:ea typeface="宋体" panose="02010600030101010101" pitchFamily="2" charset="-122"/>
                <a:sym typeface="+mn-ea"/>
              </a:rPr>
              <a:t>。</a:t>
            </a:r>
            <a:endParaRPr lang="zh-CN">
              <a:ea typeface="宋体" panose="02010600030101010101" pitchFamily="2" charset="-122"/>
              <a:sym typeface="+mn-ea"/>
            </a:endParaRPr>
          </a:p>
          <a:p>
            <a:r>
              <a:rPr lang="zh-CN">
                <a:ea typeface="宋体" panose="02010600030101010101" pitchFamily="2" charset="-122"/>
                <a:sym typeface="+mn-ea"/>
              </a:rPr>
              <a:t>不幸的是</a:t>
            </a:r>
            <a:r>
              <a:rPr lang="en-US" altLang="zh-CN">
                <a:ea typeface="宋体" panose="02010600030101010101" pitchFamily="2" charset="-122"/>
                <a:sym typeface="+mn-ea"/>
              </a:rPr>
              <a:t>Bazel</a:t>
            </a:r>
            <a:r>
              <a:rPr lang="zh-CN" altLang="en-US">
                <a:ea typeface="宋体" panose="02010600030101010101" pitchFamily="2" charset="-122"/>
                <a:sym typeface="+mn-ea"/>
              </a:rPr>
              <a:t>支持分布式编译，而</a:t>
            </a:r>
            <a:r>
              <a:rPr lang="en-US" altLang="zh-CN">
                <a:ea typeface="宋体" panose="02010600030101010101" pitchFamily="2" charset="-122"/>
                <a:sym typeface="+mn-ea"/>
              </a:rPr>
              <a:t>Ninja</a:t>
            </a:r>
            <a:r>
              <a:rPr lang="zh-CN" altLang="en-US">
                <a:ea typeface="宋体" panose="02010600030101010101" pitchFamily="2" charset="-122"/>
                <a:sym typeface="+mn-ea"/>
              </a:rPr>
              <a:t>不支持分布式编译。</a:t>
            </a:r>
            <a:endParaRPr lang="zh-CN" altLang="en-US">
              <a:ea typeface="宋体" panose="02010600030101010101" pitchFamily="2" charset="-122"/>
              <a:sym typeface="+mn-ea"/>
            </a:endParaRPr>
          </a:p>
          <a:p>
            <a:r>
              <a:rPr lang="zh-CN" altLang="en-US">
                <a:ea typeface="宋体" panose="02010600030101010101" pitchFamily="2" charset="-122"/>
                <a:sym typeface="+mn-ea"/>
              </a:rPr>
              <a:t>将</a:t>
            </a:r>
            <a:r>
              <a:rPr lang="en-US" altLang="zh-CN">
                <a:ea typeface="宋体" panose="02010600030101010101" pitchFamily="2" charset="-122"/>
                <a:sym typeface="+mn-ea"/>
              </a:rPr>
              <a:t>Ninja</a:t>
            </a:r>
            <a:r>
              <a:rPr lang="zh-CN" altLang="en-US">
                <a:ea typeface="宋体" panose="02010600030101010101" pitchFamily="2" charset="-122"/>
                <a:sym typeface="+mn-ea"/>
              </a:rPr>
              <a:t>多进程并行编译改造为支持分布式编译正好可以取长补短，</a:t>
            </a:r>
            <a:r>
              <a:rPr lang="en-US" altLang="zh-CN">
                <a:ea typeface="宋体" panose="02010600030101010101" pitchFamily="2" charset="-122"/>
                <a:sym typeface="+mn-ea"/>
              </a:rPr>
              <a:t>CloudBuild</a:t>
            </a:r>
            <a:r>
              <a:rPr lang="zh-CN" altLang="en-US">
                <a:ea typeface="宋体" panose="02010600030101010101" pitchFamily="2" charset="-122"/>
                <a:sym typeface="+mn-ea"/>
              </a:rPr>
              <a:t>分布式编译系统则采用了这一思路。</a:t>
            </a:r>
            <a:endParaRPr lang="zh-CN" altLang="en-US">
              <a:ea typeface="宋体" panose="02010600030101010101" pitchFamily="2" charset="-122"/>
              <a:sym typeface="+mn-e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CloudBuild</a:t>
            </a:r>
            <a:r>
              <a:rPr lang="zh-CN" altLang="en-US">
                <a:ea typeface="宋体" panose="02010600030101010101" pitchFamily="2" charset="-122"/>
              </a:rPr>
              <a:t>分布式编译系统</a:t>
            </a:r>
            <a:endParaRPr lang="zh-CN" altLang="en-US">
              <a:ea typeface="宋体" panose="02010600030101010101" pitchFamily="2" charset="-122"/>
            </a:endParaRPr>
          </a:p>
        </p:txBody>
      </p:sp>
      <p:sp>
        <p:nvSpPr>
          <p:cNvPr id="3" name="文本占位符 2"/>
          <p:cNvSpPr/>
          <p:nvPr>
            <p:ph type="body" idx="1"/>
          </p:nvPr>
        </p:nvSpPr>
        <p:spPr/>
        <p:txBody>
          <a:bodyPr>
            <a:normAutofit lnSpcReduction="10000"/>
          </a:bodyPr>
          <a:p>
            <a:r>
              <a:rPr lang="zh-CN" altLang="en-US"/>
              <a:t>现有的各种分布式编译系统对于像 AOSP手机操作系统这样的多语言大型复杂项目仍然难以胜任。</a:t>
            </a:r>
            <a:endParaRPr lang="zh-CN" altLang="en-US"/>
          </a:p>
          <a:p>
            <a:r>
              <a:rPr lang="en-US" altLang="zh-CN">
                <a:sym typeface="+mn-ea"/>
              </a:rPr>
              <a:t>CloudBuild</a:t>
            </a:r>
            <a:r>
              <a:rPr lang="zh-CN" altLang="en-US"/>
              <a:t>云端分布式编译（</a:t>
            </a:r>
            <a:r>
              <a:rPr lang="zh-CN" altLang="en-US">
                <a:latin typeface="微软雅黑" panose="020B0503020204020204" charset="-122"/>
                <a:ea typeface="微软雅黑" panose="020B0503020204020204" charset="-122"/>
                <a:sym typeface="+mn-ea"/>
              </a:rPr>
              <a:t>私有云解决方案</a:t>
            </a:r>
            <a:r>
              <a:rPr lang="zh-CN" altLang="en-US"/>
              <a:t>）能够应对几千人的大型研发团队同时使用。</a:t>
            </a:r>
            <a:endParaRPr lang="zh-CN" altLang="en-US"/>
          </a:p>
          <a:p>
            <a:r>
              <a:rPr lang="en-US" altLang="zh-CN">
                <a:sym typeface="+mn-ea"/>
              </a:rPr>
              <a:t>CloudBuild</a:t>
            </a:r>
            <a:r>
              <a:rPr lang="zh-CN" altLang="en-US"/>
              <a:t>还支持P2P资源共享方式的分布式编译（</a:t>
            </a:r>
            <a:r>
              <a:rPr lang="zh-CN" altLang="en-US">
                <a:latin typeface="微软雅黑" panose="020B0503020204020204" charset="-122"/>
                <a:ea typeface="微软雅黑" panose="020B0503020204020204" charset="-122"/>
                <a:sym typeface="+mn-ea"/>
              </a:rPr>
              <a:t>分布式共享编译工作站</a:t>
            </a:r>
            <a:r>
              <a:rPr lang="en-US" altLang="zh-CN">
                <a:sym typeface="+mn-ea"/>
              </a:rPr>
              <a:t>ShareBuild</a:t>
            </a:r>
            <a:r>
              <a:rPr lang="zh-CN" altLang="en-US"/>
              <a:t>）对于小型研发团队能不增加计算资源而大幅加快编译速度。</a:t>
            </a:r>
            <a:endParaRPr lang="zh-CN" altLang="en-US"/>
          </a:p>
          <a:p>
            <a:r>
              <a:rPr lang="en-US" altLang="zh-CN">
                <a:ea typeface="宋体" panose="02010600030101010101" pitchFamily="2" charset="-122"/>
                <a:sym typeface="+mn-ea"/>
              </a:rPr>
              <a:t>CloudBuild</a:t>
            </a:r>
            <a:r>
              <a:rPr lang="zh-CN" altLang="en-US">
                <a:ea typeface="宋体" panose="02010600030101010101" pitchFamily="2" charset="-122"/>
                <a:sym typeface="+mn-ea"/>
              </a:rPr>
              <a:t>是基于</a:t>
            </a:r>
            <a:r>
              <a:rPr lang="en-US" altLang="zh-CN">
                <a:ea typeface="宋体" panose="02010600030101010101" pitchFamily="2" charset="-122"/>
                <a:sym typeface="+mn-ea"/>
              </a:rPr>
              <a:t>Ninja</a:t>
            </a:r>
            <a:r>
              <a:rPr lang="zh-CN" altLang="en-US">
                <a:ea typeface="宋体" panose="02010600030101010101" pitchFamily="2" charset="-122"/>
                <a:sym typeface="+mn-ea"/>
              </a:rPr>
              <a:t>开发的，因而现有项目只要能转换成</a:t>
            </a:r>
            <a:r>
              <a:rPr lang="en-US" altLang="zh-CN">
                <a:ea typeface="宋体" panose="02010600030101010101" pitchFamily="2" charset="-122"/>
                <a:sym typeface="+mn-ea"/>
              </a:rPr>
              <a:t>build.ninja</a:t>
            </a:r>
            <a:r>
              <a:rPr lang="zh-CN" altLang="en-US">
                <a:ea typeface="宋体" panose="02010600030101010101" pitchFamily="2" charset="-122"/>
                <a:sym typeface="+mn-ea"/>
              </a:rPr>
              <a:t>脚本都可以使用</a:t>
            </a:r>
            <a:r>
              <a:rPr lang="en-US" altLang="zh-CN">
                <a:ea typeface="宋体" panose="02010600030101010101" pitchFamily="2" charset="-122"/>
                <a:sym typeface="+mn-ea"/>
              </a:rPr>
              <a:t>CloudBuild</a:t>
            </a:r>
            <a:r>
              <a:rPr lang="zh-CN" altLang="en-US">
                <a:ea typeface="宋体" panose="02010600030101010101" pitchFamily="2" charset="-122"/>
                <a:sym typeface="+mn-ea"/>
              </a:rPr>
              <a:t>。</a:t>
            </a:r>
            <a:endParaRPr lang="zh-CN" altLang="en-US">
              <a:ea typeface="宋体" panose="02010600030101010101" pitchFamily="2" charset="-122"/>
              <a:sym typeface="+mn-ea"/>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文本占位符 2"/>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2225" y="-54610"/>
            <a:ext cx="24384000" cy="13773785"/>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lang="zh-CN" altLang="en-US">
                <a:ea typeface="宋体" panose="02010600030101010101" pitchFamily="2" charset="-122"/>
                <a:sym typeface="+mn-ea"/>
              </a:rPr>
              <a:t>分布式编译系统</a:t>
            </a:r>
            <a:endParaRPr lang="zh-CN" altLang="en-US"/>
          </a:p>
        </p:txBody>
      </p:sp>
      <p:sp>
        <p:nvSpPr>
          <p:cNvPr id="3" name="文本占位符 2"/>
          <p:cNvSpPr/>
          <p:nvPr>
            <p:ph type="body" idx="1"/>
          </p:nvPr>
        </p:nvSpPr>
        <p:spPr>
          <a:xfrm>
            <a:off x="1689100" y="3238500"/>
            <a:ext cx="6847840" cy="9207500"/>
          </a:xfrm>
        </p:spPr>
        <p:txBody>
          <a:bodyPr/>
          <a:p>
            <a:r>
              <a:rPr lang="zh-CN" altLang="en-US"/>
              <a:t>经测试，本系统对大型软件项目的编译效率有明显提升，对AOSP项目的编译时间降低了57.4%，LLVM项目降低了72.4%，OpenCV项目降低了71.6%。</a:t>
            </a:r>
            <a:endParaRPr lang="zh-CN" altLang="en-US"/>
          </a:p>
        </p:txBody>
      </p:sp>
      <p:pic>
        <p:nvPicPr>
          <p:cNvPr id="4" name="图片 3" descr="CloudBuildResult"/>
          <p:cNvPicPr>
            <a:picLocks noChangeAspect="1"/>
          </p:cNvPicPr>
          <p:nvPr/>
        </p:nvPicPr>
        <p:blipFill>
          <a:blip r:embed="rId1"/>
          <a:stretch>
            <a:fillRect/>
          </a:stretch>
        </p:blipFill>
        <p:spPr>
          <a:xfrm>
            <a:off x="8663940" y="3834130"/>
            <a:ext cx="15021560" cy="837565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lang="zh-CN" altLang="en-US">
                <a:sym typeface="+mn-ea"/>
              </a:rPr>
              <a:t>云端分布式编译</a:t>
            </a:r>
            <a:endParaRPr lang="zh-CN" altLang="en-US"/>
          </a:p>
        </p:txBody>
      </p:sp>
      <p:sp>
        <p:nvSpPr>
          <p:cNvPr id="3" name="文本占位符 2"/>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71195" y="3545840"/>
            <a:ext cx="12619355" cy="8081010"/>
          </a:xfrm>
          <a:prstGeom prst="rect">
            <a:avLst/>
          </a:prstGeom>
        </p:spPr>
      </p:pic>
      <p:pic>
        <p:nvPicPr>
          <p:cNvPr id="5" name="图片 4"/>
          <p:cNvPicPr>
            <a:picLocks noChangeAspect="1"/>
          </p:cNvPicPr>
          <p:nvPr/>
        </p:nvPicPr>
        <p:blipFill>
          <a:blip r:embed="rId2"/>
          <a:stretch>
            <a:fillRect/>
          </a:stretch>
        </p:blipFill>
        <p:spPr>
          <a:xfrm>
            <a:off x="13272135" y="3329940"/>
            <a:ext cx="10682605" cy="9150985"/>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altLang="en-US">
                <a:sym typeface="+mn-ea"/>
              </a:rPr>
              <a:t>客户端</a:t>
            </a:r>
            <a:endParaRPr lang="zh-CN" altLang="en-US"/>
          </a:p>
        </p:txBody>
      </p:sp>
      <p:sp>
        <p:nvSpPr>
          <p:cNvPr id="3" name="文本占位符 2"/>
          <p:cNvSpPr/>
          <p:nvPr>
            <p:ph type="body" idx="1"/>
          </p:nvPr>
        </p:nvSpPr>
        <p:spPr>
          <a:xfrm>
            <a:off x="1689100" y="3238500"/>
            <a:ext cx="21158835" cy="5029200"/>
          </a:xfrm>
        </p:spPr>
        <p:txBody>
          <a:bodyPr/>
          <a:p>
            <a:r>
              <a:rPr lang="zh-CN" altLang="en-US" spc="150" dirty="0">
                <a:solidFill>
                  <a:schemeClr val="tx1"/>
                </a:solidFill>
                <a:latin typeface="Arial" panose="020B0604020202020204" pitchFamily="34" charset="0"/>
                <a:ea typeface="微软雅黑" panose="020B0503020204020204" charset="-122"/>
                <a:sym typeface="+mn-ea"/>
              </a:rPr>
              <a:t>CloudBuild客户端基于Ninja改造，对于使用Ninja构建和可</a:t>
            </a:r>
            <a:r>
              <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rPr>
              <a:t>以转换为</a:t>
            </a:r>
            <a:r>
              <a:rPr lang="en-US" altLang="zh-CN" spc="150" dirty="0">
                <a:solidFill>
                  <a:schemeClr val="tx1"/>
                </a:solidFill>
                <a:latin typeface="Arial" panose="020B0604020202020204" pitchFamily="34" charset="0"/>
                <a:ea typeface="微软雅黑" panose="020B0503020204020204" charset="-122"/>
                <a:sym typeface="Arial" panose="020B0604020202020204" pitchFamily="34" charset="0"/>
              </a:rPr>
              <a:t>Ninja</a:t>
            </a:r>
            <a:r>
              <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rPr>
              <a:t>构建的项目不用额外修改适配构建工程文件。</a:t>
            </a:r>
            <a:endPar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endParaRPr>
          </a:p>
          <a:p>
            <a:endPar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 name="对角圆角矩形 3"/>
          <p:cNvSpPr/>
          <p:nvPr>
            <p:custDataLst>
              <p:tags r:id="rId1"/>
            </p:custDataLst>
          </p:nvPr>
        </p:nvSpPr>
        <p:spPr>
          <a:xfrm>
            <a:off x="5536293" y="8570354"/>
            <a:ext cx="5804988" cy="1757621"/>
          </a:xfrm>
          <a:prstGeom prst="round2DiagRect">
            <a:avLst/>
          </a:prstGeom>
          <a:solidFill>
            <a:srgbClr val="009DD9"/>
          </a:solidFill>
          <a:ln w="12700" cap="flat" cmpd="sng" algn="ctr">
            <a:noFill/>
            <a:prstDash val="solid"/>
            <a:miter lim="800000"/>
          </a:ln>
          <a:effectLst/>
        </p:spPr>
        <p:txBody>
          <a:bodyPr rtlCol="0" anchor="ctr" anchorCtr="0">
            <a:normAutofit fontScale="90000"/>
          </a:bodyPr>
          <a:p>
            <a:pPr algn="l"/>
            <a:r>
              <a:rPr lang="en-US" altLang="zh-CN">
                <a:solidFill>
                  <a:sysClr val="window" lastClr="FFFFFF"/>
                </a:solidFill>
              </a:rPr>
              <a:t>CloudBuild</a:t>
            </a:r>
            <a:r>
              <a:rPr lang="zh-CN" altLang="en-US">
                <a:solidFill>
                  <a:sysClr val="window" lastClr="FFFFFF"/>
                </a:solidFill>
              </a:rPr>
              <a:t>客户端基于</a:t>
            </a:r>
            <a:r>
              <a:rPr lang="en-US" altLang="zh-CN">
                <a:solidFill>
                  <a:sysClr val="window" lastClr="FFFFFF"/>
                </a:solidFill>
              </a:rPr>
              <a:t>Ninja</a:t>
            </a:r>
            <a:r>
              <a:rPr lang="zh-CN" altLang="en-US">
                <a:solidFill>
                  <a:sysClr val="window" lastClr="FFFFFF"/>
                </a:solidFill>
              </a:rPr>
              <a:t>改造</a:t>
            </a:r>
            <a:endParaRPr lang="da-DK" altLang="zh-CN">
              <a:solidFill>
                <a:sysClr val="window" lastClr="FFFFFF"/>
              </a:solidFill>
            </a:endParaRPr>
          </a:p>
        </p:txBody>
      </p:sp>
      <p:sp>
        <p:nvSpPr>
          <p:cNvPr id="91" name="对角圆角矩形 90"/>
          <p:cNvSpPr/>
          <p:nvPr>
            <p:custDataLst>
              <p:tags r:id="rId2"/>
            </p:custDataLst>
          </p:nvPr>
        </p:nvSpPr>
        <p:spPr>
          <a:xfrm>
            <a:off x="13871034" y="10646037"/>
            <a:ext cx="4683423" cy="1757621"/>
          </a:xfrm>
          <a:prstGeom prst="round2DiagRect">
            <a:avLst/>
          </a:prstGeom>
          <a:solidFill>
            <a:srgbClr val="0F6FC6">
              <a:lumMod val="60000"/>
              <a:lumOff val="40000"/>
            </a:srgbClr>
          </a:solidFill>
          <a:ln w="12700" cap="flat" cmpd="sng" algn="ctr">
            <a:noFill/>
            <a:prstDash val="solid"/>
            <a:miter lim="800000"/>
          </a:ln>
          <a:effectLst/>
        </p:spPr>
        <p:txBody>
          <a:bodyPr rtlCol="0" anchor="ctr" anchorCtr="0">
            <a:normAutofit fontScale="70000"/>
          </a:bodyPr>
          <a:p>
            <a:pPr algn="l"/>
            <a:r>
              <a:rPr lang="zh-CN" altLang="en-US">
                <a:solidFill>
                  <a:sysClr val="window" lastClr="FFFFFF"/>
                </a:solidFill>
                <a:sym typeface="+mn-ea"/>
              </a:rPr>
              <a:t>使用编译缓存减少需要编译的任务数量。</a:t>
            </a:r>
            <a:endParaRPr lang="zh-CN" altLang="en-US">
              <a:solidFill>
                <a:sysClr val="window" lastClr="FFFFFF"/>
              </a:solidFill>
              <a:sym typeface="+mn-ea"/>
            </a:endParaRPr>
          </a:p>
        </p:txBody>
      </p:sp>
      <p:sp>
        <p:nvSpPr>
          <p:cNvPr id="92" name="对角圆角矩形 91"/>
          <p:cNvSpPr/>
          <p:nvPr>
            <p:custDataLst>
              <p:tags r:id="rId3"/>
            </p:custDataLst>
          </p:nvPr>
        </p:nvSpPr>
        <p:spPr>
          <a:xfrm>
            <a:off x="13855245" y="6350536"/>
            <a:ext cx="4714950" cy="1757621"/>
          </a:xfrm>
          <a:prstGeom prst="round2DiagRect">
            <a:avLst/>
          </a:prstGeom>
          <a:solidFill>
            <a:srgbClr val="0F6FC6">
              <a:lumMod val="60000"/>
              <a:lumOff val="40000"/>
            </a:srgbClr>
          </a:solidFill>
          <a:ln w="12700" cap="flat" cmpd="sng" algn="ctr">
            <a:noFill/>
            <a:prstDash val="solid"/>
            <a:miter lim="800000"/>
          </a:ln>
          <a:effectLst/>
        </p:spPr>
        <p:txBody>
          <a:bodyPr rtlCol="0" anchor="ctr" anchorCtr="0">
            <a:normAutofit fontScale="60000"/>
          </a:bodyPr>
          <a:p>
            <a:pPr algn="ct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兼容使用</a:t>
            </a:r>
            <a:r>
              <a:rPr lang="en-US" altLang="zh-CN">
                <a:solidFill>
                  <a:schemeClr val="bg1"/>
                </a:solidFill>
                <a:latin typeface="宋体" panose="02010600030101010101" pitchFamily="2" charset="-122"/>
                <a:ea typeface="宋体" panose="02010600030101010101" pitchFamily="2" charset="-122"/>
                <a:cs typeface="宋体" panose="02010600030101010101" pitchFamily="2" charset="-122"/>
              </a:rPr>
              <a:t>Ninja</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和可以</a:t>
            </a:r>
            <a:r>
              <a:rPr lang="zh-CN" altLang="en-US" spc="150" dirty="0">
                <a:solidFill>
                  <a:schemeClr val="bg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转换为</a:t>
            </a:r>
            <a:r>
              <a:rPr lang="en-US" altLang="zh-CN" spc="150" dirty="0">
                <a:solidFill>
                  <a:schemeClr val="bg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Ninja</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编译的项目</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93" name="组合 92"/>
          <p:cNvGrpSpPr/>
          <p:nvPr>
            <p:custDataLst>
              <p:tags r:id="rId4"/>
            </p:custDataLst>
          </p:nvPr>
        </p:nvGrpSpPr>
        <p:grpSpPr>
          <a:xfrm rot="16200000">
            <a:off x="10511857" y="8227773"/>
            <a:ext cx="4172317" cy="2545906"/>
            <a:chOff x="5028186" y="3262886"/>
            <a:chExt cx="2109213" cy="1067814"/>
          </a:xfrm>
        </p:grpSpPr>
        <p:cxnSp>
          <p:nvCxnSpPr>
            <p:cNvPr id="94" name="肘形连接符 93"/>
            <p:cNvCxnSpPr/>
            <p:nvPr>
              <p:custDataLst>
                <p:tags r:id="rId5"/>
              </p:custDataLst>
            </p:nvPr>
          </p:nvCxnSpPr>
          <p:spPr>
            <a:xfrm rot="5400000">
              <a:off x="5028186" y="3262886"/>
              <a:ext cx="1067814" cy="1067814"/>
            </a:xfrm>
            <a:prstGeom prst="bentConnector3">
              <a:avLst>
                <a:gd name="adj1" fmla="val 50000"/>
              </a:avLst>
            </a:prstGeom>
            <a:noFill/>
            <a:ln w="31750" cap="flat" cmpd="sng" algn="ctr">
              <a:solidFill>
                <a:srgbClr val="0F6FC6"/>
              </a:solidFill>
              <a:prstDash val="solid"/>
              <a:miter lim="800000"/>
            </a:ln>
            <a:effectLst/>
          </p:spPr>
        </p:cxnSp>
        <p:cxnSp>
          <p:nvCxnSpPr>
            <p:cNvPr id="95" name="肘形连接符 94"/>
            <p:cNvCxnSpPr/>
            <p:nvPr>
              <p:custDataLst>
                <p:tags r:id="rId6"/>
              </p:custDataLst>
            </p:nvPr>
          </p:nvCxnSpPr>
          <p:spPr>
            <a:xfrm rot="16200000" flipH="1">
              <a:off x="6095999" y="3276094"/>
              <a:ext cx="1041400" cy="1041400"/>
            </a:xfrm>
            <a:prstGeom prst="bentConnector3">
              <a:avLst>
                <a:gd name="adj1" fmla="val 50000"/>
              </a:avLst>
            </a:prstGeom>
            <a:noFill/>
            <a:ln w="31750" cap="flat" cmpd="sng" algn="ctr">
              <a:solidFill>
                <a:srgbClr val="0F6FC6"/>
              </a:solidFill>
              <a:prstDash val="solid"/>
              <a:miter lim="800000"/>
            </a:ln>
            <a:effectLst/>
          </p:spPr>
        </p:cxnSp>
      </p:grpSp>
      <p:sp>
        <p:nvSpPr>
          <p:cNvPr id="5" name="对角圆角矩形 4"/>
          <p:cNvSpPr/>
          <p:nvPr>
            <p:custDataLst>
              <p:tags r:id="rId7"/>
            </p:custDataLst>
          </p:nvPr>
        </p:nvSpPr>
        <p:spPr>
          <a:xfrm>
            <a:off x="13890001" y="8499636"/>
            <a:ext cx="4714950" cy="1757621"/>
          </a:xfrm>
          <a:prstGeom prst="round2DiagRect">
            <a:avLst/>
          </a:prstGeom>
          <a:solidFill>
            <a:srgbClr val="0F6FC6">
              <a:lumMod val="60000"/>
              <a:lumOff val="40000"/>
            </a:srgbClr>
          </a:solidFill>
          <a:ln w="12700" cap="flat" cmpd="sng" algn="ctr">
            <a:noFill/>
            <a:prstDash val="solid"/>
            <a:miter lim="800000"/>
          </a:ln>
          <a:effectLst/>
        </p:spPr>
        <p:txBody>
          <a:bodyPr rtlCol="0" anchor="ctr" anchorCtr="0">
            <a:normAutofit fontScale="60000"/>
          </a:bodyPr>
          <a:p>
            <a:pPr algn="l"/>
            <a:r>
              <a:rPr lang="zh-CN" altLang="en-US">
                <a:solidFill>
                  <a:sysClr val="window" lastClr="FFFFFF"/>
                </a:solidFill>
                <a:sym typeface="+mn-ea"/>
              </a:rPr>
              <a:t>使用Remote Execution Protocol提高编译时并发度。</a:t>
            </a:r>
            <a:endParaRPr lang="da-DK" altLang="zh-CN">
              <a:solidFill>
                <a:sysClr val="window" lastClr="FFFFFF"/>
              </a:solidFill>
            </a:endParaRPr>
          </a:p>
        </p:txBody>
      </p:sp>
      <p:cxnSp>
        <p:nvCxnSpPr>
          <p:cNvPr id="6" name="肘形连接符 5"/>
          <p:cNvCxnSpPr/>
          <p:nvPr>
            <p:custDataLst>
              <p:tags r:id="rId8"/>
            </p:custDataLst>
          </p:nvPr>
        </p:nvCxnSpPr>
        <p:spPr>
          <a:xfrm>
            <a:off x="11306027" y="9474618"/>
            <a:ext cx="2583999" cy="0"/>
          </a:xfrm>
          <a:prstGeom prst="bentConnector2">
            <a:avLst/>
          </a:prstGeom>
          <a:noFill/>
          <a:ln w="31750" cap="flat" cmpd="sng" algn="ctr">
            <a:solidFill>
              <a:srgbClr val="0F6FC6"/>
            </a:solidFill>
            <a:prstDash val="solid"/>
            <a:miter lim="800000"/>
          </a:ln>
          <a:effectLst/>
        </p:spPr>
      </p:cxn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altLang="en-US">
                <a:sym typeface="+mn-ea"/>
              </a:rPr>
              <a:t>服务端</a:t>
            </a:r>
            <a:endParaRPr lang="zh-CN" altLang="en-US"/>
          </a:p>
        </p:txBody>
      </p:sp>
      <p:sp>
        <p:nvSpPr>
          <p:cNvPr id="3" name="文本占位符 2"/>
          <p:cNvSpPr/>
          <p:nvPr>
            <p:ph type="body" idx="1"/>
          </p:nvPr>
        </p:nvSpPr>
        <p:spPr>
          <a:xfrm>
            <a:off x="1689100" y="3238500"/>
            <a:ext cx="12727305" cy="9207500"/>
          </a:xfrm>
        </p:spPr>
        <p:txBody>
          <a:bodyPr>
            <a:normAutofit fontScale="70000"/>
          </a:bodyPr>
          <a:p>
            <a:pPr algn="l">
              <a:lnSpc>
                <a:spcPct val="23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使用Remote Execution Protocol提高编译时并发度，实现了任务分发至远程节点同步执行。</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lnSpc>
                <a:spcPct val="23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使用分布式任务调度提高任务调度效率和计算节点资源利用率，避免集中式调度的任务阻塞问题。</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lnSpc>
                <a:spcPct val="23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使用编译缓存结合内容寻址存储技术减少网络传输量、避免重复上传与重复编译。</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custDataLst>
              <p:tags r:id="rId1"/>
            </p:custDataLst>
          </p:nvPr>
        </p:nvSpPr>
        <p:spPr>
          <a:xfrm>
            <a:off x="17002565" y="4668502"/>
            <a:ext cx="2799408" cy="2799407"/>
          </a:xfrm>
          <a:prstGeom prst="downArrow">
            <a:avLst>
              <a:gd name="adj1" fmla="val 50000"/>
              <a:gd name="adj2" fmla="val 35000"/>
            </a:avLst>
          </a:prstGeom>
          <a:solidFill>
            <a:srgbClr val="1F74AD"/>
          </a:solidFill>
          <a:ln w="12700" cap="flat" cmpd="sng" algn="ctr">
            <a:noFill/>
            <a:prstDash val="solid"/>
            <a:miter lim="800000"/>
          </a:ln>
          <a:effectLst/>
        </p:spPr>
        <p:txBody>
          <a:bodyPr>
            <a:normAutofit/>
          </a:bodyPr>
          <a:p>
            <a:pPr>
              <a:lnSpc>
                <a:spcPct val="120000"/>
              </a:lnSpc>
            </a:pP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5" name="下箭头 4"/>
          <p:cNvSpPr/>
          <p:nvPr>
            <p:custDataLst>
              <p:tags r:id="rId2"/>
            </p:custDataLst>
          </p:nvPr>
        </p:nvSpPr>
        <p:spPr>
          <a:xfrm>
            <a:off x="17702418" y="4668502"/>
            <a:ext cx="1399703" cy="2309510"/>
          </a:xfrm>
          <a:prstGeom prst="rect">
            <a:avLst/>
          </a:prstGeom>
          <a:noFill/>
          <a:effectLst/>
        </p:spPr>
        <p:txBody>
          <a:bodyPr spcFirstLastPara="0" vert="eaVert" wrap="square" lIns="91440" tIns="45720" rIns="91440" bIns="45720" numCol="1" spcCol="1270" anchor="ctr" anchorCtr="0">
            <a:normAutofit/>
          </a:bodyPr>
          <a:p>
            <a:pPr algn="ctr">
              <a:lnSpc>
                <a:spcPct val="120000"/>
              </a:lnSpc>
            </a:pPr>
            <a:r>
              <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rPr>
              <a:t>远程执行</a:t>
            </a:r>
            <a:endPar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下箭头 7"/>
          <p:cNvSpPr/>
          <p:nvPr>
            <p:custDataLst>
              <p:tags r:id="rId3"/>
            </p:custDataLst>
          </p:nvPr>
        </p:nvSpPr>
        <p:spPr>
          <a:xfrm rot="7200000">
            <a:off x="19248464" y="7783100"/>
            <a:ext cx="2799440" cy="3143124"/>
          </a:xfrm>
          <a:prstGeom prst="downArrow">
            <a:avLst>
              <a:gd name="adj1" fmla="val 50000"/>
              <a:gd name="adj2" fmla="val 35000"/>
            </a:avLst>
          </a:prstGeom>
          <a:solidFill>
            <a:srgbClr val="1AA3AA"/>
          </a:solidFill>
          <a:ln w="12700" cap="flat" cmpd="sng" algn="ctr">
            <a:noFill/>
            <a:prstDash val="solid"/>
            <a:miter lim="800000"/>
          </a:ln>
          <a:effectLst/>
        </p:spPr>
        <p:txBody>
          <a:bodyPr>
            <a:normAutofit/>
          </a:bodyPr>
          <a:p>
            <a:pP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下箭头 6"/>
          <p:cNvSpPr/>
          <p:nvPr>
            <p:custDataLst>
              <p:tags r:id="rId4"/>
            </p:custDataLst>
          </p:nvPr>
        </p:nvSpPr>
        <p:spPr>
          <a:xfrm rot="1800000">
            <a:off x="19556510" y="8691865"/>
            <a:ext cx="2309511" cy="1399703"/>
          </a:xfrm>
          <a:prstGeom prst="rect">
            <a:avLst/>
          </a:prstGeom>
          <a:noFill/>
          <a:effectLst/>
        </p:spPr>
        <p:txBody>
          <a:bodyPr spcFirstLastPara="0" vert="horz" wrap="square" lIns="91440" tIns="45720" rIns="91440" bIns="45720" numCol="1" spcCol="1270" anchor="ctr" anchorCtr="0">
            <a:normAutofit/>
          </a:bodyPr>
          <a:p>
            <a:pPr algn="ctr">
              <a:lnSpc>
                <a:spcPct val="120000"/>
              </a:lnSpc>
            </a:pPr>
            <a:r>
              <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rPr>
              <a:t>编译缓存</a:t>
            </a:r>
            <a:endPar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2" name="下箭头 11"/>
          <p:cNvSpPr/>
          <p:nvPr>
            <p:custDataLst>
              <p:tags r:id="rId5"/>
            </p:custDataLst>
          </p:nvPr>
        </p:nvSpPr>
        <p:spPr>
          <a:xfrm rot="14400000">
            <a:off x="14793836" y="7789219"/>
            <a:ext cx="2799440" cy="3121708"/>
          </a:xfrm>
          <a:prstGeom prst="downArrow">
            <a:avLst>
              <a:gd name="adj1" fmla="val 50000"/>
              <a:gd name="adj2" fmla="val 35000"/>
            </a:avLst>
          </a:prstGeom>
          <a:solidFill>
            <a:srgbClr val="3498DB"/>
          </a:solidFill>
          <a:ln w="12700" cap="flat" cmpd="sng" algn="ctr">
            <a:noFill/>
            <a:prstDash val="solid"/>
            <a:miter lim="800000"/>
          </a:ln>
          <a:effectLst/>
        </p:spPr>
        <p:txBody>
          <a:bodyPr>
            <a:normAutofit/>
          </a:bodyPr>
          <a:p>
            <a:pP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下箭头 8"/>
          <p:cNvSpPr/>
          <p:nvPr>
            <p:custDataLst>
              <p:tags r:id="rId6"/>
            </p:custDataLst>
          </p:nvPr>
        </p:nvSpPr>
        <p:spPr>
          <a:xfrm rot="19800000">
            <a:off x="14579671" y="8675453"/>
            <a:ext cx="3141084" cy="1399210"/>
          </a:xfrm>
          <a:prstGeom prst="rect">
            <a:avLst/>
          </a:prstGeom>
          <a:noFill/>
          <a:effectLst/>
        </p:spPr>
        <p:txBody>
          <a:bodyPr spcFirstLastPara="0" vert="horz" wrap="square" lIns="91440" tIns="45720" rIns="91440" bIns="45720" numCol="1" spcCol="1270" anchor="ctr" anchorCtr="0">
            <a:normAutofit/>
          </a:bodyPr>
          <a:p>
            <a:pPr algn="ctr">
              <a:lnSpc>
                <a:spcPct val="120000"/>
              </a:lnSpc>
            </a:pPr>
            <a:r>
              <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rPr>
              <a:t>分布式任务调度</a:t>
            </a:r>
            <a:endPar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7"/>
            </p:custDataLst>
          </p:nvPr>
        </p:nvSpPr>
        <p:spPr>
          <a:xfrm>
            <a:off x="17630979" y="7672176"/>
            <a:ext cx="1542578" cy="1403168"/>
          </a:xfrm>
          <a:prstGeom prst="rect">
            <a:avLst/>
          </a:prstGeom>
        </p:spPr>
        <p:txBody>
          <a:bodyPr wrap="square" lIns="91440" tIns="45720" rIns="91440" bIns="45720" anchor="ctr" anchorCtr="1">
            <a:normAutofit fontScale="60000"/>
          </a:bodyPr>
          <a:p>
            <a:pPr algn="ctr">
              <a:lnSpc>
                <a:spcPct val="120000"/>
              </a:lnSpc>
            </a:pPr>
            <a:r>
              <a:rPr lang="zh-CN" altLang="en-US" b="1" spc="300">
                <a:latin typeface="Arial" panose="020B0604020202020204" pitchFamily="34" charset="0"/>
                <a:ea typeface="微软雅黑" panose="020B0503020204020204" charset="-122"/>
                <a:sym typeface="Arial" panose="020B0604020202020204" pitchFamily="34" charset="0"/>
              </a:rPr>
              <a:t>分布式编译</a:t>
            </a:r>
            <a:endParaRPr lang="zh-CN" altLang="en-US" b="1" spc="30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CloudBuild私有云简易</a:t>
            </a:r>
            <a:r>
              <a:rPr lang="zh-CN" altLang="en-US"/>
              <a:t>部署方法</a:t>
            </a:r>
            <a:endParaRPr lang="zh-CN" altLang="en-US"/>
          </a:p>
        </p:txBody>
      </p:sp>
      <p:sp>
        <p:nvSpPr>
          <p:cNvPr id="3" name="文本占位符 2"/>
          <p:cNvSpPr/>
          <p:nvPr>
            <p:ph type="body" idx="1"/>
          </p:nvPr>
        </p:nvSpPr>
        <p:spPr/>
        <p:txBody>
          <a:bodyPr>
            <a:normAutofit lnSpcReduction="20000"/>
          </a:bodyPr>
          <a:p>
            <a:r>
              <a:rPr lang="en-US" altLang="zh-CN">
                <a:sym typeface="+mn-ea"/>
              </a:rPr>
              <a:t>CloudBuild</a:t>
            </a:r>
            <a:r>
              <a:rPr lang="zh-CN" altLang="en-US">
                <a:sym typeface="+mn-ea"/>
              </a:rPr>
              <a:t>项目地址</a:t>
            </a:r>
            <a:endParaRPr lang="zh-CN" altLang="en-US">
              <a:sym typeface="+mn-ea"/>
            </a:endParaRPr>
          </a:p>
          <a:p>
            <a:pPr lvl="1"/>
            <a:r>
              <a:rPr lang="en-US" altLang="zh-CN">
                <a:sym typeface="+mn-ea"/>
              </a:rPr>
              <a:t>git clone </a:t>
            </a:r>
            <a:r>
              <a:rPr lang="zh-CN" altLang="en-US">
                <a:sym typeface="+mn-ea"/>
              </a:rPr>
              <a:t>https://gitee.com/cloudbuild888/cloudbuild.git</a:t>
            </a:r>
            <a:endParaRPr lang="en-US" altLang="zh-CN">
              <a:sym typeface="+mn-ea"/>
            </a:endParaRPr>
          </a:p>
          <a:p>
            <a:pPr lvl="1"/>
            <a:r>
              <a:rPr lang="en-US" altLang="zh-CN">
                <a:sym typeface="+mn-ea"/>
              </a:rPr>
              <a:t>cd cloudbuild/script</a:t>
            </a:r>
            <a:endParaRPr lang="zh-CN" altLang="en-US">
              <a:sym typeface="+mn-ea"/>
            </a:endParaRPr>
          </a:p>
          <a:p>
            <a:r>
              <a:rPr lang="zh-CN" altLang="en-US">
                <a:sym typeface="+mn-ea"/>
              </a:rPr>
              <a:t>物理机</a:t>
            </a:r>
            <a:r>
              <a:rPr lang="en-US" altLang="zh-CN">
                <a:sym typeface="+mn-ea"/>
              </a:rPr>
              <a:t>A(Client+Server)</a:t>
            </a:r>
            <a:endParaRPr lang="en-US" altLang="zh-CN">
              <a:sym typeface="+mn-ea"/>
            </a:endParaRPr>
          </a:p>
          <a:p>
            <a:pPr lvl="1"/>
            <a:r>
              <a:rPr lang="en-US" altLang="zh-CN">
                <a:sym typeface="+mn-ea"/>
              </a:rPr>
              <a:t>./deploy.sh --easy</a:t>
            </a:r>
            <a:endParaRPr lang="en-US" altLang="zh-CN">
              <a:sym typeface="+mn-ea"/>
            </a:endParaRPr>
          </a:p>
          <a:p>
            <a:r>
              <a:rPr lang="zh-CN" altLang="en-US">
                <a:sym typeface="+mn-ea"/>
              </a:rPr>
              <a:t>物理机</a:t>
            </a:r>
            <a:r>
              <a:rPr lang="en-US" altLang="zh-CN">
                <a:sym typeface="+mn-ea"/>
              </a:rPr>
              <a:t>B</a:t>
            </a:r>
            <a:r>
              <a:rPr lang="zh-CN" altLang="en-US">
                <a:ea typeface="宋体" panose="02010600030101010101" pitchFamily="2" charset="-122"/>
                <a:sym typeface="+mn-ea"/>
              </a:rPr>
              <a:t>、</a:t>
            </a:r>
            <a:r>
              <a:rPr lang="en-US" altLang="zh-CN">
                <a:ea typeface="宋体" panose="02010600030101010101" pitchFamily="2" charset="-122"/>
                <a:sym typeface="+mn-ea"/>
              </a:rPr>
              <a:t>C</a:t>
            </a:r>
            <a:r>
              <a:rPr lang="zh-CN" altLang="en-US">
                <a:ea typeface="宋体" panose="02010600030101010101" pitchFamily="2" charset="-122"/>
                <a:sym typeface="+mn-ea"/>
              </a:rPr>
              <a:t>、</a:t>
            </a:r>
            <a:r>
              <a:rPr lang="en-US" altLang="zh-CN">
                <a:ea typeface="宋体" panose="02010600030101010101" pitchFamily="2" charset="-122"/>
                <a:sym typeface="+mn-ea"/>
              </a:rPr>
              <a:t>D...</a:t>
            </a:r>
            <a:r>
              <a:rPr lang="en-US" altLang="zh-CN">
                <a:sym typeface="+mn-ea"/>
              </a:rPr>
              <a:t>(Executor)</a:t>
            </a:r>
            <a:endParaRPr lang="en-US" altLang="zh-CN">
              <a:sym typeface="+mn-ea"/>
            </a:endParaRPr>
          </a:p>
          <a:p>
            <a:pPr lvl="1"/>
            <a:r>
              <a:rPr lang="en-US" altLang="zh-CN">
                <a:sym typeface="+mn-ea"/>
              </a:rPr>
              <a:t>./deploy.sh -e A_ip(</a:t>
            </a:r>
            <a:r>
              <a:rPr lang="zh-CN" altLang="en-US">
                <a:sym typeface="+mn-ea"/>
              </a:rPr>
              <a:t>物理机</a:t>
            </a:r>
            <a:r>
              <a:rPr lang="en-US" altLang="zh-CN">
                <a:sym typeface="+mn-ea"/>
              </a:rPr>
              <a:t>A</a:t>
            </a:r>
            <a:r>
              <a:rPr lang="zh-CN" altLang="en-US">
                <a:sym typeface="+mn-ea"/>
              </a:rPr>
              <a:t>的</a:t>
            </a:r>
            <a:r>
              <a:rPr lang="en-US" altLang="zh-CN">
                <a:sym typeface="+mn-ea"/>
              </a:rPr>
              <a:t>IP</a:t>
            </a:r>
            <a:r>
              <a:rPr lang="zh-CN" altLang="en-US">
                <a:sym typeface="+mn-ea"/>
              </a:rPr>
              <a:t>地址</a:t>
            </a:r>
            <a:r>
              <a:rPr lang="en-US" altLang="zh-CN">
                <a:sym typeface="+mn-ea"/>
              </a:rPr>
              <a:t>)</a:t>
            </a:r>
            <a:endParaRPr lang="zh-CN" altLang="en-US"/>
          </a:p>
        </p:txBody>
      </p:sp>
      <p:sp>
        <p:nvSpPr>
          <p:cNvPr id="24" name="文本框 23"/>
          <p:cNvSpPr txBox="1"/>
          <p:nvPr/>
        </p:nvSpPr>
        <p:spPr>
          <a:xfrm>
            <a:off x="815340" y="12762865"/>
            <a:ext cx="22700615" cy="535940"/>
          </a:xfrm>
          <a:prstGeom prst="rect">
            <a:avLst/>
          </a:prstGeom>
          <a:noFill/>
        </p:spPr>
        <p:txBody>
          <a:bodyPr wrap="square" rtlCol="0">
            <a:noAutofit/>
          </a:bodyPr>
          <a:p>
            <a:r>
              <a:rPr lang="en-US" altLang="zh-CN" sz="2400"/>
              <a:t>*AOSP</a:t>
            </a:r>
            <a:r>
              <a:rPr lang="zh-CN" altLang="en-US" sz="2400"/>
              <a:t>项目编译配置比较复杂，如有需要请联系孟宁老师：mengning@ustc.edu.cn</a:t>
            </a:r>
            <a:endParaRPr lang="zh-CN" altLang="en-US" sz="240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CloudBuild</a:t>
            </a:r>
            <a:r>
              <a:rPr lang="zh-CN" altLang="en-US">
                <a:sym typeface="+mn-ea"/>
              </a:rPr>
              <a:t>使用方法</a:t>
            </a:r>
            <a:endParaRPr lang="zh-CN" altLang="en-US"/>
          </a:p>
        </p:txBody>
      </p:sp>
      <p:sp>
        <p:nvSpPr>
          <p:cNvPr id="3" name="文本占位符 2"/>
          <p:cNvSpPr/>
          <p:nvPr>
            <p:ph type="body" idx="1"/>
          </p:nvPr>
        </p:nvSpPr>
        <p:spPr/>
        <p:txBody>
          <a:bodyPr>
            <a:normAutofit lnSpcReduction="10000"/>
          </a:bodyPr>
          <a:p>
            <a:r>
              <a:rPr lang="zh-CN" altLang="en-US"/>
              <a:t>以</a:t>
            </a:r>
            <a:r>
              <a:rPr lang="en-US" altLang="zh-CN"/>
              <a:t>LLVM</a:t>
            </a:r>
            <a:r>
              <a:rPr lang="zh-CN" altLang="en-US">
                <a:ea typeface="宋体" panose="02010600030101010101" pitchFamily="2" charset="-122"/>
              </a:rPr>
              <a:t>项目为例</a:t>
            </a:r>
            <a:r>
              <a:rPr lang="zh-CN" altLang="en-US">
                <a:sym typeface="+mn-ea"/>
              </a:rPr>
              <a:t>CloudBuild使用方法</a:t>
            </a:r>
            <a:r>
              <a:rPr lang="zh-CN" altLang="en-US">
                <a:sym typeface="+mn-ea"/>
              </a:rPr>
              <a:t>（以在</a:t>
            </a:r>
            <a:r>
              <a:rPr lang="zh-CN" altLang="en-US">
                <a:sym typeface="+mn-ea"/>
              </a:rPr>
              <a:t>物理机</a:t>
            </a:r>
            <a:r>
              <a:rPr lang="en-US" altLang="zh-CN">
                <a:sym typeface="+mn-ea"/>
              </a:rPr>
              <a:t>A</a:t>
            </a:r>
            <a:r>
              <a:rPr lang="zh-CN">
                <a:ea typeface="宋体" panose="02010600030101010101" pitchFamily="2" charset="-122"/>
                <a:sym typeface="+mn-ea"/>
              </a:rPr>
              <a:t>上为例</a:t>
            </a:r>
            <a:r>
              <a:rPr lang="zh-CN" altLang="en-US">
                <a:sym typeface="+mn-ea"/>
              </a:rPr>
              <a:t>）</a:t>
            </a:r>
            <a:endParaRPr lang="zh-CN" altLang="en-US">
              <a:sym typeface="+mn-ea"/>
            </a:endParaRPr>
          </a:p>
          <a:p>
            <a:pPr lvl="1"/>
            <a:r>
              <a:rPr lang="en-US" altLang="zh-CN">
                <a:sym typeface="+mn-ea"/>
              </a:rPr>
              <a:t>git clone https://gitee.com/mirrors/LLVM.git</a:t>
            </a:r>
            <a:endParaRPr lang="en-US" altLang="zh-CN">
              <a:sym typeface="+mn-ea"/>
            </a:endParaRPr>
          </a:p>
          <a:p>
            <a:r>
              <a:rPr lang="zh-CN" altLang="en-US"/>
              <a:t>生成Ninja工程文件</a:t>
            </a:r>
            <a:endParaRPr lang="zh-CN" altLang="en-US"/>
          </a:p>
          <a:p>
            <a:pPr lvl="1"/>
            <a:r>
              <a:rPr lang="en-US" altLang="zh-CN">
                <a:sym typeface="+mn-ea"/>
              </a:rPr>
              <a:t>cmake -S llvm -B build -G Ninja -DCMAKE_BUILD_TYPE=MinSizeRel</a:t>
            </a:r>
            <a:endParaRPr lang="zh-CN" altLang="en-US"/>
          </a:p>
          <a:p>
            <a:r>
              <a:rPr lang="zh-CN" altLang="en-US"/>
              <a:t>启动分布式编译</a:t>
            </a:r>
            <a:endParaRPr lang="zh-CN" altLang="en-US"/>
          </a:p>
          <a:p>
            <a:pPr lvl="1"/>
            <a:r>
              <a:rPr lang="zh-CN" altLang="en-US"/>
              <a:t>ninja -c grpc://127.0.0.1:1985 -p ProjectPath</a:t>
            </a:r>
            <a:endParaRPr lang="zh-CN" altLang="en-US"/>
          </a:p>
        </p:txBody>
      </p:sp>
      <p:sp>
        <p:nvSpPr>
          <p:cNvPr id="4" name="文本框 3"/>
          <p:cNvSpPr txBox="1"/>
          <p:nvPr/>
        </p:nvSpPr>
        <p:spPr>
          <a:xfrm>
            <a:off x="815340" y="12762865"/>
            <a:ext cx="22700615" cy="535940"/>
          </a:xfrm>
          <a:prstGeom prst="rect">
            <a:avLst/>
          </a:prstGeom>
          <a:noFill/>
        </p:spPr>
        <p:txBody>
          <a:bodyPr wrap="square" rtlCol="0">
            <a:noAutofit/>
          </a:bodyPr>
          <a:p>
            <a:r>
              <a:rPr lang="en-US" altLang="zh-CN" sz="2400"/>
              <a:t>*AOSP</a:t>
            </a:r>
            <a:r>
              <a:rPr lang="zh-CN" altLang="en-US" sz="2400"/>
              <a:t>项目编译配置比较复杂，如有需要请联系孟宁老师：mengning@ustc.edu.cn</a:t>
            </a:r>
            <a:endParaRPr lang="zh-CN" altLang="en-US" sz="24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ea typeface="宋体" panose="02010600030101010101" pitchFamily="2" charset="-122"/>
                <a:sym typeface="+mn-ea"/>
              </a:rPr>
              <a:t>什么是</a:t>
            </a:r>
            <a:r>
              <a:rPr lang="zh-CN" altLang="en-US">
                <a:effectLst/>
                <a:sym typeface="Helvetica Light"/>
              </a:rPr>
              <a:t>工程文件？</a:t>
            </a:r>
            <a:endParaRPr lang="zh-CN" altLang="en-US"/>
          </a:p>
        </p:txBody>
      </p:sp>
      <p:sp>
        <p:nvSpPr>
          <p:cNvPr id="3" name="文本占位符 2"/>
          <p:cNvSpPr/>
          <p:nvPr>
            <p:ph type="body" idx="1"/>
          </p:nvPr>
        </p:nvSpPr>
        <p:spPr/>
        <p:txBody>
          <a:bodyPr/>
          <a:p>
            <a:r>
              <a:rPr lang="zh-CN" altLang="en-US"/>
              <a:t>工程文件通常包含了项目的配置信息、依赖关系、编译选项等，以确保项目能够正确地构建和运行。</a:t>
            </a:r>
            <a:endParaRPr lang="zh-CN" altLang="en-US"/>
          </a:p>
          <a:p>
            <a:pPr lvl="1"/>
            <a:r>
              <a:rPr lang="zh-CN" altLang="en-US"/>
              <a:t>描述项目内部依赖关系的构建规则和构建任务，如</a:t>
            </a:r>
            <a:r>
              <a:rPr lang="en-US" altLang="zh-CN"/>
              <a:t>Bazel</a:t>
            </a:r>
            <a:r>
              <a:rPr lang="zh-CN" altLang="en-US">
                <a:ea typeface="宋体" panose="02010600030101010101" pitchFamily="2" charset="-122"/>
              </a:rPr>
              <a:t>的</a:t>
            </a:r>
            <a:r>
              <a:rPr lang="en-US" altLang="zh-CN">
                <a:ea typeface="宋体" panose="02010600030101010101" pitchFamily="2" charset="-122"/>
              </a:rPr>
              <a:t>BUILD</a:t>
            </a:r>
            <a:r>
              <a:rPr lang="zh-CN" altLang="en-US">
                <a:ea typeface="宋体" panose="02010600030101010101" pitchFamily="2" charset="-122"/>
              </a:rPr>
              <a:t>文件</a:t>
            </a:r>
            <a:endParaRPr lang="zh-CN" altLang="en-US"/>
          </a:p>
          <a:p>
            <a:pPr lvl="1"/>
            <a:r>
              <a:rPr lang="zh-CN" altLang="en-US"/>
              <a:t>描述项目外部依赖关系的包管理功能，如</a:t>
            </a:r>
            <a:r>
              <a:rPr lang="en-US" altLang="zh-CN">
                <a:sym typeface="+mn-ea"/>
              </a:rPr>
              <a:t>Bazel</a:t>
            </a:r>
            <a:r>
              <a:rPr lang="zh-CN" altLang="en-US">
                <a:ea typeface="宋体" panose="02010600030101010101" pitchFamily="2" charset="-122"/>
                <a:sym typeface="+mn-ea"/>
              </a:rPr>
              <a:t>的</a:t>
            </a:r>
            <a:r>
              <a:rPr lang="zh-CN" altLang="en-US">
                <a:sym typeface="+mn-ea"/>
              </a:rPr>
              <a:t>WORKSPACE文件</a:t>
            </a:r>
            <a:endParaRPr lang="zh-CN"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en-US" altLang="zh-CN">
                <a:sym typeface="+mn-ea"/>
              </a:rPr>
              <a:t>CloudBuild-ShareBuild</a:t>
            </a:r>
            <a:r>
              <a:rPr lang="zh-CN" altLang="en-US">
                <a:ea typeface="宋体" panose="02010600030101010101" pitchFamily="2" charset="-122"/>
                <a:sym typeface="+mn-ea"/>
              </a:rPr>
              <a:t>版</a:t>
            </a:r>
            <a:endParaRPr lang="zh-CN" altLang="en-US">
              <a:ea typeface="宋体" panose="02010600030101010101" pitchFamily="2" charset="-122"/>
              <a:sym typeface="+mn-ea"/>
            </a:endParaRPr>
          </a:p>
        </p:txBody>
      </p:sp>
      <p:sp>
        <p:nvSpPr>
          <p:cNvPr id="3" name="文本占位符 2"/>
          <p:cNvSpPr/>
          <p:nvPr>
            <p:ph type="body" idx="1"/>
          </p:nvPr>
        </p:nvSpPr>
        <p:spPr>
          <a:xfrm>
            <a:off x="1689100" y="3238500"/>
            <a:ext cx="11127740" cy="9207500"/>
          </a:xfrm>
        </p:spPr>
        <p:txBody>
          <a:bodyPr>
            <a:normAutofit lnSpcReduction="20000"/>
          </a:bodyPr>
          <a:p>
            <a:r>
              <a:rPr lang="zh-CN" altLang="en-US">
                <a:sym typeface="+mn-ea"/>
              </a:rPr>
              <a:t>对于小型研发团队搭建</a:t>
            </a:r>
            <a:r>
              <a:rPr lang="en-US" altLang="zh-CN">
                <a:sym typeface="+mn-ea"/>
              </a:rPr>
              <a:t>CloudBuild</a:t>
            </a:r>
            <a:r>
              <a:rPr lang="zh-CN" altLang="en-US">
                <a:sym typeface="+mn-ea"/>
              </a:rPr>
              <a:t>私有云来加速编译是不太现实的，因此我们提供了</a:t>
            </a:r>
            <a:r>
              <a:rPr lang="zh-CN" altLang="en-US">
                <a:sym typeface="+mn-ea"/>
              </a:rPr>
              <a:t>P2P资源共享方式的分布式编译（</a:t>
            </a:r>
            <a:r>
              <a:rPr lang="zh-CN" altLang="en-US">
                <a:latin typeface="微软雅黑" panose="020B0503020204020204" charset="-122"/>
                <a:ea typeface="微软雅黑" panose="020B0503020204020204" charset="-122"/>
                <a:sym typeface="+mn-ea"/>
              </a:rPr>
              <a:t>分布式共享编译工作站</a:t>
            </a:r>
            <a:r>
              <a:rPr lang="en-US" altLang="zh-CN">
                <a:sym typeface="+mn-ea"/>
              </a:rPr>
              <a:t>ShareBuild</a:t>
            </a:r>
            <a:r>
              <a:rPr lang="zh-CN" altLang="en-US">
                <a:sym typeface="+mn-ea"/>
              </a:rPr>
              <a:t>）。</a:t>
            </a:r>
            <a:endParaRPr lang="zh-CN" altLang="en-US">
              <a:sym typeface="+mn-ea"/>
            </a:endParaRPr>
          </a:p>
          <a:p>
            <a:r>
              <a:rPr lang="zh-CN" altLang="en-US">
                <a:sym typeface="+mn-ea"/>
              </a:rPr>
              <a:t>通过共享团队其他成员空闲的计算资源而大幅加快编译速度。</a:t>
            </a:r>
            <a:endParaRPr lang="zh-CN" altLang="en-US">
              <a:sym typeface="+mn-ea"/>
            </a:endParaRPr>
          </a:p>
          <a:p>
            <a:r>
              <a:rPr lang="zh-CN" altLang="en-US">
                <a:sym typeface="+mn-ea"/>
              </a:rPr>
              <a:t>最差情况相当于单节点编译；</a:t>
            </a:r>
            <a:endParaRPr lang="zh-CN" altLang="en-US">
              <a:sym typeface="+mn-ea"/>
            </a:endParaRPr>
          </a:p>
          <a:p>
            <a:r>
              <a:rPr lang="zh-CN" altLang="en-US">
                <a:sym typeface="+mn-ea"/>
              </a:rPr>
              <a:t>最好情况相当于私有云编译；</a:t>
            </a:r>
            <a:endParaRPr lang="zh-CN" altLang="en-US"/>
          </a:p>
        </p:txBody>
      </p:sp>
      <p:pic>
        <p:nvPicPr>
          <p:cNvPr id="13" name="图片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984480" y="3401695"/>
            <a:ext cx="8697595" cy="9596120"/>
          </a:xfrm>
          <a:prstGeom prst="rect">
            <a:avLst/>
          </a:prstGeom>
          <a:noFill/>
          <a:ln>
            <a:noFill/>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ShareBuild</a:t>
            </a:r>
            <a:r>
              <a:rPr lang="zh-CN" altLang="en-US">
                <a:ea typeface="宋体" panose="02010600030101010101" pitchFamily="2" charset="-122"/>
                <a:sym typeface="+mn-ea"/>
              </a:rPr>
              <a:t>版的性能表现</a:t>
            </a:r>
            <a:endParaRPr lang="zh-CN" altLang="en-US"/>
          </a:p>
        </p:txBody>
      </p:sp>
      <p:sp>
        <p:nvSpPr>
          <p:cNvPr id="3" name="文本占位符 2"/>
          <p:cNvSpPr/>
          <p:nvPr>
            <p:ph type="body" idx="1"/>
          </p:nvPr>
        </p:nvSpPr>
        <p:spPr>
          <a:xfrm>
            <a:off x="1689100" y="3238500"/>
            <a:ext cx="10785475" cy="4400550"/>
          </a:xfrm>
        </p:spPr>
        <p:txBody>
          <a:bodyPr>
            <a:normAutofit fontScale="80000"/>
          </a:bodyPr>
          <a:p>
            <a:r>
              <a:rPr lang="zh-CN" altLang="en-US"/>
              <a:t>和</a:t>
            </a:r>
            <a:r>
              <a:rPr lang="en-US" altLang="zh-CN"/>
              <a:t>CloudBuild</a:t>
            </a:r>
            <a:r>
              <a:rPr lang="zh-CN" altLang="en-US">
                <a:ea typeface="宋体" panose="02010600030101010101" pitchFamily="2" charset="-122"/>
              </a:rPr>
              <a:t>私有版一样具有通用性优势</a:t>
            </a:r>
            <a:endParaRPr lang="zh-CN" altLang="en-US">
              <a:ea typeface="宋体" panose="02010600030101010101" pitchFamily="2" charset="-122"/>
            </a:endParaRPr>
          </a:p>
          <a:p>
            <a:pPr lvl="1"/>
            <a:r>
              <a:rPr lang="zh-CN" altLang="en-US">
                <a:ea typeface="宋体" panose="02010600030101010101" pitchFamily="2" charset="-122"/>
                <a:sym typeface="+mn-ea"/>
              </a:rPr>
              <a:t>行业率先支持</a:t>
            </a:r>
            <a:r>
              <a:rPr lang="en-US" altLang="zh-CN">
                <a:ea typeface="宋体" panose="02010600030101010101" pitchFamily="2" charset="-122"/>
                <a:sym typeface="+mn-ea"/>
              </a:rPr>
              <a:t>AOSP</a:t>
            </a:r>
            <a:r>
              <a:rPr lang="zh-CN" altLang="en-US">
                <a:ea typeface="宋体" panose="02010600030101010101" pitchFamily="2" charset="-122"/>
                <a:sym typeface="+mn-ea"/>
              </a:rPr>
              <a:t>等大型复杂项目</a:t>
            </a:r>
            <a:endParaRPr lang="zh-CN" altLang="en-US">
              <a:ea typeface="宋体" panose="02010600030101010101" pitchFamily="2" charset="-122"/>
              <a:sym typeface="+mn-ea"/>
            </a:endParaRPr>
          </a:p>
          <a:p>
            <a:pPr lvl="1"/>
            <a:r>
              <a:rPr lang="zh-CN" altLang="en-US">
                <a:ea typeface="宋体" panose="02010600030101010101" pitchFamily="2" charset="-122"/>
              </a:rPr>
              <a:t>同类竞品中加速比最高</a:t>
            </a:r>
            <a:endParaRPr lang="zh-CN" altLang="en-US">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2696190" y="3257550"/>
            <a:ext cx="10788015" cy="4732020"/>
          </a:xfrm>
          <a:prstGeom prst="rect">
            <a:avLst/>
          </a:prstGeom>
        </p:spPr>
      </p:pic>
      <p:pic>
        <p:nvPicPr>
          <p:cNvPr id="5" name="图片 4"/>
          <p:cNvPicPr>
            <a:picLocks noChangeAspect="1"/>
          </p:cNvPicPr>
          <p:nvPr/>
        </p:nvPicPr>
        <p:blipFill>
          <a:blip r:embed="rId2"/>
          <a:stretch>
            <a:fillRect/>
          </a:stretch>
        </p:blipFill>
        <p:spPr>
          <a:xfrm>
            <a:off x="12640310" y="8010525"/>
            <a:ext cx="10834370" cy="4795520"/>
          </a:xfrm>
          <a:prstGeom prst="rect">
            <a:avLst/>
          </a:prstGeom>
        </p:spPr>
      </p:pic>
      <p:pic>
        <p:nvPicPr>
          <p:cNvPr id="6" name="图片 5"/>
          <p:cNvPicPr>
            <a:picLocks noChangeAspect="1"/>
          </p:cNvPicPr>
          <p:nvPr/>
        </p:nvPicPr>
        <p:blipFill>
          <a:blip r:embed="rId3"/>
          <a:stretch>
            <a:fillRect/>
          </a:stretch>
        </p:blipFill>
        <p:spPr>
          <a:xfrm>
            <a:off x="2399030" y="7794625"/>
            <a:ext cx="10241280" cy="5509895"/>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a:sym typeface="+mn-ea"/>
              </a:rPr>
              <a:t>CloudBuild</a:t>
            </a:r>
            <a:r>
              <a:rPr lang="zh-CN" altLang="en-US">
                <a:ea typeface="宋体" panose="02010600030101010101" pitchFamily="2" charset="-122"/>
                <a:sym typeface="+mn-ea"/>
              </a:rPr>
              <a:t>分布式编译系统</a:t>
            </a:r>
            <a:br>
              <a:rPr lang="zh-CN" altLang="en-US">
                <a:ea typeface="宋体" panose="02010600030101010101" pitchFamily="2" charset="-122"/>
                <a:sym typeface="+mn-ea"/>
              </a:rPr>
            </a:br>
            <a:r>
              <a:rPr lang="zh-CN" altLang="en-US"/>
              <a:t>自主知识产权</a:t>
            </a:r>
            <a:endParaRPr lang="zh-CN" altLang="en-US"/>
          </a:p>
        </p:txBody>
      </p:sp>
      <p:pic>
        <p:nvPicPr>
          <p:cNvPr id="4" name="图片 3"/>
          <p:cNvPicPr>
            <a:picLocks noChangeAspect="1"/>
          </p:cNvPicPr>
          <p:nvPr/>
        </p:nvPicPr>
        <p:blipFill>
          <a:blip r:embed="rId1"/>
          <a:stretch>
            <a:fillRect/>
          </a:stretch>
        </p:blipFill>
        <p:spPr>
          <a:xfrm>
            <a:off x="1174750" y="3617595"/>
            <a:ext cx="5495925" cy="7820025"/>
          </a:xfrm>
          <a:prstGeom prst="rect">
            <a:avLst/>
          </a:prstGeom>
        </p:spPr>
      </p:pic>
      <p:pic>
        <p:nvPicPr>
          <p:cNvPr id="5" name="图片 4"/>
          <p:cNvPicPr>
            <a:picLocks noChangeAspect="1"/>
          </p:cNvPicPr>
          <p:nvPr/>
        </p:nvPicPr>
        <p:blipFill>
          <a:blip r:embed="rId2"/>
          <a:stretch>
            <a:fillRect/>
          </a:stretch>
        </p:blipFill>
        <p:spPr>
          <a:xfrm>
            <a:off x="3839210" y="4337685"/>
            <a:ext cx="5467350" cy="7810500"/>
          </a:xfrm>
          <a:prstGeom prst="rect">
            <a:avLst/>
          </a:prstGeom>
        </p:spPr>
      </p:pic>
      <p:pic>
        <p:nvPicPr>
          <p:cNvPr id="6" name="图片 5"/>
          <p:cNvPicPr>
            <a:picLocks noChangeAspect="1"/>
          </p:cNvPicPr>
          <p:nvPr/>
        </p:nvPicPr>
        <p:blipFill>
          <a:blip r:embed="rId3"/>
          <a:stretch>
            <a:fillRect/>
          </a:stretch>
        </p:blipFill>
        <p:spPr>
          <a:xfrm>
            <a:off x="6719570" y="5274310"/>
            <a:ext cx="5514975" cy="7848600"/>
          </a:xfrm>
          <a:prstGeom prst="rect">
            <a:avLst/>
          </a:prstGeom>
        </p:spPr>
      </p:pic>
      <p:pic>
        <p:nvPicPr>
          <p:cNvPr id="7" name="图片 6"/>
          <p:cNvPicPr>
            <a:picLocks noChangeAspect="1"/>
          </p:cNvPicPr>
          <p:nvPr/>
        </p:nvPicPr>
        <p:blipFill>
          <a:blip r:embed="rId4"/>
          <a:stretch>
            <a:fillRect/>
          </a:stretch>
        </p:blipFill>
        <p:spPr>
          <a:xfrm>
            <a:off x="9887585" y="5886450"/>
            <a:ext cx="5514975" cy="7829550"/>
          </a:xfrm>
          <a:prstGeom prst="rect">
            <a:avLst/>
          </a:prstGeom>
        </p:spPr>
      </p:pic>
      <p:pic>
        <p:nvPicPr>
          <p:cNvPr id="8" name="图片 7"/>
          <p:cNvPicPr>
            <a:picLocks noChangeAspect="1"/>
          </p:cNvPicPr>
          <p:nvPr/>
        </p:nvPicPr>
        <p:blipFill>
          <a:blip r:embed="rId5"/>
          <a:stretch>
            <a:fillRect/>
          </a:stretch>
        </p:blipFill>
        <p:spPr>
          <a:xfrm>
            <a:off x="17016730" y="4481830"/>
            <a:ext cx="5038725" cy="6819900"/>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a:xfrm>
            <a:off x="1750695" y="4989830"/>
            <a:ext cx="21005800" cy="2286000"/>
          </a:xfrm>
        </p:spPr>
        <p:txBody>
          <a:bodyPr/>
          <a:p>
            <a:r>
              <a:rPr lang="zh-CN" altLang="en-US"/>
              <a:t>谢谢大家</a:t>
            </a:r>
            <a:endParaRPr lang="zh-CN" altLang="en-US"/>
          </a:p>
        </p:txBody>
      </p:sp>
      <p:pic>
        <p:nvPicPr>
          <p:cNvPr id="4" name="图片 3" descr="梦宁软件"/>
          <p:cNvPicPr>
            <a:picLocks noChangeAspect="1"/>
          </p:cNvPicPr>
          <p:nvPr/>
        </p:nvPicPr>
        <p:blipFill>
          <a:blip r:embed="rId1"/>
          <a:stretch>
            <a:fillRect/>
          </a:stretch>
        </p:blipFill>
        <p:spPr>
          <a:xfrm>
            <a:off x="7511415" y="21590"/>
            <a:ext cx="8710930" cy="6533515"/>
          </a:xfrm>
          <a:prstGeom prst="rect">
            <a:avLst/>
          </a:prstGeom>
        </p:spPr>
      </p:pic>
      <p:pic>
        <p:nvPicPr>
          <p:cNvPr id="5" name="图片 4"/>
          <p:cNvPicPr>
            <a:picLocks noChangeAspect="1"/>
          </p:cNvPicPr>
          <p:nvPr/>
        </p:nvPicPr>
        <p:blipFill>
          <a:blip r:embed="rId2"/>
          <a:stretch>
            <a:fillRect/>
          </a:stretch>
        </p:blipFill>
        <p:spPr>
          <a:xfrm>
            <a:off x="9399270" y="7221855"/>
            <a:ext cx="5585460" cy="5299075"/>
          </a:xfrm>
          <a:prstGeom prst="rect">
            <a:avLst/>
          </a:prstGeom>
        </p:spPr>
      </p:pic>
      <p:pic>
        <p:nvPicPr>
          <p:cNvPr id="6" name="图片 5"/>
          <p:cNvPicPr>
            <a:picLocks noChangeAspect="1"/>
          </p:cNvPicPr>
          <p:nvPr/>
        </p:nvPicPr>
        <p:blipFill>
          <a:blip r:embed="rId3"/>
          <a:stretch>
            <a:fillRect/>
          </a:stretch>
        </p:blipFill>
        <p:spPr>
          <a:xfrm>
            <a:off x="2183130" y="3189605"/>
            <a:ext cx="5738495" cy="7252970"/>
          </a:xfrm>
          <a:prstGeom prst="rect">
            <a:avLst/>
          </a:prstGeom>
        </p:spPr>
      </p:pic>
      <p:pic>
        <p:nvPicPr>
          <p:cNvPr id="7" name="图片 6"/>
          <p:cNvPicPr>
            <a:picLocks noChangeAspect="1"/>
          </p:cNvPicPr>
          <p:nvPr/>
        </p:nvPicPr>
        <p:blipFill>
          <a:blip r:embed="rId4"/>
          <a:stretch>
            <a:fillRect/>
          </a:stretch>
        </p:blipFill>
        <p:spPr>
          <a:xfrm>
            <a:off x="16512540" y="3333750"/>
            <a:ext cx="5612130" cy="724154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p:nvPr>
            <p:ph type="title"/>
          </p:nvPr>
        </p:nvSpPr>
        <p:spPr>
          <a:prstGeom prst="rect">
            <a:avLst/>
          </a:prstGeom>
        </p:spPr>
        <p:txBody>
          <a:bodyPr/>
          <a:lstStyle/>
          <a:p>
            <a:r>
              <a:t>参考资料</a:t>
            </a:r>
          </a:p>
        </p:txBody>
      </p:sp>
      <p:sp>
        <p:nvSpPr>
          <p:cNvPr id="536" name="Shape 536"/>
          <p:cNvSpPr/>
          <p:nvPr>
            <p:ph type="body" idx="1"/>
          </p:nvPr>
        </p:nvSpPr>
        <p:spPr>
          <a:prstGeom prst="rect">
            <a:avLst/>
          </a:prstGeom>
        </p:spPr>
        <p:txBody>
          <a:bodyPr/>
          <a:lstStyle/>
          <a:p>
            <a:r>
              <a:rPr lang="en-US"/>
              <a:t>ChatGPT 3.5 Turbo</a:t>
            </a:r>
            <a:endParaRPr lang="en-US"/>
          </a:p>
          <a:p>
            <a:r>
              <a:rPr lang="en-US"/>
              <a:t>https://ninja-build.org/</a:t>
            </a:r>
            <a:endParaRPr 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ea typeface="宋体" panose="02010600030101010101" pitchFamily="2" charset="-122"/>
                <a:sym typeface="+mn-ea"/>
              </a:rPr>
              <a:t>Make</a:t>
            </a:r>
            <a:r>
              <a:rPr lang="zh-CN" altLang="en-US">
                <a:ea typeface="宋体" panose="02010600030101010101" pitchFamily="2" charset="-122"/>
                <a:sym typeface="+mn-ea"/>
              </a:rPr>
              <a:t>及</a:t>
            </a:r>
            <a:r>
              <a:rPr lang="en-US" altLang="zh-CN">
                <a:ea typeface="宋体" panose="02010600030101010101" pitchFamily="2" charset="-122"/>
                <a:sym typeface="+mn-ea"/>
              </a:rPr>
              <a:t>Makefile</a:t>
            </a:r>
            <a:endParaRPr lang="zh-CN" altLang="en-US"/>
          </a:p>
        </p:txBody>
      </p:sp>
      <p:sp>
        <p:nvSpPr>
          <p:cNvPr id="3" name="文本占位符 2"/>
          <p:cNvSpPr/>
          <p:nvPr>
            <p:ph type="body" idx="1"/>
          </p:nvPr>
        </p:nvSpPr>
        <p:spPr>
          <a:xfrm>
            <a:off x="1689100" y="3238500"/>
            <a:ext cx="11510010" cy="9207500"/>
          </a:xfrm>
        </p:spPr>
        <p:txBody>
          <a:bodyPr>
            <a:normAutofit lnSpcReduction="10000"/>
          </a:bodyPr>
          <a:p>
            <a:r>
              <a:rPr lang="zh-CN" altLang="en-US"/>
              <a:t>示例：假设有一个C程序项目，包含main.c和util.c两个源文件，我们可以编写一个Makefile来定义编译规则：</a:t>
            </a:r>
            <a:endParaRPr lang="zh-CN" altLang="en-US"/>
          </a:p>
          <a:p>
            <a:r>
              <a:rPr lang="zh-CN" altLang="en-US"/>
              <a:t>Make会递归地处理依赖关系，确保所有依赖的目标文件都被正确构建。在项目目录下执行make命令即可根据Makefile中定义的规则执行编译任务。例如，执行make将编译生成my_program可执行文件。</a:t>
            </a:r>
            <a:endParaRPr lang="zh-CN" altLang="en-US"/>
          </a:p>
          <a:p>
            <a:r>
              <a:rPr lang="en-US" altLang="zh-CN"/>
              <a:t>make</a:t>
            </a:r>
            <a:r>
              <a:rPr lang="zh-CN" altLang="en-US">
                <a:ea typeface="宋体" panose="02010600030101010101" pitchFamily="2" charset="-122"/>
              </a:rPr>
              <a:t>、</a:t>
            </a:r>
            <a:r>
              <a:rPr lang="en-US" altLang="zh-CN">
                <a:ea typeface="宋体" panose="02010600030101010101" pitchFamily="2" charset="-122"/>
              </a:rPr>
              <a:t>make all</a:t>
            </a:r>
            <a:r>
              <a:rPr lang="zh-CN" altLang="en-US">
                <a:ea typeface="宋体" panose="02010600030101010101" pitchFamily="2" charset="-122"/>
              </a:rPr>
              <a:t>、</a:t>
            </a:r>
            <a:r>
              <a:rPr lang="en-US" altLang="zh-CN">
                <a:ea typeface="宋体" panose="02010600030101010101" pitchFamily="2" charset="-122"/>
              </a:rPr>
              <a:t>make clean</a:t>
            </a:r>
            <a:endParaRPr lang="en-US" altLang="zh-CN">
              <a:ea typeface="宋体" panose="02010600030101010101" pitchFamily="2" charset="-122"/>
            </a:endParaRPr>
          </a:p>
        </p:txBody>
      </p:sp>
      <p:sp>
        <p:nvSpPr>
          <p:cNvPr id="4" name="文本框 3"/>
          <p:cNvSpPr txBox="1"/>
          <p:nvPr/>
        </p:nvSpPr>
        <p:spPr>
          <a:xfrm>
            <a:off x="13803630" y="3113405"/>
            <a:ext cx="10292080" cy="10104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all: my_program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my_program: main.o util.o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gcc -o my_program main.o util.o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main.o: main.c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gcc -c main.c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util.o: util.c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gcc -c util.c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clean: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rm -f *.o my_program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Makefile和Shell脚本</a:t>
            </a:r>
            <a:endParaRPr lang="zh-CN" altLang="en-US"/>
          </a:p>
        </p:txBody>
      </p:sp>
      <p:sp>
        <p:nvSpPr>
          <p:cNvPr id="3" name="文本占位符 2"/>
          <p:cNvSpPr/>
          <p:nvPr>
            <p:ph type="body" idx="1"/>
          </p:nvPr>
        </p:nvSpPr>
        <p:spPr/>
        <p:txBody>
          <a:bodyPr>
            <a:normAutofit lnSpcReduction="20000"/>
          </a:bodyPr>
          <a:p>
            <a:r>
              <a:rPr lang="zh-CN" altLang="en-US"/>
              <a:t>Makefile和Shell脚本都可以包含命令序列及变量、条件判断和循环结构等，用于自动化执行特定的任务。</a:t>
            </a:r>
            <a:endParaRPr lang="zh-CN" altLang="en-US"/>
          </a:p>
          <a:p>
            <a:r>
              <a:rPr lang="zh-CN" altLang="en-US"/>
              <a:t>Makefile主要用于管理项目的编译和构建过程，定义了编译规则和依赖关系；而Shell脚本通常用于执行系统级任务、自动化操作或一般的脚本编程。</a:t>
            </a:r>
            <a:endParaRPr lang="zh-CN" altLang="en-US"/>
          </a:p>
          <a:p>
            <a:r>
              <a:rPr lang="zh-CN" altLang="en-US"/>
              <a:t>Makefile是由Make工具解释执行的，通常用于构建项目；而Shell脚本是由Shell解释器（如Bash）执行的，用于与操作系统进行交互。</a:t>
            </a:r>
            <a:endParaRPr lang="zh-CN" altLang="en-US"/>
          </a:p>
          <a:p>
            <a:r>
              <a:rPr lang="zh-CN" altLang="en-US"/>
              <a:t>虽然Makefile和Shell脚本有一些相似之处，但它们在功能和使用场景上有所区别。在软件开发中，通常会同时使用Makefile和Shell脚本来实现项目的构建、部署和其他自动化任务，以提高效率和管理项目。</a:t>
            </a:r>
            <a:endParaRPr lang="zh-CN"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早期的一些构建系统</a:t>
            </a:r>
            <a:endParaRPr lang="zh-CN" altLang="en-US"/>
          </a:p>
        </p:txBody>
      </p:sp>
      <p:sp>
        <p:nvSpPr>
          <p:cNvPr id="3" name="文本占位符 2"/>
          <p:cNvSpPr/>
          <p:nvPr>
            <p:ph type="body" idx="1"/>
          </p:nvPr>
        </p:nvSpPr>
        <p:spPr/>
        <p:txBody>
          <a:bodyPr>
            <a:normAutofit fontScale="60000"/>
          </a:bodyPr>
          <a:p>
            <a:r>
              <a:rPr lang="zh-CN" altLang="en-US"/>
              <a:t>Autotools是一个由GNU项目开发的一组构建工具，包括Autoconf、Automake和Libtool。它们最初发布于1994年。这些工具旨在简化跨平台软件的配置、构建和安装过程，使开发人员能够更轻松地管理复杂的软件项目。Autotools在UNIX和类UNIX系统上得到了广泛的应用，并成为许多开源项目的标准构建工具之一。</a:t>
            </a:r>
            <a:endParaRPr lang="zh-CN" altLang="en-US"/>
          </a:p>
          <a:p>
            <a:r>
              <a:rPr lang="zh-CN" altLang="en-US"/>
              <a:t>Jam是由Christopher Seiwald开发的构建系统，首次发布于1995年。它提供了一种简单而强大的构建规则语言（Jamfile文件），用于构建C/C++项目。</a:t>
            </a:r>
            <a:endParaRPr lang="zh-CN" altLang="en-US"/>
          </a:p>
          <a:p>
            <a:r>
              <a:rPr lang="zh-CN" altLang="en-US"/>
              <a:t>Ant是一个基于Java的构建工具，最初由Apache软件基金会开发并发布于</a:t>
            </a:r>
            <a:r>
              <a:rPr lang="en-US" altLang="zh-CN"/>
              <a:t>2000</a:t>
            </a:r>
            <a:r>
              <a:rPr lang="zh-CN" altLang="en-US">
                <a:ea typeface="宋体" panose="02010600030101010101" pitchFamily="2" charset="-122"/>
              </a:rPr>
              <a:t>年</a:t>
            </a:r>
            <a:r>
              <a:rPr lang="zh-CN" altLang="en-US"/>
              <a:t>。它是一种基于XML的构建工具，用于自动化构建、部署和管理Java项目。Ant提供了一种灵活且可扩展的构建系统，使得开发者可以通过编写XML构建脚本（build.xml文件）来描述项目的构建规则和任务。</a:t>
            </a:r>
            <a:endParaRPr lang="zh-CN" altLang="en-US"/>
          </a:p>
          <a:p>
            <a:r>
              <a:rPr lang="zh-CN" altLang="en-US"/>
              <a:t>SCons是一个基于Python的构建工具，用于自动化构建软件项目。SCons通过Python脚本描述项目的构建过程（SConstruct文件），具有灵活性和可扩展性。SCons最早由Steven Knight在2001年创建。</a:t>
            </a:r>
            <a:endParaRPr lang="zh-CN" altLang="en-US"/>
          </a:p>
          <a:p>
            <a:r>
              <a:rPr lang="zh-CN" altLang="en-US"/>
              <a:t>Apache Maven 的首个版本是在2004年3月发布的，它的设计目标是简化Java项目的构建、依赖管理和部署过程。Maven 使用项目对象模型（Project Object Model，POM）来描述项目结构和依赖关系（pom.xml 文件）。</a:t>
            </a:r>
            <a:endParaRPr lang="zh-CN"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CMake</a:t>
            </a:r>
            <a:endParaRPr lang="zh-CN" altLang="en-US"/>
          </a:p>
        </p:txBody>
      </p:sp>
      <p:sp>
        <p:nvSpPr>
          <p:cNvPr id="3" name="文本占位符 2"/>
          <p:cNvSpPr/>
          <p:nvPr>
            <p:ph type="body" idx="1"/>
          </p:nvPr>
        </p:nvSpPr>
        <p:spPr/>
        <p:txBody>
          <a:bodyPr>
            <a:normAutofit fontScale="90000"/>
          </a:bodyPr>
          <a:p>
            <a:r>
              <a:rPr lang="zh-CN" altLang="en-US"/>
              <a:t>CMake是一个跨平台的构建工具，用于生成各种构建系统（如Makefile、Visual Studio项目文件等）来构建C/C++项目。CMake使用类似于编程语言的语法来描述项目的构建过程。CMake最早由Kitware在2000年创建。</a:t>
            </a:r>
            <a:endParaRPr lang="zh-CN" altLang="en-US"/>
          </a:p>
          <a:p>
            <a:pPr lvl="1"/>
            <a:r>
              <a:rPr lang="zh-CN" altLang="en-US"/>
              <a:t>跨平台性：CMake可以在多种操作系统上运行，包括Windows、Linux和macOS等。</a:t>
            </a:r>
            <a:endParaRPr lang="zh-CN" altLang="en-US"/>
          </a:p>
          <a:p>
            <a:pPr lvl="1"/>
            <a:r>
              <a:rPr lang="zh-CN" altLang="en-US"/>
              <a:t>灵活性：CMake支持多种编程语言和构建工具，如C、C++、Java、Python等，并且可以与不同的构建系统集成。</a:t>
            </a:r>
            <a:endParaRPr lang="zh-CN" altLang="en-US"/>
          </a:p>
          <a:p>
            <a:pPr lvl="1"/>
            <a:r>
              <a:rPr lang="zh-CN" altLang="en-US"/>
              <a:t>高效性：CMake使用简单的语法和命令来描述项目结构和构建规则（CMakeLists.txt文件），使得构建过程更加高效和可维护。</a:t>
            </a:r>
            <a:endParaRPr lang="zh-CN" altLang="en-US"/>
          </a:p>
          <a:p>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CMake</a:t>
            </a:r>
            <a:r>
              <a:rPr lang="zh-CN" altLang="en-US">
                <a:ea typeface="宋体" panose="02010600030101010101" pitchFamily="2" charset="-122"/>
              </a:rPr>
              <a:t>及</a:t>
            </a:r>
            <a:r>
              <a:rPr lang="zh-CN" altLang="en-US"/>
              <a:t>CMakeLists.txt文件</a:t>
            </a:r>
            <a:endParaRPr lang="zh-CN" altLang="en-US"/>
          </a:p>
        </p:txBody>
      </p:sp>
      <p:sp>
        <p:nvSpPr>
          <p:cNvPr id="3" name="文本占位符 2"/>
          <p:cNvSpPr/>
          <p:nvPr>
            <p:ph type="body" idx="1"/>
          </p:nvPr>
        </p:nvSpPr>
        <p:spPr>
          <a:xfrm>
            <a:off x="1163955" y="3238500"/>
            <a:ext cx="9935210" cy="9207500"/>
          </a:xfrm>
        </p:spPr>
        <p:txBody>
          <a:bodyPr>
            <a:normAutofit lnSpcReduction="10000"/>
          </a:bodyPr>
          <a:p>
            <a:r>
              <a:rPr lang="zh-CN" altLang="en-US"/>
              <a:t>在项目的根目录下创建一个CMakeLists.txt文件。然后，在项目根目录下创建一个build文件夹，进入该文件夹并执行以下命令：</a:t>
            </a:r>
            <a:endParaRPr lang="zh-CN" altLang="en-US"/>
          </a:p>
          <a:p>
            <a:pPr lvl="1"/>
            <a:r>
              <a:rPr lang="en-US" altLang="zh-CN"/>
              <a:t>cmake .. #</a:t>
            </a:r>
            <a:r>
              <a:rPr lang="zh-CN" altLang="en-US">
                <a:ea typeface="宋体" panose="02010600030101010101" pitchFamily="2" charset="-122"/>
              </a:rPr>
              <a:t>默认生成</a:t>
            </a:r>
            <a:r>
              <a:rPr lang="en-US" altLang="zh-CN">
                <a:ea typeface="宋体" panose="02010600030101010101" pitchFamily="2" charset="-122"/>
              </a:rPr>
              <a:t>Makefile</a:t>
            </a:r>
            <a:endParaRPr lang="en-US" altLang="zh-CN">
              <a:ea typeface="宋体" panose="02010600030101010101" pitchFamily="2" charset="-122"/>
            </a:endParaRPr>
          </a:p>
          <a:p>
            <a:pPr lvl="1"/>
            <a:r>
              <a:rPr lang="en-US" altLang="zh-CN"/>
              <a:t>cmake -GNinja .. #build.ninja</a:t>
            </a:r>
            <a:endParaRPr lang="en-US" altLang="zh-CN"/>
          </a:p>
          <a:p>
            <a:pPr lvl="1"/>
            <a:r>
              <a:rPr lang="en-US" altLang="zh-CN"/>
              <a:t>make/ninja</a:t>
            </a:r>
            <a:endParaRPr lang="en-US" altLang="zh-CN"/>
          </a:p>
        </p:txBody>
      </p:sp>
      <p:sp>
        <p:nvSpPr>
          <p:cNvPr id="4" name="文本框 3"/>
          <p:cNvSpPr txBox="1"/>
          <p:nvPr/>
        </p:nvSpPr>
        <p:spPr>
          <a:xfrm>
            <a:off x="11183620" y="2825115"/>
            <a:ext cx="12192000" cy="99504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指定CMake的最低版本要求</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cmake_minimum_required(VERSION 3.10)</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设置项目名称</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project(MyProject)</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添加可执行文件，并指定源文件</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add_executable(MyProject main.cpp utils.cpp)</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添加头文件路径</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target_include_directories(MyProject PUBLIC ${CMAKE_CURRENT_SOURCE_DIR})</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添加编译选项</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target_compile_options(MyProject PRIVATE -Wall -Wextra)</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添加链接库（如果有需要）</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安装可执行文件</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install(TARGETS MyProject DESTINATION bin)</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TEMPLATE_CATEGORY" val="diagram"/>
  <p:tag name="KSO_WM_TEMPLATE_INDEX" val="160824"/>
  <p:tag name="KSO_WM_UNIT_TYPE" val="p_h_h_i"/>
  <p:tag name="KSO_WM_UNIT_INDEX" val="1_1_1_1"/>
  <p:tag name="KSO_WM_UNIT_ID" val="diagram160824_1*p_h_h_i*1_1_1_1"/>
  <p:tag name="KSO_WM_UNIT_LAYERLEVEL" val="1_1_1_1"/>
  <p:tag name="KSO_WM_BEAUTIFY_FLAG" val="#wm#"/>
  <p:tag name="KSO_WM_TAG_VERSION" val="1.0"/>
  <p:tag name="KSO_WM_DIAGRAM_GROUP_CODE" val="p1-1"/>
  <p:tag name="KSO_WM_DIAGRAM_VIRTUALLY_FRAME" val="{&quot;height&quot;:537.5664566929133,&quot;left&quot;:435.9285826771653,&quot;top&quot;:493.32,&quot;width&quot;:1029.0281889763783}"/>
</p:tagLst>
</file>

<file path=ppt/tags/tag11.xml><?xml version="1.0" encoding="utf-8"?>
<p:tagLst xmlns:p="http://schemas.openxmlformats.org/presentationml/2006/main">
  <p:tag name="KSO_WM_TEMPLATE_CATEGORY" val="diagram"/>
  <p:tag name="KSO_WM_TEMPLATE_INDEX" val="160824"/>
  <p:tag name="KSO_WM_UNIT_TYPE" val="p_h_h_f"/>
  <p:tag name="KSO_WM_UNIT_INDEX" val="1_1_1_1"/>
  <p:tag name="KSO_WM_UNIT_ID" val="diagram160824_1*p_h_h_f*1_1_1_1"/>
  <p:tag name="KSO_WM_UNIT_LAYERLEVEL" val="1_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12.xml><?xml version="1.0" encoding="utf-8"?>
<p:tagLst xmlns:p="http://schemas.openxmlformats.org/presentationml/2006/main">
  <p:tag name="KSO_WM_TEMPLATE_CATEGORY" val="diagram"/>
  <p:tag name="KSO_WM_TEMPLATE_INDEX" val="160824"/>
  <p:tag name="KSO_WM_UNIT_TYPE" val="p_h_h_i"/>
  <p:tag name="KSO_WM_UNIT_INDEX" val="1_1_1_1"/>
  <p:tag name="KSO_WM_UNIT_ID" val="diagram160824_1*p_h_h_i*1_1_1_1"/>
  <p:tag name="KSO_WM_UNIT_LAYERLEVEL" val="1_1_1_1"/>
  <p:tag name="KSO_WM_BEAUTIFY_FLAG" val="#wm#"/>
  <p:tag name="KSO_WM_TAG_VERSION" val="1.0"/>
  <p:tag name="KSO_WM_DIAGRAM_GROUP_CODE" val="p1-1"/>
  <p:tag name="KSO_WM_DIAGRAM_VIRTUALLY_FRAME" val="{&quot;height&quot;:537.5664566929133,&quot;left&quot;:435.9285826771653,&quot;top&quot;:493.32,&quot;width&quot;:1029.028188976378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1_1"/>
  <p:tag name="KSO_WM_UNIT_ID" val="diagram71_2*n_h_h_i*1_1_1_1"/>
  <p:tag name="KSO_WM_TEMPLATE_CATEGORY" val="diagram"/>
  <p:tag name="KSO_WM_TEMPLATE_INDEX" val="71"/>
  <p:tag name="KSO_WM_UNIT_LAYERLEVEL" val="1_1_1_1"/>
  <p:tag name="KSO_WM_TAG_VERSION" val="1.0"/>
  <p:tag name="KSO_WM_BEAUTIFY_FLAG" val="#wm#"/>
  <p:tag name="KSO_WM_DIAGRAM_VIRTUALLY_FRAME" val="{&quot;height&quot;:580.8574106575418,&quot;left&quot;:1113.5399059753952,&quot;top&quot;:367.5985826771654,&quot;width&quot;:674.5748513861963}"/>
</p:tagLst>
</file>

<file path=ppt/tags/tag14.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h_f"/>
  <p:tag name="KSO_WM_UNIT_INDEX" val="1_1_1_1"/>
  <p:tag name="KSO_WM_UNIT_ID" val="diagram71_2*n_h_h_f*1_1_1_1"/>
  <p:tag name="KSO_WM_TEMPLATE_CATEGORY" val="diagram"/>
  <p:tag name="KSO_WM_TEMPLATE_INDEX" val="71"/>
  <p:tag name="KSO_WM_UNIT_LAYERLEVEL" val="1_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3_1"/>
  <p:tag name="KSO_WM_UNIT_ID" val="diagram71_2*n_h_h_i*1_1_3_1"/>
  <p:tag name="KSO_WM_TEMPLATE_CATEGORY" val="diagram"/>
  <p:tag name="KSO_WM_TEMPLATE_INDEX" val="71"/>
  <p:tag name="KSO_WM_UNIT_LAYERLEVEL" val="1_1_1_1"/>
  <p:tag name="KSO_WM_TAG_VERSION" val="1.0"/>
  <p:tag name="KSO_WM_BEAUTIFY_FLAG" val="#wm#"/>
  <p:tag name="KSO_WM_DIAGRAM_VIRTUALLY_FRAME" val="{&quot;height&quot;:580.8574106575418,&quot;left&quot;:1113.5399059753952,&quot;top&quot;:367.5985826771654,&quot;width&quot;:674.5748513861963}"/>
</p:tagLst>
</file>

<file path=ppt/tags/tag16.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1_3_1"/>
  <p:tag name="KSO_WM_UNIT_ID" val="diagram71_2*n_h_h_f*1_1_3_1"/>
  <p:tag name="KSO_WM_TEMPLATE_CATEGORY" val="diagram"/>
  <p:tag name="KSO_WM_TEMPLATE_INDEX" val="71"/>
  <p:tag name="KSO_WM_UNIT_LAYERLEVEL" val="1_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2_1"/>
  <p:tag name="KSO_WM_UNIT_ID" val="diagram71_2*n_h_h_i*1_1_2_1"/>
  <p:tag name="KSO_WM_TEMPLATE_CATEGORY" val="diagram"/>
  <p:tag name="KSO_WM_TEMPLATE_INDEX" val="71"/>
  <p:tag name="KSO_WM_UNIT_LAYERLEVEL" val="1_1_1_1"/>
  <p:tag name="KSO_WM_TAG_VERSION" val="1.0"/>
  <p:tag name="KSO_WM_BEAUTIFY_FLAG" val="#wm#"/>
  <p:tag name="KSO_WM_DIAGRAM_VIRTUALLY_FRAME" val="{&quot;height&quot;:580.8574106575418,&quot;left&quot;:1113.5399059753952,&quot;top&quot;:367.5985826771654,&quot;width&quot;:674.5748513861963}"/>
</p:tagLst>
</file>

<file path=ppt/tags/tag18.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1_2_1"/>
  <p:tag name="KSO_WM_UNIT_ID" val="diagram71_2*n_h_h_f*1_1_2_1"/>
  <p:tag name="KSO_WM_TEMPLATE_CATEGORY" val="diagram"/>
  <p:tag name="KSO_WM_TEMPLATE_INDEX" val="71"/>
  <p:tag name="KSO_WM_UNIT_LAYERLEVEL" val="1_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19.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n1-1"/>
  <p:tag name="KSO_WM_UNIT_TYPE" val="n_h_a"/>
  <p:tag name="KSO_WM_UNIT_INDEX" val="1_2_1"/>
  <p:tag name="KSO_WM_UNIT_ID" val="diagram71_2*n_h_a*1_2_1"/>
  <p:tag name="KSO_WM_TEMPLATE_CATEGORY" val="diagram"/>
  <p:tag name="KSO_WM_TEMPLATE_INDEX" val="71"/>
  <p:tag name="KSO_WM_UNIT_LAYERLEVEL" val="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commondata" val="eyJoZGlkIjoiMDI1OWE4MTI5YTg1NmEwNDg5OGVjZjgyNzY4MDkyOTU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TEMPLATE_CATEGORY" val="diagram"/>
  <p:tag name="KSO_WM_TEMPLATE_INDEX" val="160824"/>
  <p:tag name="KSO_WM_UNIT_TYPE" val="p_h_f"/>
  <p:tag name="KSO_WM_UNIT_INDEX" val="1_1_1"/>
  <p:tag name="KSO_WM_UNIT_ID" val="diagram160824_1*p_h_f*1_1_1"/>
  <p:tag name="KSO_WM_UNIT_LAYERLEVEL" val="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6.xml><?xml version="1.0" encoding="utf-8"?>
<p:tagLst xmlns:p="http://schemas.openxmlformats.org/presentationml/2006/main">
  <p:tag name="KSO_WM_TEMPLATE_CATEGORY" val="diagram"/>
  <p:tag name="KSO_WM_TEMPLATE_INDEX" val="160824"/>
  <p:tag name="KSO_WM_UNIT_TYPE" val="p_h_h_f"/>
  <p:tag name="KSO_WM_UNIT_INDEX" val="1_1_2_1"/>
  <p:tag name="KSO_WM_UNIT_ID" val="diagram160824_1*p_h_h_f*1_1_2_1"/>
  <p:tag name="KSO_WM_UNIT_LAYERLEVEL" val="1_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7.xml><?xml version="1.0" encoding="utf-8"?>
<p:tagLst xmlns:p="http://schemas.openxmlformats.org/presentationml/2006/main">
  <p:tag name="KSO_WM_TEMPLATE_CATEGORY" val="diagram"/>
  <p:tag name="KSO_WM_TEMPLATE_INDEX" val="160824"/>
  <p:tag name="KSO_WM_UNIT_TYPE" val="p_h_h_f"/>
  <p:tag name="KSO_WM_UNIT_INDEX" val="1_1_1_1"/>
  <p:tag name="KSO_WM_UNIT_ID" val="diagram160824_1*p_h_h_f*1_1_1_1"/>
  <p:tag name="KSO_WM_UNIT_LAYERLEVEL" val="1_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8.xml><?xml version="1.0" encoding="utf-8"?>
<p:tagLst xmlns:p="http://schemas.openxmlformats.org/presentationml/2006/main">
  <p:tag name="KSO_WM_TAG_VERSION" val="1.0"/>
  <p:tag name="KSO_WM_BEAUTIFY_FLAG" val="#wm#"/>
  <p:tag name="KSO_WM_UNIT_TYPE" val="i"/>
  <p:tag name="KSO_WM_UNIT_ID" val="diagram160824_1*i*3"/>
  <p:tag name="KSO_WM_TEMPLATE_CATEGORY" val="diagram"/>
  <p:tag name="KSO_WM_TEMPLATE_INDEX" val="160824"/>
  <p:tag name="KSO_WM_UNIT_INDEX" val="3"/>
  <p:tag name="KSO_WM_DIAGRAM_VIRTUALLY_FRAME" val="{&quot;height&quot;:537.5664566929133,&quot;left&quot;:435.9285826771653,&quot;top&quot;:493.32,&quot;width&quot;:1029.0281889763783}"/>
</p:tagLst>
</file>

<file path=ppt/tags/tag9.xml><?xml version="1.0" encoding="utf-8"?>
<p:tagLst xmlns:p="http://schemas.openxmlformats.org/presentationml/2006/main">
  <p:tag name="KSO_WM_TEMPLATE_CATEGORY" val="diagram"/>
  <p:tag name="KSO_WM_TEMPLATE_INDEX" val="160824"/>
  <p:tag name="KSO_WM_UNIT_TYPE" val="p_h_h_i"/>
  <p:tag name="KSO_WM_UNIT_INDEX" val="1_1_2_1"/>
  <p:tag name="KSO_WM_UNIT_ID" val="diagram160824_1*p_h_h_i*1_1_2_1"/>
  <p:tag name="KSO_WM_UNIT_LAYERLEVEL" val="1_1_1_1"/>
  <p:tag name="KSO_WM_BEAUTIFY_FLAG" val="#wm#"/>
  <p:tag name="KSO_WM_TAG_VERSION" val="1.0"/>
  <p:tag name="KSO_WM_DIAGRAM_GROUP_CODE" val="p1-1"/>
  <p:tag name="KSO_WM_DIAGRAM_VIRTUALLY_FRAME" val="{&quot;height&quot;:537.5664566929133,&quot;left&quot;:435.9285826771653,&quot;top&quot;:493.32,&quot;width&quot;:1029.0281889763783}"/>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11140</Words>
  <Application>WPS 演示</Application>
  <PresentationFormat/>
  <Paragraphs>376</Paragraphs>
  <Slides>44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44</vt:i4>
      </vt:variant>
    </vt:vector>
  </HeadingPairs>
  <TitlesOfParts>
    <vt:vector size="61" baseType="lpstr">
      <vt:lpstr>Arial</vt:lpstr>
      <vt:lpstr>宋体</vt:lpstr>
      <vt:lpstr>Wingdings</vt:lpstr>
      <vt:lpstr>Helvetica Light</vt:lpstr>
      <vt:lpstr>Helvetica</vt:lpstr>
      <vt:lpstr>Helvetica Neue</vt:lpstr>
      <vt:lpstr>微软雅黑</vt:lpstr>
      <vt:lpstr>Arial Unicode MS</vt:lpstr>
      <vt:lpstr>Calibri</vt:lpstr>
      <vt:lpstr>Helvetica Light</vt:lpstr>
      <vt:lpstr>Arial Black</vt:lpstr>
      <vt:lpstr>华文琥珀</vt:lpstr>
      <vt:lpstr>华文新魏</vt:lpstr>
      <vt:lpstr>华文行楷</vt:lpstr>
      <vt:lpstr>等线 Light</vt:lpstr>
      <vt:lpstr>隶书</vt:lpstr>
      <vt:lpstr>White</vt:lpstr>
      <vt:lpstr>构建系统与工程文件概述</vt:lpstr>
      <vt:lpstr>构建系统与工程文件概述</vt:lpstr>
      <vt:lpstr>什么是构建系统？</vt:lpstr>
      <vt:lpstr>PowerPoint 演示文稿</vt:lpstr>
      <vt:lpstr>Make及Makefile</vt:lpstr>
      <vt:lpstr>Makefile和Shell脚本</vt:lpstr>
      <vt:lpstr>早期的一些构建系统</vt:lpstr>
      <vt:lpstr>CMake</vt:lpstr>
      <vt:lpstr>CMake及CMakeLists.txt文件</vt:lpstr>
      <vt:lpstr>Gradle</vt:lpstr>
      <vt:lpstr>Ninja</vt:lpstr>
      <vt:lpstr>Ninja及build.ninja</vt:lpstr>
      <vt:lpstr>Bazel及BUILD 文件</vt:lpstr>
      <vt:lpstr>现代构建系统</vt:lpstr>
      <vt:lpstr>PowerPoint 演示文稿</vt:lpstr>
      <vt:lpstr>面向大型软件项目的 分布式编译系统</vt:lpstr>
      <vt:lpstr>PowerPoint 演示文稿</vt:lpstr>
      <vt:lpstr>分布式编译系统</vt:lpstr>
      <vt:lpstr>PowerPoint 演示文稿</vt:lpstr>
      <vt:lpstr>从并行编译到分布式编译</vt:lpstr>
      <vt:lpstr>Ninja</vt:lpstr>
      <vt:lpstr>Ninja及build.ninja</vt:lpstr>
      <vt:lpstr>从并行编译到分布式编译</vt:lpstr>
      <vt:lpstr>主流的分布式编译系统</vt:lpstr>
      <vt:lpstr>PowerPoint 演示文稿</vt:lpstr>
      <vt:lpstr>PowerPoint 演示文稿</vt:lpstr>
      <vt:lpstr>PowerPoint 演示文稿</vt:lpstr>
      <vt:lpstr>PowerPoint 演示文稿</vt:lpstr>
      <vt:lpstr>Bazel及BUILD 文件</vt:lpstr>
      <vt:lpstr>Bazel和Remote Execution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自主知识产权</vt:lpstr>
      <vt:lpstr>PowerPoint 演示文稿</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代码中的软件工程工程化编程实战</dc:title>
  <dc:creator/>
  <cp:lastModifiedBy>孟宁</cp:lastModifiedBy>
  <cp:revision>82</cp:revision>
  <dcterms:created xsi:type="dcterms:W3CDTF">2022-04-14T01:21:00Z</dcterms:created>
  <dcterms:modified xsi:type="dcterms:W3CDTF">2024-04-13T03:21:03Z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E817ED1DCF3743D4999FA1EDC31F0516_13</vt:lpwstr>
  </property>
</Properties>
</file>