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0"/>
  </p:notesMasterIdLst>
  <p:sldIdLst>
    <p:sldId id="256" r:id="rId2"/>
    <p:sldId id="593" r:id="rId3"/>
    <p:sldId id="579" r:id="rId4"/>
    <p:sldId id="577" r:id="rId5"/>
    <p:sldId id="594" r:id="rId6"/>
    <p:sldId id="592" r:id="rId7"/>
    <p:sldId id="590" r:id="rId8"/>
    <p:sldId id="578" r:id="rId9"/>
    <p:sldId id="595" r:id="rId10"/>
    <p:sldId id="596" r:id="rId11"/>
    <p:sldId id="587" r:id="rId12"/>
    <p:sldId id="597" r:id="rId13"/>
    <p:sldId id="598" r:id="rId14"/>
    <p:sldId id="599" r:id="rId15"/>
    <p:sldId id="600" r:id="rId16"/>
    <p:sldId id="601" r:id="rId17"/>
    <p:sldId id="602" r:id="rId18"/>
    <p:sldId id="285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0"/>
    <a:srgbClr val="005898"/>
    <a:srgbClr val="BFEA1F"/>
    <a:srgbClr val="FEC925"/>
    <a:srgbClr val="005886"/>
    <a:srgbClr val="0582B2"/>
    <a:srgbClr val="DCDCDC"/>
    <a:srgbClr val="078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1" autoAdjust="0"/>
    <p:restoredTop sz="94172" autoAdjust="0"/>
  </p:normalViewPr>
  <p:slideViewPr>
    <p:cSldViewPr snapToGrid="0" showGuides="1">
      <p:cViewPr varScale="1">
        <p:scale>
          <a:sx n="149" d="100"/>
          <a:sy n="149" d="100"/>
        </p:scale>
        <p:origin x="408" y="126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F1C1B-517F-4D28-8DD0-667023FB4235}" type="doc">
      <dgm:prSet loTypeId="urn:microsoft.com/office/officeart/2005/8/layout/cycle5" loCatId="cycle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C5553F8-D183-46EC-A996-7C10ECCD1D23}">
      <dgm:prSet phldrT="[文本]" custT="1"/>
      <dgm:spPr/>
      <dgm:t>
        <a:bodyPr/>
        <a:lstStyle/>
        <a:p>
          <a:r>
            <a:rPr lang="en-US" altLang="zh-CN" sz="1800" dirty="0"/>
            <a:t>1. </a:t>
          </a:r>
          <a:r>
            <a:rPr lang="zh-CN" altLang="en-US" sz="1800" dirty="0"/>
            <a:t>简单</a:t>
          </a:r>
        </a:p>
      </dgm:t>
    </dgm:pt>
    <dgm:pt modelId="{5638151B-5F5A-454A-BAF5-0C661C7CBADB}" type="parTrans" cxnId="{020CCD72-A014-45D4-B2D5-BB8429058912}">
      <dgm:prSet/>
      <dgm:spPr/>
      <dgm:t>
        <a:bodyPr/>
        <a:lstStyle/>
        <a:p>
          <a:endParaRPr lang="zh-CN" altLang="en-US" sz="1800"/>
        </a:p>
      </dgm:t>
    </dgm:pt>
    <dgm:pt modelId="{1E60B9EE-C24B-4C21-AA85-90B0087F1B4B}" type="sibTrans" cxnId="{020CCD72-A014-45D4-B2D5-BB8429058912}">
      <dgm:prSet/>
      <dgm:spPr/>
      <dgm:t>
        <a:bodyPr/>
        <a:lstStyle/>
        <a:p>
          <a:endParaRPr lang="zh-CN" altLang="en-US" sz="1800"/>
        </a:p>
      </dgm:t>
    </dgm:pt>
    <dgm:pt modelId="{BEEDEFB0-0B09-4ECC-B10C-B47BD2EABCA8}">
      <dgm:prSet phldrT="[文本]" custT="1"/>
      <dgm:spPr/>
      <dgm:t>
        <a:bodyPr/>
        <a:lstStyle/>
        <a:p>
          <a:r>
            <a:rPr lang="en-US" altLang="zh-CN" sz="1800" dirty="0"/>
            <a:t>2. </a:t>
          </a:r>
          <a:r>
            <a:rPr lang="zh-CN" altLang="en-US" sz="1800" dirty="0"/>
            <a:t>庞大</a:t>
          </a:r>
        </a:p>
      </dgm:t>
    </dgm:pt>
    <dgm:pt modelId="{031161F5-89BD-4B9F-B9D2-B6DE20E14E6E}" type="parTrans" cxnId="{EC8B9925-2FFA-4EFD-B2F0-41CDB849B4F5}">
      <dgm:prSet/>
      <dgm:spPr/>
      <dgm:t>
        <a:bodyPr/>
        <a:lstStyle/>
        <a:p>
          <a:endParaRPr lang="zh-CN" altLang="en-US" sz="1800"/>
        </a:p>
      </dgm:t>
    </dgm:pt>
    <dgm:pt modelId="{0B031705-5344-416D-B7E7-68BA9E2A27FE}" type="sibTrans" cxnId="{EC8B9925-2FFA-4EFD-B2F0-41CDB849B4F5}">
      <dgm:prSet/>
      <dgm:spPr/>
      <dgm:t>
        <a:bodyPr/>
        <a:lstStyle/>
        <a:p>
          <a:endParaRPr lang="zh-CN" altLang="en-US" sz="1800"/>
        </a:p>
      </dgm:t>
    </dgm:pt>
    <dgm:pt modelId="{366ED92E-4BB9-4B44-84F5-1F269FEEDD65}">
      <dgm:prSet phldrT="[文本]" custT="1"/>
      <dgm:spPr/>
      <dgm:t>
        <a:bodyPr/>
        <a:lstStyle/>
        <a:p>
          <a:r>
            <a:rPr lang="en-US" altLang="zh-CN" sz="1800" dirty="0"/>
            <a:t>3. </a:t>
          </a:r>
          <a:r>
            <a:rPr lang="zh-CN" altLang="en-US" sz="1800" dirty="0"/>
            <a:t>复杂</a:t>
          </a:r>
        </a:p>
      </dgm:t>
    </dgm:pt>
    <dgm:pt modelId="{09FC0885-97A5-42EB-AF68-7B7D32888B01}" type="parTrans" cxnId="{D4C1C533-EEC9-43A4-8A74-CE64B2F7390B}">
      <dgm:prSet/>
      <dgm:spPr/>
      <dgm:t>
        <a:bodyPr/>
        <a:lstStyle/>
        <a:p>
          <a:endParaRPr lang="zh-CN" altLang="en-US" sz="1800"/>
        </a:p>
      </dgm:t>
    </dgm:pt>
    <dgm:pt modelId="{F8F37D2D-1EB7-4746-B0BF-02C0AF76A8A7}" type="sibTrans" cxnId="{D4C1C533-EEC9-43A4-8A74-CE64B2F7390B}">
      <dgm:prSet/>
      <dgm:spPr/>
      <dgm:t>
        <a:bodyPr/>
        <a:lstStyle/>
        <a:p>
          <a:endParaRPr lang="zh-CN" altLang="en-US" sz="1800"/>
        </a:p>
      </dgm:t>
    </dgm:pt>
    <dgm:pt modelId="{E236E1C3-B53E-43A4-829F-5CEC83E23803}">
      <dgm:prSet phldrT="[文本]" custT="1"/>
      <dgm:spPr/>
      <dgm:t>
        <a:bodyPr/>
        <a:lstStyle/>
        <a:p>
          <a:r>
            <a:rPr lang="en-US" altLang="zh-CN" sz="1800" dirty="0"/>
            <a:t>4. </a:t>
          </a:r>
          <a:r>
            <a:rPr lang="zh-CN" altLang="en-US" sz="1800" dirty="0"/>
            <a:t>维护困难</a:t>
          </a:r>
        </a:p>
      </dgm:t>
    </dgm:pt>
    <dgm:pt modelId="{344E58D4-E5BF-4006-ACF3-D13A01340F06}" type="parTrans" cxnId="{DA20BC4A-D6BD-4159-8D55-5FE14965B430}">
      <dgm:prSet/>
      <dgm:spPr/>
      <dgm:t>
        <a:bodyPr/>
        <a:lstStyle/>
        <a:p>
          <a:endParaRPr lang="zh-CN" altLang="en-US" sz="1800"/>
        </a:p>
      </dgm:t>
    </dgm:pt>
    <dgm:pt modelId="{98CAF5B8-0F19-46A2-80B3-6A7A3BF77554}" type="sibTrans" cxnId="{DA20BC4A-D6BD-4159-8D55-5FE14965B430}">
      <dgm:prSet/>
      <dgm:spPr/>
      <dgm:t>
        <a:bodyPr/>
        <a:lstStyle/>
        <a:p>
          <a:endParaRPr lang="zh-CN" altLang="en-US" sz="1800"/>
        </a:p>
      </dgm:t>
    </dgm:pt>
    <dgm:pt modelId="{62A32044-B729-4D95-BE0D-C8E43FF28EA1}" type="pres">
      <dgm:prSet presAssocID="{001F1C1B-517F-4D28-8DD0-667023FB4235}" presName="cycle" presStyleCnt="0">
        <dgm:presLayoutVars>
          <dgm:dir/>
          <dgm:resizeHandles val="exact"/>
        </dgm:presLayoutVars>
      </dgm:prSet>
      <dgm:spPr/>
    </dgm:pt>
    <dgm:pt modelId="{E847A5FF-B829-41B2-8FBD-40F1EFD9FE56}" type="pres">
      <dgm:prSet presAssocID="{1C5553F8-D183-46EC-A996-7C10ECCD1D23}" presName="node" presStyleLbl="node1" presStyleIdx="0" presStyleCnt="4">
        <dgm:presLayoutVars>
          <dgm:bulletEnabled val="1"/>
        </dgm:presLayoutVars>
      </dgm:prSet>
      <dgm:spPr/>
    </dgm:pt>
    <dgm:pt modelId="{CA6E12A9-E6A5-4194-8015-3EB63E16B899}" type="pres">
      <dgm:prSet presAssocID="{1C5553F8-D183-46EC-A996-7C10ECCD1D23}" presName="spNode" presStyleCnt="0"/>
      <dgm:spPr/>
    </dgm:pt>
    <dgm:pt modelId="{76E6926C-A296-4AB2-9D04-86E71B341D9B}" type="pres">
      <dgm:prSet presAssocID="{1E60B9EE-C24B-4C21-AA85-90B0087F1B4B}" presName="sibTrans" presStyleLbl="sibTrans1D1" presStyleIdx="0" presStyleCnt="4"/>
      <dgm:spPr/>
    </dgm:pt>
    <dgm:pt modelId="{D601EA94-8D87-49C0-8E91-40163CD53D2F}" type="pres">
      <dgm:prSet presAssocID="{BEEDEFB0-0B09-4ECC-B10C-B47BD2EABCA8}" presName="node" presStyleLbl="node1" presStyleIdx="1" presStyleCnt="4">
        <dgm:presLayoutVars>
          <dgm:bulletEnabled val="1"/>
        </dgm:presLayoutVars>
      </dgm:prSet>
      <dgm:spPr/>
    </dgm:pt>
    <dgm:pt modelId="{ECC16D30-A27A-4650-B695-0C57AFC84C95}" type="pres">
      <dgm:prSet presAssocID="{BEEDEFB0-0B09-4ECC-B10C-B47BD2EABCA8}" presName="spNode" presStyleCnt="0"/>
      <dgm:spPr/>
    </dgm:pt>
    <dgm:pt modelId="{DE3F74D1-31B2-497C-B749-3E2459F02AD4}" type="pres">
      <dgm:prSet presAssocID="{0B031705-5344-416D-B7E7-68BA9E2A27FE}" presName="sibTrans" presStyleLbl="sibTrans1D1" presStyleIdx="1" presStyleCnt="4"/>
      <dgm:spPr/>
    </dgm:pt>
    <dgm:pt modelId="{8440FD32-8C51-47DE-9986-E20DD9899514}" type="pres">
      <dgm:prSet presAssocID="{366ED92E-4BB9-4B44-84F5-1F269FEEDD65}" presName="node" presStyleLbl="node1" presStyleIdx="2" presStyleCnt="4">
        <dgm:presLayoutVars>
          <dgm:bulletEnabled val="1"/>
        </dgm:presLayoutVars>
      </dgm:prSet>
      <dgm:spPr/>
    </dgm:pt>
    <dgm:pt modelId="{35B211F9-483A-4D09-867E-28233C49DB75}" type="pres">
      <dgm:prSet presAssocID="{366ED92E-4BB9-4B44-84F5-1F269FEEDD65}" presName="spNode" presStyleCnt="0"/>
      <dgm:spPr/>
    </dgm:pt>
    <dgm:pt modelId="{9AB62EF3-3633-46F2-8972-AFF3B4905EAB}" type="pres">
      <dgm:prSet presAssocID="{F8F37D2D-1EB7-4746-B0BF-02C0AF76A8A7}" presName="sibTrans" presStyleLbl="sibTrans1D1" presStyleIdx="2" presStyleCnt="4"/>
      <dgm:spPr/>
    </dgm:pt>
    <dgm:pt modelId="{1DE1EB86-D16A-4E86-9E0D-7C06FCB5DF8F}" type="pres">
      <dgm:prSet presAssocID="{E236E1C3-B53E-43A4-829F-5CEC83E23803}" presName="node" presStyleLbl="node1" presStyleIdx="3" presStyleCnt="4">
        <dgm:presLayoutVars>
          <dgm:bulletEnabled val="1"/>
        </dgm:presLayoutVars>
      </dgm:prSet>
      <dgm:spPr/>
    </dgm:pt>
    <dgm:pt modelId="{423CF969-81F6-4DDC-A5C7-4287B0675491}" type="pres">
      <dgm:prSet presAssocID="{E236E1C3-B53E-43A4-829F-5CEC83E23803}" presName="spNode" presStyleCnt="0"/>
      <dgm:spPr/>
    </dgm:pt>
    <dgm:pt modelId="{8E6638EB-F9D5-4443-8C23-793EE0DEA512}" type="pres">
      <dgm:prSet presAssocID="{98CAF5B8-0F19-46A2-80B3-6A7A3BF77554}" presName="sibTrans" presStyleLbl="sibTrans1D1" presStyleIdx="3" presStyleCnt="4"/>
      <dgm:spPr/>
    </dgm:pt>
  </dgm:ptLst>
  <dgm:cxnLst>
    <dgm:cxn modelId="{EC8B9925-2FFA-4EFD-B2F0-41CDB849B4F5}" srcId="{001F1C1B-517F-4D28-8DD0-667023FB4235}" destId="{BEEDEFB0-0B09-4ECC-B10C-B47BD2EABCA8}" srcOrd="1" destOrd="0" parTransId="{031161F5-89BD-4B9F-B9D2-B6DE20E14E6E}" sibTransId="{0B031705-5344-416D-B7E7-68BA9E2A27FE}"/>
    <dgm:cxn modelId="{D4C1C533-EEC9-43A4-8A74-CE64B2F7390B}" srcId="{001F1C1B-517F-4D28-8DD0-667023FB4235}" destId="{366ED92E-4BB9-4B44-84F5-1F269FEEDD65}" srcOrd="2" destOrd="0" parTransId="{09FC0885-97A5-42EB-AF68-7B7D32888B01}" sibTransId="{F8F37D2D-1EB7-4746-B0BF-02C0AF76A8A7}"/>
    <dgm:cxn modelId="{4ABC003E-63CB-4171-B13B-19C393C16273}" type="presOf" srcId="{98CAF5B8-0F19-46A2-80B3-6A7A3BF77554}" destId="{8E6638EB-F9D5-4443-8C23-793EE0DEA512}" srcOrd="0" destOrd="0" presId="urn:microsoft.com/office/officeart/2005/8/layout/cycle5"/>
    <dgm:cxn modelId="{3C30EC64-EBD3-4495-A6C9-83165EAA5E60}" type="presOf" srcId="{0B031705-5344-416D-B7E7-68BA9E2A27FE}" destId="{DE3F74D1-31B2-497C-B749-3E2459F02AD4}" srcOrd="0" destOrd="0" presId="urn:microsoft.com/office/officeart/2005/8/layout/cycle5"/>
    <dgm:cxn modelId="{E31A0D68-E659-434A-A8F3-6CF41E994B35}" type="presOf" srcId="{001F1C1B-517F-4D28-8DD0-667023FB4235}" destId="{62A32044-B729-4D95-BE0D-C8E43FF28EA1}" srcOrd="0" destOrd="0" presId="urn:microsoft.com/office/officeart/2005/8/layout/cycle5"/>
    <dgm:cxn modelId="{DA20BC4A-D6BD-4159-8D55-5FE14965B430}" srcId="{001F1C1B-517F-4D28-8DD0-667023FB4235}" destId="{E236E1C3-B53E-43A4-829F-5CEC83E23803}" srcOrd="3" destOrd="0" parTransId="{344E58D4-E5BF-4006-ACF3-D13A01340F06}" sibTransId="{98CAF5B8-0F19-46A2-80B3-6A7A3BF77554}"/>
    <dgm:cxn modelId="{020CCD72-A014-45D4-B2D5-BB8429058912}" srcId="{001F1C1B-517F-4D28-8DD0-667023FB4235}" destId="{1C5553F8-D183-46EC-A996-7C10ECCD1D23}" srcOrd="0" destOrd="0" parTransId="{5638151B-5F5A-454A-BAF5-0C661C7CBADB}" sibTransId="{1E60B9EE-C24B-4C21-AA85-90B0087F1B4B}"/>
    <dgm:cxn modelId="{32944A8C-9ECF-4D9E-9BBC-842946873E2F}" type="presOf" srcId="{1C5553F8-D183-46EC-A996-7C10ECCD1D23}" destId="{E847A5FF-B829-41B2-8FBD-40F1EFD9FE56}" srcOrd="0" destOrd="0" presId="urn:microsoft.com/office/officeart/2005/8/layout/cycle5"/>
    <dgm:cxn modelId="{B6FF99A1-2BCA-4B08-A45E-A6328CFA3392}" type="presOf" srcId="{1E60B9EE-C24B-4C21-AA85-90B0087F1B4B}" destId="{76E6926C-A296-4AB2-9D04-86E71B341D9B}" srcOrd="0" destOrd="0" presId="urn:microsoft.com/office/officeart/2005/8/layout/cycle5"/>
    <dgm:cxn modelId="{526653B0-9C9D-430C-8C1F-97E376EDFC8F}" type="presOf" srcId="{366ED92E-4BB9-4B44-84F5-1F269FEEDD65}" destId="{8440FD32-8C51-47DE-9986-E20DD9899514}" srcOrd="0" destOrd="0" presId="urn:microsoft.com/office/officeart/2005/8/layout/cycle5"/>
    <dgm:cxn modelId="{0B5932B2-D6DB-4473-B823-916C8C2B14FF}" type="presOf" srcId="{F8F37D2D-1EB7-4746-B0BF-02C0AF76A8A7}" destId="{9AB62EF3-3633-46F2-8972-AFF3B4905EAB}" srcOrd="0" destOrd="0" presId="urn:microsoft.com/office/officeart/2005/8/layout/cycle5"/>
    <dgm:cxn modelId="{98352DC8-A7BC-4CE0-89AD-935B3508CD3C}" type="presOf" srcId="{BEEDEFB0-0B09-4ECC-B10C-B47BD2EABCA8}" destId="{D601EA94-8D87-49C0-8E91-40163CD53D2F}" srcOrd="0" destOrd="0" presId="urn:microsoft.com/office/officeart/2005/8/layout/cycle5"/>
    <dgm:cxn modelId="{880EE1ED-1C1F-4E97-A3BE-3CD1D64B6180}" type="presOf" srcId="{E236E1C3-B53E-43A4-829F-5CEC83E23803}" destId="{1DE1EB86-D16A-4E86-9E0D-7C06FCB5DF8F}" srcOrd="0" destOrd="0" presId="urn:microsoft.com/office/officeart/2005/8/layout/cycle5"/>
    <dgm:cxn modelId="{0B5F93BE-CEDF-4B3B-B9C4-EB530808A8E3}" type="presParOf" srcId="{62A32044-B729-4D95-BE0D-C8E43FF28EA1}" destId="{E847A5FF-B829-41B2-8FBD-40F1EFD9FE56}" srcOrd="0" destOrd="0" presId="urn:microsoft.com/office/officeart/2005/8/layout/cycle5"/>
    <dgm:cxn modelId="{D5BB2AB3-CA03-4B82-AB12-1074B6DF9C8A}" type="presParOf" srcId="{62A32044-B729-4D95-BE0D-C8E43FF28EA1}" destId="{CA6E12A9-E6A5-4194-8015-3EB63E16B899}" srcOrd="1" destOrd="0" presId="urn:microsoft.com/office/officeart/2005/8/layout/cycle5"/>
    <dgm:cxn modelId="{EB04B92E-5411-4693-A617-8AC7B4CA53FF}" type="presParOf" srcId="{62A32044-B729-4D95-BE0D-C8E43FF28EA1}" destId="{76E6926C-A296-4AB2-9D04-86E71B341D9B}" srcOrd="2" destOrd="0" presId="urn:microsoft.com/office/officeart/2005/8/layout/cycle5"/>
    <dgm:cxn modelId="{683F4113-5452-4048-B75B-C2F5EBA8E2DD}" type="presParOf" srcId="{62A32044-B729-4D95-BE0D-C8E43FF28EA1}" destId="{D601EA94-8D87-49C0-8E91-40163CD53D2F}" srcOrd="3" destOrd="0" presId="urn:microsoft.com/office/officeart/2005/8/layout/cycle5"/>
    <dgm:cxn modelId="{1F036172-8A59-4B61-9AE0-17F92B7DB11D}" type="presParOf" srcId="{62A32044-B729-4D95-BE0D-C8E43FF28EA1}" destId="{ECC16D30-A27A-4650-B695-0C57AFC84C95}" srcOrd="4" destOrd="0" presId="urn:microsoft.com/office/officeart/2005/8/layout/cycle5"/>
    <dgm:cxn modelId="{52BA3A37-983A-4E05-82A6-A1AB6E829BCD}" type="presParOf" srcId="{62A32044-B729-4D95-BE0D-C8E43FF28EA1}" destId="{DE3F74D1-31B2-497C-B749-3E2459F02AD4}" srcOrd="5" destOrd="0" presId="urn:microsoft.com/office/officeart/2005/8/layout/cycle5"/>
    <dgm:cxn modelId="{35D8034F-3442-4114-91F6-B3F164769C33}" type="presParOf" srcId="{62A32044-B729-4D95-BE0D-C8E43FF28EA1}" destId="{8440FD32-8C51-47DE-9986-E20DD9899514}" srcOrd="6" destOrd="0" presId="urn:microsoft.com/office/officeart/2005/8/layout/cycle5"/>
    <dgm:cxn modelId="{FC3C6613-01DD-49FC-ADC5-483D11AED1BB}" type="presParOf" srcId="{62A32044-B729-4D95-BE0D-C8E43FF28EA1}" destId="{35B211F9-483A-4D09-867E-28233C49DB75}" srcOrd="7" destOrd="0" presId="urn:microsoft.com/office/officeart/2005/8/layout/cycle5"/>
    <dgm:cxn modelId="{11F5E382-E4CE-4B58-B16B-208189C0D74E}" type="presParOf" srcId="{62A32044-B729-4D95-BE0D-C8E43FF28EA1}" destId="{9AB62EF3-3633-46F2-8972-AFF3B4905EAB}" srcOrd="8" destOrd="0" presId="urn:microsoft.com/office/officeart/2005/8/layout/cycle5"/>
    <dgm:cxn modelId="{7E7D3FB1-827D-4F96-AC62-E1C26D1B2640}" type="presParOf" srcId="{62A32044-B729-4D95-BE0D-C8E43FF28EA1}" destId="{1DE1EB86-D16A-4E86-9E0D-7C06FCB5DF8F}" srcOrd="9" destOrd="0" presId="urn:microsoft.com/office/officeart/2005/8/layout/cycle5"/>
    <dgm:cxn modelId="{BF0E09EB-1F77-4FBC-BF68-1405F71F3294}" type="presParOf" srcId="{62A32044-B729-4D95-BE0D-C8E43FF28EA1}" destId="{423CF969-81F6-4DDC-A5C7-4287B0675491}" srcOrd="10" destOrd="0" presId="urn:microsoft.com/office/officeart/2005/8/layout/cycle5"/>
    <dgm:cxn modelId="{619CFB1D-3715-4D36-8C66-F0EB876474FA}" type="presParOf" srcId="{62A32044-B729-4D95-BE0D-C8E43FF28EA1}" destId="{8E6638EB-F9D5-4443-8C23-793EE0DEA5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7A5FF-B829-41B2-8FBD-40F1EFD9FE56}">
      <dsp:nvSpPr>
        <dsp:cNvPr id="0" name=""/>
        <dsp:cNvSpPr/>
      </dsp:nvSpPr>
      <dsp:spPr bwMode="white">
        <a:xfrm>
          <a:off x="3065378" y="682"/>
          <a:ext cx="1529883" cy="994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 </a:t>
          </a:r>
          <a:r>
            <a:rPr lang="zh-CN" altLang="en-US" sz="1800" kern="1200" dirty="0"/>
            <a:t>简单</a:t>
          </a:r>
        </a:p>
      </dsp:txBody>
      <dsp:txXfrm>
        <a:off x="3113922" y="49226"/>
        <a:ext cx="1432795" cy="897336"/>
      </dsp:txXfrm>
    </dsp:sp>
    <dsp:sp modelId="{76E6926C-A296-4AB2-9D04-86E71B341D9B}">
      <dsp:nvSpPr>
        <dsp:cNvPr id="0" name=""/>
        <dsp:cNvSpPr/>
      </dsp:nvSpPr>
      <dsp:spPr>
        <a:xfrm>
          <a:off x="2187163" y="497894"/>
          <a:ext cx="3286312" cy="3286312"/>
        </a:xfrm>
        <a:custGeom>
          <a:avLst/>
          <a:gdLst/>
          <a:ahLst/>
          <a:cxnLst/>
          <a:rect l="0" t="0" r="0" b="0"/>
          <a:pathLst>
            <a:path>
              <a:moveTo>
                <a:pt x="2619363" y="321422"/>
              </a:moveTo>
              <a:arcTo wR="1643156" hR="1643156" stAng="18386933" swAng="163399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1EA94-8D87-49C0-8E91-40163CD53D2F}">
      <dsp:nvSpPr>
        <dsp:cNvPr id="0" name=""/>
        <dsp:cNvSpPr/>
      </dsp:nvSpPr>
      <dsp:spPr bwMode="white">
        <a:xfrm>
          <a:off x="4708534" y="1643838"/>
          <a:ext cx="1529883" cy="994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 </a:t>
          </a:r>
          <a:r>
            <a:rPr lang="zh-CN" altLang="en-US" sz="1800" kern="1200" dirty="0"/>
            <a:t>庞大</a:t>
          </a:r>
        </a:p>
      </dsp:txBody>
      <dsp:txXfrm>
        <a:off x="4757078" y="1692382"/>
        <a:ext cx="1432795" cy="897336"/>
      </dsp:txXfrm>
    </dsp:sp>
    <dsp:sp modelId="{DE3F74D1-31B2-497C-B749-3E2459F02AD4}">
      <dsp:nvSpPr>
        <dsp:cNvPr id="0" name=""/>
        <dsp:cNvSpPr/>
      </dsp:nvSpPr>
      <dsp:spPr>
        <a:xfrm>
          <a:off x="2187163" y="497894"/>
          <a:ext cx="3286312" cy="3286312"/>
        </a:xfrm>
        <a:custGeom>
          <a:avLst/>
          <a:gdLst/>
          <a:ahLst/>
          <a:cxnLst/>
          <a:rect l="0" t="0" r="0" b="0"/>
          <a:pathLst>
            <a:path>
              <a:moveTo>
                <a:pt x="3115996" y="2371648"/>
              </a:moveTo>
              <a:arcTo wR="1643156" hR="1643156" stAng="1579068" swAng="163399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0FD32-8C51-47DE-9986-E20DD9899514}">
      <dsp:nvSpPr>
        <dsp:cNvPr id="0" name=""/>
        <dsp:cNvSpPr/>
      </dsp:nvSpPr>
      <dsp:spPr bwMode="white">
        <a:xfrm>
          <a:off x="3065378" y="3286994"/>
          <a:ext cx="1529883" cy="994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3. </a:t>
          </a:r>
          <a:r>
            <a:rPr lang="zh-CN" altLang="en-US" sz="1800" kern="1200" dirty="0"/>
            <a:t>复杂</a:t>
          </a:r>
        </a:p>
      </dsp:txBody>
      <dsp:txXfrm>
        <a:off x="3113922" y="3335538"/>
        <a:ext cx="1432795" cy="897336"/>
      </dsp:txXfrm>
    </dsp:sp>
    <dsp:sp modelId="{9AB62EF3-3633-46F2-8972-AFF3B4905EAB}">
      <dsp:nvSpPr>
        <dsp:cNvPr id="0" name=""/>
        <dsp:cNvSpPr/>
      </dsp:nvSpPr>
      <dsp:spPr>
        <a:xfrm>
          <a:off x="2187163" y="497894"/>
          <a:ext cx="3286312" cy="3286312"/>
        </a:xfrm>
        <a:custGeom>
          <a:avLst/>
          <a:gdLst/>
          <a:ahLst/>
          <a:cxnLst/>
          <a:rect l="0" t="0" r="0" b="0"/>
          <a:pathLst>
            <a:path>
              <a:moveTo>
                <a:pt x="666948" y="2964889"/>
              </a:moveTo>
              <a:arcTo wR="1643156" hR="1643156" stAng="7586933" swAng="163399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1EB86-D16A-4E86-9E0D-7C06FCB5DF8F}">
      <dsp:nvSpPr>
        <dsp:cNvPr id="0" name=""/>
        <dsp:cNvSpPr/>
      </dsp:nvSpPr>
      <dsp:spPr bwMode="white">
        <a:xfrm>
          <a:off x="1422222" y="1643838"/>
          <a:ext cx="1529883" cy="994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4. </a:t>
          </a:r>
          <a:r>
            <a:rPr lang="zh-CN" altLang="en-US" sz="1800" kern="1200" dirty="0"/>
            <a:t>维护困难</a:t>
          </a:r>
        </a:p>
      </dsp:txBody>
      <dsp:txXfrm>
        <a:off x="1470766" y="1692382"/>
        <a:ext cx="1432795" cy="897336"/>
      </dsp:txXfrm>
    </dsp:sp>
    <dsp:sp modelId="{8E6638EB-F9D5-4443-8C23-793EE0DEA512}">
      <dsp:nvSpPr>
        <dsp:cNvPr id="0" name=""/>
        <dsp:cNvSpPr/>
      </dsp:nvSpPr>
      <dsp:spPr>
        <a:xfrm>
          <a:off x="2187163" y="497894"/>
          <a:ext cx="3286312" cy="3286312"/>
        </a:xfrm>
        <a:custGeom>
          <a:avLst/>
          <a:gdLst/>
          <a:ahLst/>
          <a:cxnLst/>
          <a:rect l="0" t="0" r="0" b="0"/>
          <a:pathLst>
            <a:path>
              <a:moveTo>
                <a:pt x="170315" y="914663"/>
              </a:moveTo>
              <a:arcTo wR="1643156" hR="1643156" stAng="12379068" swAng="163399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07F7E-E40E-4B25-A1E2-2426BC8DB34E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57EDD-7DB8-41D2-85A8-A724538CB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57EDD-7DB8-41D2-85A8-A724538CBAB1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06A0-5D14-3126-DBDE-084409744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D1AC235-76C1-34C9-0C0D-3667A21BE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E72678-0FBE-C743-ED87-E01598E1A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E093A-9868-BAA3-9FB4-4992A080C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65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DB90E-C0DB-94DD-2D5C-A18C9A380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F86E77-AF85-3331-6214-B419551DE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7832AC-6168-D8C4-C36E-079724FBB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C78C3-8020-ABB1-843C-8E2DC39FB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72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FD8F-A8F1-F231-9AE6-76D99E5C2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77297B-78F5-DE20-F373-5F7DA0193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9B2DB4-FC49-03F5-6F21-7077814FC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DE14C-A8F2-CBB8-0A83-BC6113473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22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E819C-85C1-5D9E-7E34-AC30A89EC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B515DD-C040-93DF-7BA4-5BEB65A7C6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A015B7-47A5-A6BD-19AB-3B28B663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D3013-463F-DFAD-4A90-DC0FBB9E5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220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C363C-2E6F-7905-12FA-83AA8BBF3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09EC14-AE8A-C21B-FA4C-B3E11443F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3B00541-0AC5-5B04-57D4-D0CD3065B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551D1-E7FF-96A7-41DB-37FA5C769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352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C491C-A5B9-046D-0287-8EB8808FC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A2A76F4-BF51-898D-C802-82A858738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EC2372-8FDD-D0B8-18A6-7ABF95039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C77A4-726E-26A3-7548-9AB1D7AFB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87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程序员很聪明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很多产品</a:t>
            </a:r>
            <a:r>
              <a:rPr lang="en-US" altLang="zh-CN" dirty="0"/>
              <a:t>3-5</a:t>
            </a:r>
            <a:r>
              <a:rPr lang="zh-CN" altLang="en-US" dirty="0"/>
              <a:t>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57EDD-7DB8-41D2-85A8-A724538CBA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B6730-C446-4151-B2E9-440252B17A94}" type="datetime1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3239E-9805-4B58-98BC-578519A4E5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E30CD-7E12-47F1-AC70-180172464812}" type="datetime1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8C211-E843-41B9-BFE7-2848813AAF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71B37-2046-4747-86F3-A9C10A74F609}" type="datetime1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1E481-F80E-4573-B1F3-5FD3020DBB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F4A64-56AF-42AD-802D-E9193A32CA2A}" type="datetime1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BDA91-3807-4416-A160-E8F37B74BD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25A7-EDA8-4368-913E-E4E82B2A1423}" type="datetime1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D0487-CA0D-45B3-AD9B-D348E20794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3B37-A6D8-4402-AE06-0271E4018E3D}" type="datetime1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692BA-4462-41AA-AE4A-DDC7F83BC12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A3ED1-D01C-48C2-B036-B56706F42A78}" type="datetime1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9E068-E81B-4345-B589-B55A1F90E2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299FE-E18A-4157-955F-03F24F3E346C}" type="datetime1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9EB5E-63BD-490E-B9F5-FA0D002138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96FBB-3A49-4BB7-B121-4A413934B97B}" type="datetime1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87B05-1B86-48B9-84AF-9C53F3E189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AD29-42FF-4AFE-8B1F-85EFA581E63B}" type="datetime1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2924C-A0A2-4297-A4B1-B457E23EFC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75BA1-0C87-4614-B8D0-81A783A6C30E}" type="datetime1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5CAB7-E977-40E2-A8C8-CCA09A29A0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707BEB-31AE-4A8F-8F14-F8D7EC343AE3}" type="datetime1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24AF8C2-C6CE-495E-8D91-34386FB4A79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image" Target="../media/image5.png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image" Target="../media/image6.png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image" Target="../media/image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image" Target="../media/image2.pn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image" Target="../media/image3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slideLayout" Target="../slideLayouts/slideLayout7.xml"/><Relationship Id="rId148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notesSlide" Target="../notesSlides/notesSlide7.xml"/><Relationship Id="rId90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0" y="9525"/>
            <a:ext cx="11134725" cy="6848475"/>
          </a:xfrm>
          <a:custGeom>
            <a:avLst/>
            <a:gdLst>
              <a:gd name="connsiteX0" fmla="*/ 4447063 w 11135481"/>
              <a:gd name="connsiteY0" fmla="*/ 0 h 6848401"/>
              <a:gd name="connsiteX1" fmla="*/ 11135481 w 11135481"/>
              <a:gd name="connsiteY1" fmla="*/ 6848401 h 6848401"/>
              <a:gd name="connsiteX2" fmla="*/ 0 w 11135481"/>
              <a:gd name="connsiteY2" fmla="*/ 6848401 h 6848401"/>
              <a:gd name="connsiteX3" fmla="*/ 0 w 11135481"/>
              <a:gd name="connsiteY3" fmla="*/ 5676736 h 6848401"/>
              <a:gd name="connsiteX4" fmla="*/ 1611244 w 11135481"/>
              <a:gd name="connsiteY4" fmla="*/ 1056 h 68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481" h="6848401">
                <a:moveTo>
                  <a:pt x="4447063" y="0"/>
                </a:moveTo>
                <a:lnTo>
                  <a:pt x="11135481" y="6848401"/>
                </a:lnTo>
                <a:lnTo>
                  <a:pt x="0" y="6848401"/>
                </a:lnTo>
                <a:lnTo>
                  <a:pt x="0" y="5676736"/>
                </a:lnTo>
                <a:lnTo>
                  <a:pt x="1611244" y="1056"/>
                </a:lnTo>
                <a:close/>
              </a:path>
            </a:pathLst>
          </a:cu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7" name="组合 117"/>
          <p:cNvGrpSpPr/>
          <p:nvPr/>
        </p:nvGrpSpPr>
        <p:grpSpPr bwMode="auto"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3079" name="文本框 135"/>
          <p:cNvSpPr txBox="1">
            <a:spLocks noChangeArrowheads="1"/>
          </p:cNvSpPr>
          <p:nvPr/>
        </p:nvSpPr>
        <p:spPr bwMode="auto">
          <a:xfrm>
            <a:off x="3849623" y="2727325"/>
            <a:ext cx="79232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架构重构</a:t>
            </a:r>
            <a:r>
              <a:rPr lang="zh-CN" altLang="en-US" sz="4000" b="1" i="0" dirty="0">
                <a:solidFill>
                  <a:schemeClr val="bg1"/>
                </a:solidFill>
                <a:effectLst/>
                <a:latin typeface="-apple-system"/>
              </a:rPr>
              <a:t>：一场程序员的自我救赎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文本框 137"/>
          <p:cNvSpPr txBox="1">
            <a:spLocks noChangeArrowheads="1"/>
          </p:cNvSpPr>
          <p:nvPr/>
        </p:nvSpPr>
        <p:spPr bwMode="auto">
          <a:xfrm>
            <a:off x="5899150" y="3660775"/>
            <a:ext cx="559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孟钦学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EA + DDD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4188" y="1097592"/>
            <a:ext cx="1122521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宏观规划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微观手术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系统如何协同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：比如，电商系统需要整合支付、物流、库存，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规划整体架构。</a:t>
            </a: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业务如何拆解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：比如，在库存领域，用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库存扣减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过期预警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的逻辑。</a:t>
            </a: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举例说明：</a:t>
            </a: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场景：某银行想重构核心系统。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：规划整体架构，把业务拆分为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信贷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风控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支付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等模块，用微服务架构实现。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信贷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模块中，用限界上下文定义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贷款申请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额度审批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，用聚合根管理用户和贷款记录。</a:t>
            </a: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是企业的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城市规划师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：确保地铁、公交、商业区不打架，整体高效运转。</a:t>
            </a: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是业务的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外科医生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：精准切除业务逻辑中的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肿瘤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，让代码更健康。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799" y="282575"/>
            <a:ext cx="1063350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提升性能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189" y="1193537"/>
            <a:ext cx="29712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横向扩容</a:t>
            </a:r>
            <a:endParaRPr lang="zh-CN" altLang="en-US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描述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：增加服务器数量，像“分身术”一样把流量分给多个“小弟”处理。</a:t>
            </a: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适用场景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：流量突然暴增（比如双十一、秒杀活动）。</a:t>
            </a: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优点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：快速见效，适合紧急救场。</a:t>
            </a: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缺点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：像“养猫”一样</a:t>
            </a:r>
            <a:r>
              <a:rPr lang="en-US" altLang="zh-CN" sz="1400" b="0" i="0" dirty="0">
                <a:solidFill>
                  <a:srgbClr val="2C2C36"/>
                </a:solidFill>
                <a:effectLst/>
                <a:latin typeface="-apple-system"/>
              </a:rPr>
              <a:t>——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数量越多，管理越麻烦，成本也越高。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05BCA4-B403-8AE4-551A-D1DBEBEEF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16" y="992369"/>
            <a:ext cx="8518840" cy="5363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A6578-62BE-A1B5-7590-B8CE6A1E6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FA1F92-CF38-1DEB-66CE-2461070484D2}"/>
              </a:ext>
            </a:extLst>
          </p:cNvPr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7C7B763F-69BB-166A-A01E-DCA080835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82575"/>
            <a:ext cx="1063350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提升性能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ABAF1F-598C-954A-03A6-0A7FB6197429}"/>
              </a:ext>
            </a:extLst>
          </p:cNvPr>
          <p:cNvSpPr txBox="1"/>
          <p:nvPr/>
        </p:nvSpPr>
        <p:spPr>
          <a:xfrm>
            <a:off x="484189" y="1193537"/>
            <a:ext cx="29712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1400" b="1" dirty="0">
                <a:solidFill>
                  <a:srgbClr val="2C2C36"/>
                </a:solidFill>
                <a:latin typeface="-apple-system"/>
              </a:rPr>
              <a:t>读写分离</a:t>
            </a:r>
            <a:endParaRPr lang="zh-CN" altLang="en-US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描述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：写操作通常对性能要求更高（如锁竞争、事务），而读操作通常占大多数（如电商商品展示）。</a:t>
            </a:r>
            <a:endParaRPr lang="en-US" altLang="zh-CN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适用场景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C2C36"/>
                </a:solidFill>
                <a:latin typeface="-apple-system"/>
              </a:rPr>
              <a:t>读多写少的业务场景（例如：商品预览、社交媒体浏览。）</a:t>
            </a:r>
            <a:endParaRPr lang="zh-CN" altLang="en-US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优点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：解决读写不均衡的问题。</a:t>
            </a: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缺点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：数据一致性。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3C3B9F5-CEDD-DA28-9D73-1AD91CE4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E017EC-96A0-B844-5B3F-E450A339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73" y="1168517"/>
            <a:ext cx="7964836" cy="470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B2EB-B6B6-96C8-DC7D-48E1E0E5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D36F19-CCDD-7738-A2F8-BD2346D1CD85}"/>
              </a:ext>
            </a:extLst>
          </p:cNvPr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5FD7E086-3639-D054-56A7-A3C30B8D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82575"/>
            <a:ext cx="1063350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提升性能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9DBE1F-F8BF-8419-3515-4E0C86EBB275}"/>
              </a:ext>
            </a:extLst>
          </p:cNvPr>
          <p:cNvSpPr txBox="1"/>
          <p:nvPr/>
        </p:nvSpPr>
        <p:spPr>
          <a:xfrm>
            <a:off x="484189" y="1193537"/>
            <a:ext cx="29712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1400" b="1" dirty="0">
                <a:solidFill>
                  <a:srgbClr val="2C2C36"/>
                </a:solidFill>
                <a:latin typeface="-apple-system"/>
              </a:rPr>
              <a:t>分库分表</a:t>
            </a:r>
            <a:endParaRPr lang="en-US" altLang="zh-CN" sz="1400" b="1" dirty="0">
              <a:solidFill>
                <a:srgbClr val="2C2C36"/>
              </a:solidFill>
              <a:latin typeface="-apple-system"/>
            </a:endParaRPr>
          </a:p>
          <a:p>
            <a:pPr algn="l">
              <a:buNone/>
            </a:pPr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描述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：是一种通过拆分数据库和表来提升系统性能、扩展性和可维护性的技术手段，通常用于应对数据量过大、单库单表性能瓶颈等问题</a:t>
            </a:r>
            <a:endParaRPr lang="en-US" altLang="zh-CN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适用场景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单表数据量过大的问题</a:t>
            </a:r>
            <a:r>
              <a:rPr lang="zh-CN" altLang="en-US" sz="1400" dirty="0">
                <a:solidFill>
                  <a:srgbClr val="2C2C36"/>
                </a:solidFill>
                <a:latin typeface="-apple-system"/>
              </a:rPr>
              <a:t>（例如：商品信息过多。）</a:t>
            </a:r>
            <a:endParaRPr lang="zh-CN" altLang="en-US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优点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：解决读写不均衡的问题。</a:t>
            </a: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缺点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：维护复杂，拆分逻辑没有最有选择。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02421BF-AB5B-8995-2F5C-1AC65F86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E37BE8-7B50-2F63-24EA-D87599C3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1193536"/>
            <a:ext cx="7866527" cy="44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5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C5AC4-B5B5-9927-E6E0-4E251848E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D84A59-95EE-5B37-EA86-7E14D80261D0}"/>
              </a:ext>
            </a:extLst>
          </p:cNvPr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C4C54997-89E1-6E04-E38F-9261B7CEC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82575"/>
            <a:ext cx="1063350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提升性能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11A669-3F76-CC57-474A-B81F565722C7}"/>
              </a:ext>
            </a:extLst>
          </p:cNvPr>
          <p:cNvSpPr txBox="1"/>
          <p:nvPr/>
        </p:nvSpPr>
        <p:spPr>
          <a:xfrm>
            <a:off x="484189" y="1193537"/>
            <a:ext cx="2971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1400" b="1" dirty="0">
                <a:solidFill>
                  <a:srgbClr val="2C2C36"/>
                </a:solidFill>
                <a:latin typeface="-apple-system"/>
              </a:rPr>
              <a:t>缓存机制</a:t>
            </a:r>
            <a:endParaRPr lang="en-US" altLang="zh-CN" sz="1400" b="1" dirty="0">
              <a:solidFill>
                <a:srgbClr val="2C2C36"/>
              </a:solidFill>
              <a:latin typeface="-apple-system"/>
            </a:endParaRPr>
          </a:p>
          <a:p>
            <a:pPr algn="l">
              <a:buNone/>
            </a:pPr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描述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：利用缓存减少数据库负载，提高访问速度。</a:t>
            </a:r>
            <a:endParaRPr lang="en-US" altLang="zh-CN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适用场景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查询需求量巨大</a:t>
            </a:r>
            <a:r>
              <a:rPr lang="zh-CN" altLang="en-US" sz="1400" dirty="0">
                <a:solidFill>
                  <a:srgbClr val="2C2C36"/>
                </a:solidFill>
                <a:latin typeface="-apple-system"/>
              </a:rPr>
              <a:t>（例如：电商</a:t>
            </a:r>
            <a:r>
              <a:rPr lang="en-US" altLang="zh-CN" sz="1400" dirty="0">
                <a:solidFill>
                  <a:srgbClr val="2C2C36"/>
                </a:solidFill>
                <a:latin typeface="-apple-system"/>
              </a:rPr>
              <a:t>/</a:t>
            </a:r>
            <a:r>
              <a:rPr lang="zh-CN" altLang="en-US" sz="1400" dirty="0">
                <a:solidFill>
                  <a:srgbClr val="2C2C36"/>
                </a:solidFill>
                <a:latin typeface="-apple-system"/>
              </a:rPr>
              <a:t>社交媒体）</a:t>
            </a:r>
            <a:endParaRPr lang="zh-CN" altLang="en-US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优点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：极大程度提升响应速度。</a:t>
            </a: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缺点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：维护复杂，成本高。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9FB8DAB-4244-7750-01F2-DBD089AA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B57E51-3230-00BF-040E-D7BF1DAA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736" y="1389921"/>
            <a:ext cx="8438520" cy="40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8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D8A0A-8456-0A95-B28C-39511879C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339659-6AE7-C228-E444-AFDACA713F0D}"/>
              </a:ext>
            </a:extLst>
          </p:cNvPr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07C58785-A7C1-8F1A-D74E-A39CF135F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82575"/>
            <a:ext cx="1063350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提升性能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7565A9-698B-F750-7D73-AD5F074A001B}"/>
              </a:ext>
            </a:extLst>
          </p:cNvPr>
          <p:cNvSpPr txBox="1"/>
          <p:nvPr/>
        </p:nvSpPr>
        <p:spPr>
          <a:xfrm>
            <a:off x="484189" y="1193537"/>
            <a:ext cx="29712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事务拆分</a:t>
            </a:r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None/>
            </a:pPr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描述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：将长事务拆分为多个短事务，减少锁持有时间。</a:t>
            </a:r>
            <a:endParaRPr lang="en-US" altLang="zh-CN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适用场景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查询需求量巨大</a:t>
            </a:r>
            <a:r>
              <a:rPr lang="zh-CN" altLang="en-US" sz="1400" dirty="0">
                <a:solidFill>
                  <a:srgbClr val="2C2C36"/>
                </a:solidFill>
                <a:latin typeface="-apple-system"/>
              </a:rPr>
              <a:t>（例如：电商</a:t>
            </a:r>
            <a:r>
              <a:rPr lang="en-US" altLang="zh-CN" sz="1400" dirty="0">
                <a:solidFill>
                  <a:srgbClr val="2C2C36"/>
                </a:solidFill>
                <a:latin typeface="-apple-system"/>
              </a:rPr>
              <a:t>/</a:t>
            </a:r>
            <a:r>
              <a:rPr lang="zh-CN" altLang="en-US" sz="1400" dirty="0">
                <a:solidFill>
                  <a:srgbClr val="2C2C36"/>
                </a:solidFill>
                <a:latin typeface="-apple-system"/>
              </a:rPr>
              <a:t>社交媒体）</a:t>
            </a:r>
            <a:endParaRPr lang="zh-CN" altLang="en-US" sz="1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优点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：极大程度提升响应速度。</a:t>
            </a:r>
          </a:p>
          <a:p>
            <a:pPr algn="l"/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缺点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：维护复杂，考虑分布式事务（</a:t>
            </a:r>
            <a:r>
              <a:rPr lang="en-US" altLang="zh-CN" sz="1400" b="0" i="0" dirty="0" err="1">
                <a:solidFill>
                  <a:srgbClr val="2C2C36"/>
                </a:solidFill>
                <a:effectLst/>
                <a:latin typeface="-apple-system"/>
              </a:rPr>
              <a:t>Seata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-apple-system"/>
              </a:rPr>
              <a:t>框架），如何做回滚。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3C5DA7B-5C03-47CD-8A7E-E622EB42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82FC06-BC3E-A8D2-28EB-E3465A20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80" y="1426465"/>
            <a:ext cx="7582831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1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E0817-98AE-6C2E-4B64-D7DE25A0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BC7CE3-DECF-76F6-4668-EB50832E5C86}"/>
              </a:ext>
            </a:extLst>
          </p:cNvPr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46C6A814-C9CD-AF53-0C54-6C62ECD62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82575"/>
            <a:ext cx="1063350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提升稳定性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2ED8BA-D33A-8350-8A35-5173681D4EFF}"/>
              </a:ext>
            </a:extLst>
          </p:cNvPr>
          <p:cNvSpPr txBox="1"/>
          <p:nvPr/>
        </p:nvSpPr>
        <p:spPr>
          <a:xfrm>
            <a:off x="484189" y="1193537"/>
            <a:ext cx="29712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同步转异步</a:t>
            </a:r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None/>
            </a:pPr>
            <a:endParaRPr lang="en-US" altLang="zh-CN" sz="1400" b="1" dirty="0">
              <a:solidFill>
                <a:srgbClr val="2C2C36"/>
              </a:solidFill>
              <a:latin typeface="-apple-system"/>
            </a:endParaRPr>
          </a:p>
          <a:p>
            <a:pPr algn="l">
              <a:buNone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服务降级</a:t>
            </a:r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None/>
            </a:pPr>
            <a:endParaRPr lang="en-US" altLang="zh-CN" sz="1400" b="1" dirty="0">
              <a:solidFill>
                <a:srgbClr val="2C2C36"/>
              </a:solidFill>
              <a:latin typeface="-apple-system"/>
            </a:endParaRPr>
          </a:p>
          <a:p>
            <a:pPr algn="l">
              <a:buNone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latin typeface="-apple-system"/>
              </a:rPr>
              <a:t>服务网格</a:t>
            </a:r>
            <a:endParaRPr lang="en-US" altLang="zh-CN" sz="1400" b="1" i="0" dirty="0">
              <a:solidFill>
                <a:srgbClr val="2C2C36"/>
              </a:solidFill>
              <a:effectLst/>
              <a:latin typeface="-apple-system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324820E-AB02-1D09-8B83-00A6300D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C5A7E6-DC87-9DCA-78AC-F29298091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40" y="949317"/>
            <a:ext cx="8979408" cy="49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3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3B249-6000-64C3-8399-F1339ABE1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4EC213-1E7A-6C7B-0B99-86C6B748DF53}"/>
              </a:ext>
            </a:extLst>
          </p:cNvPr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4A86355C-4837-AB51-CA06-D8DF9EEE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82575"/>
            <a:ext cx="1063350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7F6E4A19-A00E-C8A1-BA88-AC5514DD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892E9C-F079-BBF7-97CA-AEBE9FC6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15" y="946610"/>
            <a:ext cx="7808401" cy="55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5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9" name="组合 117"/>
          <p:cNvGrpSpPr/>
          <p:nvPr/>
        </p:nvGrpSpPr>
        <p:grpSpPr bwMode="auto"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1751" name="文本框 135"/>
          <p:cNvSpPr txBox="1">
            <a:spLocks noChangeArrowheads="1"/>
          </p:cNvSpPr>
          <p:nvPr/>
        </p:nvSpPr>
        <p:spPr bwMode="auto">
          <a:xfrm>
            <a:off x="5970588" y="3182938"/>
            <a:ext cx="6078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752" name="文本框 137"/>
          <p:cNvSpPr txBox="1">
            <a:spLocks noChangeArrowheads="1"/>
          </p:cNvSpPr>
          <p:nvPr/>
        </p:nvSpPr>
        <p:spPr bwMode="auto">
          <a:xfrm>
            <a:off x="5975350" y="4037013"/>
            <a:ext cx="5362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239E-9805-4B58-98BC-578519A4E58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程序员二三事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4188" y="1097592"/>
            <a:ext cx="11225211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：凌晨三点的告警电话，比前任的短信更让人睡不着觉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：需求变更？代码像俄罗斯套娃，改一个地方全崩塌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：新同事入职第一天：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我怎么完全看不懂代码？为什么这样设计？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架构的轮回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2</a:t>
            </a:fld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169160" y="1533483"/>
          <a:ext cx="7660640" cy="4282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449185" y="1911350"/>
            <a:ext cx="2920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萌芽期：堆砌业务逻辑</a:t>
            </a:r>
            <a:endParaRPr lang="en-US" altLang="zh-CN" dirty="0"/>
          </a:p>
          <a:p>
            <a:pPr algn="ctr"/>
            <a:r>
              <a:rPr lang="zh-CN" altLang="en-US" dirty="0"/>
              <a:t>（快速发展）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49185" y="4678045"/>
            <a:ext cx="3158490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/>
              <a:t>成长期：业务复杂度快速上升</a:t>
            </a:r>
            <a:endParaRPr lang="en-US" altLang="zh-CN" dirty="0"/>
          </a:p>
          <a:p>
            <a:pPr algn="ctr"/>
            <a:r>
              <a:rPr lang="zh-CN" altLang="en-US" dirty="0"/>
              <a:t>（日趋成熟）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33830" y="4678045"/>
            <a:ext cx="3227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成熟期：边界模糊，四处救火</a:t>
            </a:r>
            <a:endParaRPr lang="en-US" altLang="zh-CN" dirty="0"/>
          </a:p>
          <a:p>
            <a:pPr algn="ctr"/>
            <a:r>
              <a:rPr lang="zh-CN" altLang="en-US" dirty="0"/>
              <a:t>（不断迭代）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62144" y="3351368"/>
            <a:ext cx="226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架构重构</a:t>
            </a:r>
            <a:endParaRPr lang="en-US" altLang="zh-CN" dirty="0"/>
          </a:p>
          <a:p>
            <a:pPr algn="ctr"/>
            <a:r>
              <a:rPr lang="zh-CN" altLang="en-US" dirty="0"/>
              <a:t>应对变化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3830" y="1911350"/>
            <a:ext cx="3009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衰落期：迭代维护成本不断增加，开发效率却在降低</a:t>
            </a:r>
          </a:p>
          <a:p>
            <a:pPr algn="ctr"/>
            <a:r>
              <a:rPr lang="zh-CN" altLang="en-US" dirty="0"/>
              <a:t>（无法迭代）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什么是架构重构？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188" y="1097592"/>
            <a:ext cx="11225211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Martin Fowler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在《重构：改善既有代码的设计》中明确提出：重构的核心定义就是在</a:t>
            </a:r>
            <a:r>
              <a:rPr lang="zh-CN" altLang="zh-CN" sz="1800" b="1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不改变软件外部可观察行为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的前提下改进代码内部结构。</a:t>
            </a:r>
            <a:endParaRPr lang="zh-CN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什么是架构重构？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188" y="1097592"/>
            <a:ext cx="11225211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架构重构就是不断</a:t>
            </a:r>
            <a:r>
              <a:rPr lang="zh-CN" altLang="en-US" sz="1800" b="1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降低系统迭代复杂度（业务流程重构）</a:t>
            </a:r>
            <a:r>
              <a:rPr lang="zh-CN" altLang="en-US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1800" b="1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提升性能（技术实现重构）</a:t>
            </a:r>
            <a:r>
              <a:rPr lang="zh-CN" altLang="en-US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的过程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--- </a:t>
            </a:r>
            <a:r>
              <a:rPr lang="zh-CN" altLang="en-US" sz="18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孟钦学</a:t>
            </a:r>
            <a:endParaRPr lang="zh-CN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业务流程重构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4188" y="1097592"/>
            <a:ext cx="1122521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Enterprise Architecture</a:t>
            </a:r>
            <a:r>
              <a:rPr lang="zh-CN" altLang="en-US" sz="1200" b="1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，企业架构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）是企业信息化的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顶层设计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，它像一个城市规划师，负责规划整个企业的业务、数据、应用和技术如何协同工作，确保系统高效、灵活且不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堵车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的四大支柱：</a:t>
            </a: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业务架构：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企业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怎么赚钱的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？比如，业务流程、部门分工、战略目标。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企业是卖包子的还是卖奶茶的？业务架构就是你的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商业模式说明书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数据架构：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数据如何存储、流动和管理？比如，数据库设计、数据标准化。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数据是企业的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血液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，数据架构就是血管系统，确保血液不堵住。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应用架构：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各个应用系统如何协作？比如，前端、后端、第三方接口怎么连。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应用架构是企业的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神经系统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，让微信、支付宝、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ERP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能互相打招呼。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技术架构：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硬件、网络、服务器、云服务等基础设施怎么搭？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技术架构是企业的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钢筋水泥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，决定大楼能盖多高，抗不抗台风。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的终极目标：让企业像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瑞士军刀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一样全能，既能高效处理当前业务，又能灵活应对未来变化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行业产品架构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74" name="图片 373" descr="3fafc6df706ff65516d8a826fad00bb8_1">
            <a:extLst>
              <a:ext uri="{FF2B5EF4-FFF2-40B4-BE49-F238E27FC236}">
                <a16:creationId xmlns:a16="http://schemas.microsoft.com/office/drawing/2014/main" id="{979CB142-C573-D489-4541-EA6C92C9BDB1}"/>
              </a:ext>
            </a:extLst>
          </p:cNvPr>
          <p:cNvPicPr>
            <a:picLocks noChangeAspect="1"/>
          </p:cNvPicPr>
          <p:nvPr/>
        </p:nvPicPr>
        <p:blipFill>
          <a:blip r:embed="rId145"/>
          <a:stretch>
            <a:fillRect/>
          </a:stretch>
        </p:blipFill>
        <p:spPr>
          <a:xfrm>
            <a:off x="6934200" y="1078865"/>
            <a:ext cx="981710" cy="981710"/>
          </a:xfrm>
          <a:prstGeom prst="rect">
            <a:avLst/>
          </a:prstGeom>
        </p:spPr>
      </p:pic>
      <p:pic>
        <p:nvPicPr>
          <p:cNvPr id="375" name="图片 374" descr="58f6749ec87c997e5867659305422dc8_1">
            <a:extLst>
              <a:ext uri="{FF2B5EF4-FFF2-40B4-BE49-F238E27FC236}">
                <a16:creationId xmlns:a16="http://schemas.microsoft.com/office/drawing/2014/main" id="{873ACD1F-56FA-AFEA-CF25-0B2A429412C9}"/>
              </a:ext>
            </a:extLst>
          </p:cNvPr>
          <p:cNvPicPr>
            <a:picLocks noChangeAspect="1"/>
          </p:cNvPicPr>
          <p:nvPr/>
        </p:nvPicPr>
        <p:blipFill>
          <a:blip r:embed="rId146"/>
          <a:stretch>
            <a:fillRect/>
          </a:stretch>
        </p:blipFill>
        <p:spPr>
          <a:xfrm>
            <a:off x="5957570" y="1070610"/>
            <a:ext cx="1061085" cy="1061085"/>
          </a:xfrm>
          <a:prstGeom prst="rect">
            <a:avLst/>
          </a:prstGeom>
        </p:spPr>
      </p:pic>
      <p:sp>
        <p:nvSpPr>
          <p:cNvPr id="376" name="矩形 375">
            <a:extLst>
              <a:ext uri="{FF2B5EF4-FFF2-40B4-BE49-F238E27FC236}">
                <a16:creationId xmlns:a16="http://schemas.microsoft.com/office/drawing/2014/main" id="{CCDA1331-D244-8C1D-D427-77D4FCA923FA}"/>
              </a:ext>
            </a:extLst>
          </p:cNvPr>
          <p:cNvSpPr/>
          <p:nvPr/>
        </p:nvSpPr>
        <p:spPr>
          <a:xfrm>
            <a:off x="1529080" y="2682875"/>
            <a:ext cx="5255895" cy="1431290"/>
          </a:xfrm>
          <a:prstGeom prst="rect">
            <a:avLst/>
          </a:prstGeom>
          <a:solidFill>
            <a:srgbClr val="F0F0F0">
              <a:lumMod val="90000"/>
            </a:srgbClr>
          </a:solidFill>
          <a:ln w="12700" cap="flat" cmpd="sng" algn="ctr">
            <a:solidFill>
              <a:srgbClr val="F0F0F0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97018E9C-D671-8FEB-C654-8CC9999EB729}"/>
              </a:ext>
            </a:extLst>
          </p:cNvPr>
          <p:cNvSpPr/>
          <p:nvPr/>
        </p:nvSpPr>
        <p:spPr>
          <a:xfrm>
            <a:off x="6875780" y="2675255"/>
            <a:ext cx="3864610" cy="1454785"/>
          </a:xfrm>
          <a:prstGeom prst="rect">
            <a:avLst/>
          </a:prstGeom>
          <a:solidFill>
            <a:srgbClr val="F0F0F0">
              <a:lumMod val="90000"/>
            </a:srgbClr>
          </a:solidFill>
          <a:ln w="12700" cap="flat" cmpd="sng" algn="ctr">
            <a:solidFill>
              <a:srgbClr val="F0F0F0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CB3C5BFD-BBAB-3408-BCDB-3D7B0A69B303}"/>
              </a:ext>
            </a:extLst>
          </p:cNvPr>
          <p:cNvSpPr/>
          <p:nvPr/>
        </p:nvSpPr>
        <p:spPr>
          <a:xfrm>
            <a:off x="671195" y="5592445"/>
            <a:ext cx="766445" cy="550545"/>
          </a:xfrm>
          <a:prstGeom prst="rect">
            <a:avLst/>
          </a:prstGeom>
          <a:solidFill>
            <a:srgbClr val="0232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智慧底座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AI PaaS</a:t>
            </a: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656F835E-B609-11C3-B23F-7D80A4B541FB}"/>
              </a:ext>
            </a:extLst>
          </p:cNvPr>
          <p:cNvSpPr/>
          <p:nvPr/>
        </p:nvSpPr>
        <p:spPr bwMode="auto">
          <a:xfrm>
            <a:off x="2160905" y="5660390"/>
            <a:ext cx="3484880" cy="170180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dash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环球智旅大模型</a:t>
            </a: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B1CDB7F9-E999-2DA3-EBDB-AD88A0FAD487}"/>
              </a:ext>
            </a:extLst>
          </p:cNvPr>
          <p:cNvSpPr/>
          <p:nvPr/>
        </p:nvSpPr>
        <p:spPr>
          <a:xfrm>
            <a:off x="1503045" y="5592445"/>
            <a:ext cx="9252585" cy="550545"/>
          </a:xfrm>
          <a:prstGeom prst="rect">
            <a:avLst/>
          </a:prstGeom>
          <a:noFill/>
          <a:ln w="12700" cap="flat" cmpd="sng" algn="ctr">
            <a:solidFill>
              <a:srgbClr val="023296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/>
              <a:cs typeface="+mn-cs"/>
              <a:sym typeface="Arial" panose="020B0604020202090204" pitchFamily="34" charset="0"/>
            </a:endParaRPr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3A83B6E7-2903-6006-E0B6-7CAE8C10509C}"/>
              </a:ext>
            </a:extLst>
          </p:cNvPr>
          <p:cNvSpPr/>
          <p:nvPr/>
        </p:nvSpPr>
        <p:spPr bwMode="auto">
          <a:xfrm>
            <a:off x="6784975" y="5667375"/>
            <a:ext cx="3484880" cy="170180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dash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环球数科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 AIOS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82" name="流程图: 磁盘 381">
            <a:extLst>
              <a:ext uri="{FF2B5EF4-FFF2-40B4-BE49-F238E27FC236}">
                <a16:creationId xmlns:a16="http://schemas.microsoft.com/office/drawing/2014/main" id="{DDFF2430-D8CC-1492-6B7F-1DB9DCE4C32E}"/>
              </a:ext>
            </a:extLst>
          </p:cNvPr>
          <p:cNvSpPr/>
          <p:nvPr/>
        </p:nvSpPr>
        <p:spPr bwMode="auto">
          <a:xfrm>
            <a:off x="1774825" y="5875020"/>
            <a:ext cx="8714740" cy="223520"/>
          </a:xfrm>
          <a:prstGeom prst="flowChartMagneticDisk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F0F0F0">
                <a:lumMod val="75000"/>
              </a:srgb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+mn-ea"/>
              </a:rPr>
              <a:t>湖仓一体的混合云数据中心</a:t>
            </a:r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B2E2A084-7528-F5A2-3E84-350750C2FD6A}"/>
              </a:ext>
            </a:extLst>
          </p:cNvPr>
          <p:cNvSpPr/>
          <p:nvPr/>
        </p:nvSpPr>
        <p:spPr>
          <a:xfrm>
            <a:off x="670560" y="4204335"/>
            <a:ext cx="767715" cy="1328420"/>
          </a:xfrm>
          <a:prstGeom prst="rect">
            <a:avLst/>
          </a:prstGeom>
          <a:solidFill>
            <a:srgbClr val="023296"/>
          </a:solidFill>
          <a:ln w="25400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通用能力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PaaS</a:t>
            </a:r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B0FC982F-FB68-7CB9-C454-74CCA40E06AF}"/>
              </a:ext>
            </a:extLst>
          </p:cNvPr>
          <p:cNvSpPr/>
          <p:nvPr/>
        </p:nvSpPr>
        <p:spPr>
          <a:xfrm>
            <a:off x="1502410" y="4204335"/>
            <a:ext cx="9252585" cy="1328420"/>
          </a:xfrm>
          <a:prstGeom prst="rect">
            <a:avLst/>
          </a:prstGeom>
          <a:noFill/>
          <a:ln w="12700" cap="flat" cmpd="sng" algn="ctr">
            <a:solidFill>
              <a:srgbClr val="023296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/>
              <a:cs typeface="+mn-cs"/>
              <a:sym typeface="Arial" panose="020B0604020202090204" pitchFamily="34" charset="0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A4F6D3B-C2C9-6F95-9A63-7FAD635DE6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64640" y="4291330"/>
            <a:ext cx="721360" cy="170180"/>
          </a:xfrm>
          <a:prstGeom prst="rect">
            <a:avLst/>
          </a:prstGeom>
          <a:solidFill>
            <a:srgbClr val="010855"/>
          </a:solidFill>
          <a:ln>
            <a:noFill/>
          </a:ln>
          <a:effectLst/>
        </p:spPr>
        <p:txBody>
          <a:bodyPr anchor="ctr" anchorCtr="0"/>
          <a:lstStyle/>
          <a:p>
            <a:pPr marL="0" marR="0" lvl="0" indent="0" algn="ctr" defTabSz="4718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  <a:cs typeface="+mn-cs"/>
              </a:rPr>
              <a:t>用户中心</a:t>
            </a: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36C232EA-32CB-EC46-5A4F-C95F5799A3E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64640" y="4480560"/>
            <a:ext cx="720725" cy="982345"/>
          </a:xfrm>
          <a:prstGeom prst="rect">
            <a:avLst/>
          </a:prstGeom>
          <a:noFill/>
          <a:ln w="6350" cmpd="sng">
            <a:solidFill>
              <a:srgbClr val="010855">
                <a:lumMod val="40000"/>
                <a:lumOff val="60000"/>
              </a:srgb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wrap="squar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FFF14D5C-CF00-3986-0D49-3783606AA0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97025" y="4511040"/>
            <a:ext cx="648000" cy="169545"/>
          </a:xfrm>
          <a:prstGeom prst="rect">
            <a:avLst/>
          </a:prstGeom>
          <a:solidFill>
            <a:srgbClr val="768394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用户管理</a:t>
            </a:r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848D6372-3D11-F9C3-1CCC-274CD3641F4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597025" y="4695825"/>
            <a:ext cx="648000" cy="169545"/>
          </a:xfrm>
          <a:prstGeom prst="rect">
            <a:avLst/>
          </a:prstGeom>
          <a:solidFill>
            <a:srgbClr val="0BFFFF">
              <a:lumMod val="50000"/>
            </a:srgbClr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权限管理</a:t>
            </a:r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C918A35A-E8B5-2637-7F4B-781700BFAC6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597025" y="4883150"/>
            <a:ext cx="648000" cy="169545"/>
          </a:xfrm>
          <a:prstGeom prst="rect">
            <a:avLst/>
          </a:prstGeom>
          <a:solidFill>
            <a:srgbClr val="768394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用户审核</a:t>
            </a:r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1EE3BDE5-01BB-856D-D22B-5E0090FDCEE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20290" y="4290695"/>
            <a:ext cx="720090" cy="170180"/>
          </a:xfrm>
          <a:prstGeom prst="rect">
            <a:avLst/>
          </a:prstGeom>
          <a:solidFill>
            <a:srgbClr val="010855"/>
          </a:solidFill>
          <a:ln>
            <a:noFill/>
          </a:ln>
          <a:effectLst/>
        </p:spPr>
        <p:txBody>
          <a:bodyPr anchor="ctr" anchorCtr="0"/>
          <a:lstStyle/>
          <a:p>
            <a:pPr marL="0" marR="0" lvl="0" indent="0" algn="ctr" defTabSz="4718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  <a:cs typeface="+mn-cs"/>
              </a:rPr>
              <a:t>数金云</a:t>
            </a:r>
          </a:p>
        </p:txBody>
      </p:sp>
      <p:sp>
        <p:nvSpPr>
          <p:cNvPr id="391" name="文本框 390">
            <a:extLst>
              <a:ext uri="{FF2B5EF4-FFF2-40B4-BE49-F238E27FC236}">
                <a16:creationId xmlns:a16="http://schemas.microsoft.com/office/drawing/2014/main" id="{4ECD5EBB-B9EE-A0E0-50D0-DA10AEE3FAF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320290" y="4479925"/>
            <a:ext cx="720725" cy="981710"/>
          </a:xfrm>
          <a:prstGeom prst="rect">
            <a:avLst/>
          </a:prstGeom>
          <a:noFill/>
          <a:ln w="6350" cmpd="sng">
            <a:solidFill>
              <a:srgbClr val="010855">
                <a:lumMod val="40000"/>
                <a:lumOff val="60000"/>
              </a:srgb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wrap="squar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/>
            </a:endParaRPr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E0AA5A73-AE38-4A48-6CD0-7149F1873A3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336800" y="4518025"/>
            <a:ext cx="648000" cy="169545"/>
          </a:xfrm>
          <a:prstGeom prst="rect">
            <a:avLst/>
          </a:prstGeom>
          <a:solidFill>
            <a:srgbClr val="0BFFFF">
              <a:lumMod val="50000"/>
            </a:srgbClr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在线支付</a:t>
            </a:r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E3B152C0-3FC4-9DA2-CCB5-ECA18333BE7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36800" y="4695190"/>
            <a:ext cx="648000" cy="169545"/>
          </a:xfrm>
          <a:prstGeom prst="rect">
            <a:avLst/>
          </a:prstGeom>
          <a:solidFill>
            <a:srgbClr val="0BFFFF">
              <a:lumMod val="50000"/>
            </a:srgbClr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线下支付</a:t>
            </a:r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B9DCAE27-0796-18FD-0CAD-23B8C6976EE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336800" y="4875530"/>
            <a:ext cx="648000" cy="169545"/>
          </a:xfrm>
          <a:prstGeom prst="rect">
            <a:avLst/>
          </a:prstGeom>
          <a:solidFill>
            <a:srgbClr val="0BFFFF">
              <a:lumMod val="50000"/>
            </a:srgbClr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退款管理</a:t>
            </a:r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3CAD25D0-7F4B-7487-2AB6-8FEC8562DE4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080385" y="4290695"/>
            <a:ext cx="720090" cy="170180"/>
          </a:xfrm>
          <a:prstGeom prst="rect">
            <a:avLst/>
          </a:prstGeom>
          <a:solidFill>
            <a:srgbClr val="010855"/>
          </a:solidFill>
          <a:ln>
            <a:noFill/>
          </a:ln>
          <a:effectLst/>
        </p:spPr>
        <p:txBody>
          <a:bodyPr anchor="ctr" anchorCtr="0"/>
          <a:lstStyle/>
          <a:p>
            <a:pPr marL="0" marR="0" lvl="0" indent="0" algn="ctr" defTabSz="4718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  <a:cs typeface="+mn-cs"/>
              </a:rPr>
              <a:t>区块链</a:t>
            </a:r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3170E37A-26D0-4864-7A8C-37A3534E4E3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080385" y="4480560"/>
            <a:ext cx="720090" cy="982345"/>
          </a:xfrm>
          <a:prstGeom prst="rect">
            <a:avLst/>
          </a:prstGeom>
          <a:noFill/>
          <a:ln w="6350" cmpd="sng">
            <a:solidFill>
              <a:srgbClr val="010855">
                <a:lumMod val="40000"/>
                <a:lumOff val="60000"/>
              </a:srgb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wrap="squar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/>
            </a:endParaRPr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7AF79769-85A8-374D-9956-A61C5BCA4DA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105785" y="4526280"/>
            <a:ext cx="648000" cy="169545"/>
          </a:xfrm>
          <a:prstGeom prst="rect">
            <a:avLst/>
          </a:prstGeom>
          <a:solidFill>
            <a:srgbClr val="0070C0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交易上链</a:t>
            </a:r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B707FFBF-D0E7-A41F-15F5-DB6E2F4BAA2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105785" y="4703445"/>
            <a:ext cx="648000" cy="169545"/>
          </a:xfrm>
          <a:prstGeom prst="rect">
            <a:avLst/>
          </a:prstGeom>
          <a:solidFill>
            <a:srgbClr val="0070C0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信息溯源</a:t>
            </a:r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4E682BC1-5654-06C1-8914-790475E20BE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105785" y="4883785"/>
            <a:ext cx="648000" cy="169545"/>
          </a:xfrm>
          <a:prstGeom prst="rect">
            <a:avLst/>
          </a:prstGeom>
          <a:solidFill>
            <a:srgbClr val="0070C0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智能合约</a:t>
            </a:r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E1050DAC-4D0E-8CC4-7E24-37ADE2D06A1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839210" y="4290695"/>
            <a:ext cx="721995" cy="170180"/>
          </a:xfrm>
          <a:prstGeom prst="rect">
            <a:avLst/>
          </a:prstGeom>
          <a:solidFill>
            <a:srgbClr val="010855"/>
          </a:solidFill>
          <a:ln>
            <a:noFill/>
          </a:ln>
          <a:effectLst/>
        </p:spPr>
        <p:txBody>
          <a:bodyPr anchor="ctr" anchorCtr="0"/>
          <a:lstStyle/>
          <a:p>
            <a:pPr marL="0" marR="0" lvl="0" indent="0" algn="ctr" defTabSz="4718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  <a:cs typeface="+mn-cs"/>
              </a:rPr>
              <a:t>数据分析</a:t>
            </a:r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FDB470A1-C44E-E62D-A4D0-6BF81D4007A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839210" y="4479290"/>
            <a:ext cx="720090" cy="982345"/>
          </a:xfrm>
          <a:prstGeom prst="rect">
            <a:avLst/>
          </a:prstGeom>
          <a:noFill/>
          <a:ln w="6350" cmpd="sng">
            <a:solidFill>
              <a:srgbClr val="010855">
                <a:lumMod val="40000"/>
                <a:lumOff val="60000"/>
              </a:srgb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wrap="squar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/>
            </a:endParaRPr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DEDBC14C-32F0-BD04-B8BD-94A27261FD1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70960" y="4511040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统计报表</a:t>
            </a:r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9551A7C2-76A5-1148-EFCD-D4E31F651FF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870960" y="4688205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数据分析</a:t>
            </a:r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E4F79430-0B92-F064-0B13-42AB7E1EA02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870960" y="4868545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智能分析</a:t>
            </a:r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4BC47246-81BF-9A31-CABF-B740A0815211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607560" y="4290695"/>
            <a:ext cx="722630" cy="170180"/>
          </a:xfrm>
          <a:prstGeom prst="rect">
            <a:avLst/>
          </a:prstGeom>
          <a:solidFill>
            <a:srgbClr val="010855"/>
          </a:solidFill>
          <a:ln>
            <a:noFill/>
          </a:ln>
          <a:effectLst/>
        </p:spPr>
        <p:txBody>
          <a:bodyPr anchor="ctr" anchorCtr="0"/>
          <a:lstStyle/>
          <a:p>
            <a:pPr marL="0" marR="0" lvl="0" indent="0" algn="ctr" defTabSz="4718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  <a:cs typeface="+mn-cs"/>
              </a:rPr>
              <a:t>消息中心</a:t>
            </a:r>
          </a:p>
        </p:txBody>
      </p:sp>
      <p:sp>
        <p:nvSpPr>
          <p:cNvPr id="406" name="文本框 405">
            <a:extLst>
              <a:ext uri="{FF2B5EF4-FFF2-40B4-BE49-F238E27FC236}">
                <a16:creationId xmlns:a16="http://schemas.microsoft.com/office/drawing/2014/main" id="{6635D926-33AF-C96D-2335-B1C042272F0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607560" y="4479290"/>
            <a:ext cx="722630" cy="982345"/>
          </a:xfrm>
          <a:prstGeom prst="rect">
            <a:avLst/>
          </a:prstGeom>
          <a:noFill/>
          <a:ln w="6350" cmpd="sng">
            <a:solidFill>
              <a:srgbClr val="010855">
                <a:lumMod val="40000"/>
                <a:lumOff val="60000"/>
              </a:srgb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wrap="squar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/>
            </a:endParaRPr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73999108-0FE7-A5A3-8EEA-87398241D136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4639310" y="4511040"/>
            <a:ext cx="648000" cy="169545"/>
          </a:xfrm>
          <a:prstGeom prst="rect">
            <a:avLst/>
          </a:prstGeom>
          <a:solidFill>
            <a:srgbClr val="0BFFFF">
              <a:lumMod val="50000"/>
            </a:srgbClr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邮件通知</a:t>
            </a:r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BD3F05A3-5F71-E72E-831C-6D2861E9CC0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639310" y="4688205"/>
            <a:ext cx="648000" cy="169545"/>
          </a:xfrm>
          <a:prstGeom prst="rect">
            <a:avLst/>
          </a:prstGeom>
          <a:solidFill>
            <a:srgbClr val="0BFFFF">
              <a:lumMod val="50000"/>
            </a:srgbClr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短信通知</a:t>
            </a:r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635AA472-8BD2-E837-FF48-23F23950326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639310" y="4868545"/>
            <a:ext cx="648000" cy="169545"/>
          </a:xfrm>
          <a:prstGeom prst="rect">
            <a:avLst/>
          </a:prstGeom>
          <a:solidFill>
            <a:srgbClr val="0BFFFF">
              <a:lumMod val="50000"/>
            </a:srgbClr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站内信</a:t>
            </a:r>
          </a:p>
        </p:txBody>
      </p:sp>
      <p:sp>
        <p:nvSpPr>
          <p:cNvPr id="410" name="矩形 409">
            <a:extLst>
              <a:ext uri="{FF2B5EF4-FFF2-40B4-BE49-F238E27FC236}">
                <a16:creationId xmlns:a16="http://schemas.microsoft.com/office/drawing/2014/main" id="{641624E2-2D04-2D42-BD8E-2003CEE472A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361940" y="4291330"/>
            <a:ext cx="722630" cy="170180"/>
          </a:xfrm>
          <a:prstGeom prst="rect">
            <a:avLst/>
          </a:prstGeom>
          <a:solidFill>
            <a:srgbClr val="010855"/>
          </a:solidFill>
          <a:ln>
            <a:noFill/>
          </a:ln>
          <a:effectLst/>
        </p:spPr>
        <p:txBody>
          <a:bodyPr anchor="ctr" anchorCtr="0"/>
          <a:lstStyle/>
          <a:p>
            <a:pPr marL="0" marR="0" lvl="0" indent="0" algn="ctr" defTabSz="4718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  <a:cs typeface="+mn-cs"/>
              </a:rPr>
              <a:t>内容管理</a:t>
            </a:r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A8A88643-2166-AD12-CD33-9487EF9F581F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361940" y="4479925"/>
            <a:ext cx="722630" cy="982345"/>
          </a:xfrm>
          <a:prstGeom prst="rect">
            <a:avLst/>
          </a:prstGeom>
          <a:noFill/>
          <a:ln w="6350" cmpd="sng">
            <a:solidFill>
              <a:srgbClr val="010855">
                <a:lumMod val="40000"/>
                <a:lumOff val="60000"/>
              </a:srgb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wrap="squar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/>
            </a:endParaRPr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A67190A7-151D-4864-F602-DD76815AC25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393690" y="4518660"/>
            <a:ext cx="648000" cy="169545"/>
          </a:xfrm>
          <a:prstGeom prst="rect">
            <a:avLst/>
          </a:prstGeom>
          <a:solidFill>
            <a:srgbClr val="0070C0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通知公告</a:t>
            </a:r>
          </a:p>
        </p:txBody>
      </p:sp>
      <p:sp>
        <p:nvSpPr>
          <p:cNvPr id="413" name="矩形 412">
            <a:extLst>
              <a:ext uri="{FF2B5EF4-FFF2-40B4-BE49-F238E27FC236}">
                <a16:creationId xmlns:a16="http://schemas.microsoft.com/office/drawing/2014/main" id="{B4719740-C6A4-E81C-02DE-C4AD2C0864A5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393690" y="4695825"/>
            <a:ext cx="648000" cy="169545"/>
          </a:xfrm>
          <a:prstGeom prst="rect">
            <a:avLst/>
          </a:prstGeom>
          <a:solidFill>
            <a:srgbClr val="0070C0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帮助中心</a:t>
            </a:r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995BC050-E024-E70F-38CA-D3CC43FD0F1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393690" y="4876165"/>
            <a:ext cx="648000" cy="169545"/>
          </a:xfrm>
          <a:prstGeom prst="rect">
            <a:avLst/>
          </a:prstGeom>
          <a:solidFill>
            <a:srgbClr val="0070C0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使用指南</a:t>
            </a:r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8B4043A4-B223-5AA6-7DEC-CD791DADBEF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120765" y="4290695"/>
            <a:ext cx="719455" cy="170180"/>
          </a:xfrm>
          <a:prstGeom prst="rect">
            <a:avLst/>
          </a:prstGeom>
          <a:solidFill>
            <a:srgbClr val="010855"/>
          </a:solidFill>
          <a:ln>
            <a:noFill/>
          </a:ln>
          <a:effectLst/>
        </p:spPr>
        <p:txBody>
          <a:bodyPr anchor="ctr" anchorCtr="0"/>
          <a:lstStyle/>
          <a:p>
            <a:pPr marL="0" marR="0" lvl="0" indent="0" algn="ctr" defTabSz="4718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  <a:cs typeface="+mn-cs"/>
              </a:rPr>
              <a:t>界面设计</a:t>
            </a:r>
          </a:p>
        </p:txBody>
      </p:sp>
      <p:sp>
        <p:nvSpPr>
          <p:cNvPr id="416" name="文本框 415">
            <a:extLst>
              <a:ext uri="{FF2B5EF4-FFF2-40B4-BE49-F238E27FC236}">
                <a16:creationId xmlns:a16="http://schemas.microsoft.com/office/drawing/2014/main" id="{2DDFE869-F154-877D-A892-E565FE89AE52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120765" y="4479290"/>
            <a:ext cx="720090" cy="981710"/>
          </a:xfrm>
          <a:prstGeom prst="rect">
            <a:avLst/>
          </a:prstGeom>
          <a:noFill/>
          <a:ln w="6350" cmpd="sng">
            <a:solidFill>
              <a:srgbClr val="010855">
                <a:lumMod val="40000"/>
                <a:lumOff val="60000"/>
              </a:srgb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wrap="squar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/>
            </a:endParaRPr>
          </a:p>
        </p:txBody>
      </p:sp>
      <p:sp>
        <p:nvSpPr>
          <p:cNvPr id="417" name="矩形 416">
            <a:extLst>
              <a:ext uri="{FF2B5EF4-FFF2-40B4-BE49-F238E27FC236}">
                <a16:creationId xmlns:a16="http://schemas.microsoft.com/office/drawing/2014/main" id="{AB3134B0-C359-A450-F1FA-C3740E854B7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152515" y="4526280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装修风格</a:t>
            </a:r>
          </a:p>
        </p:txBody>
      </p:sp>
      <p:sp>
        <p:nvSpPr>
          <p:cNvPr id="418" name="矩形 417">
            <a:extLst>
              <a:ext uri="{FF2B5EF4-FFF2-40B4-BE49-F238E27FC236}">
                <a16:creationId xmlns:a16="http://schemas.microsoft.com/office/drawing/2014/main" id="{34A8C9B9-01B3-7612-0781-C1ADEE2E8BC5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6152515" y="4703445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装修组件</a:t>
            </a:r>
          </a:p>
        </p:txBody>
      </p:sp>
      <p:sp>
        <p:nvSpPr>
          <p:cNvPr id="419" name="矩形 418">
            <a:extLst>
              <a:ext uri="{FF2B5EF4-FFF2-40B4-BE49-F238E27FC236}">
                <a16:creationId xmlns:a16="http://schemas.microsoft.com/office/drawing/2014/main" id="{E3C61C64-46B0-70AF-658D-5EE64D4CF61E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152515" y="4883785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导航配置</a:t>
            </a:r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568F1F8F-7ECA-5640-1BEC-218A8741A869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6894195" y="4291330"/>
            <a:ext cx="719455" cy="170180"/>
          </a:xfrm>
          <a:prstGeom prst="rect">
            <a:avLst/>
          </a:prstGeom>
          <a:solidFill>
            <a:srgbClr val="010855"/>
          </a:solidFill>
          <a:ln>
            <a:noFill/>
          </a:ln>
          <a:effectLst/>
        </p:spPr>
        <p:txBody>
          <a:bodyPr anchor="ctr" anchorCtr="0"/>
          <a:lstStyle/>
          <a:p>
            <a:pPr marL="0" marR="0" lvl="0" indent="0" algn="ctr" defTabSz="4718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  <a:cs typeface="+mn-cs"/>
              </a:rPr>
              <a:t>工单管理</a:t>
            </a:r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17C4CA75-5848-B27E-B72C-0866FAF770F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894195" y="4479925"/>
            <a:ext cx="719455" cy="982345"/>
          </a:xfrm>
          <a:prstGeom prst="rect">
            <a:avLst/>
          </a:prstGeom>
          <a:noFill/>
          <a:ln w="6350" cmpd="sng">
            <a:solidFill>
              <a:srgbClr val="010855">
                <a:lumMod val="40000"/>
                <a:lumOff val="60000"/>
              </a:srgb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wrap="squar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/>
            </a:endParaRPr>
          </a:p>
        </p:txBody>
      </p:sp>
      <p:sp>
        <p:nvSpPr>
          <p:cNvPr id="422" name="矩形 421">
            <a:extLst>
              <a:ext uri="{FF2B5EF4-FFF2-40B4-BE49-F238E27FC236}">
                <a16:creationId xmlns:a16="http://schemas.microsoft.com/office/drawing/2014/main" id="{C9724790-80F4-5A91-E8F5-94AE5AA514D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6927850" y="4526280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模版管理</a:t>
            </a:r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86FCADC1-A32A-A793-4F66-6BF53E4AC9D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927850" y="4703445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申请记录</a:t>
            </a:r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0D23DB1C-D879-A345-F558-467FDB5897BE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6927850" y="4883785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工单查询</a:t>
            </a:r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88E61ED7-1409-43DC-A88C-2736E93C3F3F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649210" y="4290695"/>
            <a:ext cx="768350" cy="170180"/>
          </a:xfrm>
          <a:prstGeom prst="rect">
            <a:avLst/>
          </a:prstGeom>
          <a:solidFill>
            <a:srgbClr val="010855"/>
          </a:solidFill>
          <a:ln>
            <a:noFill/>
          </a:ln>
          <a:effectLst/>
        </p:spPr>
        <p:txBody>
          <a:bodyPr anchor="ctr" anchorCtr="0"/>
          <a:lstStyle/>
          <a:p>
            <a:pPr marL="0" marR="0" lvl="0" indent="0" algn="ctr" defTabSz="4718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  <a:cs typeface="+mn-cs"/>
              </a:rPr>
              <a:t>系统管理</a:t>
            </a:r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2FA3E111-6FB1-DE2C-EAF4-4FCA7F1FDC55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7649210" y="4478655"/>
            <a:ext cx="768350" cy="982345"/>
          </a:xfrm>
          <a:prstGeom prst="rect">
            <a:avLst/>
          </a:prstGeom>
          <a:noFill/>
          <a:ln w="6350" cmpd="sng">
            <a:solidFill>
              <a:srgbClr val="010855">
                <a:lumMod val="40000"/>
                <a:lumOff val="60000"/>
              </a:srgb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wrap="squar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/>
            </a:endParaRPr>
          </a:p>
        </p:txBody>
      </p:sp>
      <p:sp>
        <p:nvSpPr>
          <p:cNvPr id="427" name="矩形 426">
            <a:extLst>
              <a:ext uri="{FF2B5EF4-FFF2-40B4-BE49-F238E27FC236}">
                <a16:creationId xmlns:a16="http://schemas.microsoft.com/office/drawing/2014/main" id="{CC41DC2A-6767-6DC3-5CC9-0F3C01023069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7709535" y="4526280"/>
            <a:ext cx="648000" cy="169545"/>
          </a:xfrm>
          <a:prstGeom prst="rect">
            <a:avLst/>
          </a:prstGeom>
          <a:solidFill>
            <a:srgbClr val="768394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风险管理</a:t>
            </a:r>
          </a:p>
        </p:txBody>
      </p:sp>
      <p:sp>
        <p:nvSpPr>
          <p:cNvPr id="428" name="矩形 427">
            <a:extLst>
              <a:ext uri="{FF2B5EF4-FFF2-40B4-BE49-F238E27FC236}">
                <a16:creationId xmlns:a16="http://schemas.microsoft.com/office/drawing/2014/main" id="{443C1707-1C8B-DD23-DCD7-0C4275A4FAC7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7709535" y="4703445"/>
            <a:ext cx="648000" cy="169545"/>
          </a:xfrm>
          <a:prstGeom prst="rect">
            <a:avLst/>
          </a:prstGeom>
          <a:solidFill>
            <a:srgbClr val="768394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日志管理</a:t>
            </a:r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7F1CF4F9-ECA6-286E-EE8D-9732C22E74B9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7709535" y="4883785"/>
            <a:ext cx="648000" cy="169545"/>
          </a:xfrm>
          <a:prstGeom prst="rect">
            <a:avLst/>
          </a:prstGeom>
          <a:solidFill>
            <a:srgbClr val="0BFFFF">
              <a:lumMod val="50000"/>
            </a:srgbClr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下载中型</a:t>
            </a:r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14AB9061-7A66-C39C-EB93-485EAAAD6049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2336800" y="5052695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票据识别</a:t>
            </a:r>
          </a:p>
        </p:txBody>
      </p:sp>
      <p:sp>
        <p:nvSpPr>
          <p:cNvPr id="431" name="矩形 430">
            <a:extLst>
              <a:ext uri="{FF2B5EF4-FFF2-40B4-BE49-F238E27FC236}">
                <a16:creationId xmlns:a16="http://schemas.microsoft.com/office/drawing/2014/main" id="{30639118-2FF5-4C3D-C344-B48380AAA084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2336800" y="5242560"/>
            <a:ext cx="648000" cy="169545"/>
          </a:xfrm>
          <a:prstGeom prst="rect">
            <a:avLst/>
          </a:prstGeom>
          <a:solidFill>
            <a:srgbClr val="5926B8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财务管理</a:t>
            </a:r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1709FDAC-DC04-AAE1-A40F-8D32A326AD14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870960" y="5053330"/>
            <a:ext cx="648000" cy="169545"/>
          </a:xfrm>
          <a:prstGeom prst="rect">
            <a:avLst/>
          </a:prstGeom>
          <a:solidFill>
            <a:srgbClr val="0BFFFF">
              <a:lumMod val="50000"/>
            </a:srgbClr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数据导出</a:t>
            </a:r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A6C0254F-93B6-7F9F-8845-D53D10A04DB1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3105785" y="5068570"/>
            <a:ext cx="648000" cy="169545"/>
          </a:xfrm>
          <a:prstGeom prst="rect">
            <a:avLst/>
          </a:prstGeom>
          <a:solidFill>
            <a:srgbClr val="5926B8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链上清结算</a:t>
            </a:r>
          </a:p>
        </p:txBody>
      </p:sp>
      <p:sp>
        <p:nvSpPr>
          <p:cNvPr id="434" name="矩形 433">
            <a:extLst>
              <a:ext uri="{FF2B5EF4-FFF2-40B4-BE49-F238E27FC236}">
                <a16:creationId xmlns:a16="http://schemas.microsoft.com/office/drawing/2014/main" id="{65654F3F-45CD-5665-F225-A3B6E56C730A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0932795" y="4900930"/>
            <a:ext cx="955675" cy="205740"/>
          </a:xfrm>
          <a:prstGeom prst="rect">
            <a:avLst/>
          </a:prstGeom>
          <a:solidFill>
            <a:srgbClr val="0BFFFF">
              <a:lumMod val="50000"/>
            </a:srgbClr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331 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目标</a:t>
            </a:r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11FCC25C-7D75-8E85-6BCE-55B3912F6CB0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0932795" y="5156200"/>
            <a:ext cx="955675" cy="205740"/>
          </a:xfrm>
          <a:prstGeom prst="rect">
            <a:avLst/>
          </a:prstGeom>
          <a:solidFill>
            <a:srgbClr val="0070C0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630 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目标</a:t>
            </a:r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D0BB5C96-A28D-90DC-7FA8-BF50C620B1EE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0932795" y="5407025"/>
            <a:ext cx="955675" cy="205740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930 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目标</a:t>
            </a:r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19251702-037C-8864-A3C6-AE4D6EAAD91B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0932795" y="5669280"/>
            <a:ext cx="955675" cy="205740"/>
          </a:xfrm>
          <a:prstGeom prst="rect">
            <a:avLst/>
          </a:prstGeom>
          <a:solidFill>
            <a:srgbClr val="5926B8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1230 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目标</a:t>
            </a:r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6E5CABC3-D9B2-E85D-8C1C-92E7D8523580}"/>
              </a:ext>
            </a:extLst>
          </p:cNvPr>
          <p:cNvSpPr/>
          <p:nvPr/>
        </p:nvSpPr>
        <p:spPr>
          <a:xfrm>
            <a:off x="670560" y="2659380"/>
            <a:ext cx="767715" cy="1483360"/>
          </a:xfrm>
          <a:prstGeom prst="rect">
            <a:avLst/>
          </a:prstGeom>
          <a:solidFill>
            <a:srgbClr val="023296"/>
          </a:solidFill>
          <a:ln w="25400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行业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解决方案</a:t>
            </a: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S</a:t>
            </a: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aaS</a:t>
            </a:r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5A7E9BDB-2048-FBD8-CA48-541B4FBCC761}"/>
              </a:ext>
            </a:extLst>
          </p:cNvPr>
          <p:cNvSpPr/>
          <p:nvPr/>
        </p:nvSpPr>
        <p:spPr>
          <a:xfrm>
            <a:off x="1502410" y="2659380"/>
            <a:ext cx="9252585" cy="1483360"/>
          </a:xfrm>
          <a:prstGeom prst="rect">
            <a:avLst/>
          </a:prstGeom>
          <a:noFill/>
          <a:ln w="12700" cap="flat" cmpd="sng" algn="ctr">
            <a:solidFill>
              <a:srgbClr val="023296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/>
              <a:cs typeface="+mn-cs"/>
              <a:sym typeface="Arial" panose="020B0604020202090204" pitchFamily="34" charset="0"/>
            </a:endParaRPr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5F7C6AAE-F644-4343-A62B-E8BDCD7C5107}"/>
              </a:ext>
            </a:extLst>
          </p:cNvPr>
          <p:cNvSpPr/>
          <p:nvPr/>
        </p:nvSpPr>
        <p:spPr>
          <a:xfrm>
            <a:off x="669925" y="2337435"/>
            <a:ext cx="768350" cy="245745"/>
          </a:xfrm>
          <a:prstGeom prst="rect">
            <a:avLst/>
          </a:prstGeom>
          <a:solidFill>
            <a:srgbClr val="023296"/>
          </a:solidFill>
          <a:ln w="25400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服务编排</a:t>
            </a: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A3C56503-1E89-978B-729F-B8B1775334A8}"/>
              </a:ext>
            </a:extLst>
          </p:cNvPr>
          <p:cNvGrpSpPr/>
          <p:nvPr/>
        </p:nvGrpSpPr>
        <p:grpSpPr>
          <a:xfrm>
            <a:off x="1564640" y="2934335"/>
            <a:ext cx="5149215" cy="1179830"/>
            <a:chOff x="3439" y="4542"/>
            <a:chExt cx="8109" cy="1858"/>
          </a:xfrm>
        </p:grpSpPr>
        <p:grpSp>
          <p:nvGrpSpPr>
            <p:cNvPr id="442" name="组合 441">
              <a:extLst>
                <a:ext uri="{FF2B5EF4-FFF2-40B4-BE49-F238E27FC236}">
                  <a16:creationId xmlns:a16="http://schemas.microsoft.com/office/drawing/2014/main" id="{6A3219C9-1119-07F3-8AB5-B5693462921A}"/>
                </a:ext>
              </a:extLst>
            </p:cNvPr>
            <p:cNvGrpSpPr/>
            <p:nvPr/>
          </p:nvGrpSpPr>
          <p:grpSpPr>
            <a:xfrm>
              <a:off x="3439" y="4542"/>
              <a:ext cx="1134" cy="1844"/>
              <a:chOff x="3505" y="4382"/>
              <a:chExt cx="1134" cy="1844"/>
            </a:xfrm>
          </p:grpSpPr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ACB4F72F-A3ED-61C2-0ED6-1EB4DA506B33}"/>
                  </a:ext>
                </a:extLst>
              </p:cNvPr>
              <p:cNvSpPr/>
              <p:nvPr>
                <p:custDataLst>
                  <p:tags r:id="rId136"/>
                </p:custDataLst>
              </p:nvPr>
            </p:nvSpPr>
            <p:spPr>
              <a:xfrm>
                <a:off x="3505" y="4382"/>
                <a:ext cx="1134" cy="267"/>
              </a:xfrm>
              <a:prstGeom prst="rect">
                <a:avLst/>
              </a:prstGeom>
              <a:solidFill>
                <a:srgbClr val="010855"/>
              </a:solidFill>
              <a:ln>
                <a:noFill/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47180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72C4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  <a:cs typeface="+mn-cs"/>
                  </a:rPr>
                  <a:t>慧旅云</a:t>
                </a:r>
              </a:p>
            </p:txBody>
          </p:sp>
          <p:sp>
            <p:nvSpPr>
              <p:cNvPr id="486" name="文本框 485">
                <a:extLst>
                  <a:ext uri="{FF2B5EF4-FFF2-40B4-BE49-F238E27FC236}">
                    <a16:creationId xmlns:a16="http://schemas.microsoft.com/office/drawing/2014/main" id="{6ACC255C-777E-68FE-FA57-6385FF02F05C}"/>
                  </a:ext>
                </a:extLst>
              </p:cNvPr>
              <p:cNvSpPr txBox="1"/>
              <p:nvPr>
                <p:custDataLst>
                  <p:tags r:id="rId137"/>
                </p:custDataLst>
              </p:nvPr>
            </p:nvSpPr>
            <p:spPr>
              <a:xfrm>
                <a:off x="3505" y="4680"/>
                <a:ext cx="1134" cy="1547"/>
              </a:xfrm>
              <a:prstGeom prst="rect">
                <a:avLst/>
              </a:prstGeom>
              <a:noFill/>
              <a:ln w="6350" cmpd="sng">
                <a:solidFill>
                  <a:srgbClr val="010855">
                    <a:lumMod val="40000"/>
                    <a:lumOff val="60000"/>
                  </a:srgbClr>
                </a:solidFill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B0F0"/>
                    </a:solidFill>
                  </a14:hiddenFill>
                </a:ext>
              </a:extLst>
            </p:spPr>
            <p:txBody>
              <a:bodyPr wrap="square" anchor="ctr" anchorCtr="0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charset="-122"/>
                  <a:ea typeface="微软雅黑"/>
                </a:endParaRPr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97C4FDE1-153F-290C-AE9B-DCC837D0C65B}"/>
                  </a:ext>
                </a:extLst>
              </p:cNvPr>
              <p:cNvSpPr/>
              <p:nvPr>
                <p:custDataLst>
                  <p:tags r:id="rId138"/>
                </p:custDataLst>
              </p:nvPr>
            </p:nvSpPr>
            <p:spPr>
              <a:xfrm>
                <a:off x="3556" y="4740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企业入驻</a:t>
                </a:r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86EC0127-6893-6D01-4062-CB75954F4DED}"/>
                  </a:ext>
                </a:extLst>
              </p:cNvPr>
              <p:cNvSpPr/>
              <p:nvPr>
                <p:custDataLst>
                  <p:tags r:id="rId139"/>
                </p:custDataLst>
              </p:nvPr>
            </p:nvSpPr>
            <p:spPr>
              <a:xfrm>
                <a:off x="3556" y="5019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资源管理</a:t>
                </a:r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57EF08DC-C577-7E90-0DD0-00CDAB520B62}"/>
                  </a:ext>
                </a:extLst>
              </p:cNvPr>
              <p:cNvSpPr/>
              <p:nvPr>
                <p:custDataLst>
                  <p:tags r:id="rId140"/>
                </p:custDataLst>
              </p:nvPr>
            </p:nvSpPr>
            <p:spPr>
              <a:xfrm>
                <a:off x="3556" y="5303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订阅计费</a:t>
                </a:r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D2B62160-ECA8-46B8-8D20-BD5A210A630A}"/>
                  </a:ext>
                </a:extLst>
              </p:cNvPr>
              <p:cNvSpPr/>
              <p:nvPr>
                <p:custDataLst>
                  <p:tags r:id="rId141"/>
                </p:custDataLst>
              </p:nvPr>
            </p:nvSpPr>
            <p:spPr>
              <a:xfrm>
                <a:off x="3556" y="5594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服务管理</a:t>
                </a:r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2535F053-AE72-94BB-E14A-D42043497490}"/>
                  </a:ext>
                </a:extLst>
              </p:cNvPr>
              <p:cNvSpPr/>
              <p:nvPr>
                <p:custDataLst>
                  <p:tags r:id="rId142"/>
                </p:custDataLst>
              </p:nvPr>
            </p:nvSpPr>
            <p:spPr>
              <a:xfrm>
                <a:off x="3556" y="5897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区块链配置</a:t>
                </a:r>
              </a:p>
            </p:txBody>
          </p:sp>
        </p:grpSp>
        <p:grpSp>
          <p:nvGrpSpPr>
            <p:cNvPr id="443" name="组合 442">
              <a:extLst>
                <a:ext uri="{FF2B5EF4-FFF2-40B4-BE49-F238E27FC236}">
                  <a16:creationId xmlns:a16="http://schemas.microsoft.com/office/drawing/2014/main" id="{BE1A3557-168E-62F8-4CF3-12340E8BAC2E}"/>
                </a:ext>
              </a:extLst>
            </p:cNvPr>
            <p:cNvGrpSpPr/>
            <p:nvPr/>
          </p:nvGrpSpPr>
          <p:grpSpPr>
            <a:xfrm>
              <a:off x="4629" y="4542"/>
              <a:ext cx="2242" cy="1844"/>
              <a:chOff x="9501" y="1690"/>
              <a:chExt cx="2242" cy="1844"/>
            </a:xfrm>
          </p:grpSpPr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87C1DF38-F48A-F171-441B-BBF7BCD134A6}"/>
                  </a:ext>
                </a:extLst>
              </p:cNvPr>
              <p:cNvSpPr/>
              <p:nvPr>
                <p:custDataLst>
                  <p:tags r:id="rId124"/>
                </p:custDataLst>
              </p:nvPr>
            </p:nvSpPr>
            <p:spPr>
              <a:xfrm>
                <a:off x="9501" y="1690"/>
                <a:ext cx="2243" cy="267"/>
              </a:xfrm>
              <a:prstGeom prst="rect">
                <a:avLst/>
              </a:prstGeom>
              <a:solidFill>
                <a:srgbClr val="010855"/>
              </a:solidFill>
              <a:ln>
                <a:noFill/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47180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72C4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  <a:cs typeface="+mn-cs"/>
                  </a:rPr>
                  <a:t>慧景云</a:t>
                </a:r>
              </a:p>
            </p:txBody>
          </p:sp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7ADE848C-B34E-4D7A-D6B0-4C9A5EF0D44A}"/>
                  </a:ext>
                </a:extLst>
              </p:cNvPr>
              <p:cNvSpPr txBox="1"/>
              <p:nvPr>
                <p:custDataLst>
                  <p:tags r:id="rId125"/>
                </p:custDataLst>
              </p:nvPr>
            </p:nvSpPr>
            <p:spPr>
              <a:xfrm>
                <a:off x="9501" y="1988"/>
                <a:ext cx="2242" cy="1547"/>
              </a:xfrm>
              <a:prstGeom prst="rect">
                <a:avLst/>
              </a:prstGeom>
              <a:noFill/>
              <a:ln w="6350" cmpd="sng">
                <a:solidFill>
                  <a:srgbClr val="010855">
                    <a:lumMod val="40000"/>
                    <a:lumOff val="60000"/>
                  </a:srgbClr>
                </a:solidFill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B0F0"/>
                    </a:solidFill>
                  </a14:hiddenFill>
                </a:ext>
              </a:extLst>
            </p:spPr>
            <p:txBody>
              <a:bodyPr wrap="square" anchor="ctr" anchorCtr="0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charset="-122"/>
                  <a:ea typeface="微软雅黑"/>
                </a:endParaRPr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56E25018-4CE5-2833-497C-507EEB0BE7CE}"/>
                  </a:ext>
                </a:extLst>
              </p:cNvPr>
              <p:cNvSpPr/>
              <p:nvPr>
                <p:custDataLst>
                  <p:tags r:id="rId126"/>
                </p:custDataLst>
              </p:nvPr>
            </p:nvSpPr>
            <p:spPr>
              <a:xfrm>
                <a:off x="9576" y="2048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基础信息配置</a:t>
                </a:r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DF183DE0-F058-71EF-A95F-DEBF4341EF09}"/>
                  </a:ext>
                </a:extLst>
              </p:cNvPr>
              <p:cNvSpPr/>
              <p:nvPr>
                <p:custDataLst>
                  <p:tags r:id="rId127"/>
                </p:custDataLst>
              </p:nvPr>
            </p:nvSpPr>
            <p:spPr>
              <a:xfrm>
                <a:off x="9576" y="2327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基础设施管理</a:t>
                </a:r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979DCF03-69B1-9D11-357B-62280D7EBEE5}"/>
                  </a:ext>
                </a:extLst>
              </p:cNvPr>
              <p:cNvSpPr/>
              <p:nvPr>
                <p:custDataLst>
                  <p:tags r:id="rId128"/>
                </p:custDataLst>
              </p:nvPr>
            </p:nvSpPr>
            <p:spPr>
              <a:xfrm>
                <a:off x="9576" y="2611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门票规则管理</a:t>
                </a:r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F4A657E0-0A4F-609E-FF79-2B3F3BD28A3E}"/>
                  </a:ext>
                </a:extLst>
              </p:cNvPr>
              <p:cNvSpPr/>
              <p:nvPr>
                <p:custDataLst>
                  <p:tags r:id="rId129"/>
                </p:custDataLst>
              </p:nvPr>
            </p:nvSpPr>
            <p:spPr>
              <a:xfrm>
                <a:off x="9576" y="2902"/>
                <a:ext cx="1020" cy="267"/>
              </a:xfrm>
              <a:prstGeom prst="rect">
                <a:avLst/>
              </a:prstGeom>
              <a:solidFill>
                <a:srgbClr val="0BFFFF">
                  <a:lumMod val="50000"/>
                </a:srgbClr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商品票务管理</a:t>
                </a:r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FA5D049A-7FF9-3110-1639-8C967EF78940}"/>
                  </a:ext>
                </a:extLst>
              </p:cNvPr>
              <p:cNvSpPr/>
              <p:nvPr>
                <p:custDataLst>
                  <p:tags r:id="rId130"/>
                </p:custDataLst>
              </p:nvPr>
            </p:nvSpPr>
            <p:spPr>
              <a:xfrm>
                <a:off x="9576" y="3205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权益卡管理</a:t>
                </a:r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16F8E3C3-A69B-5B60-6150-FC7E77AC0D60}"/>
                  </a:ext>
                </a:extLst>
              </p:cNvPr>
              <p:cNvSpPr/>
              <p:nvPr>
                <p:custDataLst>
                  <p:tags r:id="rId131"/>
                </p:custDataLst>
              </p:nvPr>
            </p:nvSpPr>
            <p:spPr>
              <a:xfrm>
                <a:off x="10646" y="2060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数字人讲解</a:t>
                </a:r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34242DFA-4952-89CF-45DB-E4405E0E2571}"/>
                  </a:ext>
                </a:extLst>
              </p:cNvPr>
              <p:cNvSpPr/>
              <p:nvPr>
                <p:custDataLst>
                  <p:tags r:id="rId132"/>
                </p:custDataLst>
              </p:nvPr>
            </p:nvSpPr>
            <p:spPr>
              <a:xfrm>
                <a:off x="10646" y="2339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智能问答</a:t>
                </a:r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C91399EC-E965-5374-F29B-0A7B8892F92F}"/>
                  </a:ext>
                </a:extLst>
              </p:cNvPr>
              <p:cNvSpPr/>
              <p:nvPr>
                <p:custDataLst>
                  <p:tags r:id="rId133"/>
                </p:custDataLst>
              </p:nvPr>
            </p:nvSpPr>
            <p:spPr>
              <a:xfrm>
                <a:off x="10646" y="2623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景区智能助手</a:t>
                </a:r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BABA5802-57CF-2C3B-21E5-FCD0D7EDFC4A}"/>
                  </a:ext>
                </a:extLst>
              </p:cNvPr>
              <p:cNvSpPr/>
              <p:nvPr>
                <p:custDataLst>
                  <p:tags r:id="rId134"/>
                </p:custDataLst>
              </p:nvPr>
            </p:nvSpPr>
            <p:spPr>
              <a:xfrm>
                <a:off x="10646" y="2914"/>
                <a:ext cx="1020" cy="267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一码通管理</a:t>
                </a:r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11B54EE6-C18F-B2CA-477D-87E9D3DEBE5F}"/>
                  </a:ext>
                </a:extLst>
              </p:cNvPr>
              <p:cNvSpPr/>
              <p:nvPr>
                <p:custDataLst>
                  <p:tags r:id="rId135"/>
                </p:custDataLst>
              </p:nvPr>
            </p:nvSpPr>
            <p:spPr>
              <a:xfrm>
                <a:off x="10646" y="3217"/>
                <a:ext cx="1020" cy="267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一卡通管理</a:t>
                </a:r>
              </a:p>
            </p:txBody>
          </p:sp>
        </p:grpSp>
        <p:grpSp>
          <p:nvGrpSpPr>
            <p:cNvPr id="444" name="组合 443">
              <a:extLst>
                <a:ext uri="{FF2B5EF4-FFF2-40B4-BE49-F238E27FC236}">
                  <a16:creationId xmlns:a16="http://schemas.microsoft.com/office/drawing/2014/main" id="{AB10FE74-CB52-65DA-179A-76A77919431A}"/>
                </a:ext>
              </a:extLst>
            </p:cNvPr>
            <p:cNvGrpSpPr/>
            <p:nvPr/>
          </p:nvGrpSpPr>
          <p:grpSpPr>
            <a:xfrm>
              <a:off x="6922" y="4543"/>
              <a:ext cx="2242" cy="1844"/>
              <a:chOff x="9501" y="1690"/>
              <a:chExt cx="2242" cy="1844"/>
            </a:xfrm>
          </p:grpSpPr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8E28F7A4-C911-9A8D-AA97-A18F14C29534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>
                <a:off x="9501" y="1690"/>
                <a:ext cx="2243" cy="267"/>
              </a:xfrm>
              <a:prstGeom prst="rect">
                <a:avLst/>
              </a:prstGeom>
              <a:solidFill>
                <a:srgbClr val="010855"/>
              </a:solidFill>
              <a:ln>
                <a:noFill/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47180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72C4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  <a:cs typeface="+mn-cs"/>
                  </a:rPr>
                  <a:t>易旅通</a:t>
                </a:r>
              </a:p>
            </p:txBody>
          </p:sp>
          <p:sp>
            <p:nvSpPr>
              <p:cNvPr id="462" name="文本框 461">
                <a:extLst>
                  <a:ext uri="{FF2B5EF4-FFF2-40B4-BE49-F238E27FC236}">
                    <a16:creationId xmlns:a16="http://schemas.microsoft.com/office/drawing/2014/main" id="{49286840-C7BA-6031-7E3D-FF098E2A6480}"/>
                  </a:ext>
                </a:extLst>
              </p:cNvPr>
              <p:cNvSpPr txBox="1"/>
              <p:nvPr>
                <p:custDataLst>
                  <p:tags r:id="rId113"/>
                </p:custDataLst>
              </p:nvPr>
            </p:nvSpPr>
            <p:spPr>
              <a:xfrm>
                <a:off x="9501" y="1988"/>
                <a:ext cx="2242" cy="1547"/>
              </a:xfrm>
              <a:prstGeom prst="rect">
                <a:avLst/>
              </a:prstGeom>
              <a:noFill/>
              <a:ln w="6350" cmpd="sng">
                <a:solidFill>
                  <a:srgbClr val="010855">
                    <a:lumMod val="40000"/>
                    <a:lumOff val="60000"/>
                  </a:srgbClr>
                </a:solidFill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B0F0"/>
                    </a:solidFill>
                  </a14:hiddenFill>
                </a:ext>
              </a:extLst>
            </p:spPr>
            <p:txBody>
              <a:bodyPr wrap="square" anchor="ctr" anchorCtr="0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charset="-122"/>
                  <a:ea typeface="微软雅黑"/>
                </a:endParaRPr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3668D414-8995-203F-EFC6-5AA0484C44E8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>
                <a:off x="9576" y="2048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游客业务</a:t>
                </a:r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A57158F4-E300-3ED3-7C7D-107B4DE307ED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>
                <a:off x="9576" y="2327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店铺管理</a:t>
                </a:r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4E48379E-A81D-64F2-2171-57E47CA18083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>
                <a:off x="9576" y="2611"/>
                <a:ext cx="1020" cy="267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营销管理</a:t>
                </a:r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C6A74D50-76EC-ECEB-8767-A90FAA3C4B6B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>
                <a:off x="9576" y="2902"/>
                <a:ext cx="1020" cy="267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小程序店铺</a:t>
                </a: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79557C67-6FDF-E772-D4C8-975173FBAA8E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>
                <a:off x="9576" y="3205"/>
                <a:ext cx="1020" cy="267"/>
              </a:xfrm>
              <a:prstGeom prst="rect">
                <a:avLst/>
              </a:prstGeom>
              <a:solidFill>
                <a:srgbClr val="0BFFFF">
                  <a:lumMod val="50000"/>
                </a:srgbClr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组合票管理</a:t>
                </a: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BA1298F6-35FC-3F64-90C6-933670763A1D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>
                <a:off x="10646" y="2060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合作伙伴管理</a:t>
                </a: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4F3617C1-D63C-AF2E-56DC-1068297C7617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>
                <a:off x="10646" y="2339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供应链管理</a:t>
                </a: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151FD0DE-7C4C-02FF-D208-6BF9F5AC8C46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>
                <a:off x="10646" y="2623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销售渠道管理</a:t>
                </a: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DAE0F82D-3F94-36C0-C1F5-BF6AD6B0680A}"/>
                  </a:ext>
                </a:extLst>
              </p:cNvPr>
              <p:cNvSpPr/>
              <p:nvPr>
                <p:custDataLst>
                  <p:tags r:id="rId122"/>
                </p:custDataLst>
              </p:nvPr>
            </p:nvSpPr>
            <p:spPr>
              <a:xfrm>
                <a:off x="10646" y="2914"/>
                <a:ext cx="1020" cy="267"/>
              </a:xfrm>
              <a:prstGeom prst="rect">
                <a:avLst/>
              </a:prstGeom>
              <a:solidFill>
                <a:srgbClr val="7030A0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OTA</a:t>
                </a:r>
                <a:r>
                  <a: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平台对接</a:t>
                </a:r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82832CBC-3D5C-ECB3-E8EB-C724DB759F49}"/>
                  </a:ext>
                </a:extLst>
              </p:cNvPr>
              <p:cNvSpPr/>
              <p:nvPr>
                <p:custDataLst>
                  <p:tags r:id="rId123"/>
                </p:custDataLst>
              </p:nvPr>
            </p:nvSpPr>
            <p:spPr>
              <a:xfrm>
                <a:off x="10646" y="3217"/>
                <a:ext cx="1020" cy="267"/>
              </a:xfrm>
              <a:prstGeom prst="rect">
                <a:avLst/>
              </a:prstGeom>
              <a:solidFill>
                <a:srgbClr val="854F31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店铺托管助手</a:t>
                </a:r>
              </a:p>
            </p:txBody>
          </p:sp>
        </p:grpSp>
        <p:grpSp>
          <p:nvGrpSpPr>
            <p:cNvPr id="445" name="组合 444">
              <a:extLst>
                <a:ext uri="{FF2B5EF4-FFF2-40B4-BE49-F238E27FC236}">
                  <a16:creationId xmlns:a16="http://schemas.microsoft.com/office/drawing/2014/main" id="{A7C3A83D-63EA-1C90-F94E-92D77AE98E06}"/>
                </a:ext>
              </a:extLst>
            </p:cNvPr>
            <p:cNvGrpSpPr/>
            <p:nvPr/>
          </p:nvGrpSpPr>
          <p:grpSpPr>
            <a:xfrm>
              <a:off x="9226" y="4554"/>
              <a:ext cx="1134" cy="1844"/>
              <a:chOff x="3505" y="4382"/>
              <a:chExt cx="1134" cy="1844"/>
            </a:xfrm>
          </p:grpSpPr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086435A2-A475-B5C0-46E1-EF4583C5CB78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>
                <a:off x="3505" y="4382"/>
                <a:ext cx="1134" cy="267"/>
              </a:xfrm>
              <a:prstGeom prst="rect">
                <a:avLst/>
              </a:prstGeom>
              <a:solidFill>
                <a:srgbClr val="010855"/>
              </a:solidFill>
              <a:ln>
                <a:noFill/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47180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72C4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  <a:cs typeface="+mn-cs"/>
                  </a:rPr>
                  <a:t>景区窗口</a:t>
                </a:r>
              </a:p>
            </p:txBody>
          </p:sp>
          <p:sp>
            <p:nvSpPr>
              <p:cNvPr id="455" name="文本框 454">
                <a:extLst>
                  <a:ext uri="{FF2B5EF4-FFF2-40B4-BE49-F238E27FC236}">
                    <a16:creationId xmlns:a16="http://schemas.microsoft.com/office/drawing/2014/main" id="{84E73176-CFD3-A121-A986-99324E4291EF}"/>
                  </a:ext>
                </a:extLst>
              </p:cNvPr>
              <p:cNvSpPr txBox="1"/>
              <p:nvPr>
                <p:custDataLst>
                  <p:tags r:id="rId106"/>
                </p:custDataLst>
              </p:nvPr>
            </p:nvSpPr>
            <p:spPr>
              <a:xfrm>
                <a:off x="3505" y="4680"/>
                <a:ext cx="1134" cy="1547"/>
              </a:xfrm>
              <a:prstGeom prst="rect">
                <a:avLst/>
              </a:prstGeom>
              <a:noFill/>
              <a:ln w="6350" cmpd="sng">
                <a:solidFill>
                  <a:srgbClr val="010855">
                    <a:lumMod val="40000"/>
                    <a:lumOff val="60000"/>
                  </a:srgbClr>
                </a:solidFill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B0F0"/>
                    </a:solidFill>
                  </a14:hiddenFill>
                </a:ext>
              </a:extLst>
            </p:spPr>
            <p:txBody>
              <a:bodyPr wrap="square" anchor="ctr" anchorCtr="0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charset="-122"/>
                  <a:ea typeface="微软雅黑"/>
                </a:endParaRPr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17300FA8-7EB2-1AF2-52BD-4B866F9575F5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>
                <a:off x="3556" y="4740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门票预定</a:t>
                </a:r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F9292B3A-A94D-FAE1-2F84-4E0C2B858F10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>
                <a:off x="3556" y="5019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订单查询</a:t>
                </a:r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73CD3F50-4986-79E1-5A43-73564B7FDB14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>
                <a:off x="3556" y="5303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订单退票</a:t>
                </a:r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B11C0C34-150B-9D78-E1B7-64E75E833453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>
                <a:off x="3556" y="5594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交易报表产看</a:t>
                </a:r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3047104C-24B1-9A65-EA9E-008E50AF794F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>
                <a:off x="3556" y="5897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支付方式选择</a:t>
                </a:r>
              </a:p>
            </p:txBody>
          </p:sp>
        </p:grpSp>
        <p:grpSp>
          <p:nvGrpSpPr>
            <p:cNvPr id="446" name="组合 445">
              <a:extLst>
                <a:ext uri="{FF2B5EF4-FFF2-40B4-BE49-F238E27FC236}">
                  <a16:creationId xmlns:a16="http://schemas.microsoft.com/office/drawing/2014/main" id="{014986F2-56C5-746F-8E59-7FE70C3FCA55}"/>
                </a:ext>
              </a:extLst>
            </p:cNvPr>
            <p:cNvGrpSpPr/>
            <p:nvPr/>
          </p:nvGrpSpPr>
          <p:grpSpPr>
            <a:xfrm>
              <a:off x="10414" y="4556"/>
              <a:ext cx="1134" cy="1844"/>
              <a:chOff x="3505" y="4382"/>
              <a:chExt cx="1134" cy="1844"/>
            </a:xfrm>
          </p:grpSpPr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073116FF-DDFE-DC5B-FA06-FD3A49B5A957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>
                <a:off x="3505" y="4382"/>
                <a:ext cx="1134" cy="267"/>
              </a:xfrm>
              <a:prstGeom prst="rect">
                <a:avLst/>
              </a:prstGeom>
              <a:solidFill>
                <a:srgbClr val="010855"/>
              </a:solidFill>
              <a:ln>
                <a:noFill/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47180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72C4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  <a:cs typeface="+mn-cs"/>
                  </a:rPr>
                  <a:t>易旅宝</a:t>
                </a:r>
              </a:p>
            </p:txBody>
          </p:sp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727DA889-26A6-817E-8D2C-622E58C5AD63}"/>
                  </a:ext>
                </a:extLst>
              </p:cNvPr>
              <p:cNvSpPr txBox="1"/>
              <p:nvPr>
                <p:custDataLst>
                  <p:tags r:id="rId99"/>
                </p:custDataLst>
              </p:nvPr>
            </p:nvSpPr>
            <p:spPr>
              <a:xfrm>
                <a:off x="3505" y="4680"/>
                <a:ext cx="1134" cy="1547"/>
              </a:xfrm>
              <a:prstGeom prst="rect">
                <a:avLst/>
              </a:prstGeom>
              <a:noFill/>
              <a:ln w="6350" cmpd="sng">
                <a:solidFill>
                  <a:srgbClr val="010855">
                    <a:lumMod val="40000"/>
                    <a:lumOff val="60000"/>
                  </a:srgbClr>
                </a:solidFill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B0F0"/>
                    </a:solidFill>
                  </a14:hiddenFill>
                </a:ext>
              </a:extLst>
            </p:spPr>
            <p:txBody>
              <a:bodyPr wrap="square" anchor="ctr" anchorCtr="0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charset="-122"/>
                  <a:ea typeface="微软雅黑"/>
                </a:endParaRPr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53A47C66-9649-3C59-9A83-4B9492AA1036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>
                <a:off x="3556" y="4740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门票预定</a:t>
                </a:r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24103982-D400-A660-27A8-BF1034C8474E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>
                <a:off x="3556" y="5019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导览管理</a:t>
                </a:r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F5B01241-0601-B949-34A4-72755429DCD6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>
                <a:off x="3556" y="5303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个人中心</a:t>
                </a:r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9B9C50CB-E34A-1A2E-C329-F492172A8414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>
                <a:off x="3556" y="5594"/>
                <a:ext cx="1020" cy="267"/>
              </a:xfrm>
              <a:prstGeom prst="rect">
                <a:avLst/>
              </a:prstGeom>
              <a:solidFill>
                <a:srgbClr val="854F31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行程规划</a:t>
                </a:r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43F02F02-0521-8207-4ECD-662B309DFAED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>
                <a:off x="3556" y="5897"/>
                <a:ext cx="1020" cy="267"/>
              </a:xfrm>
              <a:prstGeom prst="rect">
                <a:avLst/>
              </a:prstGeom>
              <a:solidFill>
                <a:srgbClr val="854F31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旅云助手</a:t>
                </a:r>
              </a:p>
            </p:txBody>
          </p:sp>
        </p:grpSp>
      </p:grpSp>
      <p:grpSp>
        <p:nvGrpSpPr>
          <p:cNvPr id="492" name="组合 491">
            <a:extLst>
              <a:ext uri="{FF2B5EF4-FFF2-40B4-BE49-F238E27FC236}">
                <a16:creationId xmlns:a16="http://schemas.microsoft.com/office/drawing/2014/main" id="{D2FC5EA6-8204-2B83-6672-BBFA1F77187A}"/>
              </a:ext>
            </a:extLst>
          </p:cNvPr>
          <p:cNvGrpSpPr/>
          <p:nvPr/>
        </p:nvGrpSpPr>
        <p:grpSpPr>
          <a:xfrm>
            <a:off x="6982460" y="2934335"/>
            <a:ext cx="3693160" cy="1172210"/>
            <a:chOff x="12183" y="4538"/>
            <a:chExt cx="5816" cy="1846"/>
          </a:xfrm>
        </p:grpSpPr>
        <p:grpSp>
          <p:nvGrpSpPr>
            <p:cNvPr id="493" name="组合 492">
              <a:extLst>
                <a:ext uri="{FF2B5EF4-FFF2-40B4-BE49-F238E27FC236}">
                  <a16:creationId xmlns:a16="http://schemas.microsoft.com/office/drawing/2014/main" id="{0DCAA066-CD53-72E6-6184-8282873B4187}"/>
                </a:ext>
              </a:extLst>
            </p:cNvPr>
            <p:cNvGrpSpPr/>
            <p:nvPr/>
          </p:nvGrpSpPr>
          <p:grpSpPr>
            <a:xfrm>
              <a:off x="12183" y="4538"/>
              <a:ext cx="1134" cy="1844"/>
              <a:chOff x="3505" y="4382"/>
              <a:chExt cx="1134" cy="1844"/>
            </a:xfrm>
          </p:grpSpPr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644E5180-ED97-DD67-E672-6C320A2221B7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>
                <a:off x="3505" y="4382"/>
                <a:ext cx="1134" cy="267"/>
              </a:xfrm>
              <a:prstGeom prst="rect">
                <a:avLst/>
              </a:prstGeom>
              <a:solidFill>
                <a:srgbClr val="010855"/>
              </a:solidFill>
              <a:ln>
                <a:noFill/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47180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72C4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  <a:cs typeface="+mn-cs"/>
                  </a:rPr>
                  <a:t>交易入驻</a:t>
                </a:r>
              </a:p>
            </p:txBody>
          </p:sp>
          <p:sp>
            <p:nvSpPr>
              <p:cNvPr id="524" name="文本框 523">
                <a:extLst>
                  <a:ext uri="{FF2B5EF4-FFF2-40B4-BE49-F238E27FC236}">
                    <a16:creationId xmlns:a16="http://schemas.microsoft.com/office/drawing/2014/main" id="{00E3EA79-CECB-6266-18EC-6382B5552D78}"/>
                  </a:ext>
                </a:extLst>
              </p:cNvPr>
              <p:cNvSpPr txBox="1"/>
              <p:nvPr>
                <p:custDataLst>
                  <p:tags r:id="rId92"/>
                </p:custDataLst>
              </p:nvPr>
            </p:nvSpPr>
            <p:spPr>
              <a:xfrm>
                <a:off x="3505" y="4680"/>
                <a:ext cx="1134" cy="1547"/>
              </a:xfrm>
              <a:prstGeom prst="rect">
                <a:avLst/>
              </a:prstGeom>
              <a:noFill/>
              <a:ln w="6350" cmpd="sng">
                <a:solidFill>
                  <a:srgbClr val="010855">
                    <a:lumMod val="40000"/>
                    <a:lumOff val="60000"/>
                  </a:srgbClr>
                </a:solidFill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B0F0"/>
                    </a:solidFill>
                  </a14:hiddenFill>
                </a:ext>
              </a:extLst>
            </p:spPr>
            <p:txBody>
              <a:bodyPr wrap="square" anchor="ctr" anchorCtr="0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charset="-122"/>
                  <a:ea typeface="微软雅黑"/>
                </a:endParaRPr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7FA1B064-652A-F837-C589-1EB472E1F647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>
                <a:off x="3556" y="4740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交易所</a:t>
                </a:r>
                <a:r>
                  <a:rPr kumimoji="0" lang="en-US" altLang="zh-CN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/</a:t>
                </a:r>
                <a:r>
                  <a: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旅行商</a:t>
                </a:r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36FD765A-3A69-1109-A3CD-BC1EF1389AD9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>
                <a:off x="3556" y="5019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金融机构入驻</a:t>
                </a:r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3FD078ED-1196-2B3F-4F41-CE688A1865FD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>
                <a:off x="3556" y="5303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企业认证交易所</a:t>
                </a:r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4708FC5B-0CC1-6C02-EFB6-04BCD74D369A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>
                <a:off x="3556" y="5594"/>
                <a:ext cx="1020" cy="267"/>
              </a:xfrm>
              <a:prstGeom prst="rect">
                <a:avLst/>
              </a:prstGeom>
              <a:solidFill>
                <a:srgbClr val="0BFFFF">
                  <a:lumMod val="50000"/>
                </a:srgbClr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景区入驻</a:t>
                </a:r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E57F9053-3018-E9B9-9EAC-EE947F4AA86D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>
                <a:off x="3556" y="5897"/>
                <a:ext cx="1020" cy="267"/>
              </a:xfrm>
              <a:prstGeom prst="rect">
                <a:avLst/>
              </a:prstGeom>
              <a:solidFill>
                <a:srgbClr val="854F31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智能助手</a:t>
                </a:r>
              </a:p>
            </p:txBody>
          </p:sp>
        </p:grp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F244B77B-52CA-F0D5-EDF6-FD10DF4669EE}"/>
                </a:ext>
              </a:extLst>
            </p:cNvPr>
            <p:cNvGrpSpPr/>
            <p:nvPr/>
          </p:nvGrpSpPr>
          <p:grpSpPr>
            <a:xfrm>
              <a:off x="13371" y="4540"/>
              <a:ext cx="1134" cy="1844"/>
              <a:chOff x="3505" y="4382"/>
              <a:chExt cx="1134" cy="1844"/>
            </a:xfrm>
          </p:grpSpPr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863AF0AD-0D1C-496C-2F88-D94DF7D42D63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>
                <a:off x="3505" y="4382"/>
                <a:ext cx="1134" cy="267"/>
              </a:xfrm>
              <a:prstGeom prst="rect">
                <a:avLst/>
              </a:prstGeom>
              <a:solidFill>
                <a:srgbClr val="010855"/>
              </a:solidFill>
              <a:ln>
                <a:noFill/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47180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72C4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  <a:cs typeface="+mn-cs"/>
                  </a:rPr>
                  <a:t>商品管理</a:t>
                </a:r>
              </a:p>
            </p:txBody>
          </p:sp>
          <p:sp>
            <p:nvSpPr>
              <p:cNvPr id="517" name="文本框 516">
                <a:extLst>
                  <a:ext uri="{FF2B5EF4-FFF2-40B4-BE49-F238E27FC236}">
                    <a16:creationId xmlns:a16="http://schemas.microsoft.com/office/drawing/2014/main" id="{A37980CD-A1CE-51C3-4D28-B14C8B637CF7}"/>
                  </a:ext>
                </a:extLst>
              </p:cNvPr>
              <p:cNvSpPr txBox="1"/>
              <p:nvPr>
                <p:custDataLst>
                  <p:tags r:id="rId85"/>
                </p:custDataLst>
              </p:nvPr>
            </p:nvSpPr>
            <p:spPr>
              <a:xfrm>
                <a:off x="3505" y="4680"/>
                <a:ext cx="1134" cy="1547"/>
              </a:xfrm>
              <a:prstGeom prst="rect">
                <a:avLst/>
              </a:prstGeom>
              <a:noFill/>
              <a:ln w="6350" cmpd="sng">
                <a:solidFill>
                  <a:srgbClr val="010855">
                    <a:lumMod val="40000"/>
                    <a:lumOff val="60000"/>
                  </a:srgbClr>
                </a:solidFill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B0F0"/>
                    </a:solidFill>
                  </a14:hiddenFill>
                </a:ext>
              </a:extLst>
            </p:spPr>
            <p:txBody>
              <a:bodyPr wrap="square" anchor="ctr" anchorCtr="0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charset="-122"/>
                  <a:ea typeface="微软雅黑"/>
                </a:endParaRPr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41B4FFA5-F336-C400-B281-3001472BF509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3556" y="4740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标的创建</a:t>
                </a:r>
                <a:r>
                  <a:rPr kumimoji="0" lang="en-US" altLang="zh-CN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/</a:t>
                </a:r>
                <a:r>
                  <a: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发布</a:t>
                </a:r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A1E42044-03C0-CB1A-FAD2-37ADC50971BC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>
                <a:off x="3556" y="5019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标的交割</a:t>
                </a:r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5D5B63CC-4158-DCCB-8AAD-6A190AD8F941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>
                <a:off x="3556" y="5303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标的继续处置</a:t>
                </a:r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B8F752E4-7300-0BF9-DA36-8599A2278084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>
                <a:off x="3556" y="5594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库存创建</a:t>
                </a:r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AA0466F7-5870-E0EF-ACA3-6856F70CCAD0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>
                <a:off x="3556" y="5897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库存扣减</a:t>
                </a:r>
                <a:r>
                  <a:rPr kumimoji="0" lang="en-US" altLang="zh-CN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/</a:t>
                </a:r>
                <a:r>
                  <a: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退回</a:t>
                </a:r>
              </a:p>
            </p:txBody>
          </p:sp>
        </p:grp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AAF0BFBD-C6FD-D4D4-82B8-A13B14A626C3}"/>
                </a:ext>
              </a:extLst>
            </p:cNvPr>
            <p:cNvGrpSpPr/>
            <p:nvPr/>
          </p:nvGrpSpPr>
          <p:grpSpPr>
            <a:xfrm>
              <a:off x="14561" y="4538"/>
              <a:ext cx="2242" cy="1844"/>
              <a:chOff x="9501" y="1690"/>
              <a:chExt cx="2242" cy="1844"/>
            </a:xfrm>
          </p:grpSpPr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C46F4A5D-8EFC-407A-DAA3-181E1B46E44B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9501" y="1690"/>
                <a:ext cx="2243" cy="267"/>
              </a:xfrm>
              <a:prstGeom prst="rect">
                <a:avLst/>
              </a:prstGeom>
              <a:solidFill>
                <a:srgbClr val="010855"/>
              </a:solidFill>
              <a:ln>
                <a:noFill/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47180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72C4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  <a:cs typeface="+mn-cs"/>
                  </a:rPr>
                  <a:t>交易管理</a:t>
                </a:r>
              </a:p>
            </p:txBody>
          </p:sp>
          <p:sp>
            <p:nvSpPr>
              <p:cNvPr id="505" name="文本框 504">
                <a:extLst>
                  <a:ext uri="{FF2B5EF4-FFF2-40B4-BE49-F238E27FC236}">
                    <a16:creationId xmlns:a16="http://schemas.microsoft.com/office/drawing/2014/main" id="{87E7AD88-1619-86D5-A383-D125AB862644}"/>
                  </a:ext>
                </a:extLst>
              </p:cNvPr>
              <p:cNvSpPr txBox="1"/>
              <p:nvPr>
                <p:custDataLst>
                  <p:tags r:id="rId73"/>
                </p:custDataLst>
              </p:nvPr>
            </p:nvSpPr>
            <p:spPr>
              <a:xfrm>
                <a:off x="9501" y="1988"/>
                <a:ext cx="2242" cy="1547"/>
              </a:xfrm>
              <a:prstGeom prst="rect">
                <a:avLst/>
              </a:prstGeom>
              <a:noFill/>
              <a:ln w="6350" cmpd="sng">
                <a:solidFill>
                  <a:srgbClr val="010855">
                    <a:lumMod val="40000"/>
                    <a:lumOff val="60000"/>
                  </a:srgbClr>
                </a:solidFill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B0F0"/>
                    </a:solidFill>
                  </a14:hiddenFill>
                </a:ext>
              </a:extLst>
            </p:spPr>
            <p:txBody>
              <a:bodyPr wrap="square" anchor="ctr" anchorCtr="0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charset="-122"/>
                  <a:ea typeface="微软雅黑"/>
                </a:endParaRPr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C2096954-5D03-13AF-7FD8-097AE3E6BB9A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9576" y="2048"/>
                <a:ext cx="1020" cy="267"/>
              </a:xfrm>
              <a:prstGeom prst="rect">
                <a:avLst/>
              </a:prstGeom>
              <a:solidFill>
                <a:srgbClr val="854F31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挂牌交易</a:t>
                </a:r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18796CC0-F452-C982-664A-A364A6F6F984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9576" y="2327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保证金</a:t>
                </a:r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0268867F-2E99-4D83-3306-05F97BA7683F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>
                <a:off x="9576" y="2611"/>
                <a:ext cx="1020" cy="267"/>
              </a:xfrm>
              <a:prstGeom prst="rect">
                <a:avLst/>
              </a:prstGeom>
              <a:solidFill>
                <a:srgbClr val="0BFFFF">
                  <a:lumMod val="50000"/>
                </a:srgbClr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技术服务费</a:t>
                </a:r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3F3BCBFD-B59C-A30C-FFA8-0C1713D747C7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>
                <a:off x="9576" y="2902"/>
                <a:ext cx="1020" cy="267"/>
              </a:xfrm>
              <a:prstGeom prst="rect">
                <a:avLst/>
              </a:prstGeom>
              <a:solidFill>
                <a:srgbClr val="0BFFFF">
                  <a:lumMod val="50000"/>
                </a:srgbClr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交易服务费</a:t>
                </a:r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BC720336-E664-5CEE-7BEE-9B3F5D1A3F66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9576" y="3205"/>
                <a:ext cx="1020" cy="267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  <a:sym typeface="+mn-ea"/>
                  </a:rPr>
                  <a:t>延时机制</a:t>
                </a:r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A5A43C93-919B-190F-2F72-F69FCDE37AD8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>
                <a:off x="10646" y="2060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竞拍报名</a:t>
                </a:r>
                <a:r>
                  <a:rPr kumimoji="0" lang="en-US" altLang="zh-CN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/</a:t>
                </a:r>
                <a:r>
                  <a: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管理</a:t>
                </a:r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C34EC06B-AF6D-1366-1609-8C51FB26819B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>
                <a:off x="10646" y="2339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挂牌秒杀</a:t>
                </a:r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1594967E-5204-5CAE-622C-48AA4E82D619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>
                <a:off x="10646" y="2623"/>
                <a:ext cx="1020" cy="267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  <a:sym typeface="+mn-ea"/>
                  </a:rPr>
                  <a:t>挂牌加权平均</a:t>
                </a:r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673DBEBF-A2E2-D39D-7229-00942F720B1A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>
                <a:off x="10646" y="2914"/>
                <a:ext cx="1020" cy="267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  <a:sym typeface="+mn-ea"/>
                  </a:rPr>
                  <a:t>增加/降价拍卖</a:t>
                </a:r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9A5D49A2-2D76-AD13-1C4C-DBEF205BC6C4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>
                <a:off x="10646" y="3217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价格策略</a:t>
                </a:r>
              </a:p>
            </p:txBody>
          </p:sp>
        </p:grpSp>
        <p:grpSp>
          <p:nvGrpSpPr>
            <p:cNvPr id="496" name="组合 495">
              <a:extLst>
                <a:ext uri="{FF2B5EF4-FFF2-40B4-BE49-F238E27FC236}">
                  <a16:creationId xmlns:a16="http://schemas.microsoft.com/office/drawing/2014/main" id="{641F108D-26A6-9408-C7B8-7B150706970B}"/>
                </a:ext>
              </a:extLst>
            </p:cNvPr>
            <p:cNvGrpSpPr/>
            <p:nvPr/>
          </p:nvGrpSpPr>
          <p:grpSpPr>
            <a:xfrm>
              <a:off x="16865" y="4538"/>
              <a:ext cx="1134" cy="1844"/>
              <a:chOff x="3505" y="4382"/>
              <a:chExt cx="1134" cy="1844"/>
            </a:xfrm>
          </p:grpSpPr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4568A1D0-1FA1-054E-6994-44B7CC7EBE27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3505" y="4382"/>
                <a:ext cx="1134" cy="267"/>
              </a:xfrm>
              <a:prstGeom prst="rect">
                <a:avLst/>
              </a:prstGeom>
              <a:solidFill>
                <a:srgbClr val="010855"/>
              </a:solidFill>
              <a:ln>
                <a:noFill/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47180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72C4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  <a:cs typeface="+mn-cs"/>
                  </a:rPr>
                  <a:t>金融管理</a:t>
                </a:r>
              </a:p>
            </p:txBody>
          </p:sp>
          <p:sp>
            <p:nvSpPr>
              <p:cNvPr id="498" name="文本框 497">
                <a:extLst>
                  <a:ext uri="{FF2B5EF4-FFF2-40B4-BE49-F238E27FC236}">
                    <a16:creationId xmlns:a16="http://schemas.microsoft.com/office/drawing/2014/main" id="{2213AB3A-DEE1-E837-8B89-C4D61565A261}"/>
                  </a:ext>
                </a:extLst>
              </p:cNvPr>
              <p:cNvSpPr txBox="1"/>
              <p:nvPr>
                <p:custDataLst>
                  <p:tags r:id="rId66"/>
                </p:custDataLst>
              </p:nvPr>
            </p:nvSpPr>
            <p:spPr>
              <a:xfrm>
                <a:off x="3505" y="4680"/>
                <a:ext cx="1134" cy="1547"/>
              </a:xfrm>
              <a:prstGeom prst="rect">
                <a:avLst/>
              </a:prstGeom>
              <a:noFill/>
              <a:ln w="6350" cmpd="sng">
                <a:solidFill>
                  <a:srgbClr val="010855">
                    <a:lumMod val="40000"/>
                    <a:lumOff val="60000"/>
                  </a:srgbClr>
                </a:solidFill>
                <a:prstDash val="sys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B0F0"/>
                    </a:solidFill>
                  </a14:hiddenFill>
                </a:ext>
              </a:extLst>
            </p:spPr>
            <p:txBody>
              <a:bodyPr wrap="square" anchor="ctr" anchorCtr="0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charset="-122"/>
                  <a:ea typeface="微软雅黑"/>
                </a:endParaRPr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785479CB-F3FF-0D21-ECDD-703E4527B68B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3556" y="4740"/>
                <a:ext cx="1020" cy="267"/>
              </a:xfrm>
              <a:prstGeom prst="rect">
                <a:avLst/>
              </a:prstGeom>
              <a:solidFill>
                <a:srgbClr val="0BFFFF">
                  <a:lumMod val="50000"/>
                </a:srgbClr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信用评估</a:t>
                </a:r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E01F7AF7-2605-B159-BAC0-0D2F889808B9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3556" y="5019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贷款</a:t>
                </a:r>
                <a:r>
                  <a:rPr kumimoji="0" lang="en-US" altLang="zh-CN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/</a:t>
                </a:r>
                <a:r>
                  <a: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借款管理</a:t>
                </a:r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7167AE54-55D0-04C0-B199-DD6764C5A38B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3556" y="5303"/>
                <a:ext cx="1020" cy="267"/>
              </a:xfrm>
              <a:prstGeom prst="rect">
                <a:avLst/>
              </a:prstGeom>
              <a:solidFill>
                <a:srgbClr val="0BFFFF">
                  <a:lumMod val="50000"/>
                </a:srgbClr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信用动态评估</a:t>
                </a:r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1A3D4EBD-BBCF-70D4-38D1-F2649FABFB8B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3556" y="5594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还款管理</a:t>
                </a:r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B631016F-D516-17C7-50D8-F4B7038D6AF0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3556" y="5897"/>
                <a:ext cx="1020" cy="267"/>
              </a:xfrm>
              <a:prstGeom prst="rect">
                <a:avLst/>
              </a:prstGeom>
              <a:solidFill>
                <a:srgbClr val="768394"/>
              </a:solidFill>
              <a:ln w="3175">
                <a:solidFill>
                  <a:srgbClr val="FFFFFF"/>
                </a:solidFill>
              </a:ln>
              <a:effectLst/>
            </p:spPr>
            <p:txBody>
              <a:bodyPr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charset="-122"/>
                    <a:ea typeface="微软雅黑"/>
                  </a:rPr>
                  <a:t>逾期管理</a:t>
                </a:r>
              </a:p>
            </p:txBody>
          </p:sp>
        </p:grpSp>
      </p:grpSp>
      <p:sp>
        <p:nvSpPr>
          <p:cNvPr id="530" name="文本框 529">
            <a:extLst>
              <a:ext uri="{FF2B5EF4-FFF2-40B4-BE49-F238E27FC236}">
                <a16:creationId xmlns:a16="http://schemas.microsoft.com/office/drawing/2014/main" id="{CE1D32F8-7920-3251-1E57-DDDEB8FFC14F}"/>
              </a:ext>
            </a:extLst>
          </p:cNvPr>
          <p:cNvSpPr txBox="1"/>
          <p:nvPr/>
        </p:nvSpPr>
        <p:spPr>
          <a:xfrm>
            <a:off x="6890385" y="2682875"/>
            <a:ext cx="3865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>
                <a:solidFill>
                  <a:srgbClr val="000000"/>
                </a:solidFill>
                <a:latin typeface="Arial"/>
                <a:ea typeface="微软雅黑"/>
              </a:rPr>
              <a:t>新范式交易所</a:t>
            </a:r>
          </a:p>
        </p:txBody>
      </p:sp>
      <p:sp>
        <p:nvSpPr>
          <p:cNvPr id="531" name="文本框 530">
            <a:extLst>
              <a:ext uri="{FF2B5EF4-FFF2-40B4-BE49-F238E27FC236}">
                <a16:creationId xmlns:a16="http://schemas.microsoft.com/office/drawing/2014/main" id="{78F8173A-823B-64A7-0D20-C6F2B2349A5C}"/>
              </a:ext>
            </a:extLst>
          </p:cNvPr>
          <p:cNvSpPr txBox="1"/>
          <p:nvPr/>
        </p:nvSpPr>
        <p:spPr>
          <a:xfrm>
            <a:off x="1528445" y="2698115"/>
            <a:ext cx="52730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>
                <a:solidFill>
                  <a:srgbClr val="000000"/>
                </a:solidFill>
                <a:latin typeface="Arial"/>
                <a:ea typeface="微软雅黑"/>
              </a:rPr>
              <a:t>文旅生态解决方案</a:t>
            </a:r>
          </a:p>
        </p:txBody>
      </p:sp>
      <p:sp>
        <p:nvSpPr>
          <p:cNvPr id="532" name="矩形 531">
            <a:extLst>
              <a:ext uri="{FF2B5EF4-FFF2-40B4-BE49-F238E27FC236}">
                <a16:creationId xmlns:a16="http://schemas.microsoft.com/office/drawing/2014/main" id="{FF7B71A6-9840-6B58-E42E-26235F71FD1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8493760" y="4290695"/>
            <a:ext cx="2182495" cy="170180"/>
          </a:xfrm>
          <a:prstGeom prst="rect">
            <a:avLst/>
          </a:prstGeom>
          <a:solidFill>
            <a:srgbClr val="010855"/>
          </a:solidFill>
          <a:ln>
            <a:noFill/>
          </a:ln>
          <a:effectLst/>
        </p:spPr>
        <p:txBody>
          <a:bodyPr anchor="ctr" anchorCtr="0"/>
          <a:lstStyle/>
          <a:p>
            <a:pPr marL="0" marR="0" lvl="0" indent="0" algn="ctr" defTabSz="4718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  <a:cs typeface="+mn-cs"/>
              </a:rPr>
              <a:t>外部能力管理</a:t>
            </a:r>
          </a:p>
        </p:txBody>
      </p:sp>
      <p:sp>
        <p:nvSpPr>
          <p:cNvPr id="533" name="文本框 532">
            <a:extLst>
              <a:ext uri="{FF2B5EF4-FFF2-40B4-BE49-F238E27FC236}">
                <a16:creationId xmlns:a16="http://schemas.microsoft.com/office/drawing/2014/main" id="{FB5F9B54-9C73-5625-05FF-2DF21181D195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492490" y="4478655"/>
            <a:ext cx="2182495" cy="982345"/>
          </a:xfrm>
          <a:prstGeom prst="rect">
            <a:avLst/>
          </a:prstGeom>
          <a:noFill/>
          <a:ln w="6350" cmpd="sng">
            <a:solidFill>
              <a:srgbClr val="010855">
                <a:lumMod val="40000"/>
                <a:lumOff val="60000"/>
              </a:srgb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wrap="squar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/>
            </a:endParaRPr>
          </a:p>
        </p:txBody>
      </p:sp>
      <p:sp>
        <p:nvSpPr>
          <p:cNvPr id="534" name="矩形 533">
            <a:extLst>
              <a:ext uri="{FF2B5EF4-FFF2-40B4-BE49-F238E27FC236}">
                <a16:creationId xmlns:a16="http://schemas.microsoft.com/office/drawing/2014/main" id="{2ADEA66C-249F-7BA9-FADC-6FA30086FFE0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8540115" y="4533265"/>
            <a:ext cx="2094865" cy="169545"/>
          </a:xfrm>
          <a:prstGeom prst="rect">
            <a:avLst/>
          </a:prstGeom>
          <a:solidFill>
            <a:srgbClr val="0070C0"/>
          </a:solidFill>
          <a:ln w="3175">
            <a:solidFill>
              <a:srgbClr val="FFFFFF"/>
            </a:solidFill>
          </a:ln>
          <a:effectLst/>
        </p:spPr>
        <p:txBody>
          <a:bodyPr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  <a:sym typeface="+mn-ea"/>
              </a:rPr>
              <a:t>公共资源对接</a:t>
            </a:r>
          </a:p>
        </p:txBody>
      </p:sp>
      <p:sp>
        <p:nvSpPr>
          <p:cNvPr id="535" name="矩形 534">
            <a:extLst>
              <a:ext uri="{FF2B5EF4-FFF2-40B4-BE49-F238E27FC236}">
                <a16:creationId xmlns:a16="http://schemas.microsoft.com/office/drawing/2014/main" id="{0EDBB58B-BB22-775D-5B1D-3470FB89EC4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8540115" y="5106035"/>
            <a:ext cx="2094865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接口的统一管理</a:t>
            </a:r>
            <a:r>
              <a:rPr kumimoji="0" lang="en-US" altLang="zh-CN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/</a:t>
            </a: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监控和运维基座</a:t>
            </a:r>
          </a:p>
        </p:txBody>
      </p:sp>
      <p:sp>
        <p:nvSpPr>
          <p:cNvPr id="536" name="矩形 535">
            <a:extLst>
              <a:ext uri="{FF2B5EF4-FFF2-40B4-BE49-F238E27FC236}">
                <a16:creationId xmlns:a16="http://schemas.microsoft.com/office/drawing/2014/main" id="{18A2D586-A4CE-D130-5CC1-1354074F02E5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8540115" y="4912995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数据对接</a:t>
            </a:r>
          </a:p>
        </p:txBody>
      </p:sp>
      <p:sp>
        <p:nvSpPr>
          <p:cNvPr id="537" name="矩形 536">
            <a:extLst>
              <a:ext uri="{FF2B5EF4-FFF2-40B4-BE49-F238E27FC236}">
                <a16:creationId xmlns:a16="http://schemas.microsoft.com/office/drawing/2014/main" id="{07B2A81A-504D-582F-CC13-CC580CD4D114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987280" y="4912995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应用对接</a:t>
            </a:r>
          </a:p>
        </p:txBody>
      </p:sp>
      <p:sp>
        <p:nvSpPr>
          <p:cNvPr id="538" name="矩形 537">
            <a:extLst>
              <a:ext uri="{FF2B5EF4-FFF2-40B4-BE49-F238E27FC236}">
                <a16:creationId xmlns:a16="http://schemas.microsoft.com/office/drawing/2014/main" id="{4AF78C88-EE78-A617-FF9C-1A8739E60A41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9269095" y="4912995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消息对接</a:t>
            </a:r>
          </a:p>
        </p:txBody>
      </p:sp>
      <p:sp>
        <p:nvSpPr>
          <p:cNvPr id="539" name="矩形 538">
            <a:extLst>
              <a:ext uri="{FF2B5EF4-FFF2-40B4-BE49-F238E27FC236}">
                <a16:creationId xmlns:a16="http://schemas.microsoft.com/office/drawing/2014/main" id="{2686263E-A9C4-DE13-FB17-EDC0D20E1DEB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8540115" y="4721860"/>
            <a:ext cx="648000" cy="169545"/>
          </a:xfrm>
          <a:prstGeom prst="rect">
            <a:avLst/>
          </a:prstGeom>
          <a:solidFill>
            <a:srgbClr val="0070C0"/>
          </a:solidFill>
          <a:ln w="3175">
            <a:solidFill>
              <a:srgbClr val="FFFFFF"/>
            </a:solidFill>
          </a:ln>
          <a:effectLst/>
        </p:spPr>
        <p:txBody>
          <a:bodyPr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  <a:sym typeface="+mn-ea"/>
              </a:rPr>
              <a:t>出行交通</a:t>
            </a:r>
          </a:p>
        </p:txBody>
      </p:sp>
      <p:sp>
        <p:nvSpPr>
          <p:cNvPr id="540" name="矩形 539">
            <a:extLst>
              <a:ext uri="{FF2B5EF4-FFF2-40B4-BE49-F238E27FC236}">
                <a16:creationId xmlns:a16="http://schemas.microsoft.com/office/drawing/2014/main" id="{5E62CA55-4967-9BD8-D0FA-3505429CA8A2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987280" y="4721860"/>
            <a:ext cx="648000" cy="169545"/>
          </a:xfrm>
          <a:prstGeom prst="rect">
            <a:avLst/>
          </a:prstGeom>
          <a:solidFill>
            <a:srgbClr val="854F31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商家对接</a:t>
            </a:r>
          </a:p>
        </p:txBody>
      </p:sp>
      <p:sp>
        <p:nvSpPr>
          <p:cNvPr id="541" name="矩形 540">
            <a:extLst>
              <a:ext uri="{FF2B5EF4-FFF2-40B4-BE49-F238E27FC236}">
                <a16:creationId xmlns:a16="http://schemas.microsoft.com/office/drawing/2014/main" id="{2D84FC1D-BBD0-DD0F-017B-CED8C0BB0081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9269095" y="4721860"/>
            <a:ext cx="648000" cy="169545"/>
          </a:xfrm>
          <a:prstGeom prst="rect">
            <a:avLst/>
          </a:prstGeom>
          <a:solidFill>
            <a:srgbClr val="0BFFFF">
              <a:lumMod val="50000"/>
            </a:srgbClr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地图能力</a:t>
            </a:r>
          </a:p>
        </p:txBody>
      </p:sp>
      <p:sp>
        <p:nvSpPr>
          <p:cNvPr id="542" name="矩形 541">
            <a:extLst>
              <a:ext uri="{FF2B5EF4-FFF2-40B4-BE49-F238E27FC236}">
                <a16:creationId xmlns:a16="http://schemas.microsoft.com/office/drawing/2014/main" id="{B3E3BC7E-0CAA-2CF7-7487-9DA06630AE57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932795" y="5937250"/>
            <a:ext cx="955675" cy="205740"/>
          </a:xfrm>
          <a:prstGeom prst="rect">
            <a:avLst/>
          </a:prstGeom>
          <a:solidFill>
            <a:srgbClr val="768394"/>
          </a:solidFill>
          <a:ln w="3175">
            <a:solidFill>
              <a:srgbClr val="FFFFFF"/>
            </a:solidFill>
          </a:ln>
          <a:effectLst/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/>
              </a:rPr>
              <a:t>已完成</a:t>
            </a:r>
          </a:p>
        </p:txBody>
      </p:sp>
      <p:sp>
        <p:nvSpPr>
          <p:cNvPr id="543" name="矩形 542">
            <a:extLst>
              <a:ext uri="{FF2B5EF4-FFF2-40B4-BE49-F238E27FC236}">
                <a16:creationId xmlns:a16="http://schemas.microsoft.com/office/drawing/2014/main" id="{F3CFB225-75FE-BA4A-1C21-E8950171ED14}"/>
              </a:ext>
            </a:extLst>
          </p:cNvPr>
          <p:cNvSpPr/>
          <p:nvPr/>
        </p:nvSpPr>
        <p:spPr bwMode="auto">
          <a:xfrm>
            <a:off x="1487805" y="2338070"/>
            <a:ext cx="9269095" cy="245110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dash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基于行业能力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、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智旅大模型与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 AIOS 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的智能体编排引擎</a:t>
            </a:r>
          </a:p>
        </p:txBody>
      </p:sp>
      <p:sp>
        <p:nvSpPr>
          <p:cNvPr id="544" name="矩形 543">
            <a:extLst>
              <a:ext uri="{FF2B5EF4-FFF2-40B4-BE49-F238E27FC236}">
                <a16:creationId xmlns:a16="http://schemas.microsoft.com/office/drawing/2014/main" id="{0202E4CB-0A37-B98B-2841-6598939E1A47}"/>
              </a:ext>
            </a:extLst>
          </p:cNvPr>
          <p:cNvSpPr/>
          <p:nvPr/>
        </p:nvSpPr>
        <p:spPr>
          <a:xfrm>
            <a:off x="671195" y="1111250"/>
            <a:ext cx="768350" cy="1143635"/>
          </a:xfrm>
          <a:prstGeom prst="rect">
            <a:avLst/>
          </a:prstGeom>
          <a:solidFill>
            <a:srgbClr val="023296"/>
          </a:solidFill>
          <a:ln w="25400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应用交互</a:t>
            </a:r>
          </a:p>
        </p:txBody>
      </p:sp>
      <p:sp>
        <p:nvSpPr>
          <p:cNvPr id="545" name="矩形 544">
            <a:extLst>
              <a:ext uri="{FF2B5EF4-FFF2-40B4-BE49-F238E27FC236}">
                <a16:creationId xmlns:a16="http://schemas.microsoft.com/office/drawing/2014/main" id="{2149B520-20DF-042F-4027-4A6D5A3D9D55}"/>
              </a:ext>
            </a:extLst>
          </p:cNvPr>
          <p:cNvSpPr/>
          <p:nvPr/>
        </p:nvSpPr>
        <p:spPr>
          <a:xfrm>
            <a:off x="1487805" y="1111250"/>
            <a:ext cx="9267825" cy="1143000"/>
          </a:xfrm>
          <a:prstGeom prst="rect">
            <a:avLst/>
          </a:prstGeom>
          <a:noFill/>
          <a:ln w="12700" cap="flat" cmpd="sng" algn="ctr">
            <a:solidFill>
              <a:srgbClr val="023296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7D8E7C94-3E57-1FB3-A65A-2329AE4EE130}"/>
              </a:ext>
            </a:extLst>
          </p:cNvPr>
          <p:cNvGrpSpPr/>
          <p:nvPr/>
        </p:nvGrpSpPr>
        <p:grpSpPr>
          <a:xfrm>
            <a:off x="1769745" y="1166495"/>
            <a:ext cx="1300480" cy="764540"/>
            <a:chOff x="8636" y="-1061"/>
            <a:chExt cx="2048" cy="1204"/>
          </a:xfrm>
        </p:grpSpPr>
        <p:pic>
          <p:nvPicPr>
            <p:cNvPr id="547" name="图片 546" descr="截屏2025-03-04 14.51.02">
              <a:extLst>
                <a:ext uri="{FF2B5EF4-FFF2-40B4-BE49-F238E27FC236}">
                  <a16:creationId xmlns:a16="http://schemas.microsoft.com/office/drawing/2014/main" id="{AEAA1D2C-DFF5-7306-7EA8-E8A748E86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/>
            <a:stretch>
              <a:fillRect/>
            </a:stretch>
          </p:blipFill>
          <p:spPr>
            <a:xfrm>
              <a:off x="8636" y="-1061"/>
              <a:ext cx="2048" cy="1205"/>
            </a:xfrm>
            <a:prstGeom prst="rect">
              <a:avLst/>
            </a:prstGeom>
          </p:spPr>
        </p:pic>
        <p:pic>
          <p:nvPicPr>
            <p:cNvPr id="548" name="图片 547">
              <a:extLst>
                <a:ext uri="{FF2B5EF4-FFF2-40B4-BE49-F238E27FC236}">
                  <a16:creationId xmlns:a16="http://schemas.microsoft.com/office/drawing/2014/main" id="{E668058C-8D52-8DF1-03F7-EE5FE055BCF1}"/>
                </a:ext>
              </a:extLst>
            </p:cNvPr>
            <p:cNvPicPr/>
            <p:nvPr/>
          </p:nvPicPr>
          <p:blipFill>
            <a:blip r:embed="rId148"/>
            <a:stretch>
              <a:fillRect/>
            </a:stretch>
          </p:blipFill>
          <p:spPr>
            <a:xfrm>
              <a:off x="8677" y="-1036"/>
              <a:ext cx="1976" cy="1122"/>
            </a:xfrm>
            <a:prstGeom prst="rect">
              <a:avLst/>
            </a:prstGeom>
          </p:spPr>
        </p:pic>
      </p:grpSp>
      <p:sp>
        <p:nvSpPr>
          <p:cNvPr id="549" name="圆角矩形 197">
            <a:extLst>
              <a:ext uri="{FF2B5EF4-FFF2-40B4-BE49-F238E27FC236}">
                <a16:creationId xmlns:a16="http://schemas.microsoft.com/office/drawing/2014/main" id="{C4FFEF13-450A-7848-B026-A619EBBE4FDE}"/>
              </a:ext>
            </a:extLst>
          </p:cNvPr>
          <p:cNvSpPr/>
          <p:nvPr/>
        </p:nvSpPr>
        <p:spPr>
          <a:xfrm>
            <a:off x="1651635" y="1953260"/>
            <a:ext cx="3289935" cy="246380"/>
          </a:xfrm>
          <a:prstGeom prst="roundRect">
            <a:avLst/>
          </a:prstGeom>
          <a:solidFill>
            <a:srgbClr val="F0F0F0">
              <a:lumMod val="90000"/>
            </a:srgbClr>
          </a:solidFill>
          <a:ln w="12700" cap="flat" cmpd="sng" algn="ctr">
            <a:solidFill>
              <a:srgbClr val="023296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 </a:t>
            </a: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端</a:t>
            </a:r>
            <a:r>
              <a: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公共资源</a:t>
            </a:r>
            <a:r>
              <a: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/</a:t>
            </a: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产研政策管理监控</a:t>
            </a:r>
            <a:r>
              <a: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+ </a:t>
            </a: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数字人对外服务</a:t>
            </a:r>
          </a:p>
        </p:txBody>
      </p:sp>
      <p:pic>
        <p:nvPicPr>
          <p:cNvPr id="550" name="图片 549">
            <a:extLst>
              <a:ext uri="{FF2B5EF4-FFF2-40B4-BE49-F238E27FC236}">
                <a16:creationId xmlns:a16="http://schemas.microsoft.com/office/drawing/2014/main" id="{AAA43ED7-6E22-5A65-C0D5-5461D11B8ED0}"/>
              </a:ext>
            </a:extLst>
          </p:cNvPr>
          <p:cNvPicPr/>
          <p:nvPr/>
        </p:nvPicPr>
        <p:blipFill>
          <a:blip r:embed="rId1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80" y="1188085"/>
            <a:ext cx="1424305" cy="712470"/>
          </a:xfrm>
          <a:prstGeom prst="rect">
            <a:avLst/>
          </a:prstGeom>
        </p:spPr>
      </p:pic>
      <p:sp>
        <p:nvSpPr>
          <p:cNvPr id="551" name="圆角矩形 199">
            <a:extLst>
              <a:ext uri="{FF2B5EF4-FFF2-40B4-BE49-F238E27FC236}">
                <a16:creationId xmlns:a16="http://schemas.microsoft.com/office/drawing/2014/main" id="{C2FA4DCA-A2F6-394C-1258-DC11F9F60439}"/>
              </a:ext>
            </a:extLst>
          </p:cNvPr>
          <p:cNvSpPr/>
          <p:nvPr/>
        </p:nvSpPr>
        <p:spPr>
          <a:xfrm>
            <a:off x="5483860" y="1953260"/>
            <a:ext cx="3056255" cy="246380"/>
          </a:xfrm>
          <a:prstGeom prst="roundRect">
            <a:avLst/>
          </a:prstGeom>
          <a:solidFill>
            <a:srgbClr val="F0F0F0">
              <a:lumMod val="90000"/>
            </a:srgbClr>
          </a:solidFill>
          <a:ln w="12700" cap="flat" cmpd="sng" algn="ctr">
            <a:solidFill>
              <a:srgbClr val="023296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 </a:t>
            </a: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端</a:t>
            </a:r>
            <a:r>
              <a: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以票务交易为核心景区全方位管理服务平台</a:t>
            </a: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41F2DE86-89B5-E396-F174-A9F973CFE455}"/>
              </a:ext>
            </a:extLst>
          </p:cNvPr>
          <p:cNvSpPr txBox="1"/>
          <p:nvPr/>
        </p:nvSpPr>
        <p:spPr>
          <a:xfrm>
            <a:off x="7708900" y="1271270"/>
            <a:ext cx="648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rgbClr val="000000"/>
                </a:solidFill>
                <a:latin typeface="Arial"/>
                <a:ea typeface="微软雅黑"/>
              </a:rPr>
              <a:t>新范式交易所</a:t>
            </a:r>
          </a:p>
        </p:txBody>
      </p:sp>
      <p:sp>
        <p:nvSpPr>
          <p:cNvPr id="553" name="左箭头 205">
            <a:extLst>
              <a:ext uri="{FF2B5EF4-FFF2-40B4-BE49-F238E27FC236}">
                <a16:creationId xmlns:a16="http://schemas.microsoft.com/office/drawing/2014/main" id="{C5676563-E820-BC56-CFF9-61246663EB25}"/>
              </a:ext>
            </a:extLst>
          </p:cNvPr>
          <p:cNvSpPr/>
          <p:nvPr/>
        </p:nvSpPr>
        <p:spPr>
          <a:xfrm rot="10800000">
            <a:off x="5088255" y="1981835"/>
            <a:ext cx="253365" cy="170180"/>
          </a:xfrm>
          <a:prstGeom prst="leftArrow">
            <a:avLst/>
          </a:prstGeom>
          <a:solidFill>
            <a:srgbClr val="023296"/>
          </a:solidFill>
          <a:ln w="12700" cap="flat" cmpd="sng" algn="ctr">
            <a:solidFill>
              <a:srgbClr val="023296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4" name="文本框 553">
            <a:extLst>
              <a:ext uri="{FF2B5EF4-FFF2-40B4-BE49-F238E27FC236}">
                <a16:creationId xmlns:a16="http://schemas.microsoft.com/office/drawing/2014/main" id="{45E081FA-9252-C331-3A20-B040276FC38B}"/>
              </a:ext>
            </a:extLst>
          </p:cNvPr>
          <p:cNvSpPr txBox="1"/>
          <p:nvPr/>
        </p:nvSpPr>
        <p:spPr>
          <a:xfrm>
            <a:off x="5554345" y="1271270"/>
            <a:ext cx="648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rgbClr val="000000"/>
                </a:solidFill>
                <a:latin typeface="Arial"/>
                <a:ea typeface="微软雅黑"/>
              </a:rPr>
              <a:t>景区</a:t>
            </a:r>
          </a:p>
        </p:txBody>
      </p:sp>
      <p:sp>
        <p:nvSpPr>
          <p:cNvPr id="555" name="文本框 554">
            <a:extLst>
              <a:ext uri="{FF2B5EF4-FFF2-40B4-BE49-F238E27FC236}">
                <a16:creationId xmlns:a16="http://schemas.microsoft.com/office/drawing/2014/main" id="{3881EB7D-8F95-2CAD-6D58-D0648F673D6A}"/>
              </a:ext>
            </a:extLst>
          </p:cNvPr>
          <p:cNvSpPr txBox="1"/>
          <p:nvPr/>
        </p:nvSpPr>
        <p:spPr>
          <a:xfrm>
            <a:off x="4870450" y="1621155"/>
            <a:ext cx="648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rgbClr val="000000"/>
                </a:solidFill>
                <a:latin typeface="Arial"/>
                <a:ea typeface="微软雅黑"/>
              </a:rPr>
              <a:t>监管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rgbClr val="000000"/>
                </a:solidFill>
                <a:latin typeface="Arial"/>
                <a:ea typeface="微软雅黑"/>
              </a:rPr>
              <a:t>赋能</a:t>
            </a:r>
          </a:p>
        </p:txBody>
      </p:sp>
      <p:sp>
        <p:nvSpPr>
          <p:cNvPr id="556" name="左箭头 212">
            <a:extLst>
              <a:ext uri="{FF2B5EF4-FFF2-40B4-BE49-F238E27FC236}">
                <a16:creationId xmlns:a16="http://schemas.microsoft.com/office/drawing/2014/main" id="{9F655D62-4CF5-1C89-C85D-6F97D7015DD4}"/>
              </a:ext>
            </a:extLst>
          </p:cNvPr>
          <p:cNvSpPr/>
          <p:nvPr/>
        </p:nvSpPr>
        <p:spPr>
          <a:xfrm rot="10800000">
            <a:off x="8644890" y="1984375"/>
            <a:ext cx="253365" cy="170180"/>
          </a:xfrm>
          <a:prstGeom prst="leftArrow">
            <a:avLst/>
          </a:prstGeom>
          <a:solidFill>
            <a:srgbClr val="023296"/>
          </a:solidFill>
          <a:ln w="12700" cap="flat" cmpd="sng" algn="ctr">
            <a:solidFill>
              <a:srgbClr val="023296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7" name="文本框 556">
            <a:extLst>
              <a:ext uri="{FF2B5EF4-FFF2-40B4-BE49-F238E27FC236}">
                <a16:creationId xmlns:a16="http://schemas.microsoft.com/office/drawing/2014/main" id="{58587086-5086-135A-9ABA-83233AAFFA26}"/>
              </a:ext>
            </a:extLst>
          </p:cNvPr>
          <p:cNvSpPr txBox="1"/>
          <p:nvPr/>
        </p:nvSpPr>
        <p:spPr>
          <a:xfrm>
            <a:off x="8427085" y="1600835"/>
            <a:ext cx="648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rgbClr val="000000"/>
                </a:solidFill>
                <a:latin typeface="Arial"/>
                <a:ea typeface="微软雅黑"/>
              </a:rPr>
              <a:t>便捷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rgbClr val="000000"/>
                </a:solidFill>
                <a:latin typeface="Arial"/>
                <a:ea typeface="微软雅黑"/>
              </a:rPr>
              <a:t>受益</a:t>
            </a:r>
          </a:p>
        </p:txBody>
      </p:sp>
      <p:sp>
        <p:nvSpPr>
          <p:cNvPr id="558" name="圆角矩形 214">
            <a:extLst>
              <a:ext uri="{FF2B5EF4-FFF2-40B4-BE49-F238E27FC236}">
                <a16:creationId xmlns:a16="http://schemas.microsoft.com/office/drawing/2014/main" id="{22034AC7-1827-0E86-944D-2677B9114FB2}"/>
              </a:ext>
            </a:extLst>
          </p:cNvPr>
          <p:cNvSpPr/>
          <p:nvPr/>
        </p:nvSpPr>
        <p:spPr>
          <a:xfrm>
            <a:off x="8977630" y="1953260"/>
            <a:ext cx="1588135" cy="246380"/>
          </a:xfrm>
          <a:prstGeom prst="roundRect">
            <a:avLst/>
          </a:prstGeom>
          <a:solidFill>
            <a:srgbClr val="F0F0F0">
              <a:lumMod val="90000"/>
            </a:srgbClr>
          </a:solidFill>
          <a:ln w="12700" cap="flat" cmpd="sng" algn="ctr">
            <a:solidFill>
              <a:srgbClr val="023296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 </a:t>
            </a: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端</a:t>
            </a:r>
            <a:r>
              <a: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旅游助手</a:t>
            </a:r>
          </a:p>
        </p:txBody>
      </p:sp>
      <p:pic>
        <p:nvPicPr>
          <p:cNvPr id="559" name="图片 558" descr="截屏2025-03-04 14.51.43">
            <a:extLst>
              <a:ext uri="{FF2B5EF4-FFF2-40B4-BE49-F238E27FC236}">
                <a16:creationId xmlns:a16="http://schemas.microsoft.com/office/drawing/2014/main" id="{50FB72AD-BD4C-8B5F-685A-27802BF58F3C}"/>
              </a:ext>
            </a:extLst>
          </p:cNvPr>
          <p:cNvPicPr>
            <a:picLocks noChangeAspect="1"/>
          </p:cNvPicPr>
          <p:nvPr/>
        </p:nvPicPr>
        <p:blipFill>
          <a:blip r:embed="rId150"/>
          <a:stretch>
            <a:fillRect/>
          </a:stretch>
        </p:blipFill>
        <p:spPr>
          <a:xfrm>
            <a:off x="9516745" y="1188085"/>
            <a:ext cx="510540" cy="765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领域架构建模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4188" y="1097592"/>
            <a:ext cx="11225211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Domain-Driven Design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，领域驱动设计）是专门解决复杂业务逻辑的方法论，它像一个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外科医生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，精准切割业务问题，让代码和业务规则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对齐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b="1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核心思想</a:t>
            </a:r>
            <a:endParaRPr lang="en-US" altLang="zh-CN" sz="1200" b="1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业务比技术更重要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：先理解业务需求，再用技术实现。</a:t>
            </a: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复杂问题模块化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：把业务拆解成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小领域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，每个模块专注解决一块业务问题。</a:t>
            </a:r>
          </a:p>
          <a:p>
            <a:pPr marL="0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b="1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的三大核心概念：</a:t>
            </a:r>
            <a:endParaRPr lang="en-US" altLang="zh-CN" sz="1200" b="1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限界上下文（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Bounded Context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将业务划分为独立的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小世界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，比如电商中的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订单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库存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是两个不同的领域。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限界上下文就像给业务问题画个圈，圈内规则自洽，圈外互不干扰。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聚合（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Aggregate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 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聚合根（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Aggregate Root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在限界上下文中，聚合是一组相关数据的集合，聚合根是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入口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，比如订单是聚合根，订单明细是它的子对象。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聚合根是部门经理，负责管理团队，外人只能通过经理沟通。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领域事件（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Domain Event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业务动作触发事件，驱动系统变化。比如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下单成功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扣库存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事件。</a:t>
            </a:r>
          </a:p>
          <a:p>
            <a:pPr marL="628650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领域事件就像公司里的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通知公告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，谁看了谁负责。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DDD</a:t>
            </a:r>
            <a:r>
              <a:rPr lang="zh-CN" altLang="en-US" sz="1200" b="1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的实战价值</a:t>
            </a:r>
            <a:endParaRPr lang="en-US" altLang="zh-CN" sz="1200" b="1" dirty="0"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让代码像业务说明书：代码结构清晰，新同事不用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挖坟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找逻辑。</a:t>
            </a:r>
          </a:p>
          <a:p>
            <a:pPr marL="171450" indent="-17145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降低维护成本：业务规则变更时，只需修改对应模块，不会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牵一发而动全身</a:t>
            </a:r>
            <a:r>
              <a:rPr lang="en-US" altLang="zh-CN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56826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领域架构建模（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DDD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7B05-1B86-48B9-84AF-9C53F3E1898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44" y="1740852"/>
            <a:ext cx="4286250" cy="4057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79A4C9-A9FE-3F71-7B78-F36531EC39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61" y="0"/>
            <a:ext cx="5142661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Light"/>
        <a:ea typeface="微软雅黑"/>
        <a:cs typeface=""/>
      </a:majorFont>
      <a:minorFont>
        <a:latin typeface="Microsoft YaHe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1778</Words>
  <Application>Microsoft Office PowerPoint</Application>
  <PresentationFormat>宽屏</PresentationFormat>
  <Paragraphs>320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-apple-system</vt:lpstr>
      <vt:lpstr>Microsoft YaHei Light</vt:lpstr>
      <vt:lpstr>等线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334</cp:revision>
  <dcterms:created xsi:type="dcterms:W3CDTF">2015-06-27T07:29:00Z</dcterms:created>
  <dcterms:modified xsi:type="dcterms:W3CDTF">2025-03-30T04:46:52Z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C667A2D26DCA4ABCB0F4DC0A72A3D995_12</vt:lpwstr>
  </property>
  <property fmtid="{D5CDD505-2E9C-101B-9397-08002B2CF9AE}" pid="3" name="KSOProductBuildVer">
    <vt:lpwstr>2052-12.1.0.20305</vt:lpwstr>
  </property>
</Properties>
</file>