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43891200" cy="21945600"/>
  <p:notesSz cx="68580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6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586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924770EC-B5C9-452E-86AE-6AAC76C5DAD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0" y="685800"/>
            <a:ext cx="6857640" cy="3428640"/>
          </a:xfrm>
          <a:prstGeom prst="rect">
            <a:avLst/>
          </a:prstGeom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70D6E0E-BCF7-48F4-8CE7-CBC3B6DB5F15}" type="slidenum"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0280" y="410040"/>
            <a:ext cx="28128240" cy="100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294840" tIns="147600" rIns="294840" bIns="1476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title </a:t>
            </a: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style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49810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295808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5" name="图片 4"/>
          <p:cNvPicPr/>
          <p:nvPr/>
        </p:nvPicPr>
        <p:blipFill>
          <a:blip r:embed="rId13"/>
          <a:stretch>
            <a:fillRect/>
          </a:stretch>
        </p:blipFill>
        <p:spPr>
          <a:xfrm>
            <a:off x="37124640" y="548640"/>
            <a:ext cx="6126480" cy="1923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5.png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15.xml"/><Relationship Id="rId25" Type="http://schemas.openxmlformats.org/officeDocument/2006/relationships/tags" Target="../tags/tag14.xml"/><Relationship Id="rId24" Type="http://schemas.openxmlformats.org/officeDocument/2006/relationships/tags" Target="../tags/tag13.xml"/><Relationship Id="rId23" Type="http://schemas.openxmlformats.org/officeDocument/2006/relationships/image" Target="../media/image12.jpeg"/><Relationship Id="rId22" Type="http://schemas.openxmlformats.org/officeDocument/2006/relationships/tags" Target="../tags/tag12.xml"/><Relationship Id="rId21" Type="http://schemas.openxmlformats.org/officeDocument/2006/relationships/tags" Target="../tags/tag11.xml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tags" Target="../tags/tag10.xml"/><Relationship Id="rId18" Type="http://schemas.openxmlformats.org/officeDocument/2006/relationships/image" Target="../media/image10.png"/><Relationship Id="rId17" Type="http://schemas.openxmlformats.org/officeDocument/2006/relationships/tags" Target="../tags/tag9.xml"/><Relationship Id="rId16" Type="http://schemas.openxmlformats.org/officeDocument/2006/relationships/image" Target="../media/image9.png"/><Relationship Id="rId15" Type="http://schemas.openxmlformats.org/officeDocument/2006/relationships/tags" Target="../tags/tag8.xml"/><Relationship Id="rId14" Type="http://schemas.openxmlformats.org/officeDocument/2006/relationships/image" Target="../media/image8.png"/><Relationship Id="rId13" Type="http://schemas.openxmlformats.org/officeDocument/2006/relationships/tags" Target="../tags/tag7.xml"/><Relationship Id="rId12" Type="http://schemas.openxmlformats.org/officeDocument/2006/relationships/image" Target="../media/image7.png"/><Relationship Id="rId11" Type="http://schemas.openxmlformats.org/officeDocument/2006/relationships/tags" Target="../tags/tag6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624570" y="1035685"/>
            <a:ext cx="28698825" cy="207772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611BB8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Aoi-overfitting-team </a:t>
            </a:r>
            <a:r>
              <a:rPr sz="5400" b="1" dirty="0">
                <a:solidFill>
                  <a:srgbClr val="611BB8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Solution for</a:t>
            </a:r>
            <a:r>
              <a:rPr lang="en-US" sz="5400" b="1" dirty="0">
                <a:solidFill>
                  <a:srgbClr val="611BB8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 </a:t>
            </a:r>
            <a:r>
              <a:rPr sz="5400" b="1" dirty="0">
                <a:solidFill>
                  <a:srgbClr val="611BB8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VISION Challenge Competition Trac</a:t>
            </a:r>
            <a:r>
              <a:rPr lang="en-US" sz="5400" b="1" dirty="0">
                <a:solidFill>
                  <a:srgbClr val="611BB8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k 1</a:t>
            </a:r>
            <a:r>
              <a:rPr lang="en-US" sz="5400" b="1" strike="noStrike" dirty="0">
                <a:solidFill>
                  <a:srgbClr val="611BB8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(2nd Place)</a:t>
            </a:r>
            <a:endParaRPr lang="en-US" sz="5400" b="1" strike="noStrike" dirty="0">
              <a:solidFill>
                <a:srgbClr val="611BB8">
                  <a:alpha val="100000"/>
                </a:srgbClr>
              </a:solidFill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Xian Tao, Zhen Qu, Hengliang Luo, Jianwen Han, Yonghao He, Danfeng Liu, Chengkan Lv, Fei Shen, Zhengtao Zhang</a:t>
            </a:r>
            <a:endParaRPr lang="en-US" sz="4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CASI Vision Technology Co., Ltd., Luoyang, China  &amp;&amp; Institute of Automation, Chinese Academy of Sciences</a:t>
            </a:r>
            <a:br>
              <a:rPr lang="en-US" sz="45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br>
            <a:endParaRPr lang="en-US" sz="45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830160" y="3462480"/>
            <a:ext cx="13415760" cy="1744164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p>
            <a:pPr marL="565150" indent="-565150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chemeClr val="tx1"/>
                </a:solidFill>
                <a:latin typeface="Arial" panose="020B0604020202020204"/>
                <a:ea typeface="MS PGothic" panose="020B0600070205080204" charset="-128"/>
              </a:rPr>
              <a:t>V</a:t>
            </a:r>
            <a:r>
              <a:rPr lang="en-US" sz="4000" b="1" strike="noStrike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</a:rPr>
              <a:t>ision-based </a:t>
            </a:r>
            <a:r>
              <a:rPr lang="en-US" sz="4000" b="1" strike="noStrike" spc="-1">
                <a:solidFill>
                  <a:schemeClr val="tx1"/>
                </a:solidFill>
                <a:latin typeface="Arial" panose="020B0604020202020204"/>
                <a:ea typeface="MS PGothic" panose="020B0600070205080204" charset="-128"/>
              </a:rPr>
              <a:t>I</a:t>
            </a:r>
            <a:r>
              <a:rPr lang="en-US" sz="4000" b="1" strike="noStrike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</a:rPr>
              <a:t>ndu</a:t>
            </a:r>
            <a:r>
              <a:rPr lang="en-US" sz="4000" b="1" strike="noStrike" spc="-1">
                <a:solidFill>
                  <a:schemeClr val="tx1"/>
                </a:solidFill>
                <a:latin typeface="Arial" panose="020B0604020202020204"/>
                <a:ea typeface="MS PGothic" panose="020B0600070205080204" charset="-128"/>
              </a:rPr>
              <a:t>S</a:t>
            </a:r>
            <a:r>
              <a:rPr lang="en-US" sz="4000" b="1" strike="noStrike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</a:rPr>
              <a:t>trial </a:t>
            </a:r>
            <a:r>
              <a:rPr lang="en-US" sz="4000" b="1" strike="noStrike" spc="-1">
                <a:solidFill>
                  <a:schemeClr val="tx1"/>
                </a:solidFill>
                <a:latin typeface="Arial" panose="020B0604020202020204"/>
                <a:ea typeface="MS PGothic" panose="020B0600070205080204" charset="-128"/>
              </a:rPr>
              <a:t>I</a:t>
            </a:r>
            <a:r>
              <a:rPr lang="en-US" sz="4000" b="1" strike="noStrike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</a:rPr>
              <a:t>nspecti</a:t>
            </a:r>
            <a:r>
              <a:rPr lang="en-US" sz="4000" b="1" strike="noStrike" spc="-1">
                <a:solidFill>
                  <a:schemeClr val="tx1"/>
                </a:solidFill>
                <a:latin typeface="Arial" panose="020B0604020202020204"/>
                <a:ea typeface="MS PGothic" panose="020B0600070205080204" charset="-128"/>
              </a:rPr>
              <a:t>ON</a:t>
            </a:r>
            <a:endParaRPr lang="en-US" sz="4000" b="1" strike="noStrike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VISION 23 Challenge Track 1 - Data Efficient Defect Detection. 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There are14 industrial inspection datasets in this challenge.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Training samples are extremely scarce.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The image size and proportion of defects vary for each dataset.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 algn="l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tabLst>
                <a:tab pos="0" algn="l"/>
              </a:tabLst>
            </a:pPr>
            <a:r>
              <a:rPr lang="en-US" sz="4000" b="1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Solution Pipeline</a:t>
            </a:r>
            <a:endParaRPr lang="en-US" sz="40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15125760" y="3462480"/>
            <a:ext cx="13415760" cy="1744164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p>
            <a:pPr marL="565150" indent="-565150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</a:rPr>
              <a:t>Key Points</a:t>
            </a:r>
            <a:endParaRPr lang="en-US" sz="4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Incorporating semantic segmentation(Mask2Former) into instance segmentation 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Fusion of multiple instance segmentations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29421000" y="3462480"/>
            <a:ext cx="13415760" cy="1744164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p>
            <a:pPr marL="565150" indent="-565150">
              <a:lnSpc>
                <a:spcPct val="8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</a:rPr>
              <a:t>Result</a:t>
            </a:r>
            <a:endParaRPr lang="en-US" sz="4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Results of different instance segmentation models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Results of fusing different models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29420820" y="13050520"/>
            <a:ext cx="13415645" cy="8117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294840" tIns="147600" rIns="294840" bIns="147600">
            <a:normAutofit lnSpcReduction="20000"/>
          </a:bodyPr>
          <a:p>
            <a:pPr marL="565150" indent="-565150">
              <a:lnSpc>
                <a:spcPct val="8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</a:rPr>
              <a:t>Summary</a:t>
            </a:r>
            <a:endParaRPr lang="en-US" sz="4000" b="1" strike="noStrike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indent="-565150" fontAlgn="auto">
              <a:lnSpc>
                <a:spcPct val="80000"/>
              </a:lnSpc>
              <a:spcBef>
                <a:spcPts val="800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We participated in the VISION 23 Challenge and obtained the second place.</a:t>
            </a:r>
            <a:endParaRPr lang="en-US" sz="320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 algn="l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Our multi-stage solution consists of three main components:</a:t>
            </a:r>
            <a:endParaRPr lang="en-US" sz="320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1371600" lvl="2" indent="-457200" algn="l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200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Utilizing CbSwin-HTC as the base model for instance segmentation.</a:t>
            </a:r>
            <a:endParaRPr lang="en-US" sz="320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1371600" lvl="2" indent="-457200" algn="l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200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Refining the instance segmentation process by implementing semantic segmentation (Mask2Former).</a:t>
            </a:r>
            <a:endParaRPr lang="en-US" sz="320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1371600" lvl="2" indent="-457200" algn="l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200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Integrating multiple instance segmentations to optimize results.</a:t>
            </a: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Code has been released publicly.</a:t>
            </a: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3200" strike="noStrike" spc="-1">
              <a:solidFill>
                <a:srgbClr val="000000"/>
              </a:solidFill>
              <a:latin typeface="Arial" panose="020B0604020202020204"/>
              <a:ea typeface="MS PGothic" panose="020B0600070205080204" charset="-128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</a:pPr>
            <a:endParaRPr lang="en-US" sz="4000" b="0" strike="noStrike" spc="-1">
              <a:latin typeface="Arial" panose="020B0604020202020204"/>
            </a:endParaRPr>
          </a:p>
          <a:p>
            <a:pPr marL="565150" indent="-56515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endParaRPr lang="en-US" sz="4000" b="0" strike="noStrike" spc="-1">
              <a:latin typeface="Arial" panose="020B0604020202020204"/>
            </a:endParaRPr>
          </a:p>
        </p:txBody>
      </p:sp>
      <p:pic>
        <p:nvPicPr>
          <p:cNvPr id="2" name="图片 1" descr="中科慧远logo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8077" b="28967"/>
          <a:stretch>
            <a:fillRect/>
          </a:stretch>
        </p:blipFill>
        <p:spPr>
          <a:xfrm>
            <a:off x="-1024255" y="-123825"/>
            <a:ext cx="8085455" cy="2952115"/>
          </a:xfrm>
          <a:prstGeom prst="rect">
            <a:avLst/>
          </a:prstGeom>
        </p:spPr>
      </p:pic>
      <p:pic>
        <p:nvPicPr>
          <p:cNvPr id="3" name="图片 2" descr="3529938df455c1defed95946060178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51955" y="675640"/>
            <a:ext cx="1936750" cy="19367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4907220" y="18399125"/>
            <a:ext cx="7797165" cy="2684780"/>
            <a:chOff x="48395" y="28738"/>
            <a:chExt cx="12279" cy="4228"/>
          </a:xfrm>
        </p:grpSpPr>
        <p:pic>
          <p:nvPicPr>
            <p:cNvPr id="140" name="picture 140" descr="D:\360MoveData\Users\Y7000P\Desktop\1_961221143_171_85_3_703433064_1613b4f6aaf4c3f2b79156c80964f4ca.png1_961221143_171_85_3_703433064_1613b4f6aaf4c3f2b79156c80964f4ca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56446" y="28738"/>
              <a:ext cx="4228" cy="422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8395" y="31218"/>
              <a:ext cx="8132" cy="9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sz="3200" dirty="0">
                  <a:solidFill>
                    <a:srgbClr val="611BB8">
                      <a:alpha val="100000"/>
                    </a:srgbClr>
                  </a:solidFill>
                  <a:ea typeface="Corbel" panose="020B0503020204020204"/>
                  <a:cs typeface="+mn-lt"/>
                  <a:sym typeface="+mn-ea"/>
                </a:rPr>
                <a:t>https://github.com/love6tao/Aoi-overfitting-team</a:t>
              </a:r>
              <a:endParaRPr lang="zh-CN" altLang="en-US" sz="3200">
                <a:cs typeface="+mn-lt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0725" y="11047095"/>
            <a:ext cx="5213985" cy="42868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79525" y="6652260"/>
            <a:ext cx="12809855" cy="4308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10302"/>
          <a:stretch>
            <a:fillRect/>
          </a:stretch>
        </p:blipFill>
        <p:spPr>
          <a:xfrm>
            <a:off x="2431415" y="16301085"/>
            <a:ext cx="10621010" cy="4785360"/>
          </a:xfrm>
          <a:prstGeom prst="rect">
            <a:avLst/>
          </a:prstGeom>
        </p:spPr>
      </p:pic>
      <p:pic>
        <p:nvPicPr>
          <p:cNvPr id="15" name="图片 14" descr="fuse_semantic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6617315" y="5644515"/>
            <a:ext cx="10214610" cy="5758180"/>
          </a:xfrm>
          <a:prstGeom prst="rect">
            <a:avLst/>
          </a:prstGeom>
        </p:spPr>
      </p:pic>
      <p:pic>
        <p:nvPicPr>
          <p:cNvPr id="16" name="图片 15" descr="fuse_multipl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8326735" y="14429105"/>
            <a:ext cx="7826375" cy="63842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rcRect t="5087" b="18343"/>
          <a:stretch>
            <a:fillRect/>
          </a:stretch>
        </p:blipFill>
        <p:spPr>
          <a:xfrm>
            <a:off x="30029150" y="4709160"/>
            <a:ext cx="12311380" cy="32391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rcRect t="2574" b="15511"/>
          <a:stretch>
            <a:fillRect/>
          </a:stretch>
        </p:blipFill>
        <p:spPr>
          <a:xfrm>
            <a:off x="30029150" y="8599805"/>
            <a:ext cx="12256135" cy="3893185"/>
          </a:xfrm>
          <a:prstGeom prst="rect">
            <a:avLst/>
          </a:prstGeom>
        </p:spPr>
      </p:pic>
      <p:graphicFrame>
        <p:nvGraphicFramePr>
          <p:cNvPr id="20" name="表格 19"/>
          <p:cNvGraphicFramePr/>
          <p:nvPr>
            <p:custDataLst>
              <p:tags r:id="rId21"/>
            </p:custDataLst>
          </p:nvPr>
        </p:nvGraphicFramePr>
        <p:xfrm>
          <a:off x="6103620" y="11085195"/>
          <a:ext cx="7807960" cy="391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/>
                <a:gridCol w="6731635"/>
              </a:tblGrid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DataSet</a:t>
                      </a:r>
                      <a:endParaRPr lang="en-US" altLang="zh-CN" sz="1600" dirty="0">
                        <a:solidFill>
                          <a:srgbClr val="611BB8">
                            <a:alpha val="100000"/>
                          </a:srgbClr>
                        </a:solidFill>
                        <a:latin typeface="Corbel" panose="020B0503020204020204"/>
                        <a:ea typeface="Corbel" panose="020B0503020204020204"/>
                        <a:cs typeface="Corbel" panose="020B0503020204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  <a:sym typeface="+mn-ea"/>
                        </a:rPr>
                        <a:t>image size  [width, height]</a:t>
                      </a:r>
                      <a:endParaRPr lang="en-US" altLang="en-US" sz="1600" dirty="0">
                        <a:solidFill>
                          <a:srgbClr val="611BB8">
                            <a:alpha val="100000"/>
                          </a:srgbClr>
                        </a:solidFill>
                        <a:latin typeface="Corbel" panose="020B0503020204020204"/>
                        <a:ea typeface="Corbel" panose="020B0503020204020204"/>
                        <a:cs typeface="Corbel" panose="020B0503020204020204"/>
                        <a:sym typeface="+mn-ea"/>
                      </a:endParaRPr>
                    </a:p>
                  </a:txBody>
                  <a:tcPr/>
                </a:tc>
              </a:tr>
              <a:tr h="807720">
                <a:tc>
                  <a:txBody>
                    <a:bodyPr/>
                    <a:p>
                      <a:pPr marL="12700" algn="ctr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cable 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Corbel" panose="020B0503020204020204"/>
                        <a:ea typeface="Corbel" panose="020B0503020204020204"/>
                        <a:cs typeface="Corbel" panose="020B0503020204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12700" algn="l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orbel" panose="020B0503020204020204"/>
                          <a:cs typeface="Times New Roman" panose="02020603050405020304" charset="0"/>
                        </a:rPr>
                        <a:t>[910, 466], [904, 566],[990, 406], [726, 287], [262, 192],[908, 634],[1016, 484], [974, 454], [992, 518], [962, 692],  [934, 722], [976, 470], [1010, 468], [996, 498],  [1174, 822], [992, 408],  [934, 502],  [1528, 1146], [2624, 2624], [876, 592], [1026, 566], [1920, 1080], [632, 480]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Times New Roman" panose="02020603050405020304" charset="0"/>
                        <a:ea typeface="Corbel" panose="020B0503020204020204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807085">
                <a:tc>
                  <a:txBody>
                    <a:bodyPr/>
                    <a:p>
                      <a:pPr marL="12700" algn="ctr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Electronics 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Corbel" panose="020B0503020204020204"/>
                        <a:ea typeface="Corbel" panose="020B0503020204020204"/>
                        <a:cs typeface="Corbel" panose="020B0503020204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12700" algn="l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orbel" panose="020B0503020204020204"/>
                          <a:cs typeface="Times New Roman" panose="02020603050405020304" charset="0"/>
                        </a:rPr>
                        <a:t>[413, 212], [528, 531], [961, 1303],  [598, 563], [1207, 1268], [217, 664], [1421, 1292],  [419, 180], [1444, 1439],  [483, 397],   [2179, 1288], [1328, 1253], [469, 480], [1323, 1122], [1293, 1338],  [1293, 1314], [1233, 1384], [1219, 1179], [1037, 1308],  [2153, 1398], [1298, 1286], [621, 589],  [1374, 1298], [1268, 1227]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Times New Roman" panose="02020603050405020304" charset="0"/>
                        <a:ea typeface="Corbel" panose="020B0503020204020204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807085">
                <a:tc>
                  <a:txBody>
                    <a:bodyPr/>
                    <a:p>
                      <a:pPr marL="12700" algn="ctr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Lens 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Corbel" panose="020B0503020204020204"/>
                        <a:ea typeface="Corbel" panose="020B0503020204020204"/>
                        <a:cs typeface="Corbel" panose="020B0503020204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12700" algn="l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orbel" panose="020B0503020204020204"/>
                          <a:cs typeface="Times New Roman" panose="02020603050405020304" charset="0"/>
                        </a:rPr>
                        <a:t>[3534, 3542], [3520, 3499], [3519, 3523],  [3587, 3581],[3545, 3523], [3556, 3557],  [3509, 3507], [3528, 3531], [3511, 3533],  [3587, 3609],  [3522, 3505], [3590, 3586], [3569, 3574], [3499, 3494],   [3618, 3617], [3576, 3571], [3561, 3551],[3609, 3620], [2448, 2048], [512, 512]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Times New Roman" panose="02020603050405020304" charset="0"/>
                        <a:ea typeface="Corbel" panose="020B0503020204020204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 marL="12700" algn="ctr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PCB_1 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Corbel" panose="020B0503020204020204"/>
                        <a:ea typeface="Corbel" panose="020B0503020204020204"/>
                        <a:cs typeface="Corbel" panose="020B0503020204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12700" algn="l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orbel" panose="020B0503020204020204"/>
                          <a:cs typeface="Times New Roman" panose="02020603050405020304" charset="0"/>
                        </a:rPr>
                        <a:t>[2775, 2159],  [3056, 2464],   [2529, 2530], [2868, 2316], [3034, 1586], [2282, 2248], [2544, 2156], [2904, 1921], [2240, 2016]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Times New Roman" panose="02020603050405020304" charset="0"/>
                        <a:ea typeface="Corbel" panose="020B0503020204020204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276860">
                <a:tc>
                  <a:txBody>
                    <a:bodyPr/>
                    <a:p>
                      <a:pPr marL="12700" algn="ctr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Console 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Corbel" panose="020B0503020204020204"/>
                        <a:ea typeface="Corbel" panose="020B0503020204020204"/>
                        <a:cs typeface="Corbel" panose="020B0503020204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12700" algn="l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orbel" panose="020B0503020204020204"/>
                          <a:cs typeface="Times New Roman" panose="02020603050405020304" charset="0"/>
                        </a:rPr>
                        <a:t>[3840, 2748], [1920, 1280]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Times New Roman" panose="02020603050405020304" charset="0"/>
                        <a:ea typeface="Corbel" panose="020B0503020204020204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marL="12700" algn="ctr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Cylinder 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Corbel" panose="020B0503020204020204"/>
                        <a:ea typeface="Corbel" panose="020B0503020204020204"/>
                        <a:cs typeface="Corbel" panose="020B0503020204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12700" algn="l" eaLnBrk="0">
                        <a:lnSpc>
                          <a:spcPct val="89000"/>
                        </a:lnSpc>
                        <a:spcBef>
                          <a:spcPts val="128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pc="80" dirty="0">
                          <a:solidFill>
                            <a:srgbClr val="611BB8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orbel" panose="020B0503020204020204"/>
                          <a:cs typeface="Times New Roman" panose="02020603050405020304" charset="0"/>
                        </a:rPr>
                        <a:t>[1600, 1200]，[1590, 1192]</a:t>
                      </a:r>
                      <a:endParaRPr sz="1200" spc="80" dirty="0">
                        <a:solidFill>
                          <a:srgbClr val="611BB8">
                            <a:alpha val="100000"/>
                          </a:srgbClr>
                        </a:solidFill>
                        <a:latin typeface="Times New Roman" panose="02020603050405020304" charset="0"/>
                        <a:ea typeface="Corbel" panose="020B0503020204020204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15464790" y="17209135"/>
            <a:ext cx="5785485" cy="3693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algn="l" eaLnBrk="0">
              <a:lnSpc>
                <a:spcPct val="85000"/>
              </a:lnSpc>
              <a:buClrTx/>
              <a:buSzTx/>
              <a:buFontTx/>
            </a:pPr>
            <a:r>
              <a:rPr sz="3200" dirty="0">
                <a:solidFill>
                  <a:srgbClr val="611BB8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model-1:</a:t>
            </a:r>
            <a:endParaRPr sz="3200" dirty="0">
              <a:solidFill>
                <a:srgbClr val="611BB8">
                  <a:alpha val="100000"/>
                </a:srgbClr>
              </a:solidFill>
              <a:latin typeface="Corbel" panose="020B0503020204020204"/>
              <a:ea typeface="Corbel" panose="020B0503020204020204"/>
              <a:cs typeface="Corbel" panose="020B0503020204020204"/>
            </a:endParaRPr>
          </a:p>
          <a:p>
            <a:pPr marL="12700" algn="l" eaLnBrk="0">
              <a:lnSpc>
                <a:spcPct val="85000"/>
              </a:lnSpc>
              <a:buClrTx/>
              <a:buSzTx/>
              <a:buFontTx/>
            </a:pPr>
            <a:r>
              <a:rPr lang="en-US" sz="3200" dirty="0">
                <a:solidFill>
                  <a:srgbClr val="611BB8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+mn-ea"/>
              </a:rPr>
              <a:t>CbSwin-</a:t>
            </a:r>
            <a:r>
              <a:rPr sz="3200" dirty="0">
                <a:solidFill>
                  <a:srgbClr val="611BB8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+mn-ea"/>
              </a:rPr>
              <a:t>HTC</a:t>
            </a:r>
            <a:endParaRPr sz="3200" dirty="0">
              <a:solidFill>
                <a:srgbClr val="611BB8">
                  <a:alpha val="100000"/>
                </a:srgbClr>
              </a:solidFill>
              <a:latin typeface="Corbel" panose="020B0503020204020204"/>
              <a:ea typeface="Corbel" panose="020B0503020204020204"/>
              <a:cs typeface="Corbel" panose="020B0503020204020204"/>
            </a:endParaRPr>
          </a:p>
          <a:p>
            <a:pPr marL="12700" algn="l" eaLnBrk="0">
              <a:lnSpc>
                <a:spcPct val="85000"/>
              </a:lnSpc>
              <a:buClrTx/>
              <a:buSzTx/>
              <a:buFontTx/>
            </a:pPr>
            <a:endParaRPr sz="3200" dirty="0">
              <a:solidFill>
                <a:srgbClr val="611BB8">
                  <a:alpha val="100000"/>
                </a:srgbClr>
              </a:solidFill>
              <a:latin typeface="Corbel" panose="020B0503020204020204"/>
              <a:ea typeface="Corbel" panose="020B0503020204020204"/>
              <a:cs typeface="Corbel" panose="020B0503020204020204"/>
            </a:endParaRPr>
          </a:p>
          <a:p>
            <a:pPr marL="12700" algn="l" eaLnBrk="0">
              <a:lnSpc>
                <a:spcPct val="85000"/>
              </a:lnSpc>
              <a:buClrTx/>
              <a:buSzTx/>
              <a:buFontTx/>
            </a:pPr>
            <a:r>
              <a:rPr sz="3200" dirty="0">
                <a:solidFill>
                  <a:srgbClr val="611BB8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model-2: </a:t>
            </a:r>
            <a:endParaRPr sz="3200" dirty="0">
              <a:solidFill>
                <a:srgbClr val="611BB8">
                  <a:alpha val="100000"/>
                </a:srgbClr>
              </a:solidFill>
              <a:latin typeface="Corbel" panose="020B0503020204020204"/>
              <a:ea typeface="Corbel" panose="020B0503020204020204"/>
              <a:cs typeface="Corbel" panose="020B0503020204020204"/>
            </a:endParaRPr>
          </a:p>
          <a:p>
            <a:pPr marL="12700" algn="l" eaLnBrk="0">
              <a:lnSpc>
                <a:spcPct val="85000"/>
              </a:lnSpc>
              <a:buClrTx/>
              <a:buSzTx/>
              <a:buFontTx/>
            </a:pPr>
            <a:r>
              <a:rPr sz="3200" dirty="0">
                <a:solidFill>
                  <a:srgbClr val="611BB8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+mn-ea"/>
              </a:rPr>
              <a:t>Cascade Mask rcnn-ResNet50</a:t>
            </a:r>
            <a:endParaRPr sz="3200" dirty="0">
              <a:solidFill>
                <a:srgbClr val="611BB8">
                  <a:alpha val="100000"/>
                </a:srgbClr>
              </a:solidFill>
              <a:latin typeface="Corbel" panose="020B0503020204020204"/>
              <a:ea typeface="Corbel" panose="020B0503020204020204"/>
              <a:cs typeface="Corbel" panose="020B0503020204020204"/>
            </a:endParaRPr>
          </a:p>
          <a:p>
            <a:pPr marL="12700" algn="l" eaLnBrk="0">
              <a:lnSpc>
                <a:spcPct val="85000"/>
              </a:lnSpc>
              <a:buClrTx/>
              <a:buSzTx/>
              <a:buFontTx/>
            </a:pPr>
            <a:endParaRPr sz="3200" dirty="0">
              <a:solidFill>
                <a:srgbClr val="611BB8">
                  <a:alpha val="100000"/>
                </a:srgbClr>
              </a:solidFill>
              <a:latin typeface="Corbel" panose="020B0503020204020204"/>
              <a:ea typeface="Corbel" panose="020B0503020204020204"/>
              <a:cs typeface="Corbel" panose="020B0503020204020204"/>
            </a:endParaRPr>
          </a:p>
          <a:p>
            <a:pPr marL="12700" algn="l" eaLnBrk="0">
              <a:lnSpc>
                <a:spcPct val="85000"/>
              </a:lnSpc>
              <a:buClrTx/>
              <a:buSzTx/>
              <a:buFontTx/>
            </a:pPr>
            <a:r>
              <a:rPr sz="3200" dirty="0">
                <a:solidFill>
                  <a:srgbClr val="611BB8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model-3: </a:t>
            </a:r>
            <a:endParaRPr sz="3200" dirty="0">
              <a:solidFill>
                <a:srgbClr val="611BB8">
                  <a:alpha val="100000"/>
                </a:srgbClr>
              </a:solidFill>
              <a:latin typeface="Corbel" panose="020B0503020204020204"/>
              <a:ea typeface="Corbel" panose="020B0503020204020204"/>
              <a:cs typeface="Corbel" panose="020B0503020204020204"/>
            </a:endParaRPr>
          </a:p>
          <a:p>
            <a:pPr marL="12700" algn="l" eaLnBrk="0">
              <a:lnSpc>
                <a:spcPct val="85000"/>
              </a:lnSpc>
              <a:buClrTx/>
              <a:buSzTx/>
              <a:buFontTx/>
            </a:pPr>
            <a:r>
              <a:rPr sz="3200" dirty="0">
                <a:solidFill>
                  <a:srgbClr val="611BB8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Cascade Mask rcnn-ConvNext</a:t>
            </a:r>
            <a:r>
              <a:rPr lang="zh-CN" altLang="en-US" sz="3200"/>
              <a:t> </a:t>
            </a:r>
            <a:endParaRPr lang="zh-CN" altLang="en-US" sz="3200"/>
          </a:p>
        </p:txBody>
      </p:sp>
      <p:grpSp>
        <p:nvGrpSpPr>
          <p:cNvPr id="34" name="组合 33"/>
          <p:cNvGrpSpPr/>
          <p:nvPr/>
        </p:nvGrpSpPr>
        <p:grpSpPr>
          <a:xfrm>
            <a:off x="25039638" y="9316720"/>
            <a:ext cx="3161665" cy="2672080"/>
            <a:chOff x="39770" y="14672"/>
            <a:chExt cx="4979" cy="4208"/>
          </a:xfrm>
        </p:grpSpPr>
        <p:pic>
          <p:nvPicPr>
            <p:cNvPr id="29" name="图片 28" descr="graph-with-increase-report-diagram-with-rise-gain-progress-vector-illustration_186380-1910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0111" y="15012"/>
              <a:ext cx="4638" cy="3868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>
              <p:custDataLst>
                <p:tags r:id="rId24"/>
              </p:custDataLst>
            </p:nvPr>
          </p:nvSpPr>
          <p:spPr>
            <a:xfrm>
              <a:off x="39770" y="14672"/>
              <a:ext cx="3604" cy="1867"/>
            </a:xfrm>
            <a:prstGeom prst="roundRect">
              <a:avLst/>
            </a:prstGeom>
            <a:noFill/>
            <a:ln>
              <a:solidFill>
                <a:srgbClr val="611BB8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  <a:sym typeface="Times New Roman" panose="02020603050405020304" charset="0"/>
                </a:rPr>
                <a:t>Increase precision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Times New Roman" panose="0202060305040502030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039638" y="18029555"/>
            <a:ext cx="3161665" cy="2672080"/>
            <a:chOff x="39095" y="28393"/>
            <a:chExt cx="4979" cy="4208"/>
          </a:xfrm>
        </p:grpSpPr>
        <p:pic>
          <p:nvPicPr>
            <p:cNvPr id="31" name="图片 30" descr="graph-with-increase-report-diagram-with-rise-gain-progress-vector-illustration_186380-1910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39436" y="28733"/>
              <a:ext cx="4638" cy="3868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>
              <p:custDataLst>
                <p:tags r:id="rId26"/>
              </p:custDataLst>
            </p:nvPr>
          </p:nvSpPr>
          <p:spPr>
            <a:xfrm>
              <a:off x="39095" y="28393"/>
              <a:ext cx="3604" cy="1878"/>
            </a:xfrm>
            <a:prstGeom prst="roundRect">
              <a:avLst/>
            </a:prstGeom>
            <a:noFill/>
            <a:ln>
              <a:solidFill>
                <a:srgbClr val="611BB8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  <a:sym typeface="Times New Roman" panose="02020603050405020304" charset="0"/>
                </a:rPr>
                <a:t>Increase recall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Times New Roman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360,&quot;width&quot;:3339}"/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TABLE_BEAUTIFY" val="smartTable{d6cb4012-0ac9-43cb-a306-57935b2eff25}"/>
  <p:tag name="TABLE_ENDDRAG_ORIGIN_RECT" val="614*308"/>
  <p:tag name="TABLE_ENDDRAG_RECT" val="480*923*614*308"/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b0530094-9906-4dc6-8e85-a559e044801d"/>
  <p:tag name="COMMONDATA" val="eyJoZGlkIjoiYWU1ZTk4YmNkNDhhODE3YTcwMDY2YmViNzQ1ODljN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PLACING_PICTURE_USER_VIEWPORT" val="{&quot;height&quot;:4668,&quot;width&quot;:13880}"/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2502</Words>
  <Application>WPS 演示</Application>
  <PresentationFormat/>
  <Paragraphs>127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Arial</vt:lpstr>
      <vt:lpstr>MS PGothic</vt:lpstr>
      <vt:lpstr>Calibri</vt:lpstr>
      <vt:lpstr>Times New Roman</vt:lpstr>
      <vt:lpstr>Malgun Gothic</vt:lpstr>
      <vt:lpstr>Corbel</vt:lpstr>
      <vt:lpstr>Times New Roman</vt:lpstr>
      <vt:lpstr>黑体</vt:lpstr>
      <vt:lpstr>微软雅黑</vt:lpstr>
      <vt:lpstr>Arial Unicode MS</vt:lpstr>
      <vt:lpstr>DejaVu Sans</vt:lpstr>
      <vt:lpstr>Calibri</vt:lpstr>
      <vt:lpstr>Office Theme</vt:lpstr>
      <vt:lpstr>PowerPoint 演示文稿</vt:lpstr>
    </vt:vector>
  </TitlesOfParts>
  <Company>Univ. of Colorado at Colorado Springs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万里无云满天繁星</cp:lastModifiedBy>
  <cp:revision>61</cp:revision>
  <dcterms:created xsi:type="dcterms:W3CDTF">2014-05-29T01:41:00Z</dcterms:created>
  <dcterms:modified xsi:type="dcterms:W3CDTF">2023-06-14T13:25:57Z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ICV">
    <vt:lpwstr>45AE515991E24692A41BA9AA9D421706_13</vt:lpwstr>
  </property>
  <property fmtid="{D5CDD505-2E9C-101B-9397-08002B2CF9AE}" pid="14" name="KSOProductBuildVer">
    <vt:lpwstr>2052-11.1.0.14309</vt:lpwstr>
  </property>
</Properties>
</file>