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826"/>
  </p:normalViewPr>
  <p:slideViewPr>
    <p:cSldViewPr snapToGrid="0" snapToObjects="1">
      <p:cViewPr>
        <p:scale>
          <a:sx n="31" d="100"/>
          <a:sy n="31" d="100"/>
        </p:scale>
        <p:origin x="864" y="1248"/>
      </p:cViewPr>
      <p:guideLst/>
    </p:cSldViewPr>
  </p:slideViewPr>
  <p:notesTextViewPr>
    <p:cViewPr>
      <p:scale>
        <a:sx n="1" d="1"/>
        <a:sy n="1" d="1"/>
      </p:scale>
      <p:origin x="0" y="-3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海报板高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48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英寸，宽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96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英寸，但我们建议您留一点边框，因为您可能无法固定在垂直边缘。由于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PowerPoint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不允许定义如此大的纸张尺寸，因此该模板被设计为在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200%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打印，产生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46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x94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”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海报。您可以将其放大或缩小一点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例如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42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英寸是</a:t>
            </a:r>
            <a:r>
              <a:rPr lang="en" altLang="zh-CN" sz="32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FexEd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的常见纸张尺寸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。注意没有直接的国际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a0</a:t>
            </a:r>
            <a:r>
              <a:rPr lang="zh-CN" altLang="en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。。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A1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当量。海报尺寸大约是三个彼此相邻的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A0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板，即，本示例中的每一列大约是一个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A0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板。</a:t>
            </a:r>
          </a:p>
          <a:p>
            <a:endParaRPr lang="en-US" sz="2000" b="0" strike="noStrike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理想情况下，您希望保持它的可读性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这不是您的论文，而是海报。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32</a:t>
            </a:r>
            <a:r>
              <a:rPr lang="en" altLang="zh-CN" sz="32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pt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这里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(64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最终打印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)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对大多数文本来说是好的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子项目符号是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28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这里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(56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最终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不要在这个模板中使用小于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24</a:t>
            </a:r>
            <a:r>
              <a:rPr lang="en" altLang="zh-CN" sz="32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pt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200%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的最终打印中是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48</a:t>
            </a:r>
            <a:r>
              <a:rPr lang="en" altLang="zh-CN" sz="32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pt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插入大量图形和任何你需要的数学</a:t>
            </a:r>
          </a:p>
          <a:p>
            <a:endParaRPr lang="en-US" sz="2000" b="0" strike="noStrike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插入图形或方程式时，请保持高分辨率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请记住，这将在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200%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打印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。如果您可以在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PowerPoint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中看到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400% 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放大倍数的阻塞工件，请考虑寻找更好的图形。这是坏</a:t>
            </a:r>
            <a:r>
              <a:rPr lang="en-US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/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低分辨率图形的一个例子</a:t>
            </a:r>
          </a:p>
          <a:p>
            <a:endParaRPr lang="en-US" sz="2000" b="0" strike="noStrike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像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Arial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这样的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San Serif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字体从远处看更易读，像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times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这样的</a:t>
            </a:r>
            <a:r>
              <a:rPr lang="en" altLang="zh-CN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Serif</a:t>
            </a:r>
            <a:r>
              <a:rPr lang="zh-CN" altLang="en-US" sz="32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字体可能看起来更符合你的数学</a:t>
            </a:r>
            <a:endParaRPr lang="en-US" altLang="zh-CN" sz="32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请记住，海报会议会很拥挤，所以设计海报以专栏形式阅读，这样人们就可以阅读他们面前的内容，并从左到右移动以获取整个故事。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D6E0E-BCF7-48F4-8CE7-CBC3B6DB5F1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图片 3"/>
          <p:cNvPicPr/>
          <p:nvPr/>
        </p:nvPicPr>
        <p:blipFill>
          <a:blip r:embed="rId14"/>
          <a:stretch/>
        </p:blipFill>
        <p:spPr>
          <a:xfrm>
            <a:off x="37124640" y="548640"/>
            <a:ext cx="6126480" cy="1923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5733AA4-55CC-844E-95B8-D983CE69F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"/>
          <a:stretch/>
        </p:blipFill>
        <p:spPr>
          <a:xfrm>
            <a:off x="1173460" y="13640480"/>
            <a:ext cx="11073494" cy="8043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28ADD8-232D-884D-B8B0-E2FB3BA2D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2"/>
          <a:stretch/>
        </p:blipFill>
        <p:spPr>
          <a:xfrm>
            <a:off x="23171523" y="10134164"/>
            <a:ext cx="20153377" cy="11484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8C3AD-4276-1042-97FF-1DE00C903B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" b="11359"/>
          <a:stretch/>
        </p:blipFill>
        <p:spPr>
          <a:xfrm>
            <a:off x="2604345" y="1818751"/>
            <a:ext cx="21206809" cy="108425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03D73B-18AF-2246-B5AA-E6A07EB10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60" y="604800"/>
            <a:ext cx="9026953" cy="18336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54CFC2E-BCD3-F04C-94FF-02C870BEC57C}"/>
              </a:ext>
            </a:extLst>
          </p:cNvPr>
          <p:cNvSpPr txBox="1"/>
          <p:nvPr/>
        </p:nvSpPr>
        <p:spPr>
          <a:xfrm>
            <a:off x="26319721" y="4590595"/>
            <a:ext cx="115704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ombining two semi-supervised learning frameworks: </a:t>
            </a:r>
            <a:endParaRPr lang="en-US" altLang="zh-CN" sz="3200" dirty="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Soft Teacher</a:t>
            </a:r>
            <a:r>
              <a:rPr lang="en" altLang="zh-CN" sz="32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" altLang="zh-CN" sz="3200" dirty="0">
                <a:solidFill>
                  <a:schemeClr val="accent3"/>
                </a:solidFill>
                <a:cs typeface="Times New Roman" panose="02020603050405020304" pitchFamily="18" charset="0"/>
              </a:rPr>
              <a:t>and </a:t>
            </a:r>
            <a:r>
              <a:rPr lang="en" altLang="zh-CN" sz="32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Efﬁcient Teacher</a:t>
            </a:r>
            <a:endParaRPr lang="zh-CN" altLang="en-US" sz="3200" b="1" dirty="0">
              <a:solidFill>
                <a:schemeClr val="accent3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AF49A8-3387-134E-AB71-E65D039468F5}"/>
              </a:ext>
            </a:extLst>
          </p:cNvPr>
          <p:cNvSpPr txBox="1"/>
          <p:nvPr/>
        </p:nvSpPr>
        <p:spPr>
          <a:xfrm>
            <a:off x="14120389" y="17123803"/>
            <a:ext cx="5750422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Divergence of conﬁdence </a:t>
            </a:r>
            <a:r>
              <a:rPr lang="en-US" altLang="zh-CN" sz="3200" dirty="0">
                <a:solidFill>
                  <a:schemeClr val="accent1"/>
                </a:solidFill>
              </a:rPr>
              <a:t>du</a:t>
            </a:r>
            <a:r>
              <a:rPr lang="zh-CN" altLang="en-US" sz="3200" dirty="0">
                <a:solidFill>
                  <a:schemeClr val="accent1"/>
                </a:solidFill>
              </a:rPr>
              <a:t>values from differen</a:t>
            </a:r>
            <a:r>
              <a:rPr lang="en-US" altLang="zh-CN" sz="3200" dirty="0">
                <a:solidFill>
                  <a:schemeClr val="accent1"/>
                </a:solidFill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F154BF-9A8B-434A-B5C7-CA655566998F}"/>
              </a:ext>
            </a:extLst>
          </p:cNvPr>
          <p:cNvSpPr txBox="1"/>
          <p:nvPr/>
        </p:nvSpPr>
        <p:spPr>
          <a:xfrm>
            <a:off x="23518365" y="3576406"/>
            <a:ext cx="972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4400" b="1" dirty="0">
                <a:solidFill>
                  <a:schemeClr val="accent3"/>
                </a:solidFill>
              </a:rPr>
              <a:t>1.Training Phase</a:t>
            </a:r>
            <a:endParaRPr kumimoji="1" lang="zh-CN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87361E-2234-ED4B-B030-B260B5653492}"/>
              </a:ext>
            </a:extLst>
          </p:cNvPr>
          <p:cNvSpPr txBox="1"/>
          <p:nvPr/>
        </p:nvSpPr>
        <p:spPr>
          <a:xfrm>
            <a:off x="13617196" y="824065"/>
            <a:ext cx="19108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Report for </a:t>
            </a:r>
            <a:r>
              <a:rPr lang="en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1 - Data Efﬁcient</a:t>
            </a:r>
            <a:r>
              <a: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Detection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A4F3B67-497F-2646-B209-D35F249A49EB}"/>
              </a:ext>
            </a:extLst>
          </p:cNvPr>
          <p:cNvSpPr txBox="1"/>
          <p:nvPr/>
        </p:nvSpPr>
        <p:spPr>
          <a:xfrm>
            <a:off x="23737824" y="8854676"/>
            <a:ext cx="972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6"/>
                </a:solidFill>
              </a:rPr>
              <a:t>2.Testing Phase </a:t>
            </a:r>
            <a:endParaRPr kumimoji="1" lang="zh-CN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704F2E-CAD4-F14C-B0C2-5B7ED7BCAB09}"/>
              </a:ext>
            </a:extLst>
          </p:cNvPr>
          <p:cNvSpPr txBox="1"/>
          <p:nvPr/>
        </p:nvSpPr>
        <p:spPr>
          <a:xfrm>
            <a:off x="30870251" y="8987221"/>
            <a:ext cx="6202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</a:rPr>
              <a:t>Insta-Boost </a:t>
            </a:r>
            <a:r>
              <a:rPr lang="en-US" altLang="zh-CN" sz="3200" dirty="0">
                <a:solidFill>
                  <a:schemeClr val="accent6"/>
                </a:solidFill>
              </a:rPr>
              <a:t>and TTA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62" name="形状 61">
            <a:extLst>
              <a:ext uri="{FF2B5EF4-FFF2-40B4-BE49-F238E27FC236}">
                <a16:creationId xmlns:a16="http://schemas.microsoft.com/office/drawing/2014/main" id="{558717CF-76D0-7644-BABC-BE9E93A709E9}"/>
              </a:ext>
            </a:extLst>
          </p:cNvPr>
          <p:cNvSpPr/>
          <p:nvPr/>
        </p:nvSpPr>
        <p:spPr>
          <a:xfrm rot="4021478">
            <a:off x="28894118" y="3946196"/>
            <a:ext cx="5077604" cy="7716818"/>
          </a:xfrm>
          <a:prstGeom prst="swooshArrow">
            <a:avLst>
              <a:gd name="adj1" fmla="val 16310"/>
              <a:gd name="adj2" fmla="val 31370"/>
            </a:avLst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3" name="形状 62">
            <a:extLst>
              <a:ext uri="{FF2B5EF4-FFF2-40B4-BE49-F238E27FC236}">
                <a16:creationId xmlns:a16="http://schemas.microsoft.com/office/drawing/2014/main" id="{49363AE8-A4C9-334D-973B-9A8027711632}"/>
              </a:ext>
            </a:extLst>
          </p:cNvPr>
          <p:cNvSpPr/>
          <p:nvPr/>
        </p:nvSpPr>
        <p:spPr>
          <a:xfrm rot="13447239">
            <a:off x="14590069" y="14030121"/>
            <a:ext cx="5763735" cy="9067192"/>
          </a:xfrm>
          <a:prstGeom prst="swooshArrow">
            <a:avLst>
              <a:gd name="adj1" fmla="val 16310"/>
              <a:gd name="adj2" fmla="val 31370"/>
            </a:avLst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A24F41D-CBFD-994A-BE78-BC9C80AE01BC}"/>
              </a:ext>
            </a:extLst>
          </p:cNvPr>
          <p:cNvGrpSpPr/>
          <p:nvPr/>
        </p:nvGrpSpPr>
        <p:grpSpPr>
          <a:xfrm>
            <a:off x="3708710" y="12789336"/>
            <a:ext cx="19380679" cy="242081"/>
            <a:chOff x="849031" y="13202287"/>
            <a:chExt cx="18037480" cy="148936"/>
          </a:xfrm>
          <a:gradFill>
            <a:gsLst>
              <a:gs pos="100000">
                <a:schemeClr val="accent1">
                  <a:lumMod val="75000"/>
                  <a:alpha val="5252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</p:grpSpPr>
        <p:sp>
          <p:nvSpPr>
            <p:cNvPr id="91" name="任意形状 90">
              <a:extLst>
                <a:ext uri="{FF2B5EF4-FFF2-40B4-BE49-F238E27FC236}">
                  <a16:creationId xmlns:a16="http://schemas.microsoft.com/office/drawing/2014/main" id="{319FD118-12D6-C640-A188-EC25D85DE594}"/>
                </a:ext>
              </a:extLst>
            </p:cNvPr>
            <p:cNvSpPr/>
            <p:nvPr/>
          </p:nvSpPr>
          <p:spPr>
            <a:xfrm>
              <a:off x="849031" y="13204070"/>
              <a:ext cx="4509370" cy="139930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任意形状 92">
              <a:extLst>
                <a:ext uri="{FF2B5EF4-FFF2-40B4-BE49-F238E27FC236}">
                  <a16:creationId xmlns:a16="http://schemas.microsoft.com/office/drawing/2014/main" id="{0717E332-61F7-DA42-9C74-271559E87D90}"/>
                </a:ext>
              </a:extLst>
            </p:cNvPr>
            <p:cNvSpPr/>
            <p:nvPr/>
          </p:nvSpPr>
          <p:spPr>
            <a:xfrm>
              <a:off x="5358401" y="13202287"/>
              <a:ext cx="4509370" cy="139930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任意形状 93">
              <a:extLst>
                <a:ext uri="{FF2B5EF4-FFF2-40B4-BE49-F238E27FC236}">
                  <a16:creationId xmlns:a16="http://schemas.microsoft.com/office/drawing/2014/main" id="{16C33F72-7B14-3141-BEB5-AFC1DC2C4E23}"/>
                </a:ext>
              </a:extLst>
            </p:cNvPr>
            <p:cNvSpPr/>
            <p:nvPr/>
          </p:nvSpPr>
          <p:spPr>
            <a:xfrm>
              <a:off x="9867771" y="13210356"/>
              <a:ext cx="4509370" cy="139930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>
              <a:extLst>
                <a:ext uri="{FF2B5EF4-FFF2-40B4-BE49-F238E27FC236}">
                  <a16:creationId xmlns:a16="http://schemas.microsoft.com/office/drawing/2014/main" id="{5B148DC1-B7B7-1249-95EE-0F59C768DD06}"/>
                </a:ext>
              </a:extLst>
            </p:cNvPr>
            <p:cNvSpPr/>
            <p:nvPr/>
          </p:nvSpPr>
          <p:spPr>
            <a:xfrm>
              <a:off x="14377141" y="13211293"/>
              <a:ext cx="4509370" cy="139930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2BA30DE-8FF3-9F42-8608-76FA98BE79B5}"/>
              </a:ext>
            </a:extLst>
          </p:cNvPr>
          <p:cNvGrpSpPr/>
          <p:nvPr/>
        </p:nvGrpSpPr>
        <p:grpSpPr>
          <a:xfrm>
            <a:off x="24175416" y="2438400"/>
            <a:ext cx="230342" cy="9690340"/>
            <a:chOff x="24936942" y="2438400"/>
            <a:chExt cx="230342" cy="9690340"/>
          </a:xfr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</p:grpSpPr>
        <p:sp>
          <p:nvSpPr>
            <p:cNvPr id="99" name="任意形状 98">
              <a:extLst>
                <a:ext uri="{FF2B5EF4-FFF2-40B4-BE49-F238E27FC236}">
                  <a16:creationId xmlns:a16="http://schemas.microsoft.com/office/drawing/2014/main" id="{8A01FC65-4985-ED4D-BF8E-00F5870664AB}"/>
                </a:ext>
              </a:extLst>
            </p:cNvPr>
            <p:cNvSpPr/>
            <p:nvPr/>
          </p:nvSpPr>
          <p:spPr>
            <a:xfrm rot="5400000">
              <a:off x="22628079" y="4747263"/>
              <a:ext cx="4845170" cy="227443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任意形状 99">
              <a:extLst>
                <a:ext uri="{FF2B5EF4-FFF2-40B4-BE49-F238E27FC236}">
                  <a16:creationId xmlns:a16="http://schemas.microsoft.com/office/drawing/2014/main" id="{59C8F63F-0E50-0D4F-B586-18B054B360F3}"/>
                </a:ext>
              </a:extLst>
            </p:cNvPr>
            <p:cNvSpPr/>
            <p:nvPr/>
          </p:nvSpPr>
          <p:spPr>
            <a:xfrm rot="5400000">
              <a:off x="22630978" y="9592433"/>
              <a:ext cx="4845170" cy="227443"/>
            </a:xfrm>
            <a:custGeom>
              <a:avLst/>
              <a:gdLst>
                <a:gd name="connsiteX0" fmla="*/ 0 w 3628372"/>
                <a:gd name="connsiteY0" fmla="*/ 559503 h 559503"/>
                <a:gd name="connsiteX1" fmla="*/ 1210849 w 3628372"/>
                <a:gd name="connsiteY1" fmla="*/ 7 h 559503"/>
                <a:gd name="connsiteX2" fmla="*/ 1816274 w 3628372"/>
                <a:gd name="connsiteY2" fmla="*/ 555328 h 559503"/>
                <a:gd name="connsiteX3" fmla="*/ 3006246 w 3628372"/>
                <a:gd name="connsiteY3" fmla="*/ 7 h 559503"/>
                <a:gd name="connsiteX4" fmla="*/ 3628372 w 3628372"/>
                <a:gd name="connsiteY4" fmla="*/ 542802 h 55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372" h="559503">
                  <a:moveTo>
                    <a:pt x="0" y="559503"/>
                  </a:moveTo>
                  <a:cubicBezTo>
                    <a:pt x="454068" y="280103"/>
                    <a:pt x="908137" y="703"/>
                    <a:pt x="1210849" y="7"/>
                  </a:cubicBezTo>
                  <a:cubicBezTo>
                    <a:pt x="1513561" y="-689"/>
                    <a:pt x="1517041" y="555328"/>
                    <a:pt x="1816274" y="555328"/>
                  </a:cubicBezTo>
                  <a:cubicBezTo>
                    <a:pt x="2115507" y="555328"/>
                    <a:pt x="2704230" y="2095"/>
                    <a:pt x="3006246" y="7"/>
                  </a:cubicBezTo>
                  <a:cubicBezTo>
                    <a:pt x="3308262" y="-2081"/>
                    <a:pt x="3526772" y="453728"/>
                    <a:pt x="3628372" y="542802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5" name="形状 104">
            <a:extLst>
              <a:ext uri="{FF2B5EF4-FFF2-40B4-BE49-F238E27FC236}">
                <a16:creationId xmlns:a16="http://schemas.microsoft.com/office/drawing/2014/main" id="{80E28551-A11C-B24F-A2CF-C1860EB7EE58}"/>
              </a:ext>
            </a:extLst>
          </p:cNvPr>
          <p:cNvSpPr/>
          <p:nvPr/>
        </p:nvSpPr>
        <p:spPr>
          <a:xfrm rot="21407312">
            <a:off x="12444222" y="13368525"/>
            <a:ext cx="3952329" cy="3647435"/>
          </a:xfrm>
          <a:prstGeom prst="swooshArrow">
            <a:avLst>
              <a:gd name="adj1" fmla="val 16310"/>
              <a:gd name="adj2" fmla="val 31370"/>
            </a:avLst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933C164-861E-894D-8C2B-5EB3BE8060A8}"/>
              </a:ext>
            </a:extLst>
          </p:cNvPr>
          <p:cNvSpPr txBox="1"/>
          <p:nvPr/>
        </p:nvSpPr>
        <p:spPr>
          <a:xfrm>
            <a:off x="12721557" y="16238968"/>
            <a:ext cx="972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</a:rPr>
              <a:t>3. Parameters Adjustment</a:t>
            </a:r>
            <a:endParaRPr kumimoji="1" lang="zh-CN" altLang="en-US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366</Words>
  <Application>Microsoft Macintosh PowerPoint</Application>
  <PresentationFormat>自定义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PingFang SC</vt:lpstr>
      <vt:lpstr>Arial</vt:lpstr>
      <vt:lpstr>Calibri</vt:lpstr>
      <vt:lpstr>Helvetica Neue</vt:lpstr>
      <vt:lpstr>Times New Roman</vt:lpstr>
      <vt:lpstr>Wingdings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zzy</cp:lastModifiedBy>
  <cp:revision>51</cp:revision>
  <dcterms:created xsi:type="dcterms:W3CDTF">2014-05-29T01:41:03Z</dcterms:created>
  <dcterms:modified xsi:type="dcterms:W3CDTF">2023-06-12T08:12:25Z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