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snapToGrid="0" snapToObjects="1">
      <p:cViewPr varScale="1">
        <p:scale>
          <a:sx n="124" d="100"/>
          <a:sy n="124"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32075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45768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2770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Clr>
                <a:schemeClr val="dk1"/>
              </a:buClr>
              <a:buSzPct val="100000"/>
            </a:pPr>
            <a:r>
              <a:rPr lang="en" sz="1200">
                <a:solidFill>
                  <a:schemeClr val="dk1"/>
                </a:solidFill>
              </a:rPr>
              <a:t>Most common occurrence: one of patient or partner responded, but the other did not.</a:t>
            </a:r>
          </a:p>
          <a:p>
            <a:pPr marL="457200" lvl="0" indent="-304800" rtl="0">
              <a:lnSpc>
                <a:spcPct val="115000"/>
              </a:lnSpc>
              <a:spcBef>
                <a:spcPts val="0"/>
              </a:spcBef>
              <a:spcAft>
                <a:spcPts val="1600"/>
              </a:spcAft>
              <a:buClr>
                <a:schemeClr val="dk1"/>
              </a:buClr>
              <a:buSzPct val="100000"/>
            </a:pPr>
            <a:r>
              <a:rPr lang="en" sz="1200">
                <a:solidFill>
                  <a:schemeClr val="dk1"/>
                </a:solidFill>
              </a:rPr>
              <a:t>Currently only looking at days with complete data.</a:t>
            </a:r>
          </a:p>
          <a:p>
            <a:pPr lvl="0">
              <a:spcBef>
                <a:spcPts val="0"/>
              </a:spcBef>
              <a:buNone/>
            </a:pPr>
            <a:endParaRPr/>
          </a:p>
        </p:txBody>
      </p:sp>
    </p:spTree>
    <p:extLst>
      <p:ext uri="{BB962C8B-B14F-4D97-AF65-F5344CB8AC3E}">
        <p14:creationId xmlns:p14="http://schemas.microsoft.com/office/powerpoint/2010/main" val="26073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91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74284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92510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1625" rtl="0">
              <a:spcBef>
                <a:spcPts val="0"/>
              </a:spcBef>
              <a:buSzPct val="95833"/>
            </a:pPr>
            <a:r>
              <a:rPr lang="en" sz="1150" b="1">
                <a:solidFill>
                  <a:srgbClr val="333333"/>
                </a:solidFill>
                <a:highlight>
                  <a:srgbClr val="FFFFFF"/>
                </a:highlight>
              </a:rPr>
              <a:t>Factor Analysis</a:t>
            </a:r>
            <a:r>
              <a:rPr lang="en" sz="1150">
                <a:solidFill>
                  <a:srgbClr val="333333"/>
                </a:solidFill>
                <a:highlight>
                  <a:srgbClr val="FFFFFF"/>
                </a:highlight>
              </a:rPr>
              <a:t> is an explorative analysis, it can be used to </a:t>
            </a:r>
            <a:r>
              <a:rPr lang="en" sz="1150">
                <a:solidFill>
                  <a:srgbClr val="111111"/>
                </a:solidFill>
                <a:highlight>
                  <a:srgbClr val="FFFFFF"/>
                </a:highlight>
                <a:latin typeface="Trebuchet MS"/>
                <a:ea typeface="Trebuchet MS"/>
                <a:cs typeface="Trebuchet MS"/>
                <a:sym typeface="Trebuchet MS"/>
              </a:rPr>
              <a:t>investigate variable relationships for complex concepts such as socioeconomic status, dietary patterns, or psychological scales. </a:t>
            </a:r>
            <a:r>
              <a:rPr lang="en" sz="1150">
                <a:solidFill>
                  <a:srgbClr val="333333"/>
                </a:solidFill>
                <a:highlight>
                  <a:srgbClr val="FFFFFF"/>
                </a:highlight>
              </a:rPr>
              <a:t>Since factor analysis is an explorative analysis it does not distinguish between independent and dependent variables.</a:t>
            </a:r>
          </a:p>
          <a:p>
            <a:pPr marL="457200" lvl="0" indent="-301625" rtl="0">
              <a:spcBef>
                <a:spcPts val="0"/>
              </a:spcBef>
              <a:buClr>
                <a:srgbClr val="333333"/>
              </a:buClr>
              <a:buSzPct val="95833"/>
            </a:pPr>
            <a:r>
              <a:rPr lang="en" sz="1150">
                <a:solidFill>
                  <a:srgbClr val="111111"/>
                </a:solidFill>
                <a:highlight>
                  <a:srgbClr val="FFFFFF"/>
                </a:highlight>
                <a:latin typeface="Trebuchet MS"/>
                <a:ea typeface="Trebuchet MS"/>
                <a:cs typeface="Trebuchet MS"/>
                <a:sym typeface="Trebuchet MS"/>
              </a:rPr>
              <a:t>Each </a:t>
            </a:r>
            <a:r>
              <a:rPr lang="en" sz="1150" b="1">
                <a:solidFill>
                  <a:srgbClr val="111111"/>
                </a:solidFill>
                <a:highlight>
                  <a:srgbClr val="FFFFFF"/>
                </a:highlight>
                <a:latin typeface="Trebuchet MS"/>
                <a:ea typeface="Trebuchet MS"/>
                <a:cs typeface="Trebuchet MS"/>
                <a:sym typeface="Trebuchet MS"/>
              </a:rPr>
              <a:t>factor</a:t>
            </a:r>
            <a:r>
              <a:rPr lang="en" sz="1150">
                <a:solidFill>
                  <a:srgbClr val="111111"/>
                </a:solidFill>
                <a:highlight>
                  <a:srgbClr val="FFFFFF"/>
                </a:highlight>
                <a:latin typeface="Trebuchet MS"/>
                <a:ea typeface="Trebuchet MS"/>
                <a:cs typeface="Trebuchet MS"/>
                <a:sym typeface="Trebuchet MS"/>
              </a:rPr>
              <a:t> captures a certain amount of the overall variance in the observed variables</a:t>
            </a:r>
          </a:p>
          <a:p>
            <a:pPr marL="457200" lvl="0" indent="-301625">
              <a:spcBef>
                <a:spcPts val="0"/>
              </a:spcBef>
              <a:buClr>
                <a:srgbClr val="111111"/>
              </a:buClr>
              <a:buSzPct val="95833"/>
              <a:buFont typeface="Trebuchet MS"/>
            </a:pPr>
            <a:r>
              <a:rPr lang="en" sz="1150" b="1">
                <a:solidFill>
                  <a:srgbClr val="111111"/>
                </a:solidFill>
                <a:highlight>
                  <a:srgbClr val="FFFFFF"/>
                </a:highlight>
                <a:latin typeface="Trebuchet MS"/>
                <a:ea typeface="Trebuchet MS"/>
                <a:cs typeface="Trebuchet MS"/>
                <a:sym typeface="Trebuchet MS"/>
              </a:rPr>
              <a:t>Factor Loadings</a:t>
            </a:r>
            <a:r>
              <a:rPr lang="en" sz="1150">
                <a:solidFill>
                  <a:srgbClr val="111111"/>
                </a:solidFill>
                <a:highlight>
                  <a:srgbClr val="FFFFFF"/>
                </a:highlight>
                <a:latin typeface="Trebuchet MS"/>
                <a:ea typeface="Trebuchet MS"/>
                <a:cs typeface="Trebuchet MS"/>
                <a:sym typeface="Trebuchet MS"/>
              </a:rPr>
              <a:t>: The relationship of each variable to the underlying factor, can be interpreted like</a:t>
            </a:r>
            <a:r>
              <a:rPr lang="en"/>
              <a:t> standardized regression coefficients. </a:t>
            </a:r>
          </a:p>
          <a:p>
            <a:pPr lvl="0">
              <a:spcBef>
                <a:spcPts val="0"/>
              </a:spcBef>
              <a:buNone/>
            </a:pPr>
            <a:endParaRPr sz="1150">
              <a:solidFill>
                <a:srgbClr val="333333"/>
              </a:solidFill>
              <a:highlight>
                <a:srgbClr val="FFFFFF"/>
              </a:highlight>
            </a:endParaRPr>
          </a:p>
          <a:p>
            <a:pPr lvl="0">
              <a:spcBef>
                <a:spcPts val="0"/>
              </a:spcBef>
              <a:buNone/>
            </a:pPr>
            <a:endParaRPr sz="1150">
              <a:solidFill>
                <a:srgbClr val="333333"/>
              </a:solidFill>
              <a:highlight>
                <a:srgbClr val="FFFFFF"/>
              </a:highlight>
            </a:endParaRPr>
          </a:p>
        </p:txBody>
      </p:sp>
    </p:spTree>
    <p:extLst>
      <p:ext uri="{BB962C8B-B14F-4D97-AF65-F5344CB8AC3E}">
        <p14:creationId xmlns:p14="http://schemas.microsoft.com/office/powerpoint/2010/main" val="18217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Emotional support: communication of caring and concern</a:t>
            </a:r>
          </a:p>
          <a:p>
            <a:pPr marL="457200" lvl="0" indent="-228600" rtl="0">
              <a:lnSpc>
                <a:spcPct val="115000"/>
              </a:lnSpc>
              <a:spcBef>
                <a:spcPts val="0"/>
              </a:spcBef>
              <a:buClr>
                <a:schemeClr val="dk1"/>
              </a:buClr>
            </a:pPr>
            <a:r>
              <a:rPr lang="en">
                <a:solidFill>
                  <a:schemeClr val="dk1"/>
                </a:solidFill>
              </a:rPr>
              <a:t>Instrumental support: the provision of concrete assistance </a:t>
            </a:r>
          </a:p>
          <a:p>
            <a:pPr marL="457200" lvl="0" indent="-228600" rtl="0">
              <a:lnSpc>
                <a:spcPct val="115000"/>
              </a:lnSpc>
              <a:spcBef>
                <a:spcPts val="0"/>
              </a:spcBef>
              <a:buClr>
                <a:schemeClr val="dk1"/>
              </a:buClr>
            </a:pPr>
            <a:r>
              <a:rPr lang="en"/>
              <a:t>Informational support: </a:t>
            </a:r>
            <a:r>
              <a:rPr lang="en">
                <a:solidFill>
                  <a:schemeClr val="dk1"/>
                </a:solidFill>
              </a:rPr>
              <a:t>provision of information to guide or advise </a:t>
            </a:r>
          </a:p>
          <a:p>
            <a:pPr lvl="0" indent="2800350" rtl="0">
              <a:lnSpc>
                <a:spcPct val="115000"/>
              </a:lnSpc>
              <a:spcBef>
                <a:spcPts val="0"/>
              </a:spcBef>
              <a:buClr>
                <a:schemeClr val="dk1"/>
              </a:buClr>
              <a:buSzPct val="55000"/>
              <a:buFont typeface="Arial"/>
              <a:buNone/>
            </a:pPr>
            <a:r>
              <a:rPr lang="en" sz="2000">
                <a:solidFill>
                  <a:schemeClr val="dk1"/>
                </a:solidFill>
              </a:rPr>
              <a:t>					</a:t>
            </a:r>
          </a:p>
          <a:p>
            <a:pPr lvl="0" indent="2800350" rtl="0">
              <a:lnSpc>
                <a:spcPct val="115000"/>
              </a:lnSpc>
              <a:spcBef>
                <a:spcPts val="0"/>
              </a:spcBef>
              <a:buClr>
                <a:schemeClr val="dk1"/>
              </a:buClr>
              <a:buSzPct val="55000"/>
              <a:buFont typeface="Arial"/>
              <a:buNone/>
            </a:pPr>
            <a:r>
              <a:rPr lang="en" sz="2000">
                <a:solidFill>
                  <a:schemeClr val="dk1"/>
                </a:solidFill>
              </a:rPr>
              <a:t>				</a:t>
            </a:r>
          </a:p>
          <a:p>
            <a:pPr lvl="0" indent="2800350" rtl="0">
              <a:lnSpc>
                <a:spcPct val="115000"/>
              </a:lnSpc>
              <a:spcBef>
                <a:spcPts val="0"/>
              </a:spcBef>
              <a:buClr>
                <a:schemeClr val="dk1"/>
              </a:buClr>
              <a:buSzPct val="55000"/>
              <a:buFont typeface="Arial"/>
              <a:buNone/>
            </a:pPr>
            <a:r>
              <a:rPr lang="en" sz="2000">
                <a:solidFill>
                  <a:schemeClr val="dk1"/>
                </a:solidFill>
              </a:rPr>
              <a:t>			</a:t>
            </a:r>
          </a:p>
          <a:p>
            <a:pPr lvl="0" indent="2800350" rtl="0">
              <a:lnSpc>
                <a:spcPct val="115000"/>
              </a:lnSpc>
              <a:spcBef>
                <a:spcPts val="0"/>
              </a:spcBef>
              <a:buClr>
                <a:schemeClr val="dk1"/>
              </a:buClr>
              <a:buSzPct val="55000"/>
              <a:buFont typeface="Arial"/>
              <a:buNone/>
            </a:pPr>
            <a:r>
              <a:rPr lang="en" sz="2000">
                <a:solidFill>
                  <a:schemeClr val="dk1"/>
                </a:solidFill>
              </a:rPr>
              <a:t>		</a:t>
            </a:r>
          </a:p>
          <a:p>
            <a:pPr lvl="0">
              <a:spcBef>
                <a:spcPts val="0"/>
              </a:spcBef>
              <a:buNone/>
            </a:pPr>
            <a:endParaRPr/>
          </a:p>
        </p:txBody>
      </p:sp>
    </p:spTree>
    <p:extLst>
      <p:ext uri="{BB962C8B-B14F-4D97-AF65-F5344CB8AC3E}">
        <p14:creationId xmlns:p14="http://schemas.microsoft.com/office/powerpoint/2010/main" val="79705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6 Factors explain 50% of the variance in the observed variables</a:t>
            </a:r>
          </a:p>
          <a:p>
            <a:pPr marL="457200" lvl="0" indent="-228600" rtl="0">
              <a:spcBef>
                <a:spcPts val="0"/>
              </a:spcBef>
            </a:pPr>
            <a:r>
              <a:rPr lang="en"/>
              <a:t>Factor 1: patient’s answers about happiness, depression, anger, anxiety and opinion about support function have strong association to the underlying latent variable. Happiness has negative correlation with factor 1, while others have positive correlation with factor 1</a:t>
            </a:r>
          </a:p>
          <a:p>
            <a:pPr marL="457200" lvl="0" indent="-228600" rtl="0">
              <a:spcBef>
                <a:spcPts val="0"/>
              </a:spcBef>
            </a:pPr>
            <a:r>
              <a:rPr lang="en"/>
              <a:t>Factor 2: similar to Factor 1, except these are answers from partners. Perspectives about support function don’t have much association in this factor category</a:t>
            </a:r>
          </a:p>
          <a:p>
            <a:pPr marL="457200" lvl="0" indent="-228600" rtl="0">
              <a:spcBef>
                <a:spcPts val="0"/>
              </a:spcBef>
            </a:pPr>
            <a:r>
              <a:rPr lang="en"/>
              <a:t>Factor 3 and 4: couples’ opinions about emotional support have some association with opinion about instrumental support </a:t>
            </a:r>
          </a:p>
          <a:p>
            <a:pPr marL="457200" lvl="0" indent="-228600">
              <a:spcBef>
                <a:spcPts val="0"/>
              </a:spcBef>
            </a:pPr>
            <a:r>
              <a:rPr lang="en"/>
              <a:t>Factor 5 and 6: opinions about unsupportive interaction between patients and partners are correlated</a:t>
            </a:r>
          </a:p>
        </p:txBody>
      </p:sp>
    </p:spTree>
    <p:extLst>
      <p:ext uri="{BB962C8B-B14F-4D97-AF65-F5344CB8AC3E}">
        <p14:creationId xmlns:p14="http://schemas.microsoft.com/office/powerpoint/2010/main" val="183724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7284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176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050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06104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0164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4336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9519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386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5223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602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0198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5232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97590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52" name="Shape 52"/>
          <p:cNvCxnSpPr/>
          <p:nvPr/>
        </p:nvCxnSpPr>
        <p:spPr>
          <a:xfrm>
            <a:off x="466325" y="353994"/>
            <a:ext cx="660000" cy="0"/>
          </a:xfrm>
          <a:prstGeom prst="straightConnector1">
            <a:avLst/>
          </a:prstGeom>
          <a:noFill/>
          <a:ln w="76200" cap="flat" cmpd="sng">
            <a:solidFill>
              <a:schemeClr val="dk1"/>
            </a:solidFill>
            <a:prstDash val="solid"/>
            <a:round/>
            <a:headEnd type="none" w="med" len="med"/>
            <a:tailEnd type="none" w="med" len="med"/>
          </a:ln>
        </p:spPr>
      </p:cxnSp>
      <p:sp>
        <p:nvSpPr>
          <p:cNvPr id="53" name="Shape 53"/>
          <p:cNvSpPr txBox="1">
            <a:spLocks noGrp="1"/>
          </p:cNvSpPr>
          <p:nvPr>
            <p:ph type="title"/>
          </p:nvPr>
        </p:nvSpPr>
        <p:spPr>
          <a:xfrm>
            <a:off x="349300" y="450119"/>
            <a:ext cx="3898200" cy="4115400"/>
          </a:xfrm>
          <a:prstGeom prst="rect">
            <a:avLst/>
          </a:prstGeom>
          <a:noFill/>
        </p:spPr>
        <p:txBody>
          <a:bodyPr lIns="91425" tIns="91425" rIns="91425" bIns="91425" anchor="t" anchorCtr="0"/>
          <a:lstStyle>
            <a:lvl1pPr lvl="0" algn="l" rtl="0">
              <a:lnSpc>
                <a:spcPct val="100000"/>
              </a:lnSpc>
              <a:spcBef>
                <a:spcPts val="0"/>
              </a:spcBef>
              <a:spcAft>
                <a:spcPts val="0"/>
              </a:spcAft>
              <a:buClr>
                <a:schemeClr val="dk1"/>
              </a:buClr>
              <a:buSzPct val="100000"/>
              <a:buNone/>
              <a:defRPr sz="3600" b="1">
                <a:solidFill>
                  <a:schemeClr val="dk1"/>
                </a:solidFill>
              </a:defRPr>
            </a:lvl1pPr>
            <a:lvl2pPr lvl="1" algn="l" rtl="0">
              <a:lnSpc>
                <a:spcPct val="100000"/>
              </a:lnSpc>
              <a:spcBef>
                <a:spcPts val="0"/>
              </a:spcBef>
              <a:spcAft>
                <a:spcPts val="0"/>
              </a:spcAft>
              <a:buClr>
                <a:schemeClr val="dk1"/>
              </a:buClr>
              <a:buSzPct val="100000"/>
              <a:buNone/>
              <a:defRPr sz="3600" b="1">
                <a:solidFill>
                  <a:schemeClr val="dk1"/>
                </a:solidFill>
              </a:defRPr>
            </a:lvl2pPr>
            <a:lvl3pPr lvl="2" algn="l" rtl="0">
              <a:lnSpc>
                <a:spcPct val="100000"/>
              </a:lnSpc>
              <a:spcBef>
                <a:spcPts val="0"/>
              </a:spcBef>
              <a:spcAft>
                <a:spcPts val="0"/>
              </a:spcAft>
              <a:buClr>
                <a:schemeClr val="dk1"/>
              </a:buClr>
              <a:buSzPct val="100000"/>
              <a:buNone/>
              <a:defRPr sz="3600" b="1">
                <a:solidFill>
                  <a:schemeClr val="dk1"/>
                </a:solidFill>
              </a:defRPr>
            </a:lvl3pPr>
            <a:lvl4pPr lvl="3" algn="l" rtl="0">
              <a:lnSpc>
                <a:spcPct val="100000"/>
              </a:lnSpc>
              <a:spcBef>
                <a:spcPts val="0"/>
              </a:spcBef>
              <a:spcAft>
                <a:spcPts val="0"/>
              </a:spcAft>
              <a:buClr>
                <a:schemeClr val="dk1"/>
              </a:buClr>
              <a:buSzPct val="100000"/>
              <a:buNone/>
              <a:defRPr sz="3600" b="1">
                <a:solidFill>
                  <a:schemeClr val="dk1"/>
                </a:solidFill>
              </a:defRPr>
            </a:lvl4pPr>
            <a:lvl5pPr lvl="4" algn="l" rtl="0">
              <a:lnSpc>
                <a:spcPct val="100000"/>
              </a:lnSpc>
              <a:spcBef>
                <a:spcPts val="0"/>
              </a:spcBef>
              <a:spcAft>
                <a:spcPts val="0"/>
              </a:spcAft>
              <a:buClr>
                <a:schemeClr val="dk1"/>
              </a:buClr>
              <a:buSzPct val="100000"/>
              <a:buNone/>
              <a:defRPr sz="3600" b="1">
                <a:solidFill>
                  <a:schemeClr val="dk1"/>
                </a:solidFill>
              </a:defRPr>
            </a:lvl5pPr>
            <a:lvl6pPr lvl="5" algn="l" rtl="0">
              <a:lnSpc>
                <a:spcPct val="100000"/>
              </a:lnSpc>
              <a:spcBef>
                <a:spcPts val="0"/>
              </a:spcBef>
              <a:spcAft>
                <a:spcPts val="0"/>
              </a:spcAft>
              <a:buClr>
                <a:schemeClr val="dk1"/>
              </a:buClr>
              <a:buSzPct val="100000"/>
              <a:buNone/>
              <a:defRPr sz="3600" b="1">
                <a:solidFill>
                  <a:schemeClr val="dk1"/>
                </a:solidFill>
              </a:defRPr>
            </a:lvl6pPr>
            <a:lvl7pPr lvl="6" algn="l" rtl="0">
              <a:lnSpc>
                <a:spcPct val="100000"/>
              </a:lnSpc>
              <a:spcBef>
                <a:spcPts val="0"/>
              </a:spcBef>
              <a:spcAft>
                <a:spcPts val="0"/>
              </a:spcAft>
              <a:buClr>
                <a:schemeClr val="dk1"/>
              </a:buClr>
              <a:buSzPct val="100000"/>
              <a:buNone/>
              <a:defRPr sz="3600" b="1">
                <a:solidFill>
                  <a:schemeClr val="dk1"/>
                </a:solidFill>
              </a:defRPr>
            </a:lvl7pPr>
            <a:lvl8pPr lvl="7" algn="l" rtl="0">
              <a:lnSpc>
                <a:spcPct val="100000"/>
              </a:lnSpc>
              <a:spcBef>
                <a:spcPts val="0"/>
              </a:spcBef>
              <a:spcAft>
                <a:spcPts val="0"/>
              </a:spcAft>
              <a:buClr>
                <a:schemeClr val="dk1"/>
              </a:buClr>
              <a:buSzPct val="100000"/>
              <a:buNone/>
              <a:defRPr sz="3600" b="1">
                <a:solidFill>
                  <a:schemeClr val="dk1"/>
                </a:solidFill>
              </a:defRPr>
            </a:lvl8pPr>
            <a:lvl9pPr lvl="8" algn="l" rtl="0">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54" name="Shape 54"/>
          <p:cNvSpPr txBox="1">
            <a:spLocks noGrp="1"/>
          </p:cNvSpPr>
          <p:nvPr>
            <p:ph type="body" idx="1"/>
          </p:nvPr>
        </p:nvSpPr>
        <p:spPr>
          <a:xfrm>
            <a:off x="4572000" y="450119"/>
            <a:ext cx="4222800" cy="4115400"/>
          </a:xfrm>
          <a:prstGeom prst="rect">
            <a:avLst/>
          </a:prstGeom>
          <a:noFill/>
        </p:spPr>
        <p:txBody>
          <a:bodyPr lIns="91425" tIns="91425" rIns="91425" bIns="91425" anchor="t" anchorCtr="0"/>
          <a:lstStyle>
            <a:lvl1pPr lvl="0" algn="l" rtl="0">
              <a:lnSpc>
                <a:spcPct val="115000"/>
              </a:lnSpc>
              <a:spcBef>
                <a:spcPts val="0"/>
              </a:spcBef>
              <a:spcAft>
                <a:spcPts val="1600"/>
              </a:spcAft>
              <a:buClr>
                <a:schemeClr val="dk2"/>
              </a:buClr>
              <a:buSzPct val="100000"/>
              <a:defRPr sz="1600">
                <a:solidFill>
                  <a:schemeClr val="dk2"/>
                </a:solidFill>
              </a:defRPr>
            </a:lvl1pPr>
            <a:lvl2pPr lvl="1" algn="l" rtl="0">
              <a:lnSpc>
                <a:spcPct val="115000"/>
              </a:lnSpc>
              <a:spcBef>
                <a:spcPts val="0"/>
              </a:spcBef>
              <a:spcAft>
                <a:spcPts val="1600"/>
              </a:spcAft>
              <a:buClr>
                <a:schemeClr val="dk2"/>
              </a:buClr>
              <a:defRPr sz="1400">
                <a:solidFill>
                  <a:schemeClr val="dk2"/>
                </a:solidFill>
              </a:defRPr>
            </a:lvl2pPr>
            <a:lvl3pPr lvl="2" algn="l" rtl="0">
              <a:lnSpc>
                <a:spcPct val="115000"/>
              </a:lnSpc>
              <a:spcBef>
                <a:spcPts val="0"/>
              </a:spcBef>
              <a:spcAft>
                <a:spcPts val="1600"/>
              </a:spcAft>
              <a:buClr>
                <a:schemeClr val="dk2"/>
              </a:buClr>
              <a:defRPr sz="1400">
                <a:solidFill>
                  <a:schemeClr val="dk2"/>
                </a:solidFill>
              </a:defRPr>
            </a:lvl3pPr>
            <a:lvl4pPr lvl="3" algn="l" rtl="0">
              <a:lnSpc>
                <a:spcPct val="115000"/>
              </a:lnSpc>
              <a:spcBef>
                <a:spcPts val="0"/>
              </a:spcBef>
              <a:spcAft>
                <a:spcPts val="1600"/>
              </a:spcAft>
              <a:buClr>
                <a:schemeClr val="dk2"/>
              </a:buClr>
              <a:defRPr sz="1400">
                <a:solidFill>
                  <a:schemeClr val="dk2"/>
                </a:solidFill>
              </a:defRPr>
            </a:lvl4pPr>
            <a:lvl5pPr lvl="4" algn="l" rtl="0">
              <a:lnSpc>
                <a:spcPct val="115000"/>
              </a:lnSpc>
              <a:spcBef>
                <a:spcPts val="0"/>
              </a:spcBef>
              <a:spcAft>
                <a:spcPts val="1600"/>
              </a:spcAft>
              <a:buClr>
                <a:schemeClr val="dk2"/>
              </a:buClr>
              <a:defRPr sz="1400">
                <a:solidFill>
                  <a:schemeClr val="dk2"/>
                </a:solidFill>
              </a:defRPr>
            </a:lvl5pPr>
            <a:lvl6pPr lvl="5" algn="l" rtl="0">
              <a:lnSpc>
                <a:spcPct val="115000"/>
              </a:lnSpc>
              <a:spcBef>
                <a:spcPts val="0"/>
              </a:spcBef>
              <a:spcAft>
                <a:spcPts val="1600"/>
              </a:spcAft>
              <a:buClr>
                <a:schemeClr val="dk2"/>
              </a:buClr>
              <a:defRPr sz="1400">
                <a:solidFill>
                  <a:schemeClr val="dk2"/>
                </a:solidFill>
              </a:defRPr>
            </a:lvl6pPr>
            <a:lvl7pPr lvl="6" algn="l" rtl="0">
              <a:lnSpc>
                <a:spcPct val="115000"/>
              </a:lnSpc>
              <a:spcBef>
                <a:spcPts val="0"/>
              </a:spcBef>
              <a:spcAft>
                <a:spcPts val="1600"/>
              </a:spcAft>
              <a:buClr>
                <a:schemeClr val="dk2"/>
              </a:buClr>
              <a:defRPr sz="1400">
                <a:solidFill>
                  <a:schemeClr val="dk2"/>
                </a:solidFill>
              </a:defRPr>
            </a:lvl7pPr>
            <a:lvl8pPr lvl="7" algn="l" rtl="0">
              <a:lnSpc>
                <a:spcPct val="115000"/>
              </a:lnSpc>
              <a:spcBef>
                <a:spcPts val="0"/>
              </a:spcBef>
              <a:spcAft>
                <a:spcPts val="1600"/>
              </a:spcAft>
              <a:buClr>
                <a:schemeClr val="dk2"/>
              </a:buClr>
              <a:defRPr sz="1400">
                <a:solidFill>
                  <a:schemeClr val="dk2"/>
                </a:solidFill>
              </a:defRPr>
            </a:lvl8pPr>
            <a:lvl9pPr lvl="8" algn="l" rtl="0">
              <a:lnSpc>
                <a:spcPct val="115000"/>
              </a:lnSpc>
              <a:spcBef>
                <a:spcPts val="0"/>
              </a:spcBef>
              <a:spcAft>
                <a:spcPts val="1600"/>
              </a:spcAft>
              <a:buClr>
                <a:schemeClr val="dk2"/>
              </a:buClr>
              <a:defRPr sz="1400">
                <a:solidFill>
                  <a:schemeClr val="dk2"/>
                </a:solidFill>
              </a:defRPr>
            </a:lvl9pPr>
          </a:lstStyle>
          <a:p>
            <a:endParaRPr/>
          </a:p>
        </p:txBody>
      </p:sp>
      <p:sp>
        <p:nvSpPr>
          <p:cNvPr id="55" name="Shape 55"/>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6"/>
        <p:cNvGrpSpPr/>
        <p:nvPr/>
      </p:nvGrpSpPr>
      <p:grpSpPr>
        <a:xfrm>
          <a:off x="0" y="0"/>
          <a:ext cx="0" cy="0"/>
          <a:chOff x="0" y="0"/>
          <a:chExt cx="0" cy="0"/>
        </a:xfrm>
      </p:grpSpPr>
      <p:sp>
        <p:nvSpPr>
          <p:cNvPr id="57" name="Shape 57"/>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0" y="4665575"/>
            <a:ext cx="9144000" cy="477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9" name="Shape 59"/>
          <p:cNvSpPr txBox="1">
            <a:spLocks noGrp="1"/>
          </p:cNvSpPr>
          <p:nvPr>
            <p:ph type="title"/>
          </p:nvPr>
        </p:nvSpPr>
        <p:spPr>
          <a:xfrm>
            <a:off x="349300" y="334525"/>
            <a:ext cx="7407000" cy="663000"/>
          </a:xfrm>
          <a:prstGeom prst="rect">
            <a:avLst/>
          </a:prstGeom>
          <a:noFill/>
        </p:spPr>
        <p:txBody>
          <a:bodyPr lIns="91425" tIns="91425" rIns="91425" bIns="91425" anchor="b" anchorCtr="0"/>
          <a:lstStyle>
            <a:lvl1pPr lvl="0" algn="l" rtl="0">
              <a:lnSpc>
                <a:spcPct val="100000"/>
              </a:lnSpc>
              <a:spcBef>
                <a:spcPts val="0"/>
              </a:spcBef>
              <a:spcAft>
                <a:spcPts val="0"/>
              </a:spcAft>
              <a:buClr>
                <a:schemeClr val="dk1"/>
              </a:buClr>
              <a:buSzPct val="100000"/>
              <a:buNone/>
              <a:defRPr sz="3200" b="1">
                <a:solidFill>
                  <a:schemeClr val="dk1"/>
                </a:solidFill>
              </a:defRPr>
            </a:lvl1pPr>
            <a:lvl2pPr lvl="1" algn="l" rtl="0">
              <a:lnSpc>
                <a:spcPct val="100000"/>
              </a:lnSpc>
              <a:spcBef>
                <a:spcPts val="0"/>
              </a:spcBef>
              <a:spcAft>
                <a:spcPts val="0"/>
              </a:spcAft>
              <a:buClr>
                <a:schemeClr val="dk1"/>
              </a:buClr>
              <a:buSzPct val="100000"/>
              <a:buNone/>
              <a:defRPr sz="3200" b="1">
                <a:solidFill>
                  <a:schemeClr val="dk1"/>
                </a:solidFill>
              </a:defRPr>
            </a:lvl2pPr>
            <a:lvl3pPr lvl="2" algn="l" rtl="0">
              <a:lnSpc>
                <a:spcPct val="100000"/>
              </a:lnSpc>
              <a:spcBef>
                <a:spcPts val="0"/>
              </a:spcBef>
              <a:spcAft>
                <a:spcPts val="0"/>
              </a:spcAft>
              <a:buClr>
                <a:schemeClr val="dk1"/>
              </a:buClr>
              <a:buSzPct val="100000"/>
              <a:buNone/>
              <a:defRPr sz="3200" b="1">
                <a:solidFill>
                  <a:schemeClr val="dk1"/>
                </a:solidFill>
              </a:defRPr>
            </a:lvl3pPr>
            <a:lvl4pPr lvl="3" algn="l" rtl="0">
              <a:lnSpc>
                <a:spcPct val="100000"/>
              </a:lnSpc>
              <a:spcBef>
                <a:spcPts val="0"/>
              </a:spcBef>
              <a:spcAft>
                <a:spcPts val="0"/>
              </a:spcAft>
              <a:buClr>
                <a:schemeClr val="dk1"/>
              </a:buClr>
              <a:buSzPct val="100000"/>
              <a:buNone/>
              <a:defRPr sz="3200" b="1">
                <a:solidFill>
                  <a:schemeClr val="dk1"/>
                </a:solidFill>
              </a:defRPr>
            </a:lvl4pPr>
            <a:lvl5pPr lvl="4" algn="l" rtl="0">
              <a:lnSpc>
                <a:spcPct val="100000"/>
              </a:lnSpc>
              <a:spcBef>
                <a:spcPts val="0"/>
              </a:spcBef>
              <a:spcAft>
                <a:spcPts val="0"/>
              </a:spcAft>
              <a:buClr>
                <a:schemeClr val="dk1"/>
              </a:buClr>
              <a:buSzPct val="100000"/>
              <a:buNone/>
              <a:defRPr sz="3200" b="1">
                <a:solidFill>
                  <a:schemeClr val="dk1"/>
                </a:solidFill>
              </a:defRPr>
            </a:lvl5pPr>
            <a:lvl6pPr lvl="5" algn="l" rtl="0">
              <a:lnSpc>
                <a:spcPct val="100000"/>
              </a:lnSpc>
              <a:spcBef>
                <a:spcPts val="0"/>
              </a:spcBef>
              <a:spcAft>
                <a:spcPts val="0"/>
              </a:spcAft>
              <a:buClr>
                <a:schemeClr val="dk1"/>
              </a:buClr>
              <a:buSzPct val="100000"/>
              <a:buNone/>
              <a:defRPr sz="3200" b="1">
                <a:solidFill>
                  <a:schemeClr val="dk1"/>
                </a:solidFill>
              </a:defRPr>
            </a:lvl6pPr>
            <a:lvl7pPr lvl="6" algn="l" rtl="0">
              <a:lnSpc>
                <a:spcPct val="100000"/>
              </a:lnSpc>
              <a:spcBef>
                <a:spcPts val="0"/>
              </a:spcBef>
              <a:spcAft>
                <a:spcPts val="0"/>
              </a:spcAft>
              <a:buClr>
                <a:schemeClr val="dk1"/>
              </a:buClr>
              <a:buSzPct val="100000"/>
              <a:buNone/>
              <a:defRPr sz="3200" b="1">
                <a:solidFill>
                  <a:schemeClr val="dk1"/>
                </a:solidFill>
              </a:defRPr>
            </a:lvl7pPr>
            <a:lvl8pPr lvl="7" algn="l" rtl="0">
              <a:lnSpc>
                <a:spcPct val="100000"/>
              </a:lnSpc>
              <a:spcBef>
                <a:spcPts val="0"/>
              </a:spcBef>
              <a:spcAft>
                <a:spcPts val="0"/>
              </a:spcAft>
              <a:buClr>
                <a:schemeClr val="dk1"/>
              </a:buClr>
              <a:buSzPct val="100000"/>
              <a:buNone/>
              <a:defRPr sz="3200" b="1">
                <a:solidFill>
                  <a:schemeClr val="dk1"/>
                </a:solidFill>
              </a:defRPr>
            </a:lvl8pPr>
            <a:lvl9pPr lvl="8" algn="l" rtl="0">
              <a:lnSpc>
                <a:spcPct val="100000"/>
              </a:lnSpc>
              <a:spcBef>
                <a:spcPts val="0"/>
              </a:spcBef>
              <a:spcAft>
                <a:spcPts val="0"/>
              </a:spcAft>
              <a:buClr>
                <a:schemeClr val="dk1"/>
              </a:buClr>
              <a:buSzPct val="100000"/>
              <a:buNone/>
              <a:defRPr sz="3200" b="1">
                <a:solidFill>
                  <a:schemeClr val="dk1"/>
                </a:solidFill>
              </a:defRPr>
            </a:lvl9pPr>
          </a:lstStyle>
          <a:p>
            <a:endParaRPr/>
          </a:p>
        </p:txBody>
      </p:sp>
      <p:sp>
        <p:nvSpPr>
          <p:cNvPr id="60" name="Shape 60"/>
          <p:cNvSpPr txBox="1">
            <a:spLocks noGrp="1"/>
          </p:cNvSpPr>
          <p:nvPr>
            <p:ph type="body" idx="1"/>
          </p:nvPr>
        </p:nvSpPr>
        <p:spPr>
          <a:xfrm>
            <a:off x="349300" y="1147425"/>
            <a:ext cx="7407000" cy="3172500"/>
          </a:xfrm>
          <a:prstGeom prst="rect">
            <a:avLst/>
          </a:prstGeom>
          <a:noFill/>
        </p:spPr>
        <p:txBody>
          <a:bodyPr lIns="91425" tIns="91425" rIns="91425" bIns="91425" anchor="t" anchorCtr="0"/>
          <a:lstStyle>
            <a:lvl1pPr lvl="0" algn="l" rtl="0">
              <a:lnSpc>
                <a:spcPct val="115000"/>
              </a:lnSpc>
              <a:spcBef>
                <a:spcPts val="0"/>
              </a:spcBef>
              <a:spcAft>
                <a:spcPts val="1600"/>
              </a:spcAft>
              <a:buClr>
                <a:schemeClr val="dk2"/>
              </a:buClr>
              <a:buSzPct val="100000"/>
              <a:defRPr sz="1600">
                <a:solidFill>
                  <a:schemeClr val="dk2"/>
                </a:solidFill>
              </a:defRPr>
            </a:lvl1pPr>
            <a:lvl2pPr lvl="1" algn="l" rtl="0">
              <a:lnSpc>
                <a:spcPct val="115000"/>
              </a:lnSpc>
              <a:spcBef>
                <a:spcPts val="0"/>
              </a:spcBef>
              <a:spcAft>
                <a:spcPts val="1600"/>
              </a:spcAft>
              <a:buClr>
                <a:schemeClr val="dk2"/>
              </a:buClr>
              <a:defRPr sz="1400">
                <a:solidFill>
                  <a:schemeClr val="dk2"/>
                </a:solidFill>
              </a:defRPr>
            </a:lvl2pPr>
            <a:lvl3pPr lvl="2" algn="l" rtl="0">
              <a:lnSpc>
                <a:spcPct val="115000"/>
              </a:lnSpc>
              <a:spcBef>
                <a:spcPts val="0"/>
              </a:spcBef>
              <a:spcAft>
                <a:spcPts val="1600"/>
              </a:spcAft>
              <a:buClr>
                <a:schemeClr val="dk2"/>
              </a:buClr>
              <a:defRPr sz="1400">
                <a:solidFill>
                  <a:schemeClr val="dk2"/>
                </a:solidFill>
              </a:defRPr>
            </a:lvl3pPr>
            <a:lvl4pPr lvl="3" algn="l" rtl="0">
              <a:lnSpc>
                <a:spcPct val="115000"/>
              </a:lnSpc>
              <a:spcBef>
                <a:spcPts val="0"/>
              </a:spcBef>
              <a:spcAft>
                <a:spcPts val="1600"/>
              </a:spcAft>
              <a:buClr>
                <a:schemeClr val="dk2"/>
              </a:buClr>
              <a:defRPr sz="1400">
                <a:solidFill>
                  <a:schemeClr val="dk2"/>
                </a:solidFill>
              </a:defRPr>
            </a:lvl4pPr>
            <a:lvl5pPr lvl="4" algn="l" rtl="0">
              <a:lnSpc>
                <a:spcPct val="115000"/>
              </a:lnSpc>
              <a:spcBef>
                <a:spcPts val="0"/>
              </a:spcBef>
              <a:spcAft>
                <a:spcPts val="1600"/>
              </a:spcAft>
              <a:buClr>
                <a:schemeClr val="dk2"/>
              </a:buClr>
              <a:defRPr sz="1400">
                <a:solidFill>
                  <a:schemeClr val="dk2"/>
                </a:solidFill>
              </a:defRPr>
            </a:lvl5pPr>
            <a:lvl6pPr lvl="5" algn="l" rtl="0">
              <a:lnSpc>
                <a:spcPct val="115000"/>
              </a:lnSpc>
              <a:spcBef>
                <a:spcPts val="0"/>
              </a:spcBef>
              <a:spcAft>
                <a:spcPts val="1600"/>
              </a:spcAft>
              <a:buClr>
                <a:schemeClr val="dk2"/>
              </a:buClr>
              <a:defRPr sz="1400">
                <a:solidFill>
                  <a:schemeClr val="dk2"/>
                </a:solidFill>
              </a:defRPr>
            </a:lvl6pPr>
            <a:lvl7pPr lvl="6" algn="l" rtl="0">
              <a:lnSpc>
                <a:spcPct val="115000"/>
              </a:lnSpc>
              <a:spcBef>
                <a:spcPts val="0"/>
              </a:spcBef>
              <a:spcAft>
                <a:spcPts val="1600"/>
              </a:spcAft>
              <a:buClr>
                <a:schemeClr val="dk2"/>
              </a:buClr>
              <a:defRPr sz="1400">
                <a:solidFill>
                  <a:schemeClr val="dk2"/>
                </a:solidFill>
              </a:defRPr>
            </a:lvl7pPr>
            <a:lvl8pPr lvl="7" algn="l" rtl="0">
              <a:lnSpc>
                <a:spcPct val="115000"/>
              </a:lnSpc>
              <a:spcBef>
                <a:spcPts val="0"/>
              </a:spcBef>
              <a:spcAft>
                <a:spcPts val="1600"/>
              </a:spcAft>
              <a:buClr>
                <a:schemeClr val="dk2"/>
              </a:buClr>
              <a:defRPr sz="1400">
                <a:solidFill>
                  <a:schemeClr val="dk2"/>
                </a:solidFill>
              </a:defRPr>
            </a:lvl8pPr>
            <a:lvl9pPr lvl="8" algn="l" rtl="0">
              <a:lnSpc>
                <a:spcPct val="115000"/>
              </a:lnSpc>
              <a:spcBef>
                <a:spcPts val="0"/>
              </a:spcBef>
              <a:spcAft>
                <a:spcPts val="1600"/>
              </a:spcAft>
              <a:buClr>
                <a:schemeClr val="dk2"/>
              </a:buClr>
              <a:defRPr sz="1400">
                <a:solidFill>
                  <a:schemeClr val="dk2"/>
                </a:solidFill>
              </a:defRPr>
            </a:lvl9pPr>
          </a:lstStyle>
          <a:p>
            <a:endParaRPr/>
          </a:p>
        </p:txBody>
      </p:sp>
      <p:sp>
        <p:nvSpPr>
          <p:cNvPr id="61" name="Shape 61"/>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 sz="1000">
                <a:solidFill>
                  <a:schemeClr val="lt1"/>
                </a:solidFill>
              </a:rPr>
              <a:t>‹#›</a:t>
            </a:fld>
            <a:endParaRPr lang="en" sz="100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66"/>
        <p:cNvGrpSpPr/>
        <p:nvPr/>
      </p:nvGrpSpPr>
      <p:grpSpPr>
        <a:xfrm>
          <a:off x="0" y="0"/>
          <a:ext cx="0" cy="0"/>
          <a:chOff x="0" y="0"/>
          <a:chExt cx="0" cy="0"/>
        </a:xfrm>
      </p:grpSpPr>
      <p:cxnSp>
        <p:nvCxnSpPr>
          <p:cNvPr id="67" name="Shape 67"/>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68" name="Shape 68"/>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69" name="Shape 69"/>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70" name="Shape 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71"/>
        <p:cNvGrpSpPr/>
        <p:nvPr/>
      </p:nvGrpSpPr>
      <p:grpSpPr>
        <a:xfrm>
          <a:off x="0" y="0"/>
          <a:ext cx="0" cy="0"/>
          <a:chOff x="0" y="0"/>
          <a:chExt cx="0" cy="0"/>
        </a:xfrm>
      </p:grpSpPr>
      <p:cxnSp>
        <p:nvCxnSpPr>
          <p:cNvPr id="72" name="Shape 72"/>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73" name="Shape 73"/>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74" name="Shape 7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5"/>
        <p:cNvGrpSpPr/>
        <p:nvPr/>
      </p:nvGrpSpPr>
      <p:grpSpPr>
        <a:xfrm>
          <a:off x="0" y="0"/>
          <a:ext cx="0" cy="0"/>
          <a:chOff x="0" y="0"/>
          <a:chExt cx="0" cy="0"/>
        </a:xfrm>
      </p:grpSpPr>
      <p:sp>
        <p:nvSpPr>
          <p:cNvPr id="76" name="Shape 76"/>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9" name="Shape 7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2" name="Shape 8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3" name="Shape 8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4" name="Shape 8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7" name="Shape 8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90" name="Shape 9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91" name="Shape 9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4" name="Shape 9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5"/>
        <p:cNvGrpSpPr/>
        <p:nvPr/>
      </p:nvGrpSpPr>
      <p:grpSpPr>
        <a:xfrm>
          <a:off x="0" y="0"/>
          <a:ext cx="0" cy="0"/>
          <a:chOff x="0" y="0"/>
          <a:chExt cx="0" cy="0"/>
        </a:xfrm>
      </p:grpSpPr>
      <p:sp>
        <p:nvSpPr>
          <p:cNvPr id="96" name="Shape 96"/>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97" name="Shape 97"/>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98" name="Shape 98"/>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99" name="Shape 99"/>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00" name="Shape 10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101" name="Shape 10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aption">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rtl="0">
              <a:lnSpc>
                <a:spcPct val="100000"/>
              </a:lnSpc>
              <a:spcBef>
                <a:spcPts val="0"/>
              </a:spcBef>
              <a:spcAft>
                <a:spcPts val="0"/>
              </a:spcAft>
              <a:buSzPct val="100000"/>
              <a:buNone/>
              <a:defRPr sz="2100"/>
            </a:lvl1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sp>
        <p:nvSpPr>
          <p:cNvPr id="106" name="Shape 106"/>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rtl="0">
              <a:spcBef>
                <a:spcPts val="0"/>
              </a:spcBef>
              <a:buSzPct val="100000"/>
              <a:defRPr sz="14000" b="1"/>
            </a:lvl1pPr>
            <a:lvl2pPr lvl="1" algn="ctr" rtl="0">
              <a:spcBef>
                <a:spcPts val="0"/>
              </a:spcBef>
              <a:buSzPct val="100000"/>
              <a:defRPr sz="14000" b="1"/>
            </a:lvl2pPr>
            <a:lvl3pPr lvl="2" algn="ctr" rtl="0">
              <a:spcBef>
                <a:spcPts val="0"/>
              </a:spcBef>
              <a:buSzPct val="100000"/>
              <a:defRPr sz="14000" b="1"/>
            </a:lvl3pPr>
            <a:lvl4pPr lvl="3" algn="ctr" rtl="0">
              <a:spcBef>
                <a:spcPts val="0"/>
              </a:spcBef>
              <a:buSzPct val="100000"/>
              <a:defRPr sz="14000" b="1"/>
            </a:lvl4pPr>
            <a:lvl5pPr lvl="4" algn="ctr" rtl="0">
              <a:spcBef>
                <a:spcPts val="0"/>
              </a:spcBef>
              <a:buSzPct val="100000"/>
              <a:defRPr sz="14000" b="1"/>
            </a:lvl5pPr>
            <a:lvl6pPr lvl="5" algn="ctr" rtl="0">
              <a:spcBef>
                <a:spcPts val="0"/>
              </a:spcBef>
              <a:buSzPct val="100000"/>
              <a:defRPr sz="14000" b="1"/>
            </a:lvl6pPr>
            <a:lvl7pPr lvl="6" algn="ctr" rtl="0">
              <a:spcBef>
                <a:spcPts val="0"/>
              </a:spcBef>
              <a:buSzPct val="100000"/>
              <a:defRPr sz="14000" b="1"/>
            </a:lvl7pPr>
            <a:lvl8pPr lvl="7" algn="ctr" rtl="0">
              <a:spcBef>
                <a:spcPts val="0"/>
              </a:spcBef>
              <a:buSzPct val="100000"/>
              <a:defRPr sz="14000" b="1"/>
            </a:lvl8pPr>
            <a:lvl9pPr lvl="8" algn="ctr" rtl="0">
              <a:spcBef>
                <a:spcPts val="0"/>
              </a:spcBef>
              <a:buSzPct val="100000"/>
              <a:defRPr sz="14000" b="1"/>
            </a:lvl9pPr>
          </a:lstStyle>
          <a:p>
            <a:endParaRPr/>
          </a:p>
        </p:txBody>
      </p:sp>
      <p:sp>
        <p:nvSpPr>
          <p:cNvPr id="108" name="Shape 108"/>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09" name="Shape 10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0"/>
        <p:cNvGrpSpPr/>
        <p:nvPr/>
      </p:nvGrpSpPr>
      <p:grpSpPr>
        <a:xfrm>
          <a:off x="0" y="0"/>
          <a:ext cx="0" cy="0"/>
          <a:chOff x="0" y="0"/>
          <a:chExt cx="0" cy="0"/>
        </a:xfrm>
      </p:grpSpPr>
      <p:sp>
        <p:nvSpPr>
          <p:cNvPr id="111" name="Shape 11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64" name="Shape 64"/>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65" name="Shape 65"/>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97900" y="1077450"/>
            <a:ext cx="8278500" cy="2988600"/>
          </a:xfrm>
          <a:prstGeom prst="rect">
            <a:avLst/>
          </a:prstGeom>
        </p:spPr>
        <p:txBody>
          <a:bodyPr lIns="91425" tIns="91425" rIns="91425" bIns="91425" anchor="t" anchorCtr="0">
            <a:noAutofit/>
          </a:bodyPr>
          <a:lstStyle/>
          <a:p>
            <a:pPr lvl="0" algn="ctr" rtl="0">
              <a:spcBef>
                <a:spcPts val="0"/>
              </a:spcBef>
              <a:buNone/>
            </a:pPr>
            <a:r>
              <a:rPr lang="en" sz="3000"/>
              <a:t>Does a Couple’s Supportive Action Affect Patient’s Treatment on Diabetes?</a:t>
            </a:r>
          </a:p>
          <a:p>
            <a:pPr lvl="0" algn="ctr" rtl="0">
              <a:spcBef>
                <a:spcPts val="0"/>
              </a:spcBef>
              <a:buNone/>
            </a:pPr>
            <a:endParaRPr b="0"/>
          </a:p>
          <a:p>
            <a:pPr lvl="0" algn="ctr" rtl="0">
              <a:spcBef>
                <a:spcPts val="0"/>
              </a:spcBef>
              <a:buClr>
                <a:schemeClr val="dk1"/>
              </a:buClr>
              <a:buSzPct val="30555"/>
              <a:buFont typeface="Arial"/>
              <a:buNone/>
            </a:pPr>
            <a:endParaRPr b="0" i="1"/>
          </a:p>
        </p:txBody>
      </p:sp>
      <p:sp>
        <p:nvSpPr>
          <p:cNvPr id="117" name="Shape 117"/>
          <p:cNvSpPr txBox="1">
            <a:spLocks noGrp="1"/>
          </p:cNvSpPr>
          <p:nvPr>
            <p:ph type="body" idx="1"/>
          </p:nvPr>
        </p:nvSpPr>
        <p:spPr>
          <a:xfrm>
            <a:off x="2460600" y="2959824"/>
            <a:ext cx="4222800" cy="1703399"/>
          </a:xfrm>
          <a:prstGeom prst="rect">
            <a:avLst/>
          </a:prstGeom>
        </p:spPr>
        <p:txBody>
          <a:bodyPr lIns="91425" tIns="91425" rIns="91425" bIns="91425" anchor="t" anchorCtr="0">
            <a:noAutofit/>
          </a:bodyPr>
          <a:lstStyle/>
          <a:p>
            <a:pPr lvl="0" algn="ctr" rtl="0">
              <a:lnSpc>
                <a:spcPct val="100000"/>
              </a:lnSpc>
              <a:spcBef>
                <a:spcPts val="0"/>
              </a:spcBef>
              <a:buNone/>
            </a:pPr>
            <a:r>
              <a:rPr lang="en" sz="2000">
                <a:solidFill>
                  <a:srgbClr val="666666"/>
                </a:solidFill>
              </a:rPr>
              <a:t>Andersen Chang</a:t>
            </a:r>
          </a:p>
          <a:p>
            <a:pPr lvl="0" algn="ctr" rtl="0">
              <a:lnSpc>
                <a:spcPct val="100000"/>
              </a:lnSpc>
              <a:spcBef>
                <a:spcPts val="0"/>
              </a:spcBef>
              <a:buClr>
                <a:schemeClr val="dk1"/>
              </a:buClr>
              <a:buSzPct val="55000"/>
              <a:buFont typeface="Arial"/>
              <a:buNone/>
            </a:pPr>
            <a:r>
              <a:rPr lang="en" sz="2000">
                <a:solidFill>
                  <a:srgbClr val="666666"/>
                </a:solidFill>
              </a:rPr>
              <a:t>Mengran He</a:t>
            </a:r>
          </a:p>
        </p:txBody>
      </p:sp>
      <p:sp>
        <p:nvSpPr>
          <p:cNvPr id="118" name="Shape 1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27725" y="98100"/>
            <a:ext cx="8141400" cy="4428300"/>
          </a:xfrm>
          <a:prstGeom prst="rect">
            <a:avLst/>
          </a:prstGeom>
        </p:spPr>
        <p:txBody>
          <a:bodyPr lIns="91425" tIns="91425" rIns="91425" bIns="91425" anchor="t" anchorCtr="0">
            <a:noAutofit/>
          </a:bodyPr>
          <a:lstStyle/>
          <a:p>
            <a:pPr lvl="0" rtl="0">
              <a:spcBef>
                <a:spcPts val="0"/>
              </a:spcBef>
              <a:buNone/>
            </a:pPr>
            <a:r>
              <a:rPr lang="en" sz="2000" b="1">
                <a:solidFill>
                  <a:srgbClr val="000000"/>
                </a:solidFill>
              </a:rPr>
              <a:t>1343 complete cases (119 couples) out of 1576 recorded days.</a:t>
            </a:r>
          </a:p>
        </p:txBody>
      </p:sp>
      <p:sp>
        <p:nvSpPr>
          <p:cNvPr id="183" name="Shape 18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pic>
        <p:nvPicPr>
          <p:cNvPr id="184" name="Shape 184"/>
          <p:cNvPicPr preferRelativeResize="0"/>
          <p:nvPr/>
        </p:nvPicPr>
        <p:blipFill>
          <a:blip r:embed="rId3">
            <a:alphaModFix/>
          </a:blip>
          <a:stretch>
            <a:fillRect/>
          </a:stretch>
        </p:blipFill>
        <p:spPr>
          <a:xfrm>
            <a:off x="2369325" y="884700"/>
            <a:ext cx="4658201" cy="3641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a:spcBef>
                <a:spcPts val="0"/>
              </a:spcBef>
              <a:buNone/>
            </a:pPr>
            <a:endParaRPr/>
          </a:p>
        </p:txBody>
      </p:sp>
      <p:sp>
        <p:nvSpPr>
          <p:cNvPr id="190" name="Shape 19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pic>
        <p:nvPicPr>
          <p:cNvPr id="191" name="Shape 191"/>
          <p:cNvPicPr preferRelativeResize="0"/>
          <p:nvPr/>
        </p:nvPicPr>
        <p:blipFill>
          <a:blip r:embed="rId3">
            <a:alphaModFix/>
          </a:blip>
          <a:stretch>
            <a:fillRect/>
          </a:stretch>
        </p:blipFill>
        <p:spPr>
          <a:xfrm>
            <a:off x="0" y="0"/>
            <a:ext cx="9143997" cy="4598750"/>
          </a:xfrm>
          <a:prstGeom prst="rect">
            <a:avLst/>
          </a:prstGeom>
          <a:noFill/>
          <a:ln>
            <a:noFill/>
          </a:ln>
        </p:spPr>
      </p:pic>
      <p:sp>
        <p:nvSpPr>
          <p:cNvPr id="192" name="Shape 192"/>
          <p:cNvSpPr/>
          <p:nvPr/>
        </p:nvSpPr>
        <p:spPr>
          <a:xfrm>
            <a:off x="5958525" y="237200"/>
            <a:ext cx="1310700" cy="3236100"/>
          </a:xfrm>
          <a:prstGeom prst="rect">
            <a:avLst/>
          </a:prstGeom>
          <a:noFill/>
          <a:ln w="38100" cap="flat" cmpd="sng">
            <a:solidFill>
              <a:srgbClr val="4BA17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49300" y="155525"/>
            <a:ext cx="7407000" cy="663000"/>
          </a:xfrm>
          <a:prstGeom prst="rect">
            <a:avLst/>
          </a:prstGeom>
        </p:spPr>
        <p:txBody>
          <a:bodyPr lIns="91425" tIns="91425" rIns="91425" bIns="91425" anchor="b" anchorCtr="0">
            <a:noAutofit/>
          </a:bodyPr>
          <a:lstStyle/>
          <a:p>
            <a:pPr lvl="0">
              <a:spcBef>
                <a:spcPts val="0"/>
              </a:spcBef>
              <a:buNone/>
            </a:pPr>
            <a:endParaRPr/>
          </a:p>
        </p:txBody>
      </p:sp>
      <p:sp>
        <p:nvSpPr>
          <p:cNvPr id="198" name="Shape 198"/>
          <p:cNvSpPr txBox="1">
            <a:spLocks noGrp="1"/>
          </p:cNvSpPr>
          <p:nvPr>
            <p:ph type="body" idx="1"/>
          </p:nvPr>
        </p:nvSpPr>
        <p:spPr>
          <a:xfrm>
            <a:off x="408950" y="818525"/>
            <a:ext cx="7407000" cy="3172500"/>
          </a:xfrm>
          <a:prstGeom prst="rect">
            <a:avLst/>
          </a:prstGeom>
        </p:spPr>
        <p:txBody>
          <a:bodyPr lIns="91425" tIns="91425" rIns="91425" bIns="91425" anchor="t" anchorCtr="0">
            <a:noAutofit/>
          </a:bodyPr>
          <a:lstStyle/>
          <a:p>
            <a:pPr marR="0" lvl="0" algn="l" rtl="0">
              <a:lnSpc>
                <a:spcPct val="115000"/>
              </a:lnSpc>
              <a:spcBef>
                <a:spcPts val="0"/>
              </a:spcBef>
              <a:spcAft>
                <a:spcPts val="1600"/>
              </a:spcAft>
              <a:buNone/>
            </a:pPr>
            <a:endParaRPr sz="2000">
              <a:solidFill>
                <a:srgbClr val="000000"/>
              </a:solidFill>
            </a:endParaRPr>
          </a:p>
        </p:txBody>
      </p:sp>
      <p:sp>
        <p:nvSpPr>
          <p:cNvPr id="199" name="Shape 19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pic>
        <p:nvPicPr>
          <p:cNvPr id="200" name="Shape 200"/>
          <p:cNvPicPr preferRelativeResize="0"/>
          <p:nvPr/>
        </p:nvPicPr>
        <p:blipFill>
          <a:blip r:embed="rId3">
            <a:alphaModFix/>
          </a:blip>
          <a:stretch>
            <a:fillRect/>
          </a:stretch>
        </p:blipFill>
        <p:spPr>
          <a:xfrm>
            <a:off x="0" y="2422575"/>
            <a:ext cx="9143998" cy="2240650"/>
          </a:xfrm>
          <a:prstGeom prst="rect">
            <a:avLst/>
          </a:prstGeom>
          <a:noFill/>
          <a:ln>
            <a:noFill/>
          </a:ln>
        </p:spPr>
      </p:pic>
      <p:pic>
        <p:nvPicPr>
          <p:cNvPr id="201" name="Shape 201"/>
          <p:cNvPicPr preferRelativeResize="0"/>
          <p:nvPr/>
        </p:nvPicPr>
        <p:blipFill>
          <a:blip r:embed="rId4">
            <a:alphaModFix/>
          </a:blip>
          <a:stretch>
            <a:fillRect/>
          </a:stretch>
        </p:blipFill>
        <p:spPr>
          <a:xfrm>
            <a:off x="0" y="0"/>
            <a:ext cx="9143998" cy="2422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348700"/>
            <a:ext cx="8520600" cy="3773700"/>
          </a:xfrm>
          <a:prstGeom prst="rect">
            <a:avLst/>
          </a:prstGeom>
        </p:spPr>
        <p:txBody>
          <a:bodyPr lIns="91425" tIns="91425" rIns="91425" bIns="91425" anchor="ctr" anchorCtr="0">
            <a:noAutofit/>
          </a:bodyPr>
          <a:lstStyle/>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Background</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EDA</a:t>
            </a:r>
          </a:p>
          <a:p>
            <a:pPr marL="457200" lvl="0" indent="-514350" algn="l" rtl="0">
              <a:spcBef>
                <a:spcPts val="0"/>
              </a:spcBef>
              <a:buClr>
                <a:srgbClr val="000000"/>
              </a:buClr>
              <a:buSzPct val="100000"/>
              <a:buFont typeface="Arial"/>
              <a:buAutoNum type="arabicPeriod"/>
            </a:pPr>
            <a:r>
              <a:rPr lang="en" sz="4500">
                <a:solidFill>
                  <a:srgbClr val="000000"/>
                </a:solidFill>
                <a:latin typeface="Arial"/>
                <a:ea typeface="Arial"/>
                <a:cs typeface="Arial"/>
                <a:sym typeface="Arial"/>
              </a:rPr>
              <a:t>Modeling</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Future Work</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Questions</a:t>
            </a:r>
          </a:p>
        </p:txBody>
      </p:sp>
      <p:sp>
        <p:nvSpPr>
          <p:cNvPr id="207" name="Shape 207"/>
          <p:cNvSpPr txBox="1">
            <a:spLocks noGrp="1"/>
          </p:cNvSpPr>
          <p:nvPr>
            <p:ph type="body" idx="1"/>
          </p:nvPr>
        </p:nvSpPr>
        <p:spPr>
          <a:xfrm>
            <a:off x="311700" y="4241700"/>
            <a:ext cx="8520600" cy="901800"/>
          </a:xfrm>
          <a:prstGeom prst="rect">
            <a:avLst/>
          </a:prstGeom>
        </p:spPr>
        <p:txBody>
          <a:bodyPr lIns="91425" tIns="91425" rIns="91425" bIns="91425" anchor="t" anchorCtr="0">
            <a:noAutofit/>
          </a:bodyPr>
          <a:lstStyle/>
          <a:p>
            <a:pPr lvl="0" rtl="0">
              <a:spcBef>
                <a:spcPts val="0"/>
              </a:spcBef>
              <a:buNone/>
            </a:pPr>
            <a:endParaRPr/>
          </a:p>
        </p:txBody>
      </p:sp>
      <p:sp>
        <p:nvSpPr>
          <p:cNvPr id="208" name="Shape 20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rtl="0">
              <a:spcBef>
                <a:spcPts val="0"/>
              </a:spcBef>
              <a:buNone/>
            </a:pPr>
            <a:r>
              <a:rPr lang="en" sz="3000"/>
              <a:t>Modeling Strategies</a:t>
            </a:r>
          </a:p>
        </p:txBody>
      </p:sp>
      <p:sp>
        <p:nvSpPr>
          <p:cNvPr id="214" name="Shape 214"/>
          <p:cNvSpPr txBox="1">
            <a:spLocks noGrp="1"/>
          </p:cNvSpPr>
          <p:nvPr>
            <p:ph type="body" idx="1"/>
          </p:nvPr>
        </p:nvSpPr>
        <p:spPr>
          <a:xfrm>
            <a:off x="349300" y="1471050"/>
            <a:ext cx="7407000" cy="2848800"/>
          </a:xfrm>
          <a:prstGeom prst="rect">
            <a:avLst/>
          </a:prstGeom>
        </p:spPr>
        <p:txBody>
          <a:bodyPr lIns="91425" tIns="91425" rIns="91425" bIns="91425" anchor="t" anchorCtr="0">
            <a:noAutofit/>
          </a:bodyPr>
          <a:lstStyle/>
          <a:p>
            <a:pPr marL="457200" lvl="0" indent="-355600" rtl="0">
              <a:spcBef>
                <a:spcPts val="0"/>
              </a:spcBef>
              <a:buClr>
                <a:srgbClr val="000000"/>
              </a:buClr>
              <a:buSzPct val="100000"/>
            </a:pPr>
            <a:r>
              <a:rPr lang="en" sz="2000">
                <a:solidFill>
                  <a:srgbClr val="000000"/>
                </a:solidFill>
              </a:rPr>
              <a:t>Factor Analysis</a:t>
            </a:r>
          </a:p>
          <a:p>
            <a:pPr lvl="0" rtl="0">
              <a:spcBef>
                <a:spcPts val="0"/>
              </a:spcBef>
              <a:buNone/>
            </a:pPr>
            <a:endParaRPr sz="2000">
              <a:solidFill>
                <a:srgbClr val="000000"/>
              </a:solidFill>
            </a:endParaRPr>
          </a:p>
          <a:p>
            <a:pPr marL="457200" lvl="0" indent="-355600" rtl="0">
              <a:spcBef>
                <a:spcPts val="0"/>
              </a:spcBef>
              <a:buClr>
                <a:srgbClr val="000000"/>
              </a:buClr>
              <a:buSzPct val="100000"/>
            </a:pPr>
            <a:r>
              <a:rPr lang="en" sz="2000">
                <a:solidFill>
                  <a:srgbClr val="000000"/>
                </a:solidFill>
              </a:rPr>
              <a:t>Mixed models </a:t>
            </a:r>
          </a:p>
        </p:txBody>
      </p:sp>
      <p:sp>
        <p:nvSpPr>
          <p:cNvPr id="215" name="Shape 2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a:spcBef>
                <a:spcPts val="0"/>
              </a:spcBef>
              <a:buNone/>
            </a:pPr>
            <a:r>
              <a:rPr lang="en" sz="3000"/>
              <a:t>Factor Analysis - Definition</a:t>
            </a:r>
          </a:p>
        </p:txBody>
      </p:sp>
      <p:sp>
        <p:nvSpPr>
          <p:cNvPr id="221" name="Shape 221"/>
          <p:cNvSpPr txBox="1">
            <a:spLocks noGrp="1"/>
          </p:cNvSpPr>
          <p:nvPr>
            <p:ph type="body" idx="1"/>
          </p:nvPr>
        </p:nvSpPr>
        <p:spPr>
          <a:xfrm>
            <a:off x="349300" y="1147425"/>
            <a:ext cx="7407000" cy="3172500"/>
          </a:xfrm>
          <a:prstGeom prst="rect">
            <a:avLst/>
          </a:prstGeom>
        </p:spPr>
        <p:txBody>
          <a:bodyPr lIns="91425" tIns="91425" rIns="91425" bIns="91425" anchor="t" anchorCtr="0">
            <a:noAutofit/>
          </a:bodyPr>
          <a:lstStyle/>
          <a:p>
            <a:pPr marL="457200" lvl="0" indent="-349250" rtl="0">
              <a:spcBef>
                <a:spcPts val="0"/>
              </a:spcBef>
              <a:buClr>
                <a:srgbClr val="000000"/>
              </a:buClr>
              <a:buSzPct val="95000"/>
              <a:buFont typeface="Arial" charset="0"/>
              <a:buChar char="•"/>
            </a:pPr>
            <a:r>
              <a:rPr lang="en" sz="2000" dirty="0">
                <a:solidFill>
                  <a:srgbClr val="000000"/>
                </a:solidFill>
              </a:rPr>
              <a:t>Explorative analysis → Investigate variable relationships </a:t>
            </a:r>
          </a:p>
          <a:p>
            <a:pPr marL="457200" lvl="0" indent="-349250" rtl="0">
              <a:spcBef>
                <a:spcPts val="0"/>
              </a:spcBef>
              <a:buClr>
                <a:srgbClr val="000000"/>
              </a:buClr>
              <a:buSzPct val="95000"/>
              <a:buFont typeface="Arial" charset="0"/>
              <a:buChar char="•"/>
            </a:pPr>
            <a:r>
              <a:rPr lang="en" sz="2000" dirty="0">
                <a:solidFill>
                  <a:srgbClr val="000000"/>
                </a:solidFill>
              </a:rPr>
              <a:t>Factor: </a:t>
            </a:r>
            <a:r>
              <a:rPr lang="en" sz="2000" dirty="0">
                <a:solidFill>
                  <a:srgbClr val="111111"/>
                </a:solidFill>
                <a:highlight>
                  <a:srgbClr val="FFFFFF"/>
                </a:highlight>
              </a:rPr>
              <a:t>Captures a certain amount of the overall variance in the observed variables</a:t>
            </a:r>
          </a:p>
          <a:p>
            <a:pPr marL="457200" marR="0" lvl="0" indent="-349250" algn="l" rtl="0">
              <a:lnSpc>
                <a:spcPct val="115000"/>
              </a:lnSpc>
              <a:spcBef>
                <a:spcPts val="0"/>
              </a:spcBef>
              <a:spcAft>
                <a:spcPts val="1600"/>
              </a:spcAft>
              <a:buClr>
                <a:srgbClr val="000000"/>
              </a:buClr>
              <a:buSzPct val="95000"/>
              <a:buFont typeface="Arial" charset="0"/>
              <a:buChar char="•"/>
            </a:pPr>
            <a:r>
              <a:rPr lang="en" sz="2000" dirty="0">
                <a:solidFill>
                  <a:srgbClr val="000000"/>
                </a:solidFill>
              </a:rPr>
              <a:t>Loadings: </a:t>
            </a:r>
            <a:r>
              <a:rPr lang="en" sz="2000" dirty="0">
                <a:solidFill>
                  <a:srgbClr val="111111"/>
                </a:solidFill>
                <a:highlight>
                  <a:srgbClr val="FFFFFF"/>
                </a:highlight>
              </a:rPr>
              <a:t>The relationship of each variable to the underlying factor (lurking variable)</a:t>
            </a:r>
          </a:p>
        </p:txBody>
      </p:sp>
      <p:sp>
        <p:nvSpPr>
          <p:cNvPr id="222" name="Shape 2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49300" y="319025"/>
            <a:ext cx="7407000" cy="663000"/>
          </a:xfrm>
          <a:prstGeom prst="rect">
            <a:avLst/>
          </a:prstGeom>
        </p:spPr>
        <p:txBody>
          <a:bodyPr lIns="91425" tIns="91425" rIns="91425" bIns="91425" anchor="b" anchorCtr="0">
            <a:noAutofit/>
          </a:bodyPr>
          <a:lstStyle/>
          <a:p>
            <a:pPr lvl="0">
              <a:spcBef>
                <a:spcPts val="0"/>
              </a:spcBef>
              <a:buNone/>
            </a:pPr>
            <a:r>
              <a:rPr lang="en" sz="2900"/>
              <a:t>Factor Analysis - Psychological Behavior</a:t>
            </a:r>
          </a:p>
        </p:txBody>
      </p:sp>
      <p:sp>
        <p:nvSpPr>
          <p:cNvPr id="228" name="Shape 228"/>
          <p:cNvSpPr txBox="1">
            <a:spLocks noGrp="1"/>
          </p:cNvSpPr>
          <p:nvPr>
            <p:ph type="body" idx="1"/>
          </p:nvPr>
        </p:nvSpPr>
        <p:spPr>
          <a:xfrm>
            <a:off x="349300" y="1147425"/>
            <a:ext cx="7407000" cy="31725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Arial" charset="0"/>
              <a:buChar char="•"/>
            </a:pPr>
            <a:r>
              <a:rPr lang="en" sz="2000" dirty="0">
                <a:solidFill>
                  <a:srgbClr val="000000"/>
                </a:solidFill>
              </a:rPr>
              <a:t>Analyze couples’ perspectives about moods and support function on diabetes treatment </a:t>
            </a:r>
          </a:p>
          <a:p>
            <a:pPr marL="457200" lvl="0" indent="-355600" rtl="0">
              <a:spcBef>
                <a:spcPts val="0"/>
              </a:spcBef>
              <a:buClr>
                <a:srgbClr val="000000"/>
              </a:buClr>
              <a:buSzPct val="100000"/>
              <a:buFont typeface="Arial" charset="0"/>
              <a:buChar char="•"/>
            </a:pPr>
            <a:r>
              <a:rPr lang="en" sz="2000" dirty="0">
                <a:solidFill>
                  <a:srgbClr val="000000"/>
                </a:solidFill>
              </a:rPr>
              <a:t>Mood: Happiness, Depression, Anxiety, Anger, etc. </a:t>
            </a:r>
          </a:p>
          <a:p>
            <a:pPr marL="457200" lvl="0" indent="-355600" rtl="0">
              <a:spcBef>
                <a:spcPts val="0"/>
              </a:spcBef>
              <a:buClr>
                <a:srgbClr val="000000"/>
              </a:buClr>
              <a:buSzPct val="100000"/>
              <a:buFont typeface="Arial" charset="0"/>
              <a:buChar char="•"/>
            </a:pPr>
            <a:r>
              <a:rPr lang="en" sz="2000" dirty="0">
                <a:solidFill>
                  <a:srgbClr val="000000"/>
                </a:solidFill>
              </a:rPr>
              <a:t>Support Function: Emotional, Instrumental, Informational </a:t>
            </a:r>
          </a:p>
        </p:txBody>
      </p:sp>
      <p:sp>
        <p:nvSpPr>
          <p:cNvPr id="229" name="Shape 2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97675" y="112925"/>
            <a:ext cx="7407000" cy="663000"/>
          </a:xfrm>
          <a:prstGeom prst="rect">
            <a:avLst/>
          </a:prstGeom>
        </p:spPr>
        <p:txBody>
          <a:bodyPr lIns="91425" tIns="91425" rIns="91425" bIns="91425" anchor="b" anchorCtr="0">
            <a:noAutofit/>
          </a:bodyPr>
          <a:lstStyle/>
          <a:p>
            <a:pPr lvl="0">
              <a:spcBef>
                <a:spcPts val="0"/>
              </a:spcBef>
              <a:buNone/>
            </a:pPr>
            <a:r>
              <a:rPr lang="en" sz="3000"/>
              <a:t>Factor Analysis - Results</a:t>
            </a:r>
          </a:p>
        </p:txBody>
      </p:sp>
      <p:sp>
        <p:nvSpPr>
          <p:cNvPr id="235" name="Shape 235"/>
          <p:cNvSpPr txBox="1">
            <a:spLocks noGrp="1"/>
          </p:cNvSpPr>
          <p:nvPr>
            <p:ph type="body" idx="1"/>
          </p:nvPr>
        </p:nvSpPr>
        <p:spPr>
          <a:xfrm>
            <a:off x="349300" y="1147425"/>
            <a:ext cx="7407000" cy="3172500"/>
          </a:xfrm>
          <a:prstGeom prst="rect">
            <a:avLst/>
          </a:prstGeom>
        </p:spPr>
        <p:txBody>
          <a:bodyPr lIns="91425" tIns="91425" rIns="91425" bIns="91425" anchor="t" anchorCtr="0">
            <a:noAutofit/>
          </a:bodyPr>
          <a:lstStyle/>
          <a:p>
            <a:pPr lvl="0">
              <a:spcBef>
                <a:spcPts val="0"/>
              </a:spcBef>
              <a:buNone/>
            </a:pPr>
            <a:endParaRPr/>
          </a:p>
        </p:txBody>
      </p:sp>
      <p:sp>
        <p:nvSpPr>
          <p:cNvPr id="236" name="Shape 2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pic>
        <p:nvPicPr>
          <p:cNvPr id="237" name="Shape 237"/>
          <p:cNvPicPr preferRelativeResize="0"/>
          <p:nvPr/>
        </p:nvPicPr>
        <p:blipFill>
          <a:blip r:embed="rId3">
            <a:alphaModFix/>
          </a:blip>
          <a:stretch>
            <a:fillRect/>
          </a:stretch>
        </p:blipFill>
        <p:spPr>
          <a:xfrm>
            <a:off x="443025" y="676475"/>
            <a:ext cx="7982726" cy="3986750"/>
          </a:xfrm>
          <a:prstGeom prst="rect">
            <a:avLst/>
          </a:prstGeom>
          <a:noFill/>
          <a:ln>
            <a:noFill/>
          </a:ln>
        </p:spPr>
      </p:pic>
      <p:sp>
        <p:nvSpPr>
          <p:cNvPr id="238" name="Shape 238"/>
          <p:cNvSpPr/>
          <p:nvPr/>
        </p:nvSpPr>
        <p:spPr>
          <a:xfrm>
            <a:off x="1825125" y="906175"/>
            <a:ext cx="1084800" cy="36630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2909925" y="906175"/>
            <a:ext cx="944400" cy="3663000"/>
          </a:xfrm>
          <a:prstGeom prst="rect">
            <a:avLst/>
          </a:prstGeom>
          <a:noFill/>
          <a:ln w="38100"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txBox="1"/>
          <p:nvPr/>
        </p:nvSpPr>
        <p:spPr>
          <a:xfrm>
            <a:off x="2932050" y="2509625"/>
            <a:ext cx="7156200" cy="8349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41" name="Shape 241"/>
          <p:cNvSpPr/>
          <p:nvPr/>
        </p:nvSpPr>
        <p:spPr>
          <a:xfrm>
            <a:off x="3854325" y="902175"/>
            <a:ext cx="1935300" cy="3663000"/>
          </a:xfrm>
          <a:prstGeom prst="rect">
            <a:avLst/>
          </a:prstGeom>
          <a:noFill/>
          <a:ln w="38100" cap="flat" cmpd="sng">
            <a:solidFill>
              <a:srgbClr val="EA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5789625" y="906175"/>
            <a:ext cx="1935300" cy="3663000"/>
          </a:xfrm>
          <a:prstGeom prst="rect">
            <a:avLst/>
          </a:prstGeom>
          <a:noFill/>
          <a:ln w="38100" cap="flat" cmpd="sng">
            <a:solidFill>
              <a:srgbClr val="F4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3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3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
                                        </p:tgtEl>
                                        <p:attrNameLst>
                                          <p:attrName>style.visibility</p:attrName>
                                        </p:attrNameLst>
                                      </p:cBhvr>
                                      <p:to>
                                        <p:strVal val="visible"/>
                                      </p:to>
                                    </p:set>
                                    <p:animEffect transition="in" filter="fade">
                                      <p:cBhvr>
                                        <p:cTn id="17" dur="500"/>
                                        <p:tgtEl>
                                          <p:spTgt spid="2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gtEl>
                                        <p:attrNameLst>
                                          <p:attrName>style.visibility</p:attrName>
                                        </p:attrNameLst>
                                      </p:cBhvr>
                                      <p:to>
                                        <p:strVal val="visible"/>
                                      </p:to>
                                    </p:set>
                                    <p:animEffect transition="in" filter="fade">
                                      <p:cBhvr>
                                        <p:cTn id="22" dur="4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a:spcBef>
                <a:spcPts val="0"/>
              </a:spcBef>
              <a:buNone/>
            </a:pPr>
            <a:r>
              <a:rPr lang="en"/>
              <a:t>Mixture Model</a:t>
            </a:r>
          </a:p>
        </p:txBody>
      </p:sp>
      <p:sp>
        <p:nvSpPr>
          <p:cNvPr id="248" name="Shape 248"/>
          <p:cNvSpPr txBox="1">
            <a:spLocks noGrp="1"/>
          </p:cNvSpPr>
          <p:nvPr>
            <p:ph type="body" idx="1"/>
          </p:nvPr>
        </p:nvSpPr>
        <p:spPr>
          <a:xfrm>
            <a:off x="349300" y="1147425"/>
            <a:ext cx="7407000" cy="2417708"/>
          </a:xfrm>
          <a:prstGeom prst="rect">
            <a:avLst/>
          </a:prstGeom>
        </p:spPr>
        <p:txBody>
          <a:bodyPr lIns="91425" tIns="91425" rIns="91425" bIns="91425" anchor="t" anchorCtr="0">
            <a:noAutofit/>
          </a:bodyPr>
          <a:lstStyle/>
          <a:p>
            <a:pPr marL="457200" lvl="0" indent="-355600" rtl="0">
              <a:lnSpc>
                <a:spcPct val="100000"/>
              </a:lnSpc>
              <a:spcBef>
                <a:spcPts val="0"/>
              </a:spcBef>
              <a:buClr>
                <a:srgbClr val="000000"/>
              </a:buClr>
              <a:buSzPct val="100000"/>
              <a:buFont typeface="Arial" charset="0"/>
              <a:buChar char="•"/>
            </a:pPr>
            <a:r>
              <a:rPr lang="en" sz="1800" dirty="0">
                <a:solidFill>
                  <a:srgbClr val="000000"/>
                </a:solidFill>
              </a:rPr>
              <a:t>Univariate models on mood/psychological outcomes</a:t>
            </a:r>
          </a:p>
          <a:p>
            <a:pPr marL="914400" lvl="1" indent="-355600" rtl="0">
              <a:lnSpc>
                <a:spcPct val="100000"/>
              </a:lnSpc>
              <a:spcBef>
                <a:spcPts val="0"/>
              </a:spcBef>
              <a:buClr>
                <a:srgbClr val="000000"/>
              </a:buClr>
              <a:buSzPct val="100000"/>
            </a:pPr>
            <a:r>
              <a:rPr lang="en" sz="1800" dirty="0">
                <a:solidFill>
                  <a:srgbClr val="000000"/>
                </a:solidFill>
              </a:rPr>
              <a:t>18 models!</a:t>
            </a:r>
          </a:p>
          <a:p>
            <a:pPr marL="387350" lvl="0" indent="-285750" rtl="0">
              <a:lnSpc>
                <a:spcPct val="100000"/>
              </a:lnSpc>
              <a:spcBef>
                <a:spcPts val="0"/>
              </a:spcBef>
              <a:buClr>
                <a:srgbClr val="000000"/>
              </a:buClr>
              <a:buSzPct val="100000"/>
              <a:buFont typeface="Arial" charset="0"/>
              <a:buChar char="•"/>
            </a:pPr>
            <a:r>
              <a:rPr lang="en" sz="1800" dirty="0">
                <a:solidFill>
                  <a:srgbClr val="000000"/>
                </a:solidFill>
              </a:rPr>
              <a:t>Fixed effects: communal coping </a:t>
            </a:r>
          </a:p>
          <a:p>
            <a:pPr marL="914400" lvl="1" indent="-355600" rtl="0">
              <a:lnSpc>
                <a:spcPct val="100000"/>
              </a:lnSpc>
              <a:spcBef>
                <a:spcPts val="0"/>
              </a:spcBef>
              <a:buClr>
                <a:srgbClr val="000000"/>
              </a:buClr>
              <a:buSzPct val="100000"/>
              <a:buFont typeface="Courier New" charset="0"/>
              <a:buChar char="o"/>
            </a:pPr>
            <a:r>
              <a:rPr lang="en" sz="1800" dirty="0">
                <a:solidFill>
                  <a:srgbClr val="000000"/>
                </a:solidFill>
              </a:rPr>
              <a:t>View of diabetes? </a:t>
            </a:r>
          </a:p>
          <a:p>
            <a:pPr marL="914400" lvl="1" indent="-355600" rtl="0">
              <a:lnSpc>
                <a:spcPct val="100000"/>
              </a:lnSpc>
              <a:spcBef>
                <a:spcPts val="0"/>
              </a:spcBef>
              <a:buClr>
                <a:srgbClr val="000000"/>
              </a:buClr>
              <a:buSzPct val="100000"/>
              <a:buFont typeface="Courier New" charset="0"/>
              <a:buChar char="o"/>
            </a:pPr>
            <a:r>
              <a:rPr lang="en" sz="1800" dirty="0">
                <a:solidFill>
                  <a:srgbClr val="000000"/>
                </a:solidFill>
              </a:rPr>
              <a:t>How did you handle issues?</a:t>
            </a:r>
          </a:p>
          <a:p>
            <a:pPr marL="914400" lvl="1" indent="-355600" rtl="0">
              <a:lnSpc>
                <a:spcPct val="100000"/>
              </a:lnSpc>
              <a:spcBef>
                <a:spcPts val="0"/>
              </a:spcBef>
              <a:buClr>
                <a:srgbClr val="000000"/>
              </a:buClr>
              <a:buSzPct val="100000"/>
              <a:buFont typeface="Courier New" charset="0"/>
              <a:buChar char="o"/>
            </a:pPr>
            <a:r>
              <a:rPr lang="en" sz="1800" dirty="0">
                <a:solidFill>
                  <a:schemeClr val="dk1"/>
                </a:solidFill>
              </a:rPr>
              <a:t>How much did you and your partner work together to take care of diabetes today?</a:t>
            </a:r>
          </a:p>
          <a:p>
            <a:pPr marL="457200" lvl="0" indent="-355600" rtl="0">
              <a:lnSpc>
                <a:spcPct val="100000"/>
              </a:lnSpc>
              <a:spcBef>
                <a:spcPts val="0"/>
              </a:spcBef>
              <a:buClr>
                <a:schemeClr val="dk1"/>
              </a:buClr>
              <a:buSzPct val="100000"/>
              <a:buFont typeface="Arial" charset="0"/>
              <a:buChar char="•"/>
            </a:pPr>
            <a:r>
              <a:rPr lang="en" sz="1800" dirty="0">
                <a:solidFill>
                  <a:schemeClr val="dk1"/>
                </a:solidFill>
              </a:rPr>
              <a:t>Interactions with race and gender</a:t>
            </a:r>
          </a:p>
        </p:txBody>
      </p:sp>
      <p:sp>
        <p:nvSpPr>
          <p:cNvPr id="249" name="Shape 2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a:spcBef>
                <a:spcPts val="0"/>
              </a:spcBef>
              <a:buNone/>
            </a:pPr>
            <a:r>
              <a:rPr lang="en"/>
              <a:t>Mixture Model</a:t>
            </a:r>
          </a:p>
        </p:txBody>
      </p:sp>
      <p:sp>
        <p:nvSpPr>
          <p:cNvPr id="255" name="Shape 255"/>
          <p:cNvSpPr txBox="1">
            <a:spLocks noGrp="1"/>
          </p:cNvSpPr>
          <p:nvPr>
            <p:ph type="body" idx="1"/>
          </p:nvPr>
        </p:nvSpPr>
        <p:spPr>
          <a:xfrm>
            <a:off x="349300" y="1147425"/>
            <a:ext cx="7407000" cy="3172500"/>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charset="0"/>
              <a:buChar char="•"/>
            </a:pPr>
            <a:r>
              <a:rPr lang="en" sz="2000" dirty="0">
                <a:solidFill>
                  <a:schemeClr val="dk1"/>
                </a:solidFill>
              </a:rPr>
              <a:t>Random effects: patient/partner</a:t>
            </a:r>
          </a:p>
          <a:p>
            <a:pPr marL="914400" lvl="1" indent="-355600" rtl="0">
              <a:spcBef>
                <a:spcPts val="0"/>
              </a:spcBef>
              <a:buClr>
                <a:schemeClr val="dk1"/>
              </a:buClr>
              <a:buSzPct val="100000"/>
              <a:buFont typeface="Courier New" charset="0"/>
              <a:buChar char="o"/>
            </a:pPr>
            <a:r>
              <a:rPr lang="en" sz="2000" dirty="0">
                <a:solidFill>
                  <a:schemeClr val="dk1"/>
                </a:solidFill>
              </a:rPr>
              <a:t>Random intercept by couple</a:t>
            </a:r>
          </a:p>
          <a:p>
            <a:pPr marL="914400" lvl="1" indent="-355600" rtl="0">
              <a:spcBef>
                <a:spcPts val="0"/>
              </a:spcBef>
              <a:buClr>
                <a:schemeClr val="dk1"/>
              </a:buClr>
              <a:buSzPct val="100000"/>
              <a:buFont typeface="Courier New" charset="0"/>
              <a:buChar char="o"/>
            </a:pPr>
            <a:r>
              <a:rPr lang="en" sz="2000" dirty="0">
                <a:solidFill>
                  <a:schemeClr val="dk1"/>
                </a:solidFill>
              </a:rPr>
              <a:t>Time as random slope with respect to couple</a:t>
            </a:r>
          </a:p>
          <a:p>
            <a:pPr marL="457200" lvl="0" indent="-355600" rtl="0">
              <a:spcBef>
                <a:spcPts val="0"/>
              </a:spcBef>
              <a:buClr>
                <a:schemeClr val="dk1"/>
              </a:buClr>
              <a:buSzPct val="100000"/>
              <a:buFont typeface="Arial" charset="0"/>
              <a:buChar char="•"/>
            </a:pPr>
            <a:r>
              <a:rPr lang="en" sz="2000" dirty="0">
                <a:solidFill>
                  <a:schemeClr val="dk1"/>
                </a:solidFill>
              </a:rPr>
              <a:t>Add AR(1) covariance between repeated observations</a:t>
            </a:r>
          </a:p>
          <a:p>
            <a:pPr marL="914400" lvl="1" indent="-355600" rtl="0">
              <a:spcBef>
                <a:spcPts val="0"/>
              </a:spcBef>
              <a:buClr>
                <a:schemeClr val="dk1"/>
              </a:buClr>
              <a:buSzPct val="100000"/>
              <a:buFont typeface="Courier New" charset="0"/>
              <a:buChar char="o"/>
            </a:pPr>
            <a:r>
              <a:rPr lang="en" sz="2000" dirty="0">
                <a:solidFill>
                  <a:schemeClr val="dk1"/>
                </a:solidFill>
              </a:rPr>
              <a:t>SAS...</a:t>
            </a:r>
          </a:p>
        </p:txBody>
      </p:sp>
      <p:sp>
        <p:nvSpPr>
          <p:cNvPr id="256" name="Shape 2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543125"/>
            <a:ext cx="8520600" cy="3753600"/>
          </a:xfrm>
          <a:prstGeom prst="rect">
            <a:avLst/>
          </a:prstGeom>
        </p:spPr>
        <p:txBody>
          <a:bodyPr lIns="91425" tIns="91425" rIns="91425" bIns="91425" anchor="ctr" anchorCtr="0">
            <a:noAutofit/>
          </a:bodyPr>
          <a:lstStyle/>
          <a:p>
            <a:pPr marL="457200" lvl="0" indent="-514350" algn="l" rtl="0">
              <a:spcBef>
                <a:spcPts val="0"/>
              </a:spcBef>
              <a:buSzPct val="100000"/>
              <a:buFont typeface="Arial"/>
              <a:buAutoNum type="arabicPeriod"/>
            </a:pPr>
            <a:r>
              <a:rPr lang="en" sz="4500">
                <a:latin typeface="Arial"/>
                <a:ea typeface="Arial"/>
                <a:cs typeface="Arial"/>
                <a:sym typeface="Arial"/>
              </a:rPr>
              <a:t>Background</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EDA</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Modeling</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Future Work</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Questions</a:t>
            </a:r>
          </a:p>
        </p:txBody>
      </p:sp>
      <p:sp>
        <p:nvSpPr>
          <p:cNvPr id="124" name="Shape 124"/>
          <p:cNvSpPr txBox="1">
            <a:spLocks noGrp="1"/>
          </p:cNvSpPr>
          <p:nvPr>
            <p:ph type="body" idx="1"/>
          </p:nvPr>
        </p:nvSpPr>
        <p:spPr>
          <a:xfrm>
            <a:off x="236975" y="4528425"/>
            <a:ext cx="8520600" cy="901800"/>
          </a:xfrm>
          <a:prstGeom prst="rect">
            <a:avLst/>
          </a:prstGeom>
        </p:spPr>
        <p:txBody>
          <a:bodyPr lIns="91425" tIns="91425" rIns="91425" bIns="91425" anchor="t" anchorCtr="0">
            <a:noAutofit/>
          </a:bodyPr>
          <a:lstStyle/>
          <a:p>
            <a:pPr lvl="0" rtl="0">
              <a:spcBef>
                <a:spcPts val="0"/>
              </a:spcBef>
              <a:buNone/>
            </a:pPr>
            <a:endParaRPr/>
          </a:p>
        </p:txBody>
      </p:sp>
      <p:sp>
        <p:nvSpPr>
          <p:cNvPr id="125" name="Shape 1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23425"/>
            <a:ext cx="8520600" cy="3512100"/>
          </a:xfrm>
          <a:prstGeom prst="rect">
            <a:avLst/>
          </a:prstGeom>
        </p:spPr>
        <p:txBody>
          <a:bodyPr lIns="91425" tIns="91425" rIns="91425" bIns="91425" anchor="ctr" anchorCtr="0">
            <a:noAutofit/>
          </a:bodyPr>
          <a:lstStyle/>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Background</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EDA</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Modeling</a:t>
            </a:r>
          </a:p>
          <a:p>
            <a:pPr marL="457200" lvl="0" indent="-514350" algn="l" rtl="0">
              <a:spcBef>
                <a:spcPts val="0"/>
              </a:spcBef>
              <a:buClr>
                <a:srgbClr val="000000"/>
              </a:buClr>
              <a:buSzPct val="100000"/>
              <a:buFont typeface="Arial"/>
              <a:buAutoNum type="arabicPeriod"/>
            </a:pPr>
            <a:r>
              <a:rPr lang="en" sz="4500">
                <a:solidFill>
                  <a:srgbClr val="000000"/>
                </a:solidFill>
                <a:latin typeface="Arial"/>
                <a:ea typeface="Arial"/>
                <a:cs typeface="Arial"/>
                <a:sym typeface="Arial"/>
              </a:rPr>
              <a:t>Future Work</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Questions</a:t>
            </a:r>
          </a:p>
        </p:txBody>
      </p:sp>
      <p:sp>
        <p:nvSpPr>
          <p:cNvPr id="262" name="Shape 262"/>
          <p:cNvSpPr txBox="1">
            <a:spLocks noGrp="1"/>
          </p:cNvSpPr>
          <p:nvPr>
            <p:ph type="body" idx="1"/>
          </p:nvPr>
        </p:nvSpPr>
        <p:spPr>
          <a:xfrm>
            <a:off x="311700" y="4155025"/>
            <a:ext cx="8520600" cy="901800"/>
          </a:xfrm>
          <a:prstGeom prst="rect">
            <a:avLst/>
          </a:prstGeom>
        </p:spPr>
        <p:txBody>
          <a:bodyPr lIns="91425" tIns="91425" rIns="91425" bIns="91425" anchor="t" anchorCtr="0">
            <a:noAutofit/>
          </a:bodyPr>
          <a:lstStyle/>
          <a:p>
            <a:pPr lvl="0" rtl="0">
              <a:spcBef>
                <a:spcPts val="0"/>
              </a:spcBef>
              <a:buNone/>
            </a:pPr>
            <a:endParaRPr/>
          </a:p>
        </p:txBody>
      </p:sp>
      <p:sp>
        <p:nvSpPr>
          <p:cNvPr id="263" name="Shape 26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rtl="0">
              <a:spcBef>
                <a:spcPts val="0"/>
              </a:spcBef>
              <a:buNone/>
            </a:pPr>
            <a:r>
              <a:rPr lang="en"/>
              <a:t>Things to Do...</a:t>
            </a:r>
          </a:p>
        </p:txBody>
      </p:sp>
      <p:sp>
        <p:nvSpPr>
          <p:cNvPr id="269" name="Shape 269"/>
          <p:cNvSpPr txBox="1">
            <a:spLocks noGrp="1"/>
          </p:cNvSpPr>
          <p:nvPr>
            <p:ph type="body" idx="1"/>
          </p:nvPr>
        </p:nvSpPr>
        <p:spPr>
          <a:xfrm>
            <a:off x="349300" y="1183000"/>
            <a:ext cx="7407000" cy="31371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Arial" charset="0"/>
              <a:buChar char="•"/>
            </a:pPr>
            <a:r>
              <a:rPr lang="en" sz="2000" dirty="0">
                <a:solidFill>
                  <a:srgbClr val="000000"/>
                </a:solidFill>
              </a:rPr>
              <a:t>Find best mixture model for all response variables.</a:t>
            </a:r>
          </a:p>
          <a:p>
            <a:pPr marL="914400" lvl="1" indent="-355600" rtl="0">
              <a:spcBef>
                <a:spcPts val="0"/>
              </a:spcBef>
              <a:buClr>
                <a:srgbClr val="000000"/>
              </a:buClr>
              <a:buSzPct val="100000"/>
              <a:buFont typeface="Courier New" charset="0"/>
              <a:buChar char="o"/>
            </a:pPr>
            <a:r>
              <a:rPr lang="en" sz="2000" dirty="0">
                <a:solidFill>
                  <a:srgbClr val="000000"/>
                </a:solidFill>
              </a:rPr>
              <a:t>Comparing BIC</a:t>
            </a:r>
          </a:p>
          <a:p>
            <a:pPr marL="914400" lvl="1" indent="-355600" rtl="0">
              <a:spcBef>
                <a:spcPts val="0"/>
              </a:spcBef>
              <a:buClr>
                <a:srgbClr val="000000"/>
              </a:buClr>
              <a:buSzPct val="100000"/>
              <a:buFont typeface="Courier New" charset="0"/>
              <a:buChar char="o"/>
            </a:pPr>
            <a:r>
              <a:rPr lang="en" sz="2000" dirty="0">
                <a:solidFill>
                  <a:srgbClr val="000000"/>
                </a:solidFill>
              </a:rPr>
              <a:t>Automatic model selection</a:t>
            </a:r>
          </a:p>
          <a:p>
            <a:pPr marL="457200" lvl="0" indent="-355600" rtl="0">
              <a:spcBef>
                <a:spcPts val="0"/>
              </a:spcBef>
              <a:buClr>
                <a:srgbClr val="000000"/>
              </a:buClr>
              <a:buSzPct val="100000"/>
              <a:buFont typeface="Arial" charset="0"/>
              <a:buChar char="•"/>
            </a:pPr>
            <a:r>
              <a:rPr lang="en" sz="2000" dirty="0">
                <a:solidFill>
                  <a:srgbClr val="000000"/>
                </a:solidFill>
              </a:rPr>
              <a:t>Multivariate mixture models</a:t>
            </a:r>
          </a:p>
          <a:p>
            <a:pPr marL="457200" lvl="0" indent="-355600">
              <a:spcBef>
                <a:spcPts val="0"/>
              </a:spcBef>
              <a:buClr>
                <a:srgbClr val="000000"/>
              </a:buClr>
              <a:buSzPct val="100000"/>
              <a:buFont typeface="Arial" charset="0"/>
              <a:buChar char="•"/>
            </a:pPr>
            <a:r>
              <a:rPr lang="en" sz="2000" dirty="0">
                <a:solidFill>
                  <a:srgbClr val="000000"/>
                </a:solidFill>
              </a:rPr>
              <a:t>Getting answers for our </a:t>
            </a:r>
            <a:r>
              <a:rPr lang="en" sz="2000" dirty="0" smtClean="0">
                <a:solidFill>
                  <a:srgbClr val="000000"/>
                </a:solidFill>
              </a:rPr>
              <a:t>client</a:t>
            </a:r>
            <a:endParaRPr lang="en" sz="2000" dirty="0">
              <a:solidFill>
                <a:srgbClr val="000000"/>
              </a:solidFill>
            </a:endParaRPr>
          </a:p>
        </p:txBody>
      </p:sp>
      <p:sp>
        <p:nvSpPr>
          <p:cNvPr id="270" name="Shape 2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991475"/>
            <a:ext cx="8520600" cy="3056100"/>
          </a:xfrm>
          <a:prstGeom prst="rect">
            <a:avLst/>
          </a:prstGeom>
        </p:spPr>
        <p:txBody>
          <a:bodyPr lIns="91425" tIns="91425" rIns="91425" bIns="91425" anchor="ctr" anchorCtr="0">
            <a:noAutofit/>
          </a:bodyPr>
          <a:lstStyle/>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Background</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EDA</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Modeling</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Future Work</a:t>
            </a:r>
          </a:p>
          <a:p>
            <a:pPr marL="457200" lvl="0" indent="-514350" algn="l" rtl="0">
              <a:spcBef>
                <a:spcPts val="0"/>
              </a:spcBef>
              <a:buClr>
                <a:srgbClr val="000000"/>
              </a:buClr>
              <a:buSzPct val="100000"/>
              <a:buFont typeface="Arial"/>
              <a:buAutoNum type="arabicPeriod"/>
            </a:pPr>
            <a:r>
              <a:rPr lang="en" sz="4500">
                <a:solidFill>
                  <a:srgbClr val="000000"/>
                </a:solidFill>
                <a:latin typeface="Arial"/>
                <a:ea typeface="Arial"/>
                <a:cs typeface="Arial"/>
                <a:sym typeface="Arial"/>
              </a:rPr>
              <a:t>Questions?</a:t>
            </a:r>
          </a:p>
        </p:txBody>
      </p:sp>
      <p:sp>
        <p:nvSpPr>
          <p:cNvPr id="276" name="Shape 276"/>
          <p:cNvSpPr txBox="1">
            <a:spLocks noGrp="1"/>
          </p:cNvSpPr>
          <p:nvPr>
            <p:ph type="body" idx="1"/>
          </p:nvPr>
        </p:nvSpPr>
        <p:spPr>
          <a:xfrm>
            <a:off x="311700" y="4155025"/>
            <a:ext cx="8520600" cy="901800"/>
          </a:xfrm>
          <a:prstGeom prst="rect">
            <a:avLst/>
          </a:prstGeom>
        </p:spPr>
        <p:txBody>
          <a:bodyPr lIns="91425" tIns="91425" rIns="91425" bIns="91425" anchor="t" anchorCtr="0">
            <a:noAutofit/>
          </a:bodyPr>
          <a:lstStyle/>
          <a:p>
            <a:pPr lvl="0" rtl="0">
              <a:spcBef>
                <a:spcPts val="0"/>
              </a:spcBef>
              <a:buNone/>
            </a:pPr>
            <a:endParaRPr/>
          </a:p>
        </p:txBody>
      </p:sp>
      <p:sp>
        <p:nvSpPr>
          <p:cNvPr id="277" name="Shape 27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49300" y="484425"/>
            <a:ext cx="7407000" cy="663000"/>
          </a:xfrm>
          <a:prstGeom prst="rect">
            <a:avLst/>
          </a:prstGeom>
        </p:spPr>
        <p:txBody>
          <a:bodyPr lIns="91425" tIns="91425" rIns="91425" bIns="91425" anchor="b" anchorCtr="0">
            <a:noAutofit/>
          </a:bodyPr>
          <a:lstStyle/>
          <a:p>
            <a:pPr lvl="0" rtl="0">
              <a:spcBef>
                <a:spcPts val="0"/>
              </a:spcBef>
              <a:buNone/>
            </a:pPr>
            <a:r>
              <a:rPr lang="en" sz="3000">
                <a:solidFill>
                  <a:srgbClr val="212121"/>
                </a:solidFill>
              </a:rPr>
              <a:t>Type 2 Diabetes</a:t>
            </a:r>
          </a:p>
        </p:txBody>
      </p:sp>
      <p:sp>
        <p:nvSpPr>
          <p:cNvPr id="131" name="Shape 131"/>
          <p:cNvSpPr txBox="1">
            <a:spLocks noGrp="1"/>
          </p:cNvSpPr>
          <p:nvPr>
            <p:ph type="body" idx="1"/>
          </p:nvPr>
        </p:nvSpPr>
        <p:spPr>
          <a:xfrm>
            <a:off x="349300" y="1367400"/>
            <a:ext cx="7407000" cy="24087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Arial" charset="0"/>
              <a:buChar char="•"/>
            </a:pPr>
            <a:r>
              <a:rPr lang="en" sz="2000" dirty="0">
                <a:solidFill>
                  <a:srgbClr val="000000"/>
                </a:solidFill>
              </a:rPr>
              <a:t>Pervasive chronic disease</a:t>
            </a:r>
          </a:p>
          <a:p>
            <a:pPr marL="457200" lvl="0" indent="-355600" rtl="0">
              <a:spcBef>
                <a:spcPts val="0"/>
              </a:spcBef>
              <a:buClr>
                <a:srgbClr val="000000"/>
              </a:buClr>
              <a:buSzPct val="100000"/>
              <a:buFont typeface="Arial" charset="0"/>
              <a:buChar char="•"/>
            </a:pPr>
            <a:r>
              <a:rPr lang="en" sz="2000" dirty="0">
                <a:solidFill>
                  <a:schemeClr val="dk1"/>
                </a:solidFill>
              </a:rPr>
              <a:t>Associated with other negative health effects</a:t>
            </a:r>
          </a:p>
          <a:p>
            <a:pPr marL="457200" lvl="0" indent="-355600" rtl="0">
              <a:spcBef>
                <a:spcPts val="0"/>
              </a:spcBef>
              <a:buClr>
                <a:srgbClr val="000000"/>
              </a:buClr>
              <a:buSzPct val="100000"/>
              <a:buFont typeface="Arial" charset="0"/>
              <a:buChar char="•"/>
            </a:pPr>
            <a:r>
              <a:rPr lang="en" sz="2000" dirty="0">
                <a:solidFill>
                  <a:srgbClr val="000000"/>
                </a:solidFill>
              </a:rPr>
              <a:t>Typically diagnosed in adulthood</a:t>
            </a:r>
          </a:p>
          <a:p>
            <a:pPr lvl="0" rtl="0">
              <a:spcBef>
                <a:spcPts val="0"/>
              </a:spcBef>
              <a:buNone/>
            </a:pPr>
            <a:endParaRPr dirty="0">
              <a:solidFill>
                <a:srgbClr val="000000"/>
              </a:solidFill>
            </a:endParaRPr>
          </a:p>
        </p:txBody>
      </p:sp>
      <p:sp>
        <p:nvSpPr>
          <p:cNvPr id="132" name="Shape 1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49300" y="484425"/>
            <a:ext cx="7407000" cy="663000"/>
          </a:xfrm>
          <a:prstGeom prst="rect">
            <a:avLst/>
          </a:prstGeom>
        </p:spPr>
        <p:txBody>
          <a:bodyPr lIns="91425" tIns="91425" rIns="91425" bIns="91425" anchor="b" anchorCtr="0">
            <a:noAutofit/>
          </a:bodyPr>
          <a:lstStyle/>
          <a:p>
            <a:pPr lvl="0" rtl="0">
              <a:spcBef>
                <a:spcPts val="0"/>
              </a:spcBef>
              <a:buNone/>
            </a:pPr>
            <a:r>
              <a:rPr lang="en" sz="3000">
                <a:solidFill>
                  <a:srgbClr val="212121"/>
                </a:solidFill>
              </a:rPr>
              <a:t>Type 2 Diabetes</a:t>
            </a:r>
          </a:p>
        </p:txBody>
      </p:sp>
      <p:sp>
        <p:nvSpPr>
          <p:cNvPr id="138" name="Shape 138"/>
          <p:cNvSpPr txBox="1">
            <a:spLocks noGrp="1"/>
          </p:cNvSpPr>
          <p:nvPr>
            <p:ph type="body" idx="1"/>
          </p:nvPr>
        </p:nvSpPr>
        <p:spPr>
          <a:xfrm>
            <a:off x="349300" y="1367400"/>
            <a:ext cx="7407000" cy="24087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Arial" charset="0"/>
              <a:buChar char="•"/>
            </a:pPr>
            <a:r>
              <a:rPr lang="en" sz="2000" dirty="0">
                <a:solidFill>
                  <a:srgbClr val="000000"/>
                </a:solidFill>
              </a:rPr>
              <a:t>Treated through self-care habits: exercise, diet, medication.</a:t>
            </a:r>
          </a:p>
          <a:p>
            <a:pPr marL="914400" lvl="1" indent="-355600" rtl="0">
              <a:spcBef>
                <a:spcPts val="0"/>
              </a:spcBef>
              <a:buClr>
                <a:srgbClr val="000000"/>
              </a:buClr>
              <a:buSzPct val="100000"/>
              <a:buFont typeface="Courier New" charset="0"/>
              <a:buChar char="o"/>
            </a:pPr>
            <a:r>
              <a:rPr lang="en" sz="2000" dirty="0">
                <a:solidFill>
                  <a:srgbClr val="000000"/>
                </a:solidFill>
              </a:rPr>
              <a:t>Adherence/effectiveness</a:t>
            </a:r>
          </a:p>
          <a:p>
            <a:pPr marL="914400" marR="0" lvl="1" indent="-355600" algn="l" rtl="0">
              <a:lnSpc>
                <a:spcPct val="115000"/>
              </a:lnSpc>
              <a:spcBef>
                <a:spcPts val="0"/>
              </a:spcBef>
              <a:spcAft>
                <a:spcPts val="1600"/>
              </a:spcAft>
              <a:buClr>
                <a:srgbClr val="000000"/>
              </a:buClr>
              <a:buSzPct val="100000"/>
              <a:buFont typeface="Courier New" charset="0"/>
              <a:buChar char="o"/>
            </a:pPr>
            <a:r>
              <a:rPr lang="en" sz="2000" dirty="0">
                <a:solidFill>
                  <a:srgbClr val="000000"/>
                </a:solidFill>
              </a:rPr>
              <a:t>People don’t exist in a vacuum.</a:t>
            </a:r>
          </a:p>
          <a:p>
            <a:pPr marL="457200" lvl="0" indent="-355600" rtl="0">
              <a:spcBef>
                <a:spcPts val="0"/>
              </a:spcBef>
              <a:buClr>
                <a:srgbClr val="000000"/>
              </a:buClr>
              <a:buSzPct val="100000"/>
              <a:buFont typeface="Arial" charset="0"/>
              <a:buChar char="•"/>
            </a:pPr>
            <a:r>
              <a:rPr lang="en" sz="2000" dirty="0">
                <a:solidFill>
                  <a:srgbClr val="000000"/>
                </a:solidFill>
              </a:rPr>
              <a:t>How does patient’s social environment affect treatment?</a:t>
            </a:r>
          </a:p>
          <a:p>
            <a:pPr lvl="0" rtl="0">
              <a:spcBef>
                <a:spcPts val="0"/>
              </a:spcBef>
              <a:buNone/>
            </a:pPr>
            <a:endParaRPr dirty="0">
              <a:solidFill>
                <a:srgbClr val="000000"/>
              </a:solidFill>
            </a:endParaRPr>
          </a:p>
        </p:txBody>
      </p:sp>
      <p:sp>
        <p:nvSpPr>
          <p:cNvPr id="139" name="Shape 13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rtl="0">
              <a:spcBef>
                <a:spcPts val="0"/>
              </a:spcBef>
              <a:buNone/>
            </a:pPr>
            <a:r>
              <a:rPr lang="en" sz="3000">
                <a:solidFill>
                  <a:srgbClr val="212121"/>
                </a:solidFill>
              </a:rPr>
              <a:t>Communal Coping</a:t>
            </a:r>
          </a:p>
        </p:txBody>
      </p:sp>
      <p:sp>
        <p:nvSpPr>
          <p:cNvPr id="145" name="Shape 145"/>
          <p:cNvSpPr txBox="1">
            <a:spLocks noGrp="1"/>
          </p:cNvSpPr>
          <p:nvPr>
            <p:ph type="body" idx="1"/>
          </p:nvPr>
        </p:nvSpPr>
        <p:spPr>
          <a:xfrm>
            <a:off x="349300" y="1147425"/>
            <a:ext cx="7684800" cy="31725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Arial" charset="0"/>
              <a:buChar char="•"/>
            </a:pPr>
            <a:r>
              <a:rPr lang="en" sz="2000" u="sng" dirty="0">
                <a:solidFill>
                  <a:srgbClr val="000000"/>
                </a:solidFill>
              </a:rPr>
              <a:t>Cooperative problem-solving process</a:t>
            </a:r>
            <a:r>
              <a:rPr lang="en" sz="2000" dirty="0">
                <a:solidFill>
                  <a:srgbClr val="000000"/>
                </a:solidFill>
              </a:rPr>
              <a:t> salient in dealing with both individual and collective stressors</a:t>
            </a:r>
          </a:p>
          <a:p>
            <a:pPr marL="457200" lvl="0" indent="-355600" rtl="0">
              <a:spcBef>
                <a:spcPts val="0"/>
              </a:spcBef>
              <a:buClr>
                <a:srgbClr val="000000"/>
              </a:buClr>
              <a:buSzPct val="100000"/>
              <a:buFont typeface="Arial" charset="0"/>
              <a:buChar char="•"/>
            </a:pPr>
            <a:r>
              <a:rPr lang="en" sz="2000" dirty="0">
                <a:solidFill>
                  <a:srgbClr val="000000"/>
                </a:solidFill>
              </a:rPr>
              <a:t>Involves the </a:t>
            </a:r>
            <a:r>
              <a:rPr lang="en" sz="2000" u="sng" dirty="0">
                <a:solidFill>
                  <a:srgbClr val="000000"/>
                </a:solidFill>
              </a:rPr>
              <a:t>appraisal</a:t>
            </a:r>
            <a:r>
              <a:rPr lang="en" sz="2000" dirty="0">
                <a:solidFill>
                  <a:srgbClr val="000000"/>
                </a:solidFill>
              </a:rPr>
              <a:t> of a stressor and </a:t>
            </a:r>
            <a:r>
              <a:rPr lang="en" sz="2000" u="sng" dirty="0">
                <a:solidFill>
                  <a:srgbClr val="000000"/>
                </a:solidFill>
              </a:rPr>
              <a:t>collaboration</a:t>
            </a:r>
            <a:r>
              <a:rPr lang="en" sz="2000" dirty="0">
                <a:solidFill>
                  <a:srgbClr val="000000"/>
                </a:solidFill>
              </a:rPr>
              <a:t> to address the problem</a:t>
            </a:r>
          </a:p>
          <a:p>
            <a:pPr marL="457200" lvl="0" indent="-355600" rtl="0">
              <a:spcBef>
                <a:spcPts val="0"/>
              </a:spcBef>
              <a:buClr>
                <a:srgbClr val="000000"/>
              </a:buClr>
              <a:buSzPct val="100000"/>
              <a:buFont typeface="Arial" charset="0"/>
              <a:buChar char="•"/>
            </a:pPr>
            <a:r>
              <a:rPr lang="en" sz="2000" dirty="0">
                <a:solidFill>
                  <a:srgbClr val="000000"/>
                </a:solidFill>
              </a:rPr>
              <a:t>In context: romantic partner’s contribution to patient treatment.</a:t>
            </a:r>
          </a:p>
        </p:txBody>
      </p:sp>
      <p:sp>
        <p:nvSpPr>
          <p:cNvPr id="146" name="Shape 14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rtl="0">
              <a:spcBef>
                <a:spcPts val="0"/>
              </a:spcBef>
              <a:buNone/>
            </a:pPr>
            <a:r>
              <a:rPr lang="en" sz="3000">
                <a:solidFill>
                  <a:srgbClr val="212121"/>
                </a:solidFill>
              </a:rPr>
              <a:t>Objectives</a:t>
            </a:r>
          </a:p>
        </p:txBody>
      </p:sp>
      <p:sp>
        <p:nvSpPr>
          <p:cNvPr id="152" name="Shape 152"/>
          <p:cNvSpPr txBox="1">
            <a:spLocks noGrp="1"/>
          </p:cNvSpPr>
          <p:nvPr>
            <p:ph type="body" idx="1"/>
          </p:nvPr>
        </p:nvSpPr>
        <p:spPr>
          <a:xfrm>
            <a:off x="349300" y="3869325"/>
            <a:ext cx="7407000" cy="450600"/>
          </a:xfrm>
          <a:prstGeom prst="rect">
            <a:avLst/>
          </a:prstGeom>
        </p:spPr>
        <p:txBody>
          <a:bodyPr lIns="91425" tIns="91425" rIns="91425" bIns="91425" anchor="t" anchorCtr="0">
            <a:noAutofit/>
          </a:bodyPr>
          <a:lstStyle/>
          <a:p>
            <a:pPr lvl="0" rtl="0">
              <a:spcBef>
                <a:spcPts val="0"/>
              </a:spcBef>
              <a:buNone/>
            </a:pPr>
            <a:endParaRPr/>
          </a:p>
        </p:txBody>
      </p:sp>
      <p:sp>
        <p:nvSpPr>
          <p:cNvPr id="153" name="Shape 153"/>
          <p:cNvSpPr txBox="1"/>
          <p:nvPr/>
        </p:nvSpPr>
        <p:spPr>
          <a:xfrm>
            <a:off x="2734500" y="1044850"/>
            <a:ext cx="3675000" cy="5970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2000"/>
              <a:t>Communal Coping in couples</a:t>
            </a:r>
          </a:p>
          <a:p>
            <a:pPr lvl="0" rtl="0">
              <a:lnSpc>
                <a:spcPct val="115000"/>
              </a:lnSpc>
              <a:spcBef>
                <a:spcPts val="0"/>
              </a:spcBef>
              <a:spcAft>
                <a:spcPts val="1600"/>
              </a:spcAft>
              <a:buNone/>
            </a:pPr>
            <a:endParaRPr sz="2000">
              <a:latin typeface="Proxima Nova"/>
              <a:ea typeface="Proxima Nova"/>
              <a:cs typeface="Proxima Nova"/>
              <a:sym typeface="Proxima Nova"/>
            </a:endParaRPr>
          </a:p>
        </p:txBody>
      </p:sp>
      <p:sp>
        <p:nvSpPr>
          <p:cNvPr id="154" name="Shape 154"/>
          <p:cNvSpPr/>
          <p:nvPr/>
        </p:nvSpPr>
        <p:spPr>
          <a:xfrm>
            <a:off x="4398900" y="1840162"/>
            <a:ext cx="346200" cy="761100"/>
          </a:xfrm>
          <a:prstGeom prst="downArrow">
            <a:avLst>
              <a:gd name="adj1" fmla="val 50000"/>
              <a:gd name="adj2" fmla="val 50000"/>
            </a:avLst>
          </a:prstGeom>
          <a:solidFill>
            <a:srgbClr val="EEEEEE"/>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2734500" y="2728400"/>
            <a:ext cx="4114800" cy="1442700"/>
          </a:xfrm>
          <a:prstGeom prst="rect">
            <a:avLst/>
          </a:prstGeom>
          <a:noFill/>
          <a:ln>
            <a:noFill/>
          </a:ln>
        </p:spPr>
        <p:txBody>
          <a:bodyPr lIns="91425" tIns="91425" rIns="91425" bIns="91425" anchor="t" anchorCtr="0">
            <a:noAutofit/>
          </a:bodyPr>
          <a:lstStyle/>
          <a:p>
            <a:pPr lvl="0" rtl="0">
              <a:spcBef>
                <a:spcPts val="0"/>
              </a:spcBef>
              <a:buNone/>
            </a:pPr>
            <a:r>
              <a:rPr lang="en" sz="2000"/>
              <a:t>Good </a:t>
            </a:r>
            <a:r>
              <a:rPr lang="en" sz="2000" u="sng"/>
              <a:t>psychological outcomes</a:t>
            </a:r>
            <a:r>
              <a:rPr lang="en" sz="2000"/>
              <a:t> for both patients and partners</a:t>
            </a:r>
          </a:p>
          <a:p>
            <a:pPr lvl="0" rtl="0">
              <a:spcBef>
                <a:spcPts val="0"/>
              </a:spcBef>
              <a:buNone/>
            </a:pPr>
            <a:r>
              <a:rPr lang="en" sz="2000"/>
              <a:t>Good </a:t>
            </a:r>
            <a:r>
              <a:rPr lang="en" sz="2000" u="sng"/>
              <a:t>diabetes outcomes</a:t>
            </a:r>
            <a:r>
              <a:rPr lang="en" sz="2000"/>
              <a:t> for the person with diabetes</a:t>
            </a:r>
          </a:p>
        </p:txBody>
      </p:sp>
      <p:sp>
        <p:nvSpPr>
          <p:cNvPr id="156" name="Shape 1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rtl="0">
              <a:spcBef>
                <a:spcPts val="0"/>
              </a:spcBef>
              <a:buNone/>
            </a:pPr>
            <a:r>
              <a:rPr lang="en"/>
              <a:t>Client Questions</a:t>
            </a:r>
          </a:p>
        </p:txBody>
      </p:sp>
      <p:sp>
        <p:nvSpPr>
          <p:cNvPr id="162" name="Shape 162"/>
          <p:cNvSpPr txBox="1">
            <a:spLocks noGrp="1"/>
          </p:cNvSpPr>
          <p:nvPr>
            <p:ph type="body" idx="1"/>
          </p:nvPr>
        </p:nvSpPr>
        <p:spPr>
          <a:xfrm>
            <a:off x="349300" y="1147425"/>
            <a:ext cx="7407000" cy="31725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Arial" charset="0"/>
              <a:buChar char="•"/>
            </a:pPr>
            <a:r>
              <a:rPr lang="en" sz="2000" dirty="0">
                <a:solidFill>
                  <a:srgbClr val="000000"/>
                </a:solidFill>
              </a:rPr>
              <a:t>Does communal coping and collaboration improve outcomes for diabetes patients? How much?</a:t>
            </a:r>
          </a:p>
          <a:p>
            <a:pPr marL="457200" lvl="0" indent="-355600" rtl="0">
              <a:spcBef>
                <a:spcPts val="0"/>
              </a:spcBef>
              <a:buClr>
                <a:srgbClr val="000000"/>
              </a:buClr>
              <a:buSzPct val="100000"/>
              <a:buFont typeface="Arial" charset="0"/>
              <a:buChar char="•"/>
            </a:pPr>
            <a:r>
              <a:rPr lang="en" sz="2000" dirty="0">
                <a:solidFill>
                  <a:srgbClr val="000000"/>
                </a:solidFill>
              </a:rPr>
              <a:t>Are the expected outcomes different depending on race and gender?</a:t>
            </a:r>
          </a:p>
          <a:p>
            <a:pPr marL="457200" lvl="0" indent="-355600" rtl="0">
              <a:spcBef>
                <a:spcPts val="0"/>
              </a:spcBef>
              <a:buClr>
                <a:srgbClr val="000000"/>
              </a:buClr>
              <a:buSzPct val="100000"/>
              <a:buFont typeface="Arial" charset="0"/>
              <a:buChar char="•"/>
            </a:pPr>
            <a:r>
              <a:rPr lang="en" sz="2000" dirty="0">
                <a:solidFill>
                  <a:srgbClr val="000000"/>
                </a:solidFill>
              </a:rPr>
              <a:t>Is there a combination of communal coping sentiments that works best?</a:t>
            </a:r>
          </a:p>
          <a:p>
            <a:pPr lvl="0" rtl="0">
              <a:spcBef>
                <a:spcPts val="0"/>
              </a:spcBef>
              <a:buNone/>
            </a:pPr>
            <a:endParaRPr dirty="0">
              <a:solidFill>
                <a:srgbClr val="000000"/>
              </a:solidFill>
            </a:endParaRPr>
          </a:p>
        </p:txBody>
      </p:sp>
      <p:sp>
        <p:nvSpPr>
          <p:cNvPr id="163" name="Shape 16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921600"/>
            <a:ext cx="8520600" cy="2697600"/>
          </a:xfrm>
          <a:prstGeom prst="rect">
            <a:avLst/>
          </a:prstGeom>
        </p:spPr>
        <p:txBody>
          <a:bodyPr lIns="91425" tIns="91425" rIns="91425" bIns="91425" anchor="ctr" anchorCtr="0">
            <a:noAutofit/>
          </a:bodyPr>
          <a:lstStyle/>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Background</a:t>
            </a:r>
          </a:p>
          <a:p>
            <a:pPr marL="457200" lvl="0" indent="-514350" algn="l" rtl="0">
              <a:spcBef>
                <a:spcPts val="0"/>
              </a:spcBef>
              <a:buClr>
                <a:srgbClr val="000000"/>
              </a:buClr>
              <a:buSzPct val="100000"/>
              <a:buFont typeface="Arial"/>
              <a:buAutoNum type="arabicPeriod"/>
            </a:pPr>
            <a:r>
              <a:rPr lang="en" sz="4500">
                <a:solidFill>
                  <a:srgbClr val="000000"/>
                </a:solidFill>
                <a:latin typeface="Arial"/>
                <a:ea typeface="Arial"/>
                <a:cs typeface="Arial"/>
                <a:sym typeface="Arial"/>
              </a:rPr>
              <a:t>EDA</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Modeling</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Future Work</a:t>
            </a:r>
          </a:p>
          <a:p>
            <a:pPr marL="457200" lvl="0" indent="-514350" algn="l" rtl="0">
              <a:spcBef>
                <a:spcPts val="0"/>
              </a:spcBef>
              <a:buClr>
                <a:srgbClr val="D9D9D9"/>
              </a:buClr>
              <a:buSzPct val="100000"/>
              <a:buFont typeface="Arial"/>
              <a:buAutoNum type="arabicPeriod"/>
            </a:pPr>
            <a:r>
              <a:rPr lang="en" sz="4500">
                <a:solidFill>
                  <a:srgbClr val="D9D9D9"/>
                </a:solidFill>
                <a:latin typeface="Arial"/>
                <a:ea typeface="Arial"/>
                <a:cs typeface="Arial"/>
                <a:sym typeface="Arial"/>
              </a:rPr>
              <a:t>Questions</a:t>
            </a:r>
          </a:p>
        </p:txBody>
      </p:sp>
      <p:sp>
        <p:nvSpPr>
          <p:cNvPr id="169" name="Shape 169"/>
          <p:cNvSpPr txBox="1">
            <a:spLocks noGrp="1"/>
          </p:cNvSpPr>
          <p:nvPr>
            <p:ph type="body" idx="1"/>
          </p:nvPr>
        </p:nvSpPr>
        <p:spPr>
          <a:xfrm>
            <a:off x="311700" y="4155025"/>
            <a:ext cx="8520600" cy="9018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lvl="0" rtl="0">
              <a:spcBef>
                <a:spcPts val="0"/>
              </a:spcBef>
              <a:buNone/>
            </a:pPr>
            <a:r>
              <a:rPr lang="en" sz="3000">
                <a:solidFill>
                  <a:srgbClr val="212121"/>
                </a:solidFill>
              </a:rPr>
              <a:t>Data Collection on Daily Diaries</a:t>
            </a:r>
          </a:p>
        </p:txBody>
      </p:sp>
      <p:sp>
        <p:nvSpPr>
          <p:cNvPr id="176" name="Shape 176"/>
          <p:cNvSpPr txBox="1"/>
          <p:nvPr/>
        </p:nvSpPr>
        <p:spPr>
          <a:xfrm>
            <a:off x="457275" y="1186075"/>
            <a:ext cx="8280300" cy="3530400"/>
          </a:xfrm>
          <a:prstGeom prst="rect">
            <a:avLst/>
          </a:prstGeom>
          <a:noFill/>
          <a:ln>
            <a:noFill/>
          </a:ln>
        </p:spPr>
        <p:txBody>
          <a:bodyPr lIns="91425" tIns="91425" rIns="91425" bIns="91425" anchor="t" anchorCtr="0">
            <a:noAutofit/>
          </a:bodyPr>
          <a:lstStyle/>
          <a:p>
            <a:pPr marL="457200" lvl="0" indent="-355600" rtl="0">
              <a:lnSpc>
                <a:spcPct val="115000"/>
              </a:lnSpc>
              <a:spcBef>
                <a:spcPts val="0"/>
              </a:spcBef>
              <a:spcAft>
                <a:spcPts val="1600"/>
              </a:spcAft>
              <a:buClr>
                <a:srgbClr val="000000"/>
              </a:buClr>
              <a:buSzPct val="100000"/>
              <a:buFont typeface="Arial" charset="0"/>
              <a:buChar char="•"/>
            </a:pPr>
            <a:r>
              <a:rPr lang="en" sz="2000" dirty="0"/>
              <a:t>Recruited from local community</a:t>
            </a:r>
          </a:p>
          <a:p>
            <a:pPr marL="457200" lvl="0" indent="-355600" rtl="0">
              <a:lnSpc>
                <a:spcPct val="115000"/>
              </a:lnSpc>
              <a:spcBef>
                <a:spcPts val="0"/>
              </a:spcBef>
              <a:spcAft>
                <a:spcPts val="1600"/>
              </a:spcAft>
              <a:buClr>
                <a:srgbClr val="000000"/>
              </a:buClr>
              <a:buSzPct val="100000"/>
              <a:buFont typeface="Arial" charset="0"/>
              <a:buChar char="•"/>
            </a:pPr>
            <a:r>
              <a:rPr lang="en" sz="2000" dirty="0"/>
              <a:t>Years: 2012 - 2015</a:t>
            </a:r>
          </a:p>
          <a:p>
            <a:pPr marL="457200" lvl="0" indent="-355600" rtl="0">
              <a:lnSpc>
                <a:spcPct val="115000"/>
              </a:lnSpc>
              <a:spcBef>
                <a:spcPts val="0"/>
              </a:spcBef>
              <a:spcAft>
                <a:spcPts val="1600"/>
              </a:spcAft>
              <a:buClr>
                <a:srgbClr val="000000"/>
              </a:buClr>
              <a:buSzPct val="100000"/>
              <a:buFont typeface="Arial" charset="0"/>
              <a:buChar char="•"/>
            </a:pPr>
            <a:r>
              <a:rPr lang="en" sz="2000" dirty="0"/>
              <a:t>120 couples</a:t>
            </a:r>
          </a:p>
          <a:p>
            <a:pPr marL="457200" lvl="0" indent="-355600" rtl="0">
              <a:lnSpc>
                <a:spcPct val="115000"/>
              </a:lnSpc>
              <a:spcBef>
                <a:spcPts val="0"/>
              </a:spcBef>
              <a:spcAft>
                <a:spcPts val="1600"/>
              </a:spcAft>
              <a:buClr>
                <a:srgbClr val="000000"/>
              </a:buClr>
              <a:buSzPct val="100000"/>
              <a:buFont typeface="Arial" charset="0"/>
              <a:buChar char="•"/>
            </a:pPr>
            <a:r>
              <a:rPr lang="en" sz="2000" dirty="0"/>
              <a:t>1576 entries</a:t>
            </a:r>
          </a:p>
          <a:p>
            <a:pPr marL="457200" lvl="0" indent="-355600" rtl="0">
              <a:lnSpc>
                <a:spcPct val="115000"/>
              </a:lnSpc>
              <a:spcBef>
                <a:spcPts val="0"/>
              </a:spcBef>
              <a:spcAft>
                <a:spcPts val="1600"/>
              </a:spcAft>
              <a:buClr>
                <a:srgbClr val="000000"/>
              </a:buClr>
              <a:buSzPct val="100000"/>
              <a:buFont typeface="Arial" charset="0"/>
              <a:buChar char="•"/>
            </a:pPr>
            <a:r>
              <a:rPr lang="en" sz="2000" dirty="0"/>
              <a:t>~30 variables</a:t>
            </a:r>
            <a:r>
              <a:rPr lang="en" dirty="0"/>
              <a:t> </a:t>
            </a:r>
            <a:r>
              <a:rPr lang="en" sz="2000" dirty="0"/>
              <a:t>(ID, date, race, gender, emotions, mood and opinions about cooperative behavior)</a:t>
            </a:r>
          </a:p>
          <a:p>
            <a:pPr marL="0" lvl="0" indent="0" rtl="0">
              <a:lnSpc>
                <a:spcPct val="115000"/>
              </a:lnSpc>
              <a:spcBef>
                <a:spcPts val="0"/>
              </a:spcBef>
              <a:spcAft>
                <a:spcPts val="1600"/>
              </a:spcAft>
              <a:buNone/>
            </a:pPr>
            <a:endParaRPr sz="2000" dirty="0">
              <a:solidFill>
                <a:srgbClr val="616161"/>
              </a:solidFill>
            </a:endParaRPr>
          </a:p>
        </p:txBody>
      </p:sp>
      <p:sp>
        <p:nvSpPr>
          <p:cNvPr id="177" name="Shape 17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697</Words>
  <Application>Microsoft Macintosh PowerPoint</Application>
  <PresentationFormat>On-screen Show (16:9)</PresentationFormat>
  <Paragraphs>128</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Trebuchet MS</vt:lpstr>
      <vt:lpstr>Proxima Nova</vt:lpstr>
      <vt:lpstr>Courier New</vt:lpstr>
      <vt:lpstr>simple-light-2</vt:lpstr>
      <vt:lpstr>spearmint</vt:lpstr>
      <vt:lpstr>Does a Couple’s Supportive Action Affect Patient’s Treatment on Diabetes?  </vt:lpstr>
      <vt:lpstr>Background EDA Modeling Future Work Questions</vt:lpstr>
      <vt:lpstr>Type 2 Diabetes</vt:lpstr>
      <vt:lpstr>Type 2 Diabetes</vt:lpstr>
      <vt:lpstr>Communal Coping</vt:lpstr>
      <vt:lpstr>Objectives</vt:lpstr>
      <vt:lpstr>Client Questions</vt:lpstr>
      <vt:lpstr>Background EDA Modeling Future Work Questions</vt:lpstr>
      <vt:lpstr>Data Collection on Daily Diaries</vt:lpstr>
      <vt:lpstr>PowerPoint Presentation</vt:lpstr>
      <vt:lpstr>PowerPoint Presentation</vt:lpstr>
      <vt:lpstr>PowerPoint Presentation</vt:lpstr>
      <vt:lpstr>Background EDA Modeling Future Work Questions</vt:lpstr>
      <vt:lpstr>Modeling Strategies</vt:lpstr>
      <vt:lpstr>Factor Analysis - Definition</vt:lpstr>
      <vt:lpstr>Factor Analysis - Psychological Behavior</vt:lpstr>
      <vt:lpstr>Factor Analysis - Results</vt:lpstr>
      <vt:lpstr>Mixture Model</vt:lpstr>
      <vt:lpstr>Mixture Model</vt:lpstr>
      <vt:lpstr>Background EDA Modeling Future Work Questions</vt:lpstr>
      <vt:lpstr>Things to Do...</vt:lpstr>
      <vt:lpstr>Background EDA Modeling Future Work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 Couple’s Supportive Action Affect Patient’s Treatment on Diabetes?  </dc:title>
  <cp:lastModifiedBy>Mengran He</cp:lastModifiedBy>
  <cp:revision>3</cp:revision>
  <dcterms:modified xsi:type="dcterms:W3CDTF">2017-04-13T03:28:56Z</dcterms:modified>
</cp:coreProperties>
</file>