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615315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33604-555E-4598-9499-E10FB76F41CD}" v="1" dt="2024-09-09T18:37:23.0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62" y="42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F2A4B7D7-728D-4978-A36C-BC1D8DC370E2}"/>
    <pc:docChg chg="modSld">
      <pc:chgData name="Дмитрий Ильвовский" userId="f23e1ef0a5520f69" providerId="LiveId" clId="{F2A4B7D7-728D-4978-A36C-BC1D8DC370E2}" dt="2022-09-05T09:51:14.925" v="109" actId="14100"/>
      <pc:docMkLst>
        <pc:docMk/>
      </pc:docMkLst>
      <pc:sldChg chg="modSp mod">
        <pc:chgData name="Дмитрий Ильвовский" userId="f23e1ef0a5520f69" providerId="LiveId" clId="{F2A4B7D7-728D-4978-A36C-BC1D8DC370E2}" dt="2022-09-05T09:51:14.925" v="109" actId="14100"/>
        <pc:sldMkLst>
          <pc:docMk/>
          <pc:sldMk cId="0" sldId="262"/>
        </pc:sldMkLst>
        <pc:spChg chg="mod">
          <ac:chgData name="Дмитрий Ильвовский" userId="f23e1ef0a5520f69" providerId="LiveId" clId="{F2A4B7D7-728D-4978-A36C-BC1D8DC370E2}" dt="2022-09-05T09:51:14.925" v="109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6:12.510" v="49" actId="20577"/>
        <pc:sldMkLst>
          <pc:docMk/>
          <pc:sldMk cId="0" sldId="264"/>
        </pc:sldMkLst>
        <pc:spChg chg="mod">
          <ac:chgData name="Дмитрий Ильвовский" userId="f23e1ef0a5520f69" providerId="LiveId" clId="{F2A4B7D7-728D-4978-A36C-BC1D8DC370E2}" dt="2022-09-05T08:16:12.510" v="49" actId="20577"/>
          <ac:spMkLst>
            <pc:docMk/>
            <pc:sldMk cId="0" sldId="264"/>
            <ac:spMk id="25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8:53.616" v="50" actId="14100"/>
        <pc:sldMkLst>
          <pc:docMk/>
          <pc:sldMk cId="0" sldId="278"/>
        </pc:sldMkLst>
        <pc:spChg chg="mod">
          <ac:chgData name="Дмитрий Ильвовский" userId="f23e1ef0a5520f69" providerId="LiveId" clId="{F2A4B7D7-728D-4978-A36C-BC1D8DC370E2}" dt="2022-09-05T08:18:53.616" v="50" actId="14100"/>
          <ac:spMkLst>
            <pc:docMk/>
            <pc:sldMk cId="0" sldId="278"/>
            <ac:spMk id="2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1DFB57BF-0C48-407E-A9E4-6E1D802EA53C}"/>
    <pc:docChg chg="undo custSel delSld modSld">
      <pc:chgData name="Дмитрий Ильвовский" userId="f23e1ef0a5520f69" providerId="LiveId" clId="{1DFB57BF-0C48-407E-A9E4-6E1D802EA53C}" dt="2023-09-11T16:55:56.611" v="177" actId="20577"/>
      <pc:docMkLst>
        <pc:docMk/>
      </pc:docMkLst>
      <pc:sldChg chg="modSp mod">
        <pc:chgData name="Дмитрий Ильвовский" userId="f23e1ef0a5520f69" providerId="LiveId" clId="{1DFB57BF-0C48-407E-A9E4-6E1D802EA53C}" dt="2023-09-11T16:42:09.922" v="4" actId="20577"/>
        <pc:sldMkLst>
          <pc:docMk/>
          <pc:sldMk cId="0" sldId="256"/>
        </pc:sldMkLst>
        <pc:spChg chg="mod">
          <ac:chgData name="Дмитрий Ильвовский" userId="f23e1ef0a5520f69" providerId="LiveId" clId="{1DFB57BF-0C48-407E-A9E4-6E1D802EA53C}" dt="2023-09-11T16:42:09.922" v="4" actId="20577"/>
          <ac:spMkLst>
            <pc:docMk/>
            <pc:sldMk cId="0" sldId="256"/>
            <ac:spMk id="32" creationId="{00000000-0000-0000-0000-000000000000}"/>
          </ac:spMkLst>
        </pc:spChg>
      </pc:sldChg>
      <pc:sldChg chg="delSp modSp mod">
        <pc:chgData name="Дмитрий Ильвовский" userId="f23e1ef0a5520f69" providerId="LiveId" clId="{1DFB57BF-0C48-407E-A9E4-6E1D802EA53C}" dt="2023-09-11T16:53:20.503" v="137"/>
        <pc:sldMkLst>
          <pc:docMk/>
          <pc:sldMk cId="0" sldId="263"/>
        </pc:sldMkLst>
        <pc:spChg chg="del mod">
          <ac:chgData name="Дмитрий Ильвовский" userId="f23e1ef0a5520f69" providerId="LiveId" clId="{1DFB57BF-0C48-407E-A9E4-6E1D802EA53C}" dt="2023-09-11T16:43:37.347" v="13" actId="478"/>
          <ac:spMkLst>
            <pc:docMk/>
            <pc:sldMk cId="0" sldId="263"/>
            <ac:spMk id="23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25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53:20.503" v="137"/>
          <ac:spMkLst>
            <pc:docMk/>
            <pc:sldMk cId="0" sldId="263"/>
            <ac:spMk id="26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28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0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2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4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6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8" creationId="{00000000-0000-0000-0000-000000000000}"/>
          </ac:spMkLst>
        </pc:sp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4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7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9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1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3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5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7" creationId="{00000000-0000-0000-0000-000000000000}"/>
          </ac:picMkLst>
        </pc:picChg>
      </pc:sldChg>
      <pc:sldChg chg="modSp mod">
        <pc:chgData name="Дмитрий Ильвовский" userId="f23e1ef0a5520f69" providerId="LiveId" clId="{1DFB57BF-0C48-407E-A9E4-6E1D802EA53C}" dt="2023-09-11T16:55:56.611" v="177" actId="20577"/>
        <pc:sldMkLst>
          <pc:docMk/>
          <pc:sldMk cId="0" sldId="264"/>
        </pc:sldMkLst>
        <pc:spChg chg="mod">
          <ac:chgData name="Дмитрий Ильвовский" userId="f23e1ef0a5520f69" providerId="LiveId" clId="{1DFB57BF-0C48-407E-A9E4-6E1D802EA53C}" dt="2023-09-11T16:55:56.611" v="177" actId="20577"/>
          <ac:spMkLst>
            <pc:docMk/>
            <pc:sldMk cId="0" sldId="264"/>
            <ac:spMk id="25" creationId="{00000000-0000-0000-0000-000000000000}"/>
          </ac:spMkLst>
        </pc:spChg>
      </pc:sldChg>
      <pc:sldChg chg="del">
        <pc:chgData name="Дмитрий Ильвовский" userId="f23e1ef0a5520f69" providerId="LiveId" clId="{1DFB57BF-0C48-407E-A9E4-6E1D802EA53C}" dt="2023-09-11T16:53:46.386" v="138" actId="47"/>
        <pc:sldMkLst>
          <pc:docMk/>
          <pc:sldMk cId="0" sldId="266"/>
        </pc:sldMkLst>
      </pc:sldChg>
      <pc:sldChg chg="modSp mod">
        <pc:chgData name="Дмитрий Ильвовский" userId="f23e1ef0a5520f69" providerId="LiveId" clId="{1DFB57BF-0C48-407E-A9E4-6E1D802EA53C}" dt="2023-09-11T16:46:07.136" v="136" actId="6549"/>
        <pc:sldMkLst>
          <pc:docMk/>
          <pc:sldMk cId="0" sldId="267"/>
        </pc:sldMkLst>
        <pc:spChg chg="mod">
          <ac:chgData name="Дмитрий Ильвовский" userId="f23e1ef0a5520f69" providerId="LiveId" clId="{1DFB57BF-0C48-407E-A9E4-6E1D802EA53C}" dt="2023-09-11T16:46:07.136" v="136" actId="6549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4E733604-555E-4598-9499-E10FB76F41CD}"/>
    <pc:docChg chg="addSld delSld modSld">
      <pc:chgData name="Дмитрий Ильвовский" userId="f23e1ef0a5520f69" providerId="LiveId" clId="{4E733604-555E-4598-9499-E10FB76F41CD}" dt="2024-09-12T13:11:31.122" v="68" actId="47"/>
      <pc:docMkLst>
        <pc:docMk/>
      </pc:docMkLst>
      <pc:sldChg chg="modSp mod">
        <pc:chgData name="Дмитрий Ильвовский" userId="f23e1ef0a5520f69" providerId="LiveId" clId="{4E733604-555E-4598-9499-E10FB76F41CD}" dt="2024-09-09T18:35:20.350" v="3" actId="20577"/>
        <pc:sldMkLst>
          <pc:docMk/>
          <pc:sldMk cId="0" sldId="256"/>
        </pc:sldMkLst>
        <pc:spChg chg="mod">
          <ac:chgData name="Дмитрий Ильвовский" userId="f23e1ef0a5520f69" providerId="LiveId" clId="{4E733604-555E-4598-9499-E10FB76F41CD}" dt="2024-09-09T18:35:20.350" v="3" actId="20577"/>
          <ac:spMkLst>
            <pc:docMk/>
            <pc:sldMk cId="0" sldId="256"/>
            <ac:spMk id="32" creationId="{00000000-0000-0000-0000-000000000000}"/>
          </ac:spMkLst>
        </pc:spChg>
      </pc:sldChg>
      <pc:sldChg chg="modSp mod">
        <pc:chgData name="Дмитрий Ильвовский" userId="f23e1ef0a5520f69" providerId="LiveId" clId="{4E733604-555E-4598-9499-E10FB76F41CD}" dt="2024-09-12T12:08:16.854" v="49"/>
        <pc:sldMkLst>
          <pc:docMk/>
          <pc:sldMk cId="0" sldId="263"/>
        </pc:sldMkLst>
        <pc:spChg chg="mod">
          <ac:chgData name="Дмитрий Ильвовский" userId="f23e1ef0a5520f69" providerId="LiveId" clId="{4E733604-555E-4598-9499-E10FB76F41CD}" dt="2024-09-12T12:08:16.854" v="49"/>
          <ac:spMkLst>
            <pc:docMk/>
            <pc:sldMk cId="0" sldId="263"/>
            <ac:spMk id="26" creationId="{00000000-0000-0000-0000-000000000000}"/>
          </ac:spMkLst>
        </pc:spChg>
      </pc:sldChg>
      <pc:sldChg chg="new del">
        <pc:chgData name="Дмитрий Ильвовский" userId="f23e1ef0a5520f69" providerId="LiveId" clId="{4E733604-555E-4598-9499-E10FB76F41CD}" dt="2024-09-12T12:43:21" v="60" actId="47"/>
        <pc:sldMkLst>
          <pc:docMk/>
          <pc:sldMk cId="55047025" sldId="279"/>
        </pc:sldMkLst>
      </pc:sldChg>
      <pc:sldChg chg="new del">
        <pc:chgData name="Дмитрий Ильвовский" userId="f23e1ef0a5520f69" providerId="LiveId" clId="{4E733604-555E-4598-9499-E10FB76F41CD}" dt="2024-09-12T12:28:58.240" v="54" actId="47"/>
        <pc:sldMkLst>
          <pc:docMk/>
          <pc:sldMk cId="240831910" sldId="279"/>
        </pc:sldMkLst>
      </pc:sldChg>
      <pc:sldChg chg="new del">
        <pc:chgData name="Дмитрий Ильвовский" userId="f23e1ef0a5520f69" providerId="LiveId" clId="{4E733604-555E-4598-9499-E10FB76F41CD}" dt="2024-09-12T12:44:27.194" v="62" actId="47"/>
        <pc:sldMkLst>
          <pc:docMk/>
          <pc:sldMk cId="340184940" sldId="279"/>
        </pc:sldMkLst>
      </pc:sldChg>
      <pc:sldChg chg="new del">
        <pc:chgData name="Дмитрий Ильвовский" userId="f23e1ef0a5520f69" providerId="LiveId" clId="{4E733604-555E-4598-9499-E10FB76F41CD}" dt="2024-09-12T12:33:28.995" v="56" actId="47"/>
        <pc:sldMkLst>
          <pc:docMk/>
          <pc:sldMk cId="1383859063" sldId="279"/>
        </pc:sldMkLst>
      </pc:sldChg>
      <pc:sldChg chg="new del">
        <pc:chgData name="Дмитрий Ильвовский" userId="f23e1ef0a5520f69" providerId="LiveId" clId="{4E733604-555E-4598-9499-E10FB76F41CD}" dt="2024-09-12T12:27:56.010" v="52" actId="47"/>
        <pc:sldMkLst>
          <pc:docMk/>
          <pc:sldMk cId="1546439429" sldId="279"/>
        </pc:sldMkLst>
      </pc:sldChg>
      <pc:sldChg chg="addSp modSp new del mod">
        <pc:chgData name="Дмитрий Ильвовский" userId="f23e1ef0a5520f69" providerId="LiveId" clId="{4E733604-555E-4598-9499-E10FB76F41CD}" dt="2024-09-12T13:11:31.122" v="68" actId="47"/>
        <pc:sldMkLst>
          <pc:docMk/>
          <pc:sldMk cId="2102555856" sldId="279"/>
        </pc:sldMkLst>
        <pc:spChg chg="add mod">
          <ac:chgData name="Дмитрий Ильвовский" userId="f23e1ef0a5520f69" providerId="LiveId" clId="{4E733604-555E-4598-9499-E10FB76F41CD}" dt="2024-09-12T13:00:10.865" v="67" actId="14100"/>
          <ac:spMkLst>
            <pc:docMk/>
            <pc:sldMk cId="2102555856" sldId="279"/>
            <ac:spMk id="5" creationId="{1132C96E-5CD9-76B9-F684-BFB190A11B21}"/>
          </ac:spMkLst>
        </pc:spChg>
      </pc:sldChg>
      <pc:sldChg chg="new del">
        <pc:chgData name="Дмитрий Ильвовский" userId="f23e1ef0a5520f69" providerId="LiveId" clId="{4E733604-555E-4598-9499-E10FB76F41CD}" dt="2024-09-12T12:57:19.419" v="64" actId="47"/>
        <pc:sldMkLst>
          <pc:docMk/>
          <pc:sldMk cId="3682969524" sldId="279"/>
        </pc:sldMkLst>
      </pc:sldChg>
      <pc:sldChg chg="new del">
        <pc:chgData name="Дмитрий Ильвовский" userId="f23e1ef0a5520f69" providerId="LiveId" clId="{4E733604-555E-4598-9499-E10FB76F41CD}" dt="2024-09-12T12:42:19.873" v="58" actId="47"/>
        <pc:sldMkLst>
          <pc:docMk/>
          <pc:sldMk cId="3762229327" sldId="279"/>
        </pc:sldMkLst>
      </pc:sldChg>
      <pc:sldChg chg="new del">
        <pc:chgData name="Дмитрий Ильвовский" userId="f23e1ef0a5520f69" providerId="LiveId" clId="{4E733604-555E-4598-9499-E10FB76F41CD}" dt="2024-09-12T12:27:56.010" v="52" actId="47"/>
        <pc:sldMkLst>
          <pc:docMk/>
          <pc:sldMk cId="1486345971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326-EEDE-46C7-A3B2-ADA7A3DC12D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FD88-8FD7-482A-B2F6-8C38C0E3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FD88-8FD7-482A-B2F6-8C38C0E3D0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2D15-EB1F-774E-94DA-B4D5432B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44" y="566377"/>
            <a:ext cx="4614863" cy="1204854"/>
          </a:xfrm>
        </p:spPr>
        <p:txBody>
          <a:bodyPr anchor="b"/>
          <a:lstStyle>
            <a:lvl1pPr algn="ctr"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F27B2-6A51-EDC1-49FD-D83C055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44" y="1817695"/>
            <a:ext cx="4614863" cy="835547"/>
          </a:xfrm>
        </p:spPr>
        <p:txBody>
          <a:bodyPr/>
          <a:lstStyle>
            <a:lvl1pPr marL="0" indent="0" algn="ctr">
              <a:buNone/>
              <a:defRPr sz="1211"/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9049D-4445-2394-64F2-151A12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A25EE-059A-4E72-A7F7-F817AFCE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9EAEC-B98C-F43A-F140-308BC3A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E668-744E-C32A-7F85-955C26F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69509-BC53-0D20-F52D-003C184A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09460-2CA8-188B-45D5-7F98D09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326C7-9833-F5DD-FE18-A966AAB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15DD4-E4FA-3D3D-993F-2F25120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7FFDB5-522E-5589-E5AD-C8D9DA0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03348" y="184253"/>
            <a:ext cx="1326773" cy="293282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4314C-DE70-3FFB-0B5E-CF363406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3029" y="184253"/>
            <a:ext cx="3903405" cy="293282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9CBB1-75BA-4E73-3760-AD08885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1D940-FA61-72F6-BE0E-E4680C7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FDA9-0134-D3F6-ED1A-56CEB506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25EB-E147-F57D-E11B-64105D7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77E3-3112-6B6C-0B25-2ED48873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064E2-739B-7FC0-B94C-17B6237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7558-7C1C-D1D3-F179-B349B49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8A115-5023-8F80-9099-7606AD48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078C-28CE-3F48-98EB-D4877EE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862785"/>
            <a:ext cx="5307092" cy="1439576"/>
          </a:xfrm>
        </p:spPr>
        <p:txBody>
          <a:bodyPr anchor="b"/>
          <a:lstStyle>
            <a:lvl1pPr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0B154-73A6-BFCF-85C6-C79E529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24" y="2315979"/>
            <a:ext cx="5307092" cy="757039"/>
          </a:xfrm>
        </p:spPr>
        <p:txBody>
          <a:bodyPr/>
          <a:lstStyle>
            <a:lvl1pPr marL="0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1pPr>
            <a:lvl2pPr marL="230703" indent="0">
              <a:buNone/>
              <a:defRPr sz="1009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16E7-CC85-EC30-18B2-E02F7035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AA657-A50C-47DE-2773-A3C0E26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58B8-3B80-6645-DD45-E11A90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651A-1A24-C555-388F-56033A6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F36A4-4346-6DB5-CF42-2DA68EF9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29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ABA78-4FC3-7BFE-78D8-15530751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2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759AE-1E14-DFA5-662D-7B26776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6E371-68A4-7663-DF6B-C85B2D1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9B39-16FB-10BE-EE07-DAF2517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B8C5-23CA-0AA7-CFB3-EE0B94C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0" y="184253"/>
            <a:ext cx="5307092" cy="6689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33BCD-FE65-CB50-BCED-5EB2E90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31" y="848365"/>
            <a:ext cx="2603071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EEA0-0CE5-28BB-1DC4-CCF316B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831" y="1264135"/>
            <a:ext cx="2603071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CE799-D486-B5FB-8543-BD190C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5032" y="848365"/>
            <a:ext cx="2615890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D95692-6A94-3E93-B74F-87627B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15032" y="1264135"/>
            <a:ext cx="2615890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A63A-B1A1-4AC3-4A61-0EA9484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E9943-5F23-3E2A-A9E1-543AEAD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139AE-11FB-CB6B-EA0F-4965ED4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0197-5657-0844-AB0C-04E1BA6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5A7009-B230-4C09-1629-56968E2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06B90-5016-3397-E95C-688BC6B0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D664B-C34F-F7FF-437E-C659EE9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D55DE5-C027-83D8-D53F-BB3159C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1949A4-DF31-BD23-9DBE-1AA4D34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6F396-E451-3FFE-EBFA-BEA6851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831C-9F96-2857-2A8C-5DD35C6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B82F6-D45A-D91D-C6D4-71879968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>
              <a:defRPr sz="1615"/>
            </a:lvl1pPr>
            <a:lvl2pPr>
              <a:defRPr sz="1413"/>
            </a:lvl2pPr>
            <a:lvl3pPr>
              <a:defRPr sz="1211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AF1D2-0448-7C99-8954-1C6A391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BF3C9-A957-9057-CF3B-43AA332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E783D-4093-1006-039F-F0D5C0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D3FEF-146F-4417-E134-1ADA008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4CC0-B8CC-431F-FCC2-51DC587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BD6EC-C5FB-38A9-E565-8632E35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ADFF7-CDDA-840F-D563-B817CE11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D9D61-EF71-5508-D97E-52BD1E3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D7CC5-90EC-5538-EC88-67B6F1B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1705-7261-2FD4-D4AB-20BD067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37E4-47BD-9BC0-1088-A211590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29" y="18425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36C30-719F-5EE3-CCA4-0CD81BF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29" y="921265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DEC71-4101-F901-90B2-71F40EC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3029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38D88-1C4C-D221-8F39-F8304BF9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231" y="3207603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9B79D-1F42-552F-7FBA-1CAB448F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5662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406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52" indent="-115352" algn="l" defTabSz="461406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46055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2pPr>
      <a:lvl3pPr marL="576758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9" kern="1200">
          <a:solidFill>
            <a:schemeClr val="tx1"/>
          </a:solidFill>
          <a:latin typeface="+mn-lt"/>
          <a:ea typeface="+mn-ea"/>
          <a:cs typeface="+mn-cs"/>
        </a:defRPr>
      </a:lvl3pPr>
      <a:lvl4pPr marL="807461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8164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886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9570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30273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6097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01697161183002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stm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arxiv.org/abs/1904.080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eisenstein/gt-nlp-class/blob/master/notes/eisenstein-nlp-notes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g"/><Relationship Id="rId7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named-entity-recognition-and-classification-with-scikit-learn-f05372f07ba2" TargetMode="External"/><Relationship Id="rId5" Type="http://schemas.openxmlformats.org/officeDocument/2006/relationships/hyperlink" Target="https://developers.google.com/machine-learning/guides/text-classification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mengsifei/hse-ami-nlp-course-fall-2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9272" y="9283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59272" y="972823"/>
            <a:ext cx="4483735" cy="347980"/>
            <a:chOff x="87743" y="972822"/>
            <a:chExt cx="4483735" cy="347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9123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6423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978954"/>
              <a:ext cx="50749" cy="2401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72822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01706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004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991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978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0775" y="922102"/>
            <a:ext cx="1787601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>
                <a:solidFill>
                  <a:srgbClr val="FFFFFF"/>
                </a:solidFill>
                <a:latin typeface="+mn-lt"/>
                <a:cs typeface="Tahoma"/>
              </a:rPr>
              <a:t>Intro</a:t>
            </a:r>
            <a:r>
              <a:rPr spc="-15" dirty="0">
                <a:solidFill>
                  <a:srgbClr val="FFFFFF"/>
                </a:solidFill>
                <a:latin typeface="+mn-lt"/>
                <a:cs typeface="Tahoma"/>
              </a:rPr>
              <a:t> to</a:t>
            </a:r>
            <a:r>
              <a:rPr spc="-10" dirty="0">
                <a:solidFill>
                  <a:srgbClr val="FFFFFF"/>
                </a:solidFill>
                <a:latin typeface="+mn-lt"/>
                <a:cs typeface="Tahoma"/>
              </a:rPr>
              <a:t> </a:t>
            </a:r>
            <a:r>
              <a:rPr spc="75" dirty="0">
                <a:solidFill>
                  <a:srgbClr val="FFFFFF"/>
                </a:solidFill>
                <a:latin typeface="+mn-lt"/>
                <a:cs typeface="Tahoma"/>
              </a:rPr>
              <a:t>NLP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7507" y="1480007"/>
            <a:ext cx="235585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200" spc="-10" dirty="0">
                <a:cs typeface="Tahoma"/>
              </a:rPr>
              <a:t>Dmitry</a:t>
            </a:r>
            <a:r>
              <a:rPr sz="1200" spc="5" dirty="0">
                <a:cs typeface="Tahoma"/>
              </a:rPr>
              <a:t> </a:t>
            </a:r>
            <a:r>
              <a:rPr sz="1200" spc="-50" dirty="0" err="1">
                <a:cs typeface="Tahoma"/>
              </a:rPr>
              <a:t>Ilvovsky</a:t>
            </a:r>
            <a:endParaRPr sz="1200" dirty="0"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cs typeface="Tahoma"/>
            </a:endParaRPr>
          </a:p>
          <a:p>
            <a:pPr>
              <a:spcBef>
                <a:spcPts val="20"/>
              </a:spcBef>
            </a:pPr>
            <a:endParaRPr sz="1200" dirty="0"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spc="-50" dirty="0">
                <a:cs typeface="Tahoma"/>
              </a:rPr>
              <a:t>September</a:t>
            </a:r>
            <a:r>
              <a:rPr sz="1200" dirty="0">
                <a:cs typeface="Tahoma"/>
              </a:rPr>
              <a:t> </a:t>
            </a:r>
            <a:r>
              <a:rPr lang="en-US" sz="1200" dirty="0">
                <a:cs typeface="Tahoma"/>
              </a:rPr>
              <a:t>1</a:t>
            </a:r>
            <a:r>
              <a:rPr lang="ru-RU" sz="1200" dirty="0">
                <a:cs typeface="Tahoma"/>
              </a:rPr>
              <a:t>2</a:t>
            </a:r>
            <a:r>
              <a:rPr sz="1200" spc="-45" dirty="0">
                <a:cs typeface="Tahoma"/>
              </a:rPr>
              <a:t>,</a:t>
            </a:r>
            <a:r>
              <a:rPr sz="1200" spc="-5" dirty="0">
                <a:cs typeface="Tahoma"/>
              </a:rPr>
              <a:t> </a:t>
            </a:r>
            <a:r>
              <a:rPr sz="1200" spc="-55" dirty="0">
                <a:cs typeface="Tahoma"/>
              </a:rPr>
              <a:t>202</a:t>
            </a:r>
            <a:r>
              <a:rPr lang="ru-RU" sz="1200" spc="-55" dirty="0">
                <a:cs typeface="Tahoma"/>
              </a:rPr>
              <a:t>4</a:t>
            </a:r>
            <a:endParaRPr sz="1200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28" y="53975"/>
            <a:ext cx="27431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Recent</a:t>
            </a:r>
            <a:r>
              <a:rPr spc="35" dirty="0"/>
              <a:t> </a:t>
            </a:r>
            <a:r>
              <a:rPr spc="-65" dirty="0"/>
              <a:t>trends</a:t>
            </a:r>
            <a:r>
              <a:rPr spc="40" dirty="0"/>
              <a:t> </a:t>
            </a:r>
            <a:r>
              <a:rPr spc="-30" dirty="0"/>
              <a:t>in</a:t>
            </a:r>
            <a:r>
              <a:rPr spc="40" dirty="0"/>
              <a:t> </a:t>
            </a:r>
            <a:r>
              <a:rPr spc="-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18" y="815975"/>
            <a:ext cx="3482595" cy="17934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lang="en-US" sz="1200" b="1" spc="5" dirty="0">
                <a:cs typeface="Arial"/>
              </a:rPr>
              <a:t>Large Language Models</a:t>
            </a:r>
          </a:p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sz="1200" b="1" spc="5" dirty="0">
                <a:cs typeface="Arial"/>
              </a:rPr>
              <a:t>The</a:t>
            </a:r>
            <a:r>
              <a:rPr sz="1200" b="1" spc="6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ethics</a:t>
            </a:r>
            <a:r>
              <a:rPr sz="1200" b="1" spc="7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of</a:t>
            </a:r>
            <a:r>
              <a:rPr sz="1200" b="1" spc="7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41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5" dirty="0">
                <a:cs typeface="Arial MT"/>
              </a:rPr>
              <a:t>Fairness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 </a:t>
            </a:r>
            <a:r>
              <a:rPr sz="1200" spc="-40" dirty="0">
                <a:cs typeface="Arial MT"/>
              </a:rPr>
              <a:t>Societal</a:t>
            </a:r>
            <a:r>
              <a:rPr sz="1200" spc="35" dirty="0">
                <a:cs typeface="Arial MT"/>
              </a:rPr>
              <a:t> </a:t>
            </a:r>
            <a:r>
              <a:rPr sz="1200" spc="-35" dirty="0">
                <a:cs typeface="Arial MT"/>
              </a:rPr>
              <a:t>applications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35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Prompt-based learning</a:t>
            </a: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17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50" dirty="0">
                <a:cs typeface="Arial MT"/>
              </a:rPr>
              <a:t>Zero-shot learning</a:t>
            </a:r>
            <a:endParaRPr lang="en-US"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0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60" dirty="0">
                <a:cs typeface="Arial MT"/>
              </a:rPr>
              <a:t>Few-shot learning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10" dirty="0">
                <a:cs typeface="Arial"/>
              </a:rPr>
              <a:t>Multimodal</a:t>
            </a:r>
            <a:r>
              <a:rPr sz="1200" b="1" spc="4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0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Interpretable</a:t>
            </a:r>
            <a:r>
              <a:rPr sz="1200" b="1" spc="55" dirty="0">
                <a:cs typeface="Arial"/>
              </a:rPr>
              <a:t> </a:t>
            </a:r>
            <a:r>
              <a:rPr lang="en-US"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14673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Vector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space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80" dirty="0">
                <a:solidFill>
                  <a:srgbClr val="3333B2"/>
                </a:solidFill>
                <a:cs typeface="Arial MT"/>
              </a:rPr>
              <a:t>model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[1]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051" y="249857"/>
            <a:ext cx="3613659" cy="302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5168" y="3330575"/>
            <a:ext cx="14020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40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Handbook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4"/>
              </a:rPr>
              <a:t>of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statistics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1579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140" dirty="0">
                <a:solidFill>
                  <a:srgbClr val="3333B2"/>
                </a:solidFill>
                <a:latin typeface="Arial MT"/>
                <a:cs typeface="Arial MT"/>
              </a:rPr>
              <a:t>Feed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forward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network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6" y="246553"/>
            <a:ext cx="2738316" cy="2855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7371" y="3352815"/>
            <a:ext cx="13716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45" dirty="0">
                <a:latin typeface="Lucida Sans Unicode"/>
                <a:cs typeface="Lucida Sans Unicode"/>
              </a:rPr>
              <a:t>NN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Methods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20" dirty="0">
                <a:latin typeface="Lucida Sans Unicode"/>
                <a:cs typeface="Lucida Sans Unicode"/>
              </a:rPr>
              <a:t>for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75" dirty="0">
                <a:latin typeface="Lucida Sans Unicode"/>
                <a:cs typeface="Lucida Sans Unicode"/>
              </a:rPr>
              <a:t>NLP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53975"/>
            <a:ext cx="188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Convolutional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[2]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45940"/>
            <a:ext cx="4495800" cy="21688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4" y="61300"/>
            <a:ext cx="48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Arial MT"/>
              </a:rPr>
              <a:t>LSTM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444893"/>
            <a:ext cx="3048000" cy="257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2845" y="3326684"/>
            <a:ext cx="11703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2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2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3"/>
              </a:rPr>
              <a:t>deeplearning.net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2704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Hierarchical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Arial MT"/>
              </a:rPr>
              <a:t>attention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[3]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132704"/>
            <a:ext cx="2777637" cy="31978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75" y="130175"/>
            <a:ext cx="891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Arial MT"/>
              </a:rPr>
              <a:t>ULMFiT</a:t>
            </a:r>
            <a:r>
              <a:rPr sz="1400" spc="-1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[4]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754543"/>
            <a:ext cx="4479255" cy="19516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717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BERT</a:t>
            </a:r>
            <a:r>
              <a:rPr sz="1400" spc="-2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[5]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322" y="452676"/>
            <a:ext cx="2692505" cy="25553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1523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12" y="1273175"/>
            <a:ext cx="4572000" cy="6908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Text</a:t>
            </a:r>
            <a:r>
              <a:rPr sz="1200" spc="6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r>
              <a:rPr sz="1200" spc="6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algorithms:</a:t>
            </a:r>
            <a:r>
              <a:rPr sz="1200" spc="65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survey</a:t>
            </a:r>
            <a:r>
              <a:rPr sz="1200" spc="60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2"/>
              </a:rPr>
              <a:t>[arXiv]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95" dirty="0">
                <a:cs typeface="Microsoft Sans Serif"/>
              </a:rPr>
              <a:t>Speech</a:t>
            </a:r>
            <a:r>
              <a:rPr sz="1200" spc="-9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-65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-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-6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Daniel Jurafsky, </a:t>
            </a:r>
            <a:r>
              <a:rPr sz="1200" spc="-95" dirty="0">
                <a:cs typeface="Microsoft Sans Serif"/>
              </a:rPr>
              <a:t>James</a:t>
            </a:r>
            <a:r>
              <a:rPr sz="1200" spc="-90" dirty="0">
                <a:cs typeface="Microsoft Sans Serif"/>
              </a:rPr>
              <a:t> </a:t>
            </a:r>
            <a:r>
              <a:rPr sz="1200" spc="-25" dirty="0">
                <a:cs typeface="Microsoft Sans Serif"/>
              </a:rPr>
              <a:t>H. </a:t>
            </a:r>
            <a:r>
              <a:rPr sz="1200" spc="-280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Martin,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2</a:t>
            </a:r>
            <a:r>
              <a:rPr sz="1200" spc="65" dirty="0">
                <a:cs typeface="Microsoft Sans Serif"/>
              </a:rPr>
              <a:t> </a:t>
            </a:r>
            <a:r>
              <a:rPr sz="1200" spc="-15" dirty="0">
                <a:cs typeface="Microsoft Sans Serif"/>
                <a:hlinkClick r:id="rId3"/>
              </a:rPr>
              <a:t>[url]</a:t>
            </a:r>
            <a:endParaRPr sz="1200" dirty="0">
              <a:cs typeface="Microsoft Sans Serif"/>
            </a:endParaRPr>
          </a:p>
          <a:p>
            <a:pPr marL="188587" marR="23113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0" dirty="0">
                <a:cs typeface="Microsoft Sans Serif"/>
              </a:rPr>
              <a:t>Natural</a:t>
            </a:r>
            <a:r>
              <a:rPr sz="1200" spc="60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Jacob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Eisenstein,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2-4, </a:t>
            </a:r>
            <a:r>
              <a:rPr sz="1200" spc="-275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4"/>
              </a:rPr>
              <a:t>[GitHub]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28" y="28540"/>
            <a:ext cx="1142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14" dirty="0"/>
              <a:t>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39" y="468279"/>
            <a:ext cx="106680" cy="144780"/>
            <a:chOff x="395414" y="46827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7081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7081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897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0877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4040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3724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9101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708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5978" y="439776"/>
            <a:ext cx="3625850" cy="2849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3817" indent="27939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G.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Salton,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Wong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C.-S.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“A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vector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automatic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indexing”,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т.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18,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spcBef>
                <a:spcPts val="35"/>
              </a:spcBef>
            </a:pPr>
            <a:r>
              <a:rPr sz="1100" spc="-220" dirty="0">
                <a:solidFill>
                  <a:srgbClr val="7A7ACD"/>
                </a:solidFill>
                <a:latin typeface="Microsoft Sans Serif"/>
                <a:cs typeface="Microsoft Sans Serif"/>
              </a:rPr>
              <a:t>№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11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с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613—620</a:t>
            </a:r>
            <a:r>
              <a:rPr sz="1100" spc="-1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1975.</a:t>
            </a:r>
            <a:endParaRPr sz="1100">
              <a:latin typeface="Microsoft Sans Serif"/>
              <a:cs typeface="Microsoft Sans Serif"/>
            </a:endParaRPr>
          </a:p>
          <a:p>
            <a:pPr marL="12700" marR="558776" indent="27939">
              <a:lnSpc>
                <a:spcPct val="102600"/>
              </a:lnSpc>
              <a:spcBef>
                <a:spcPts val="45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Y. Kim, </a:t>
            </a:r>
            <a:r>
              <a:rPr sz="1100" spc="-40" dirty="0">
                <a:latin typeface="Microsoft Sans Serif"/>
                <a:cs typeface="Microsoft Sans Serif"/>
              </a:rPr>
              <a:t>“Convolutional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neural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85" dirty="0">
                <a:latin typeface="Microsoft Sans Serif"/>
                <a:cs typeface="Microsoft Sans Serif"/>
              </a:rPr>
              <a:t>sentence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arXiv:1408.5882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2014.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27939">
              <a:lnSpc>
                <a:spcPct val="102600"/>
              </a:lnSpc>
              <a:spcBef>
                <a:spcPts val="445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Z.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Dyer,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X.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He,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Smola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Hovy, 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“Hierarchical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attention</a:t>
            </a:r>
            <a:r>
              <a:rPr sz="1100" spc="2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document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в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1100" i="1" spc="-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2016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North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American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chapter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association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computational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linguistics: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human </a:t>
            </a:r>
            <a:r>
              <a:rPr sz="1100" i="1" spc="-29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language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technologies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2016,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с.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1480—1489.</a:t>
            </a:r>
            <a:endParaRPr sz="1100">
              <a:latin typeface="Microsoft Sans Serif"/>
              <a:cs typeface="Microsoft Sans Serif"/>
            </a:endParaRPr>
          </a:p>
          <a:p>
            <a:pPr marL="12700" marR="20954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Howard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Ruder,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“Universal </a:t>
            </a:r>
            <a:r>
              <a:rPr sz="1100" spc="-75" dirty="0">
                <a:latin typeface="Microsoft Sans Serif"/>
                <a:cs typeface="Microsoft Sans Serif"/>
              </a:rPr>
              <a:t>language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fine-tuning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arXiv:1801.06146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2700" marR="211445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Devlin,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M.-W.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Chang,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100" dirty="0">
                <a:solidFill>
                  <a:srgbClr val="3333B2"/>
                </a:solidFill>
                <a:latin typeface="Microsoft Sans Serif"/>
                <a:cs typeface="Microsoft Sans Serif"/>
              </a:rPr>
              <a:t>Lee</a:t>
            </a:r>
            <a:r>
              <a:rPr sz="1100" spc="-9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Toutanova,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“Bert: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Pre-training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deep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bidirectional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transformers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language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understanding”,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arXiv:1810.04805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6939" y="1041443"/>
            <a:ext cx="106680" cy="144780"/>
            <a:chOff x="395414" y="104144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4398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439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629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819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135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1040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641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439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6939" y="1442535"/>
            <a:ext cx="106680" cy="144780"/>
            <a:chOff x="395414" y="144253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4507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44507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4640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4830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146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1149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5652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44507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66939" y="2359843"/>
            <a:ext cx="106680" cy="144780"/>
            <a:chOff x="395414" y="2359842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362382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6238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3813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003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319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8806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4825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623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6939" y="2760921"/>
            <a:ext cx="106680" cy="144780"/>
            <a:chOff x="395414" y="276092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76346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7634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7824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80141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83304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829885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88365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7634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" y="272591"/>
            <a:ext cx="403860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Natural</a:t>
            </a:r>
            <a:r>
              <a:rPr spc="45" dirty="0"/>
              <a:t> </a:t>
            </a:r>
            <a:r>
              <a:rPr spc="-100" dirty="0"/>
              <a:t>language</a:t>
            </a:r>
            <a:r>
              <a:rPr spc="45" dirty="0"/>
              <a:t> </a:t>
            </a:r>
            <a:r>
              <a:rPr spc="-95" dirty="0"/>
              <a:t>processing</a:t>
            </a:r>
            <a:r>
              <a:rPr spc="50" dirty="0"/>
              <a:t> </a:t>
            </a:r>
            <a:r>
              <a:rPr spc="-15" dirty="0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09575" y="1196975"/>
            <a:ext cx="4970355" cy="8138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3667" marR="30479" indent="-14858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0" dirty="0"/>
              <a:t>along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70" dirty="0"/>
              <a:t> </a:t>
            </a:r>
            <a:r>
              <a:rPr sz="1200" spc="-50" dirty="0"/>
              <a:t>computer</a:t>
            </a:r>
            <a:r>
              <a:rPr sz="1200" spc="70" dirty="0"/>
              <a:t> </a:t>
            </a:r>
            <a:r>
              <a:rPr sz="1200" spc="-55" dirty="0"/>
              <a:t>vision</a:t>
            </a:r>
            <a:r>
              <a:rPr sz="1200" spc="70" dirty="0"/>
              <a:t> </a:t>
            </a:r>
            <a:r>
              <a:rPr sz="1200" spc="-95" dirty="0"/>
              <a:t>a</a:t>
            </a:r>
            <a:r>
              <a:rPr sz="1200" spc="70" dirty="0"/>
              <a:t> </a:t>
            </a:r>
            <a:r>
              <a:rPr sz="1200" spc="-45" dirty="0"/>
              <a:t>crucial</a:t>
            </a:r>
            <a:r>
              <a:rPr sz="1200" spc="70" dirty="0"/>
              <a:t> </a:t>
            </a:r>
            <a:r>
              <a:rPr sz="1200" spc="-25" dirty="0"/>
              <a:t>part</a:t>
            </a:r>
            <a:r>
              <a:rPr sz="1200" spc="70" dirty="0"/>
              <a:t> </a:t>
            </a:r>
            <a:r>
              <a:rPr sz="1200" spc="-25" dirty="0"/>
              <a:t>of</a:t>
            </a:r>
            <a:r>
              <a:rPr sz="1200" spc="70" dirty="0"/>
              <a:t> </a:t>
            </a:r>
            <a:r>
              <a:rPr sz="1200" spc="-60" dirty="0"/>
              <a:t>modern</a:t>
            </a:r>
            <a:r>
              <a:rPr sz="1200" spc="70" dirty="0"/>
              <a:t> </a:t>
            </a:r>
            <a:r>
              <a:rPr sz="1200" spc="-20" dirty="0"/>
              <a:t>artificial </a:t>
            </a:r>
            <a:r>
              <a:rPr sz="1200" spc="-280" dirty="0"/>
              <a:t> </a:t>
            </a:r>
            <a:r>
              <a:rPr sz="1200" spc="-50" dirty="0"/>
              <a:t>intelligence</a:t>
            </a:r>
            <a:endParaRPr sz="1200" dirty="0"/>
          </a:p>
          <a:p>
            <a:pPr marL="19366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85" dirty="0"/>
              <a:t>deals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65" dirty="0"/>
              <a:t> </a:t>
            </a:r>
            <a:r>
              <a:rPr sz="1200" spc="-30" dirty="0"/>
              <a:t>all</a:t>
            </a:r>
            <a:r>
              <a:rPr sz="1200" spc="70" dirty="0"/>
              <a:t> </a:t>
            </a:r>
            <a:r>
              <a:rPr sz="1200" spc="-70" dirty="0"/>
              <a:t>human</a:t>
            </a:r>
            <a:r>
              <a:rPr sz="1200" spc="65" dirty="0"/>
              <a:t> </a:t>
            </a:r>
            <a:r>
              <a:rPr sz="1200" spc="-40" dirty="0"/>
              <a:t>(and</a:t>
            </a:r>
            <a:r>
              <a:rPr sz="1200" spc="65" dirty="0"/>
              <a:t> </a:t>
            </a:r>
            <a:r>
              <a:rPr sz="1200" spc="-55" dirty="0"/>
              <a:t>machine)</a:t>
            </a:r>
            <a:r>
              <a:rPr sz="1200" spc="65" dirty="0"/>
              <a:t> </a:t>
            </a:r>
            <a:r>
              <a:rPr sz="1200" spc="-40" dirty="0"/>
              <a:t>interactions</a:t>
            </a:r>
            <a:r>
              <a:rPr sz="1200" spc="65" dirty="0"/>
              <a:t> </a:t>
            </a:r>
            <a:r>
              <a:rPr sz="1200" spc="-30" dirty="0"/>
              <a:t>in</a:t>
            </a:r>
            <a:r>
              <a:rPr sz="1200" spc="65" dirty="0"/>
              <a:t> </a:t>
            </a:r>
            <a:r>
              <a:rPr sz="1200" spc="-75" dirty="0"/>
              <a:t>language</a:t>
            </a:r>
            <a:endParaRPr sz="1200" dirty="0"/>
          </a:p>
          <a:p>
            <a:pPr marL="193667" marR="558776" indent="-148584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5" dirty="0"/>
              <a:t>requires</a:t>
            </a:r>
            <a:r>
              <a:rPr sz="1200" spc="-60" dirty="0"/>
              <a:t> understanding</a:t>
            </a:r>
            <a:r>
              <a:rPr sz="1200" spc="-55" dirty="0"/>
              <a:t> </a:t>
            </a:r>
            <a:r>
              <a:rPr sz="1200" spc="-25" dirty="0"/>
              <a:t>of </a:t>
            </a:r>
            <a:r>
              <a:rPr sz="1200" spc="-55" dirty="0"/>
              <a:t>linear</a:t>
            </a:r>
            <a:r>
              <a:rPr sz="1200" spc="-50" dirty="0"/>
              <a:t> </a:t>
            </a:r>
            <a:r>
              <a:rPr sz="1200" spc="-60" dirty="0"/>
              <a:t>algebra,</a:t>
            </a:r>
            <a:r>
              <a:rPr sz="1200" spc="-55" dirty="0"/>
              <a:t> </a:t>
            </a:r>
            <a:r>
              <a:rPr sz="1200" spc="-35" dirty="0"/>
              <a:t>statistics, </a:t>
            </a:r>
            <a:r>
              <a:rPr sz="1200" spc="-30" dirty="0"/>
              <a:t> </a:t>
            </a:r>
            <a:r>
              <a:rPr sz="1200" spc="-55" dirty="0"/>
              <a:t>mathematics</a:t>
            </a:r>
            <a:r>
              <a:rPr sz="1200" spc="70" dirty="0"/>
              <a:t> </a:t>
            </a:r>
            <a:r>
              <a:rPr sz="1200" spc="-30" dirty="0"/>
              <a:t>in</a:t>
            </a:r>
            <a:r>
              <a:rPr sz="1200" spc="70" dirty="0"/>
              <a:t> </a:t>
            </a:r>
            <a:r>
              <a:rPr sz="1200" spc="-65" dirty="0"/>
              <a:t>general,</a:t>
            </a:r>
            <a:r>
              <a:rPr sz="1200" spc="70" dirty="0"/>
              <a:t> </a:t>
            </a:r>
            <a:r>
              <a:rPr sz="1200" spc="-45" dirty="0"/>
              <a:t>linguistics</a:t>
            </a:r>
            <a:r>
              <a:rPr sz="1200" spc="70" dirty="0"/>
              <a:t> </a:t>
            </a:r>
            <a:r>
              <a:rPr sz="1200" spc="-70" dirty="0"/>
              <a:t>and</a:t>
            </a:r>
            <a:r>
              <a:rPr sz="1200" spc="70" dirty="0"/>
              <a:t> </a:t>
            </a:r>
            <a:r>
              <a:rPr sz="1200" spc="-50" dirty="0"/>
              <a:t>coding</a:t>
            </a:r>
            <a:r>
              <a:rPr sz="1200" spc="70" dirty="0"/>
              <a:t> </a:t>
            </a:r>
            <a:r>
              <a:rPr sz="1200" spc="-55" dirty="0"/>
              <a:t>skills</a:t>
            </a:r>
            <a:endParaRPr sz="120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06" y="151712"/>
            <a:ext cx="2635052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Exampl</a:t>
            </a:r>
            <a:r>
              <a:rPr spc="-90" dirty="0"/>
              <a:t>e</a:t>
            </a:r>
            <a:r>
              <a:rPr spc="65" dirty="0"/>
              <a:t> </a:t>
            </a:r>
            <a:r>
              <a:rPr spc="-55" dirty="0"/>
              <a:t>tas</a:t>
            </a:r>
            <a:r>
              <a:rPr spc="-70" dirty="0"/>
              <a:t>k</a:t>
            </a:r>
            <a:r>
              <a:rPr spc="-1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05" y="428347"/>
            <a:ext cx="3415370" cy="26184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399">
              <a:spcBef>
                <a:spcPts val="735"/>
              </a:spcBef>
            </a:pPr>
            <a:r>
              <a:rPr sz="1200" b="1" spc="-10" dirty="0">
                <a:cs typeface="Arial"/>
              </a:rPr>
              <a:t>Text</a:t>
            </a:r>
            <a:r>
              <a:rPr sz="1200" b="1" spc="4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classification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6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Sentiment</a:t>
            </a:r>
            <a:r>
              <a:rPr sz="1200" spc="3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analysis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15" dirty="0">
                <a:cs typeface="Microsoft Sans Serif"/>
              </a:rPr>
              <a:t>Intent</a:t>
            </a:r>
            <a:r>
              <a:rPr sz="1200" spc="3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85" dirty="0">
                <a:cs typeface="Microsoft Sans Serif"/>
              </a:rPr>
              <a:t>Spam</a:t>
            </a:r>
            <a:r>
              <a:rPr sz="1200" spc="15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filtering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Topic</a:t>
            </a:r>
            <a:r>
              <a:rPr sz="1200" spc="3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endParaRPr sz="1200" dirty="0">
              <a:cs typeface="Microsoft Sans Serif"/>
            </a:endParaRPr>
          </a:p>
          <a:p>
            <a:pPr marL="25399">
              <a:spcBef>
                <a:spcPts val="65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65" dirty="0">
                <a:cs typeface="Arial"/>
              </a:rPr>
              <a:t> </a:t>
            </a:r>
            <a:r>
              <a:rPr sz="1200" b="1" spc="-45" dirty="0">
                <a:cs typeface="Arial"/>
              </a:rPr>
              <a:t>labelling</a:t>
            </a:r>
            <a:endParaRPr lang="en-US"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lang="en-US" sz="1200" spc="-80" dirty="0">
                <a:cs typeface="Microsoft Sans Serif"/>
              </a:rPr>
              <a:t>Named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20" dirty="0">
                <a:cs typeface="Microsoft Sans Serif"/>
              </a:rPr>
              <a:t>entity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40" dirty="0">
                <a:cs typeface="Microsoft Sans Serif"/>
              </a:rPr>
              <a:t>recognition</a:t>
            </a:r>
            <a:endParaRPr lang="en-US"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75" dirty="0">
                <a:cs typeface="Microsoft Sans Serif"/>
              </a:rPr>
              <a:t>Coreference</a:t>
            </a:r>
            <a:r>
              <a:rPr sz="1200" spc="4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resolution</a:t>
            </a:r>
            <a:endParaRPr sz="1200" dirty="0">
              <a:cs typeface="Microsoft Sans Serif"/>
            </a:endParaRPr>
          </a:p>
          <a:p>
            <a:pPr marL="25399" marR="171442">
              <a:lnSpc>
                <a:spcPct val="102600"/>
              </a:lnSpc>
              <a:spcBef>
                <a:spcPts val="40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75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transformation </a:t>
            </a:r>
            <a:r>
              <a:rPr sz="1200" b="1" spc="-29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(seq2seq)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Machine</a:t>
            </a:r>
            <a:r>
              <a:rPr sz="1200" spc="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translation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Question</a:t>
            </a:r>
            <a:r>
              <a:rPr sz="1200" spc="40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answering</a:t>
            </a:r>
            <a:endParaRPr sz="1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102" y="282575"/>
            <a:ext cx="1953842" cy="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102" y="1257426"/>
            <a:ext cx="1953842" cy="88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231" y="2232277"/>
            <a:ext cx="1948713" cy="648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28975" y="3330575"/>
            <a:ext cx="28136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6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sources:</a:t>
            </a:r>
            <a:r>
              <a:rPr sz="600" spc="7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5"/>
              </a:rPr>
              <a:t>developers.google.com,</a:t>
            </a:r>
            <a:r>
              <a:rPr sz="600" spc="70" dirty="0">
                <a:latin typeface="Lucida Sans Unicode"/>
                <a:cs typeface="Lucida Sans Unicode"/>
                <a:hlinkClick r:id="rId5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6"/>
              </a:rPr>
              <a:t>towardsdatascience.com,</a:t>
            </a:r>
            <a:r>
              <a:rPr sz="600" spc="70" dirty="0">
                <a:latin typeface="Lucida Sans Unicode"/>
                <a:cs typeface="Lucida Sans Unicode"/>
                <a:hlinkClick r:id="rId6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7" action="ppaction://hlinksldjump"/>
              </a:rPr>
              <a:t>statmt.o</a:t>
            </a:r>
            <a:r>
              <a:rPr sz="600" spc="-5" dirty="0">
                <a:latin typeface="Lucida Sans Unicode"/>
                <a:cs typeface="Lucida Sans Unicode"/>
                <a:hlinkClick r:id="rId8" action="ppaction://hlinksldjump"/>
              </a:rPr>
              <a:t>rg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79" y="196391"/>
            <a:ext cx="2963796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5" dirty="0"/>
              <a:t>Phenomena</a:t>
            </a:r>
            <a:r>
              <a:rPr spc="3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90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9" y="815975"/>
            <a:ext cx="28619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Tokenization</a:t>
            </a:r>
            <a:r>
              <a:rPr sz="1200" spc="7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5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sentence</a:t>
            </a:r>
            <a:r>
              <a:rPr sz="1200" spc="7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boundary</a:t>
            </a:r>
            <a:r>
              <a:rPr sz="1200" spc="7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45" dirty="0">
                <a:cs typeface="Microsoft Sans Serif"/>
              </a:rPr>
              <a:t>Morphology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Syntax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65" dirty="0">
                <a:cs typeface="Microsoft Sans Serif"/>
              </a:rPr>
              <a:t>Semantics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75" dirty="0">
                <a:cs typeface="Microsoft Sans Serif"/>
              </a:rPr>
              <a:t>Discourse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Pragmatics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20" dirty="0">
                <a:cs typeface="Microsoft Sans Serif"/>
              </a:rPr>
              <a:t>Multilinguality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06" y="130175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Ambigui</a:t>
            </a:r>
            <a:r>
              <a:rPr spc="-55" dirty="0"/>
              <a:t>t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968375"/>
            <a:ext cx="3761104" cy="8691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80" dirty="0">
                <a:cs typeface="Microsoft Sans Serif"/>
              </a:rPr>
              <a:t>Polysemy</a:t>
            </a:r>
            <a:r>
              <a:rPr sz="1200" spc="7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0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word-sense</a:t>
            </a:r>
            <a:r>
              <a:rPr sz="1200" spc="7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disambiguation:</a:t>
            </a:r>
            <a:r>
              <a:rPr sz="1200" spc="7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орган,</a:t>
            </a:r>
            <a:r>
              <a:rPr sz="1200" spc="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bank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5" dirty="0">
                <a:cs typeface="Microsoft Sans Serif"/>
              </a:rPr>
              <a:t>Homonymy:</a:t>
            </a:r>
            <a:r>
              <a:rPr sz="1200" spc="5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ship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or</a:t>
            </a:r>
            <a:r>
              <a:rPr sz="1200" spc="60" dirty="0">
                <a:cs typeface="Microsoft Sans Serif"/>
              </a:rPr>
              <a:t> </a:t>
            </a:r>
            <a:r>
              <a:rPr sz="1200" spc="5" dirty="0">
                <a:cs typeface="Microsoft Sans Serif"/>
              </a:rPr>
              <a:t>to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ship,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стекло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Syntactic</a:t>
            </a:r>
            <a:r>
              <a:rPr sz="1200" spc="6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ambiguity:</a:t>
            </a:r>
            <a:r>
              <a:rPr sz="1200" spc="7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John</a:t>
            </a:r>
            <a:r>
              <a:rPr sz="1200" spc="70" dirty="0">
                <a:cs typeface="Microsoft Sans Serif"/>
              </a:rPr>
              <a:t> </a:t>
            </a:r>
            <a:r>
              <a:rPr sz="1200" spc="-110" dirty="0">
                <a:cs typeface="Microsoft Sans Serif"/>
              </a:rPr>
              <a:t>saw</a:t>
            </a:r>
            <a:r>
              <a:rPr sz="1200" spc="-10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man</a:t>
            </a:r>
            <a:r>
              <a:rPr sz="1200" spc="7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on</a:t>
            </a:r>
            <a:r>
              <a:rPr sz="1200" spc="70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mountain</a:t>
            </a:r>
            <a:r>
              <a:rPr sz="1200" spc="7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with </a:t>
            </a:r>
            <a:r>
              <a:rPr sz="1200" spc="-280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telescope.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3569539" cy="457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200" spc="-45" dirty="0">
                <a:solidFill>
                  <a:srgbClr val="3333B2"/>
                </a:solidFill>
                <a:cs typeface="Arial MT"/>
              </a:rPr>
              <a:t>Syntactic</a:t>
            </a:r>
            <a:r>
              <a:rPr sz="1200" spc="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55" dirty="0">
                <a:solidFill>
                  <a:srgbClr val="3333B2"/>
                </a:solidFill>
                <a:cs typeface="Arial MT"/>
              </a:rPr>
              <a:t>ambiguity</a:t>
            </a:r>
            <a:endParaRPr sz="1200" dirty="0"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1200" spc="-30" dirty="0">
                <a:solidFill>
                  <a:srgbClr val="3333B2"/>
                </a:solidFill>
                <a:cs typeface="Arial MT"/>
              </a:rPr>
              <a:t>John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70" dirty="0">
                <a:solidFill>
                  <a:srgbClr val="3333B2"/>
                </a:solidFill>
                <a:cs typeface="Arial MT"/>
              </a:rPr>
              <a:t>saw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man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on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mountain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10" dirty="0">
                <a:solidFill>
                  <a:srgbClr val="3333B2"/>
                </a:solidFill>
                <a:cs typeface="Arial MT"/>
              </a:rPr>
              <a:t>with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60" dirty="0">
                <a:solidFill>
                  <a:srgbClr val="3333B2"/>
                </a:solidFill>
                <a:cs typeface="Arial MT"/>
              </a:rPr>
              <a:t>a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40" dirty="0">
                <a:solidFill>
                  <a:srgbClr val="3333B2"/>
                </a:solidFill>
                <a:cs typeface="Arial MT"/>
              </a:rPr>
              <a:t>telescope</a:t>
            </a:r>
            <a:endParaRPr sz="12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732" y="694425"/>
            <a:ext cx="2721635" cy="25731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45" y="130175"/>
            <a:ext cx="13715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T</a:t>
            </a:r>
            <a:r>
              <a:rPr spc="-65" dirty="0"/>
              <a:t>o</a:t>
            </a:r>
            <a:r>
              <a:rPr spc="-105" dirty="0"/>
              <a:t>d</a:t>
            </a:r>
            <a:r>
              <a:rPr spc="-14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57" y="786270"/>
            <a:ext cx="2316017" cy="2065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-10" dirty="0">
                <a:solidFill>
                  <a:srgbClr val="D6D6EF"/>
                </a:solidFill>
                <a:cs typeface="Microsoft Sans Serif"/>
              </a:rPr>
              <a:t>Intro</a:t>
            </a:r>
            <a:endParaRPr sz="1200" dirty="0">
              <a:cs typeface="Microsoft Sans Serif"/>
            </a:endParaRPr>
          </a:p>
          <a:p>
            <a:pPr marL="12700" marR="899122">
              <a:lnSpc>
                <a:spcPct val="263600"/>
              </a:lnSpc>
            </a:pPr>
            <a:r>
              <a:rPr sz="1200" spc="-2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About </a:t>
            </a:r>
            <a:r>
              <a:rPr sz="1200" spc="-3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this</a:t>
            </a:r>
            <a:r>
              <a:rPr sz="1200" spc="-2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course </a:t>
            </a:r>
            <a:r>
              <a:rPr sz="1200" spc="-80" dirty="0">
                <a:solidFill>
                  <a:srgbClr val="3333B2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Recent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trends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in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NLP</a:t>
            </a:r>
            <a:endParaRPr sz="1200" dirty="0">
              <a:cs typeface="Microsoft Sans Serif"/>
            </a:endParaRP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Text preprocessing and explorative analysis</a:t>
            </a: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P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ractice: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tools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for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7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processing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8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Russian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775" y="33266"/>
            <a:ext cx="251455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pc="-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905109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3442" y="8921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6"/>
              <p:cNvSpPr txBox="1"/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8098">
                  <a:spcBef>
                    <a:spcPts val="434"/>
                  </a:spcBef>
                </a:pPr>
                <a:r>
                  <a:rPr lang="en-US" sz="1100" spc="-40" dirty="0">
                    <a:cs typeface="Tahoma"/>
                  </a:rPr>
                  <a:t>Lecturer:</a:t>
                </a:r>
                <a:r>
                  <a:rPr lang="en-US" sz="1100" spc="125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Ilvovsky</a:t>
                </a:r>
                <a:endParaRPr lang="en-US" sz="1100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5" dirty="0">
                    <a:cs typeface="Tahoma"/>
                  </a:rPr>
                  <a:t>Seminars:</a:t>
                </a:r>
                <a:r>
                  <a:rPr lang="en-US" sz="1100" spc="140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Ilvovsky,</a:t>
                </a:r>
                <a:r>
                  <a:rPr lang="en-US" sz="1100" spc="25" dirty="0">
                    <a:cs typeface="Tahoma"/>
                  </a:rPr>
                  <a:t> </a:t>
                </a:r>
                <a:r>
                  <a:rPr lang="en-US" sz="1100" spc="-15" dirty="0" err="1">
                    <a:cs typeface="Tahoma"/>
                  </a:rPr>
                  <a:t>Sifei</a:t>
                </a:r>
                <a:r>
                  <a:rPr lang="en-US" sz="1100" spc="-15" dirty="0">
                    <a:cs typeface="Tahoma"/>
                  </a:rPr>
                  <a:t> Meng</a:t>
                </a:r>
                <a:endParaRPr lang="en-US" sz="1100" spc="-25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" dirty="0">
                    <a:cs typeface="Tahoma"/>
                  </a:rPr>
                  <a:t>TA:</a:t>
                </a:r>
                <a:r>
                  <a:rPr lang="en-US" sz="1100" spc="10" dirty="0">
                    <a:cs typeface="Tahoma"/>
                  </a:rPr>
                  <a:t> </a:t>
                </a:r>
                <a:r>
                  <a:rPr lang="en-US" sz="1100" spc="-15" dirty="0" err="1">
                    <a:cs typeface="Tahoma"/>
                  </a:rPr>
                  <a:t>Sifei</a:t>
                </a:r>
                <a:r>
                  <a:rPr lang="en-US" sz="1100" spc="-15" dirty="0">
                    <a:cs typeface="Tahoma"/>
                  </a:rPr>
                  <a:t> Meng</a:t>
                </a:r>
                <a:r>
                  <a:rPr lang="en-US" sz="1100" spc="-25" dirty="0">
                    <a:cs typeface="Tahoma"/>
                  </a:rPr>
                  <a:t>,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@dying247 </a:t>
                </a: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0" dirty="0">
                    <a:cs typeface="Tahoma"/>
                  </a:rPr>
                  <a:t>Repo:</a:t>
                </a:r>
                <a:r>
                  <a:rPr lang="en-US" sz="1100" spc="-45" dirty="0">
                    <a:cs typeface="Tahoma"/>
                  </a:rPr>
                  <a:t> </a:t>
                </a:r>
                <a:r>
                  <a:rPr lang="en-US" sz="1100" spc="-35" dirty="0">
                    <a:solidFill>
                      <a:srgbClr val="FF0000"/>
                    </a:solidFill>
                    <a:cs typeface="Tahoma"/>
                    <a:hlinkClick r:id="rId4"/>
                  </a:rPr>
                  <a:t>https://github.com/mengsifei/hse-ami-nlp-course-fall-24</a:t>
                </a:r>
                <a:endParaRPr lang="en-US" sz="1100" spc="-35" dirty="0">
                  <a:solidFill>
                    <a:srgbClr val="FF0000"/>
                  </a:solidFill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30" dirty="0">
                    <a:cs typeface="Tahoma"/>
                  </a:rPr>
                  <a:t>Chat:</a:t>
                </a:r>
                <a:r>
                  <a:rPr lang="en-US" sz="1100" spc="135" dirty="0">
                    <a:cs typeface="Tahoma"/>
                  </a:rPr>
                  <a:t> </a:t>
                </a:r>
                <a:r>
                  <a:rPr lang="en-US" sz="1100" spc="-5" dirty="0">
                    <a:cs typeface="Tahoma"/>
                  </a:rPr>
                  <a:t>https://t.me/+ziE7nho2dqk1Yzky</a:t>
                </a:r>
                <a:endParaRPr lang="en-US" sz="1100" dirty="0">
                  <a:cs typeface="Tahoma"/>
                </a:endParaRPr>
              </a:p>
              <a:p>
                <a:pPr marL="38098">
                  <a:spcBef>
                    <a:spcPts val="334"/>
                  </a:spcBef>
                </a:pPr>
                <a:r>
                  <a:rPr lang="en-US" sz="1100" spc="-10" dirty="0">
                    <a:cs typeface="Tahoma"/>
                  </a:rPr>
                  <a:t>Final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70" dirty="0">
                    <a:cs typeface="Tahoma"/>
                  </a:rPr>
                  <a:t>m</a:t>
                </a:r>
                <a:r>
                  <a:rPr lang="en-US" sz="1100" spc="-75" dirty="0">
                    <a:cs typeface="Tahoma"/>
                  </a:rPr>
                  <a:t>a</a:t>
                </a:r>
                <a:r>
                  <a:rPr lang="en-US" sz="1100" spc="-30" dirty="0">
                    <a:cs typeface="Tahoma"/>
                  </a:rPr>
                  <a:t>r</a:t>
                </a:r>
                <a:r>
                  <a:rPr lang="en-US" sz="1100" spc="-55" dirty="0">
                    <a:cs typeface="Tahoma"/>
                  </a:rPr>
                  <a:t>k:</a:t>
                </a:r>
                <a:r>
                  <a:rPr lang="en-US" sz="1100" spc="14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𝑊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=0.1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3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+0.4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4</m:t>
                        </m:r>
                      </m:sub>
                    </m:sSub>
                  </m:oMath>
                </a14:m>
                <a:endParaRPr lang="en-US" sz="1100" spc="140" dirty="0">
                  <a:latin typeface="Tahoma"/>
                  <a:cs typeface="Tahoma"/>
                </a:endParaRPr>
              </a:p>
              <a:p>
                <a:pPr marL="38098">
                  <a:spcBef>
                    <a:spcPts val="30"/>
                  </a:spcBef>
                </a:pP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d>
                      <m:d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0.5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𝐻𝑊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+0.2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𝑃𝑟𝑜𝑗𝑒𝑐𝑡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+0.3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𝐴𝑡𝑡𝑒𝑛𝑑𝑎𝑛𝑐𝑒</m:t>
                        </m:r>
                      </m:e>
                    </m:d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𝐴𝑡𝑡𝑒𝑛𝑑𝑎𝑛𝑐𝑒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=10∗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𝑣𝑖𝑠𝑖𝑡𝑒𝑑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𝑎𝑐𝑡𝑖𝑣𝑒𝑙𝑦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𝑝𝑎𝑟𝑡𝑖𝑐𝑖𝑝𝑎𝑡𝑒𝑑</m:t>
                            </m:r>
                          </m:e>
                        </m:d>
                      </m:sub>
                    </m:sSub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𝑙𝑒𝑐𝑡𝑢𝑟𝑒𝑠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𝑠𝑒𝑚𝑖𝑛𝑎𝑟𝑠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900" i="1" spc="-20" dirty="0">
                    <a:latin typeface="Arial"/>
                    <a:cs typeface="Arial"/>
                  </a:rPr>
                  <a:t>, if SEM&gt;=8 &amp; Project&gt;=4 then Final=SEM else </a:t>
                </a: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𝐹𝑖𝑛𝑎𝑙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(0.7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+0.3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𝑒𝑥𝑎𝑚</m:t>
                    </m:r>
                    <m:r>
                      <a:rPr lang="en-GB" sz="900" b="0" i="1" spc="-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sz="900" i="1" spc="-2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8098">
                  <a:spcBef>
                    <a:spcPts val="335"/>
                  </a:spcBef>
                </a:pPr>
                <a:r>
                  <a:rPr lang="en-US" sz="1100" spc="-25" dirty="0">
                    <a:cs typeface="Tahoma"/>
                  </a:rPr>
                  <a:t>Project:</a:t>
                </a:r>
                <a:r>
                  <a:rPr lang="en-US" sz="1100" spc="90" dirty="0">
                    <a:cs typeface="Tahoma"/>
                  </a:rPr>
                  <a:t> </a:t>
                </a:r>
                <a:r>
                  <a:rPr lang="en-US" sz="1100" spc="80" dirty="0">
                    <a:cs typeface="Tahoma"/>
                  </a:rPr>
                  <a:t>TBA</a:t>
                </a:r>
                <a:endParaRPr sz="1100" dirty="0">
                  <a:cs typeface="Tahoma"/>
                </a:endParaRPr>
              </a:p>
            </p:txBody>
          </p:sp>
        </mc:Choice>
        <mc:Fallback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  <a:blipFill>
                <a:blip r:embed="rId5"/>
                <a:stretch>
                  <a:fillRect l="-1190" b="-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115141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23442" y="110220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197" y="1325174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23442" y="13122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535206"/>
            <a:ext cx="114214" cy="1142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23442" y="152227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745239"/>
            <a:ext cx="114214" cy="11421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3442" y="1732306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955271"/>
            <a:ext cx="114214" cy="11421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3442" y="194233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021" y="2577716"/>
            <a:ext cx="114214" cy="11421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3442" y="255818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828" y="16857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646299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23442" y="63337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457" y="548411"/>
            <a:ext cx="1978318" cy="256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lang="en-US" sz="1100" spc="-40" dirty="0">
                <a:cs typeface="Tahoma"/>
              </a:rPr>
              <a:t>Text preprocessing</a:t>
            </a:r>
          </a:p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cs typeface="Tahoma"/>
              </a:rPr>
              <a:t>Word</a:t>
            </a:r>
            <a:r>
              <a:rPr sz="1100" spc="-5" dirty="0">
                <a:cs typeface="Tahoma"/>
              </a:rPr>
              <a:t> </a:t>
            </a:r>
            <a:r>
              <a:rPr sz="1100" spc="-55" dirty="0">
                <a:cs typeface="Tahoma"/>
              </a:rPr>
              <a:t>embeddings </a:t>
            </a:r>
            <a:r>
              <a:rPr sz="1100" spc="-50" dirty="0">
                <a:cs typeface="Tahoma"/>
              </a:rPr>
              <a:t> </a:t>
            </a:r>
            <a:r>
              <a:rPr sz="1100" spc="-30" dirty="0">
                <a:cs typeface="Tahoma"/>
              </a:rPr>
              <a:t>Text</a:t>
            </a:r>
            <a:r>
              <a:rPr sz="1100" spc="10" dirty="0">
                <a:cs typeface="Tahoma"/>
              </a:rPr>
              <a:t> </a:t>
            </a:r>
            <a:r>
              <a:rPr sz="1100" spc="-30" dirty="0">
                <a:cs typeface="Tahoma"/>
              </a:rPr>
              <a:t>classification </a:t>
            </a:r>
            <a:r>
              <a:rPr sz="1100" spc="-25" dirty="0">
                <a:cs typeface="Tahoma"/>
              </a:rPr>
              <a:t> </a:t>
            </a:r>
            <a:r>
              <a:rPr lang="en-US" sz="1100" spc="-25" dirty="0">
                <a:cs typeface="Tahoma"/>
              </a:rPr>
              <a:t>Language </a:t>
            </a:r>
            <a:r>
              <a:rPr sz="1100" spc="-70" dirty="0">
                <a:cs typeface="Tahoma"/>
              </a:rPr>
              <a:t>m</a:t>
            </a:r>
            <a:r>
              <a:rPr sz="1100" spc="-15" dirty="0">
                <a:cs typeface="Tahoma"/>
              </a:rPr>
              <a:t>o</a:t>
            </a:r>
            <a:r>
              <a:rPr sz="1100" spc="-35" dirty="0">
                <a:cs typeface="Tahoma"/>
              </a:rPr>
              <a:t>delling </a:t>
            </a:r>
            <a:r>
              <a:rPr sz="1100" spc="-50" dirty="0">
                <a:cs typeface="Tahoma"/>
              </a:rPr>
              <a:t>Seq2Seq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modelling </a:t>
            </a:r>
            <a:r>
              <a:rPr sz="1100" spc="-30" dirty="0">
                <a:cs typeface="Tahoma"/>
              </a:rPr>
              <a:t> Syntax</a:t>
            </a:r>
            <a:endParaRPr sz="1100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50" dirty="0">
                <a:cs typeface="Tahoma"/>
              </a:rPr>
              <a:t>Generative</a:t>
            </a:r>
            <a:r>
              <a:rPr sz="1100" spc="-5" dirty="0">
                <a:cs typeface="Tahoma"/>
              </a:rPr>
              <a:t> </a:t>
            </a:r>
            <a:r>
              <a:rPr sz="1100" spc="-50" dirty="0">
                <a:cs typeface="Tahoma"/>
              </a:rPr>
              <a:t>models </a:t>
            </a:r>
            <a:endParaRPr lang="en-US" sz="1100" spc="-45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lang="en-US" sz="1100" spc="-45" dirty="0">
                <a:cs typeface="Tahoma"/>
              </a:rPr>
              <a:t>Language resources</a:t>
            </a:r>
          </a:p>
          <a:p>
            <a:pPr marL="12700" marR="805146">
              <a:lnSpc>
                <a:spcPct val="125299"/>
              </a:lnSpc>
            </a:pPr>
            <a:r>
              <a:rPr sz="1100" spc="-35">
                <a:cs typeface="Tahoma"/>
              </a:rPr>
              <a:t>Question</a:t>
            </a:r>
            <a:r>
              <a:rPr sz="1100" spc="-40">
                <a:cs typeface="Tahoma"/>
              </a:rPr>
              <a:t> </a:t>
            </a:r>
            <a:r>
              <a:rPr sz="1100" spc="-45" dirty="0">
                <a:cs typeface="Tahoma"/>
              </a:rPr>
              <a:t>Answering</a:t>
            </a:r>
            <a:endParaRPr sz="11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cs typeface="Tahoma"/>
              </a:rPr>
              <a:t>Summarization</a:t>
            </a:r>
            <a:r>
              <a:rPr sz="1100" spc="5" dirty="0">
                <a:cs typeface="Tahoma"/>
              </a:rPr>
              <a:t> </a:t>
            </a:r>
            <a:r>
              <a:rPr sz="1100" spc="-50" dirty="0">
                <a:cs typeface="Tahoma"/>
              </a:rPr>
              <a:t>and</a:t>
            </a:r>
            <a:r>
              <a:rPr sz="1100" spc="10" dirty="0">
                <a:cs typeface="Tahoma"/>
              </a:rPr>
              <a:t> </a:t>
            </a:r>
            <a:r>
              <a:rPr sz="1100" spc="-20" dirty="0">
                <a:cs typeface="Tahoma"/>
              </a:rPr>
              <a:t>Simplification </a:t>
            </a:r>
            <a:r>
              <a:rPr sz="1100" spc="-325" dirty="0">
                <a:cs typeface="Tahoma"/>
              </a:rPr>
              <a:t> </a:t>
            </a:r>
            <a:r>
              <a:rPr sz="1100" spc="-10" dirty="0">
                <a:cs typeface="Tahoma"/>
              </a:rPr>
              <a:t>Fact</a:t>
            </a:r>
            <a:r>
              <a:rPr sz="1100" spc="15" dirty="0">
                <a:cs typeface="Tahoma"/>
              </a:rPr>
              <a:t> </a:t>
            </a:r>
            <a:r>
              <a:rPr sz="1100" spc="-40" dirty="0">
                <a:cs typeface="Tahoma"/>
              </a:rPr>
              <a:t>Checking</a:t>
            </a:r>
            <a:endParaRPr sz="1100" dirty="0">
              <a:cs typeface="Tahoma"/>
            </a:endParaRPr>
          </a:p>
          <a:p>
            <a:pPr marL="12700">
              <a:spcBef>
                <a:spcPts val="335"/>
              </a:spcBef>
            </a:pPr>
            <a:r>
              <a:rPr sz="1100" spc="-40" dirty="0">
                <a:cs typeface="Tahoma"/>
              </a:rPr>
              <a:t>Discourse</a:t>
            </a:r>
            <a:endParaRPr sz="1100" dirty="0"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856332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23442" y="84341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066366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23442" y="105344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27639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23442" y="1263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486431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23442" y="147351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696463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3442" y="168354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906495"/>
            <a:ext cx="114214" cy="11421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3442" y="1893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116527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3442" y="210360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326560"/>
            <a:ext cx="114214" cy="11421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23442" y="23136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536594"/>
            <a:ext cx="114214" cy="11421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03274" y="2523674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746626"/>
            <a:ext cx="114214" cy="11421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003274" y="2733706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956658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03274" y="2943739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626</Words>
  <Application>Microsoft Office PowerPoint</Application>
  <PresentationFormat>Произвольный</PresentationFormat>
  <Paragraphs>109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Tahoma</vt:lpstr>
      <vt:lpstr>Тема Office</vt:lpstr>
      <vt:lpstr>Intro to NLP</vt:lpstr>
      <vt:lpstr>Natural language processing ...</vt:lpstr>
      <vt:lpstr>Example tasks</vt:lpstr>
      <vt:lpstr>Phenomena to handle</vt:lpstr>
      <vt:lpstr>Ambiguity</vt:lpstr>
      <vt:lpstr>Презентация PowerPoint</vt:lpstr>
      <vt:lpstr>Today</vt:lpstr>
      <vt:lpstr>About this course</vt:lpstr>
      <vt:lpstr>Our plan</vt:lpstr>
      <vt:lpstr>Recent trends in NLP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NLP</dc:title>
  <dc:creator>Katya Artemova</dc:creator>
  <cp:lastModifiedBy>Дмитрий Ильвовский</cp:lastModifiedBy>
  <cp:revision>10</cp:revision>
  <dcterms:created xsi:type="dcterms:W3CDTF">2022-08-29T18:12:19Z</dcterms:created>
  <dcterms:modified xsi:type="dcterms:W3CDTF">2024-09-12T13:11:36Z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2022-08-29T00:00:00Z</vt:filetime>
  </property>
</Properties>
</file>