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19" r:id="rId2"/>
    <p:sldId id="375" r:id="rId3"/>
    <p:sldId id="361" r:id="rId4"/>
    <p:sldId id="362" r:id="rId5"/>
    <p:sldId id="374" r:id="rId6"/>
    <p:sldId id="385" r:id="rId7"/>
    <p:sldId id="387" r:id="rId8"/>
    <p:sldId id="386" r:id="rId9"/>
    <p:sldId id="341" r:id="rId10"/>
    <p:sldId id="376" r:id="rId11"/>
    <p:sldId id="333" r:id="rId12"/>
    <p:sldId id="388" r:id="rId13"/>
    <p:sldId id="389" r:id="rId14"/>
    <p:sldId id="390" r:id="rId15"/>
    <p:sldId id="391" r:id="rId16"/>
    <p:sldId id="392" r:id="rId17"/>
    <p:sldId id="381" r:id="rId18"/>
    <p:sldId id="382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YUNFEI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66" d="100"/>
          <a:sy n="66" d="100"/>
        </p:scale>
        <p:origin x="94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A6E8-0594-46BF-BD01-645B3DEEC48A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46BC-80CB-4971-8210-27095DAD7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19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62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10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04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38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2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0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6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0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B76A-3EA3-4D46-89D4-761CA0F676C1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53990" y="4826656"/>
            <a:ext cx="2136213" cy="653964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1101" y="4826656"/>
            <a:ext cx="2182533" cy="653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90369" y="495358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汇报人：孟涛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91101" y="4953583"/>
            <a:ext cx="227756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</a:rPr>
              <a:t>组号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4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24603" y="2015193"/>
            <a:ext cx="7621766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prstClr val="black"/>
                </a:solidFill>
                <a:latin typeface="Agency FB" panose="020B0503020202020204" pitchFamily="34" charset="0"/>
                <a:ea typeface="微软雅黑" panose="020B0503020204020204" charset="-122"/>
              </a:rPr>
              <a:t>面向对象的分析设计课程汇报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85"/>
    </mc:Choice>
    <mc:Fallback xmlns="">
      <p:transition spd="slow" advTm="118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元模型定义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464" y="705940"/>
            <a:ext cx="33103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SPEM: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WorkSequence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工作阶段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ProcessPerformer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Constraint: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ProcessParameter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活动输入参数的产物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WorkProduct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：工作产物，如文档或代码等。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Milestone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：里程碑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WorkProductRelationship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工作产物之间的关系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4C7707E1-B23E-4E9D-9662-1CDC09D8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711" y="930067"/>
            <a:ext cx="8407898" cy="509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pic>
        <p:nvPicPr>
          <p:cNvPr id="6146" name="Picture 2" descr="IMG_0967">
            <a:extLst>
              <a:ext uri="{FF2B5EF4-FFF2-40B4-BE49-F238E27FC236}">
                <a16:creationId xmlns:a16="http://schemas.microsoft.com/office/drawing/2014/main" id="{F1FC0195-ADC9-42C5-8465-4656908D3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t="31571" r="38591" b="5002"/>
          <a:stretch/>
        </p:blipFill>
        <p:spPr bwMode="auto">
          <a:xfrm>
            <a:off x="5137408" y="930067"/>
            <a:ext cx="6861954" cy="579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660922-4BE3-4FD1-8113-7E3130260392}"/>
              </a:ext>
            </a:extLst>
          </p:cNvPr>
          <p:cNvSpPr/>
          <p:nvPr/>
        </p:nvSpPr>
        <p:spPr>
          <a:xfrm>
            <a:off x="395839" y="930067"/>
            <a:ext cx="3992919" cy="382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为各个类与关系来定义图形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创建操作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定义层次结构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来描述关系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1FDC469-4624-45F5-9D80-FF7EF906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54" y="1017449"/>
            <a:ext cx="7678714" cy="31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4ECB07-00EA-4E84-8B29-A2225F398920}"/>
              </a:ext>
            </a:extLst>
          </p:cNvPr>
          <p:cNvSpPr/>
          <p:nvPr/>
        </p:nvSpPr>
        <p:spPr>
          <a:xfrm>
            <a:off x="420914" y="4444987"/>
            <a:ext cx="11466285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上图最外层的灰色大框表示不同的工作阶段，对应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，即设计阶段。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内嵌的粉色框表示每个工作阶段中的工作活动，对应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，如设计阶段中包含了高层设计与详细设计活动。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粉色框中内嵌的灰色椭圆表示活动的执行人，对应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ProcessPerformer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，如架构师、开发人员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0520410B-14A3-4EF4-B03E-8E7F077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06" y="930067"/>
            <a:ext cx="10612293" cy="57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6A0AEE-0123-4401-9013-8C9B37F42A71}"/>
              </a:ext>
            </a:extLst>
          </p:cNvPr>
          <p:cNvSpPr txBox="1"/>
          <p:nvPr/>
        </p:nvSpPr>
        <p:spPr>
          <a:xfrm>
            <a:off x="277336" y="1572988"/>
            <a:ext cx="738664" cy="3712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/>
              <a:t>瀑布模型实例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1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255CB880-8972-47B2-8B33-D8A23887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07" y="933717"/>
            <a:ext cx="5404532" cy="5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13652"/>
            <a:ext cx="6096000" cy="52086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SPEM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过程模型对应一份文档材料，模型名称转为材料介绍信息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CheckList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对应一个清单项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Document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软件工程过程中每个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对应一个文档，如需求分析对应需求文档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WorkBreakdownElement.name :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Document.title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名称对应文档标题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0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63197"/>
            <a:ext cx="4581529" cy="493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转换规则： 过程阶段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文档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阶段描述转为文档介绍信息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阶段名称转为文档标题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阶段中各个活动的执行者转为文档作者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阶段中各个活动转为文档小节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id="{9D6D228C-1B92-4752-B192-7B1E28257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0"/>
          <a:stretch/>
        </p:blipFill>
        <p:spPr bwMode="auto">
          <a:xfrm>
            <a:off x="4864050" y="1678726"/>
            <a:ext cx="7327950" cy="340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3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F25E3-7AFE-4A25-A71B-F6710A6F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3" y="1582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BA9F4-EC37-4A74-894C-3347E500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43" y="1734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70D077-BCFE-4551-9F47-83B0FF48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14" y="601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F7289513-3E43-41A9-8862-A0D66CED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2" y="1821261"/>
            <a:ext cx="6961188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A47D8EDF-8141-49B0-9EBA-6A6E988DF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1"/>
          <a:stretch/>
        </p:blipFill>
        <p:spPr bwMode="auto">
          <a:xfrm>
            <a:off x="6096000" y="856795"/>
            <a:ext cx="5565888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1B3EAD-B98A-4F79-A861-D8E290910F2C}"/>
              </a:ext>
            </a:extLst>
          </p:cNvPr>
          <p:cNvSpPr txBox="1"/>
          <p:nvPr/>
        </p:nvSpPr>
        <p:spPr>
          <a:xfrm>
            <a:off x="472031" y="952398"/>
            <a:ext cx="25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转换效果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8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06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32"/>
    </mc:Choice>
    <mc:Fallback xmlns="">
      <p:transition spd="slow" advTm="12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437668" y="342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387" y="775821"/>
            <a:ext cx="244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24101" y="1505188"/>
            <a:ext cx="9360391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了解到了低代码以及低代码工具。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面向对象方法的建模与分析等知识，包括了元模型定义与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建模实现、定义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图形化建模工具、模型转换以及模型到代码的自动生成等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在作业的练习中，也充分锻炼了自己的动手能力、问题定位与解决能力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688"/>
    </mc:Choice>
    <mc:Fallback xmlns="">
      <p:transition spd="slow" advTm="126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10896" y="275140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感谢您的观看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10"/>
    </mc:Choice>
    <mc:Fallback xmlns="">
      <p:transition spd="slow" advTm="44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671387" y="73617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34332" y="555125"/>
            <a:ext cx="4313730" cy="79714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团队作业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05999" y="674703"/>
            <a:ext cx="1415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目录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398"/>
    </mc:Choice>
    <mc:Fallback xmlns="">
      <p:transition spd="slow" advTm="23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团队作业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954"/>
    </mc:Choice>
    <mc:Fallback xmlns="">
      <p:transition spd="slow" advTm="19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3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0575" y="930067"/>
            <a:ext cx="101508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目前北航实验室团队日常管理依靠人工</a:t>
            </a:r>
            <a:r>
              <a:rPr lang="en-US" altLang="zh-CN" sz="2000" dirty="0"/>
              <a:t>+</a:t>
            </a:r>
            <a:r>
              <a:rPr lang="zh-CN" altLang="en-US" sz="2000" dirty="0"/>
              <a:t>微信方式进行管理，现有的商用及开源项目管理系统不能满足日常管理的需要，现需要开发一套团队管理系统支持实验室日常活动管理。</a:t>
            </a:r>
          </a:p>
          <a:p>
            <a:endParaRPr lang="en-US" altLang="zh-CN" b="1" dirty="0"/>
          </a:p>
          <a:p>
            <a:r>
              <a:rPr lang="zh-CN" altLang="en-US" sz="2800" b="1" dirty="0"/>
              <a:t>团队日常活动</a:t>
            </a:r>
            <a:r>
              <a:rPr lang="en-US" altLang="zh-CN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组会相关活动</a:t>
            </a:r>
            <a:r>
              <a:rPr lang="en-US" altLang="zh-CN" sz="2000" dirty="0"/>
              <a:t>(</a:t>
            </a:r>
            <a:r>
              <a:rPr lang="zh-CN" altLang="en-US" sz="2000" dirty="0"/>
              <a:t>预定、通知、签到、纪要、总结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实验室团队介绍</a:t>
            </a:r>
            <a:r>
              <a:rPr lang="en-US" altLang="zh-CN" sz="2000" dirty="0"/>
              <a:t>(</a:t>
            </a:r>
            <a:r>
              <a:rPr lang="zh-CN" altLang="en-US" sz="2000" dirty="0"/>
              <a:t>老师、学生、合作、项目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日常计划</a:t>
            </a:r>
            <a:r>
              <a:rPr lang="en-US" altLang="zh-CN" sz="2000" dirty="0"/>
              <a:t>(</a:t>
            </a:r>
            <a:r>
              <a:rPr lang="zh-CN" altLang="en-US" sz="2000" dirty="0"/>
              <a:t>每年</a:t>
            </a:r>
            <a:r>
              <a:rPr lang="en-US" altLang="zh-CN" sz="2000" dirty="0"/>
              <a:t>/</a:t>
            </a:r>
            <a:r>
              <a:rPr lang="zh-CN" altLang="en-US" sz="2000" dirty="0"/>
              <a:t>每学期</a:t>
            </a:r>
            <a:r>
              <a:rPr lang="en-US" altLang="zh-CN" sz="2000" dirty="0"/>
              <a:t>/</a:t>
            </a:r>
            <a:r>
              <a:rPr lang="zh-CN" altLang="en-US" sz="2000" dirty="0"/>
              <a:t>每周工作计划、计划监督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周报管理</a:t>
            </a:r>
            <a:r>
              <a:rPr lang="en-US" altLang="zh-CN" sz="2000" dirty="0"/>
              <a:t>(</a:t>
            </a:r>
            <a:r>
              <a:rPr lang="zh-CN" altLang="en-US" sz="2000" dirty="0"/>
              <a:t>本周任务、本周完成情况、存在的问题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资料管理与共享</a:t>
            </a:r>
          </a:p>
          <a:p>
            <a:endParaRPr lang="en-US" altLang="zh-CN" b="1" dirty="0"/>
          </a:p>
          <a:p>
            <a:r>
              <a:rPr lang="zh-CN" altLang="en-US" sz="2800" b="1" dirty="0"/>
              <a:t>承担工作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周报管理的需求分析 </a:t>
            </a:r>
            <a:r>
              <a:rPr lang="en-US" altLang="zh-CN" sz="2000" dirty="0"/>
              <a:t>EARS</a:t>
            </a:r>
            <a:r>
              <a:rPr lang="zh-CN" altLang="en-US" sz="2000" dirty="0"/>
              <a:t>编写 </a:t>
            </a:r>
            <a:r>
              <a:rPr lang="en-US" altLang="zh-CN" sz="2000" dirty="0"/>
              <a:t>UML</a:t>
            </a:r>
            <a:r>
              <a:rPr lang="zh-CN" altLang="en-US" sz="2000" dirty="0"/>
              <a:t>建模 合约编写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979"/>
    </mc:Choice>
    <mc:Fallback xmlns="">
      <p:transition spd="slow" advTm="629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9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需求描述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28597" y="3292355"/>
            <a:ext cx="1074732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用户应该能够进行周报的创建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任务的分配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任务进度汇报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报告执行任务过程中遇到的问题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DAA86D7B-4E68-415C-8466-327B914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8" y="1064943"/>
            <a:ext cx="10845428" cy="297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593307" y="3452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原型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结合用例图与顺序图来描述需求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ABA1760-274B-4022-A832-ED3BF739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2" y="2091436"/>
            <a:ext cx="5286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524785A3-433E-4AA6-B2E2-ADAAF321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71" y="996683"/>
            <a:ext cx="5062351" cy="505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52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45643" y="345292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</a:rPr>
              <a:t>OCL</a:t>
            </a:r>
            <a:r>
              <a:rPr lang="zh-CN" altLang="en-US" sz="3200" dirty="0">
                <a:latin typeface="Agency FB" panose="020B0503020202020204" pitchFamily="34" charset="0"/>
              </a:rPr>
              <a:t>约束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5A0D3DB-D897-4025-88DA-3518C07D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1" y="1691920"/>
            <a:ext cx="7561369" cy="33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5AFE00-55D6-462A-B930-9815E42C754A}"/>
              </a:ext>
            </a:extLst>
          </p:cNvPr>
          <p:cNvSpPr/>
          <p:nvPr/>
        </p:nvSpPr>
        <p:spPr>
          <a:xfrm>
            <a:off x="8372211" y="1550854"/>
            <a:ext cx="3154262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定义用户与任务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前置约束：以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来确定用户存在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确定该任务未被创建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后置约束：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执行任务创建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设置负责人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3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8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原型效果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-171450" y="854557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生成原型代码并运行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F94137-5D9F-473E-9AD0-264AFFAF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7516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F3044884-3D82-4EFB-B370-40505065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4" y="1356979"/>
            <a:ext cx="8313490" cy="44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B37ED3-0B07-44C7-AA7D-730296A354D0}"/>
              </a:ext>
            </a:extLst>
          </p:cNvPr>
          <p:cNvSpPr/>
          <p:nvPr/>
        </p:nvSpPr>
        <p:spPr>
          <a:xfrm>
            <a:off x="-4360" y="5913190"/>
            <a:ext cx="10374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多次迭代来完善原型，如类型不一致、关系未正确处理等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0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02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68029" y="307505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47"/>
    </mc:Choice>
    <mc:Fallback xmlns="">
      <p:transition spd="slow" advTm="184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619</Words>
  <Application>Microsoft Office PowerPoint</Application>
  <PresentationFormat>宽屏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Agency FB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YUNFEI</dc:creator>
  <cp:lastModifiedBy>孟涛</cp:lastModifiedBy>
  <cp:revision>116</cp:revision>
  <dcterms:created xsi:type="dcterms:W3CDTF">2020-04-05T07:09:00Z</dcterms:created>
  <dcterms:modified xsi:type="dcterms:W3CDTF">2021-12-13T14:15:24Z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30D76098D69C4175B4139635B06A9CD1</vt:lpwstr>
  </property>
  <property fmtid="{D5CDD505-2E9C-101B-9397-08002B2CF9AE}" pid="3" name="KSOProductBuildVer">
    <vt:lpwstr>2052-11.1.0.10495</vt:lpwstr>
  </property>
</Properties>
</file>