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media/image4.jpg" ContentType="image/jpeg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19" r:id="rId2"/>
    <p:sldId id="376" r:id="rId3"/>
    <p:sldId id="394" r:id="rId4"/>
    <p:sldId id="393" r:id="rId5"/>
    <p:sldId id="395" r:id="rId6"/>
    <p:sldId id="333" r:id="rId7"/>
    <p:sldId id="398" r:id="rId8"/>
    <p:sldId id="390" r:id="rId9"/>
    <p:sldId id="391" r:id="rId10"/>
    <p:sldId id="396" r:id="rId11"/>
    <p:sldId id="397" r:id="rId12"/>
    <p:sldId id="392" r:id="rId13"/>
    <p:sldId id="381" r:id="rId14"/>
    <p:sldId id="382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YUNFEI" initials="Y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55" d="100"/>
          <a:sy n="55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A6E8-0594-46BF-BD01-645B3DEEC48A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46BC-80CB-4971-8210-27095DAD7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7E13EF-56DF-477F-9799-2CC6E8A63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238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7E13EF-56DF-477F-9799-2CC6E8A63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308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38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27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00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7E13EF-56DF-477F-9799-2CC6E8A63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22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7E13EF-56DF-477F-9799-2CC6E8A63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404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7E13EF-56DF-477F-9799-2CC6E8A63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31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7E13EF-56DF-477F-9799-2CC6E8A63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00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1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0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96436" y="4826656"/>
            <a:ext cx="2136213" cy="653964"/>
          </a:xfrm>
          <a:prstGeom prst="rect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74527" y="495358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汇报人：</a:t>
            </a:r>
            <a:r>
              <a:rPr lang="zh-CN" altLang="en-US" sz="20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charset="-122"/>
              </a:rPr>
              <a:t>邓程诺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24603" y="2015193"/>
            <a:ext cx="7621766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prstClr val="black"/>
                </a:solidFill>
                <a:latin typeface="Agency FB" panose="020B0503020202020204" pitchFamily="34" charset="0"/>
                <a:ea typeface="微软雅黑" panose="020B0503020204020204" charset="-122"/>
              </a:rPr>
              <a:t>面向对象的分析设计课程汇报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85"/>
    </mc:Choice>
    <mc:Fallback xmlns="">
      <p:transition spd="slow" advTm="118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06619A-0614-41E9-B9D3-8E1A97AA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037" y="930067"/>
            <a:ext cx="6093926" cy="2728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F33A2C-BD61-48F1-9679-F3B7ECE96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423" y="4380067"/>
            <a:ext cx="9237308" cy="21326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49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D41B52-DE00-45AE-9E0B-E64182111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659" y="1246622"/>
            <a:ext cx="9032681" cy="22706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40E420-E609-4A04-94F8-254E3EACEB74}"/>
              </a:ext>
            </a:extLst>
          </p:cNvPr>
          <p:cNvSpPr txBox="1"/>
          <p:nvPr/>
        </p:nvSpPr>
        <p:spPr>
          <a:xfrm>
            <a:off x="4946904" y="4492383"/>
            <a:ext cx="1906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/>
              <a:t>……</a:t>
            </a:r>
            <a:endParaRPr lang="zh-CN" altLang="en-US" sz="9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2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F25E3-7AFE-4A25-A71B-F6710A6F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3" y="15820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BA9F4-EC37-4A74-894C-3347E500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543" y="17344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70D077-BCFE-4551-9F47-83B0FF48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714" y="6010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1B3EAD-B98A-4F79-A861-D8E290910F2C}"/>
              </a:ext>
            </a:extLst>
          </p:cNvPr>
          <p:cNvSpPr txBox="1"/>
          <p:nvPr/>
        </p:nvSpPr>
        <p:spPr>
          <a:xfrm>
            <a:off x="472031" y="952398"/>
            <a:ext cx="250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061DFD-CB0A-4E34-8DAB-0E2E5CB98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198" y="1085666"/>
            <a:ext cx="6088908" cy="2591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6EEA68-A984-47EF-BAA4-E4D989FCD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198" y="4918726"/>
            <a:ext cx="5997460" cy="1973751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5B91C52B-BE92-4A6B-9234-52064569EE50}"/>
              </a:ext>
            </a:extLst>
          </p:cNvPr>
          <p:cNvSpPr/>
          <p:nvPr/>
        </p:nvSpPr>
        <p:spPr>
          <a:xfrm>
            <a:off x="5624412" y="36766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89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210862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06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32"/>
    </mc:Choice>
    <mc:Fallback xmlns="">
      <p:transition spd="slow" advTm="123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437668" y="342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4387" y="775821"/>
            <a:ext cx="244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524101" y="1505188"/>
            <a:ext cx="9360391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了解到了低代码以及低代码工具。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面向对象方法的建模与分析等知识，包括了元模型定义与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EMF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建模实现、定义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Sirius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图形化建模工具、模型转换以及模型到代码的自动生成等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在作业的练习中，也充分锻炼了自己的动手能力、问题定位与解决能力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0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688"/>
    </mc:Choice>
    <mc:Fallback xmlns="">
      <p:transition spd="slow" advTm="126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10896" y="275140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感谢您的观看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10"/>
    </mc:Choice>
    <mc:Fallback xmlns="">
      <p:transition spd="slow" advTm="44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0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元模型定义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0485" y="849873"/>
            <a:ext cx="331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UAF:Project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8BE3C7-E5F6-4140-B972-559BD60807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0"/>
          <a:stretch/>
        </p:blipFill>
        <p:spPr>
          <a:xfrm>
            <a:off x="371994" y="1494981"/>
            <a:ext cx="11448011" cy="48317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22663" y="342612"/>
            <a:ext cx="386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模型核心部分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44BB47-3129-4CFE-9DFB-AC6D88A9C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3" y="1399371"/>
            <a:ext cx="7771954" cy="49134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09657D0-03B0-423E-9DDD-3B259A33889E}"/>
              </a:ext>
            </a:extLst>
          </p:cNvPr>
          <p:cNvSpPr txBox="1"/>
          <p:nvPr/>
        </p:nvSpPr>
        <p:spPr>
          <a:xfrm>
            <a:off x="7581530" y="1669002"/>
            <a:ext cx="4296792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</a:t>
            </a:r>
            <a:r>
              <a:rPr lang="en-US" altLang="zh-CN" dirty="0"/>
              <a:t>UAF</a:t>
            </a:r>
            <a:r>
              <a:rPr lang="zh-CN" altLang="en-US" dirty="0"/>
              <a:t>官方文档，提炼出</a:t>
            </a:r>
            <a:r>
              <a:rPr lang="en-US" altLang="zh-CN" dirty="0"/>
              <a:t>UAF</a:t>
            </a:r>
            <a:r>
              <a:rPr lang="zh-CN" altLang="en-US" dirty="0"/>
              <a:t>：</a:t>
            </a:r>
            <a:r>
              <a:rPr lang="en-US" altLang="zh-CN" dirty="0"/>
              <a:t>Project</a:t>
            </a:r>
            <a:r>
              <a:rPr lang="zh-CN" altLang="en-US" dirty="0"/>
              <a:t>元模型中最核心的一部分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Project</a:t>
            </a:r>
            <a:r>
              <a:rPr lang="zh-CN" altLang="en-US" dirty="0"/>
              <a:t>：项目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ActualProject</a:t>
            </a:r>
            <a:r>
              <a:rPr lang="en-US" altLang="zh-CN" dirty="0"/>
              <a:t>:</a:t>
            </a:r>
            <a:r>
              <a:rPr lang="zh-CN" altLang="en-US" dirty="0"/>
              <a:t>项目实例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ProjectSequence</a:t>
            </a:r>
            <a:r>
              <a:rPr lang="en-US" altLang="zh-CN" dirty="0"/>
              <a:t>:</a:t>
            </a:r>
            <a:r>
              <a:rPr lang="zh-CN" altLang="en-US" dirty="0"/>
              <a:t>项目列表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ProjectMileStoneRole</a:t>
            </a:r>
            <a:r>
              <a:rPr lang="en-US" altLang="zh-CN" dirty="0"/>
              <a:t>:</a:t>
            </a:r>
            <a:r>
              <a:rPr lang="zh-CN" altLang="en-US" dirty="0"/>
              <a:t>项目里程碑实例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ProjectMileStone</a:t>
            </a:r>
            <a:r>
              <a:rPr lang="zh-CN" altLang="en-US" dirty="0"/>
              <a:t>：项目里程碑类型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ActualProjectMileStone</a:t>
            </a:r>
            <a:r>
              <a:rPr lang="zh-CN" altLang="en-US" dirty="0"/>
              <a:t>：现实项目里程碑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MilestoneDependency</a:t>
            </a:r>
            <a:r>
              <a:rPr lang="zh-CN" altLang="en-US" dirty="0"/>
              <a:t>：里程碑依赖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46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1093"/>
    </mc:Choice>
    <mc:Fallback xmlns="">
      <p:transition spd="slow" advTm="3109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0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元模型定义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0485" y="849873"/>
            <a:ext cx="331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UAF:Standard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94E237-10A0-423A-AF37-9651F239BC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" t="6107"/>
          <a:stretch/>
        </p:blipFill>
        <p:spPr>
          <a:xfrm>
            <a:off x="1136341" y="1305023"/>
            <a:ext cx="9161755" cy="5232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21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1093"/>
    </mc:Choice>
    <mc:Fallback xmlns="">
      <p:transition spd="slow" advTm="310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22663" y="342612"/>
            <a:ext cx="386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模型核心部分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6EE886-C607-45CF-9C8F-60FAB2C81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1733180"/>
            <a:ext cx="6734175" cy="3924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6E1507E-A03B-48CA-AEEA-DADE4367A6F6}"/>
              </a:ext>
            </a:extLst>
          </p:cNvPr>
          <p:cNvSpPr txBox="1"/>
          <p:nvPr/>
        </p:nvSpPr>
        <p:spPr>
          <a:xfrm>
            <a:off x="7119383" y="1296138"/>
            <a:ext cx="481220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</a:t>
            </a:r>
            <a:r>
              <a:rPr lang="en-US" altLang="zh-CN" dirty="0"/>
              <a:t>UAF</a:t>
            </a:r>
            <a:r>
              <a:rPr lang="zh-CN" altLang="en-US" dirty="0"/>
              <a:t>官方文档，提炼出</a:t>
            </a:r>
            <a:r>
              <a:rPr lang="en-US" altLang="zh-CN" dirty="0"/>
              <a:t>UAF</a:t>
            </a:r>
            <a:r>
              <a:rPr lang="zh-CN" altLang="en-US" dirty="0"/>
              <a:t>：</a:t>
            </a:r>
            <a:r>
              <a:rPr lang="en-US" altLang="zh-CN" dirty="0"/>
              <a:t>Standard</a:t>
            </a:r>
            <a:r>
              <a:rPr lang="zh-CN" altLang="en-US" dirty="0"/>
              <a:t>元模型中最核心的一部分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Standard:</a:t>
            </a:r>
            <a:r>
              <a:rPr lang="zh-CN" altLang="en-US" dirty="0"/>
              <a:t>标准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UAFElement</a:t>
            </a:r>
            <a:r>
              <a:rPr lang="zh-CN" altLang="en-US" dirty="0"/>
              <a:t>：</a:t>
            </a:r>
            <a:r>
              <a:rPr lang="en-US" altLang="zh-CN" dirty="0"/>
              <a:t>UAF</a:t>
            </a:r>
            <a:r>
              <a:rPr lang="zh-CN" altLang="en-US" dirty="0"/>
              <a:t>元素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Protocol</a:t>
            </a:r>
            <a:r>
              <a:rPr lang="zh-CN" altLang="en-US" dirty="0"/>
              <a:t>：协议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ProtocolStack</a:t>
            </a:r>
            <a:r>
              <a:rPr lang="en-US" altLang="zh-CN" dirty="0"/>
              <a:t>:</a:t>
            </a:r>
            <a:r>
              <a:rPr lang="zh-CN" altLang="en-US" dirty="0"/>
              <a:t>协议栈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ActualOrganization</a:t>
            </a:r>
            <a:r>
              <a:rPr lang="zh-CN" altLang="en-US" dirty="0"/>
              <a:t>：现实组织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CapabilityConfiguration</a:t>
            </a:r>
            <a:r>
              <a:rPr lang="zh-CN" altLang="en-US" dirty="0"/>
              <a:t>：容量配置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StandardOperationalActivity</a:t>
            </a:r>
            <a:r>
              <a:rPr lang="zh-CN" altLang="en-US" dirty="0"/>
              <a:t>：标准操作动作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ResourcePerformer</a:t>
            </a:r>
            <a:r>
              <a:rPr lang="zh-CN" altLang="en-US" dirty="0"/>
              <a:t>：资源操纵者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ResourceArchitecture</a:t>
            </a:r>
            <a:r>
              <a:rPr lang="zh-CN" altLang="en-US" dirty="0"/>
              <a:t>：资源结构</a:t>
            </a: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39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1093"/>
    </mc:Choice>
    <mc:Fallback xmlns="">
      <p:transition spd="slow" advTm="310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0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模型可视化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660922-4BE3-4FD1-8113-7E3130260392}"/>
              </a:ext>
            </a:extLst>
          </p:cNvPr>
          <p:cNvSpPr/>
          <p:nvPr/>
        </p:nvSpPr>
        <p:spPr>
          <a:xfrm>
            <a:off x="4229100" y="1517194"/>
            <a:ext cx="3992919" cy="382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Sirius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为各个类与关系来定义图形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创建操作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定义层次结构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来描述关系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0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模型可视化</a:t>
            </a:r>
          </a:p>
        </p:txBody>
      </p:sp>
      <p:pic>
        <p:nvPicPr>
          <p:cNvPr id="2" name="完善后录屏">
            <a:hlinkClick r:id="" action="ppaction://media"/>
            <a:extLst>
              <a:ext uri="{FF2B5EF4-FFF2-40B4-BE49-F238E27FC236}">
                <a16:creationId xmlns:a16="http://schemas.microsoft.com/office/drawing/2014/main" id="{D5460373-D616-4EE9-B071-C5499A9739C3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59520" y="994607"/>
            <a:ext cx="9294920" cy="52283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99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282520" y="913652"/>
            <a:ext cx="6726557" cy="4665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ActualOrganization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转换至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  <a:p>
            <a:pPr lvl="0">
              <a:lnSpc>
                <a:spcPct val="15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Project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具有两种实体形式 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ActualProject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ActualProjectMileStone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ActualOrganization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torg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teles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属性存在于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中时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将这样的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ActualOrganization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ActualProject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当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ActualOrganization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horg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heles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属性存在于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中时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将这样的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ActualOrganization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ActualProjectMileStone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类型的属性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ActualOrganization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类型属性 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aname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合并，以 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aname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一个空格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的形式转化为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 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316C0E-FECC-4087-BBE8-436E98E584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753" y="1085666"/>
            <a:ext cx="3521488" cy="24654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2C3D0E-3D4E-4A5F-A668-E310207A1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77" y="4093895"/>
            <a:ext cx="4278677" cy="24188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3346C9-86D0-4701-8231-E8580B8D676D}"/>
              </a:ext>
            </a:extLst>
          </p:cNvPr>
          <p:cNvSpPr txBox="1"/>
          <p:nvPr/>
        </p:nvSpPr>
        <p:spPr>
          <a:xfrm>
            <a:off x="7272038" y="779799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原始模型       </a:t>
            </a:r>
            <a:r>
              <a:rPr lang="en-US" altLang="zh-CN" dirty="0"/>
              <a:t>UAF</a:t>
            </a:r>
            <a:r>
              <a:rPr lang="zh-CN" altLang="en-US" dirty="0"/>
              <a:t>：</a:t>
            </a:r>
            <a:r>
              <a:rPr lang="en-US" altLang="zh-CN" dirty="0"/>
              <a:t>Standard</a:t>
            </a:r>
            <a:r>
              <a:rPr lang="zh-CN" altLang="en-US" dirty="0"/>
              <a:t>（部分）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F1EF7A-1EF0-437C-B679-8A577F0987AC}"/>
              </a:ext>
            </a:extLst>
          </p:cNvPr>
          <p:cNvSpPr txBox="1"/>
          <p:nvPr/>
        </p:nvSpPr>
        <p:spPr>
          <a:xfrm>
            <a:off x="7373753" y="3822425"/>
            <a:ext cx="375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目标模型       </a:t>
            </a:r>
            <a:r>
              <a:rPr lang="en-US" altLang="zh-CN" dirty="0"/>
              <a:t>UAF</a:t>
            </a:r>
            <a:r>
              <a:rPr lang="zh-CN" altLang="en-US" dirty="0"/>
              <a:t>：</a:t>
            </a:r>
            <a:r>
              <a:rPr lang="en-US" altLang="zh-CN" dirty="0"/>
              <a:t>Project</a:t>
            </a:r>
            <a:r>
              <a:rPr lang="zh-CN" altLang="en-US" dirty="0"/>
              <a:t>（部分）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0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16562E-2BF6-4F1C-BC2E-33F760F9C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54" y="1004219"/>
            <a:ext cx="8204891" cy="18988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D9CAF6-7051-411D-919E-6C7AE9CF7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30" y="3111367"/>
            <a:ext cx="10151340" cy="26417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53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378</Words>
  <Application>Microsoft Office PowerPoint</Application>
  <PresentationFormat>宽屏</PresentationFormat>
  <Paragraphs>78</Paragraphs>
  <Slides>15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Agency FB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YUNFEI</dc:creator>
  <cp:lastModifiedBy>ttttt</cp:lastModifiedBy>
  <cp:revision>131</cp:revision>
  <dcterms:created xsi:type="dcterms:W3CDTF">2020-04-05T07:09:00Z</dcterms:created>
  <dcterms:modified xsi:type="dcterms:W3CDTF">2021-12-16T09:34:39Z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30D76098D69C4175B4139635B06A9CD1</vt:lpwstr>
  </property>
  <property fmtid="{D5CDD505-2E9C-101B-9397-08002B2CF9AE}" pid="3" name="KSOProductBuildVer">
    <vt:lpwstr>2052-11.1.0.10495</vt:lpwstr>
  </property>
</Properties>
</file>