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tags/tag18.xml" ContentType="application/vnd.openxmlformats-officedocument.presentationml.tags+xml"/>
  <Override PartName="/ppt/notesSlides/notesSlide24.xml" ContentType="application/vnd.openxmlformats-officedocument.presentationml.notesSlide+xml"/>
  <Override PartName="/ppt/tags/tag19.xml" ContentType="application/vnd.openxmlformats-officedocument.presentationml.tags+xml"/>
  <Override PartName="/ppt/notesSlides/notesSlide25.xml" ContentType="application/vnd.openxmlformats-officedocument.presentationml.notesSlide+xml"/>
  <Override PartName="/ppt/tags/tag20.xml" ContentType="application/vnd.openxmlformats-officedocument.presentationml.tags+xml"/>
  <Override PartName="/ppt/notesSlides/notesSlide26.xml" ContentType="application/vnd.openxmlformats-officedocument.presentationml.notesSlide+xml"/>
  <Override PartName="/ppt/tags/tag21.xml" ContentType="application/vnd.openxmlformats-officedocument.presentationml.tags+xml"/>
  <Override PartName="/ppt/notesSlides/notesSlide27.xml" ContentType="application/vnd.openxmlformats-officedocument.presentationml.notesSlide+xml"/>
  <Override PartName="/ppt/tags/tag22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23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319" r:id="rId2"/>
    <p:sldId id="375" r:id="rId3"/>
    <p:sldId id="361" r:id="rId4"/>
    <p:sldId id="362" r:id="rId5"/>
    <p:sldId id="374" r:id="rId6"/>
    <p:sldId id="385" r:id="rId7"/>
    <p:sldId id="387" r:id="rId8"/>
    <p:sldId id="404" r:id="rId9"/>
    <p:sldId id="405" r:id="rId10"/>
    <p:sldId id="406" r:id="rId11"/>
    <p:sldId id="386" r:id="rId12"/>
    <p:sldId id="341" r:id="rId13"/>
    <p:sldId id="376" r:id="rId14"/>
    <p:sldId id="333" r:id="rId15"/>
    <p:sldId id="388" r:id="rId16"/>
    <p:sldId id="389" r:id="rId17"/>
    <p:sldId id="390" r:id="rId18"/>
    <p:sldId id="391" r:id="rId19"/>
    <p:sldId id="392" r:id="rId20"/>
    <p:sldId id="381" r:id="rId21"/>
    <p:sldId id="382" r:id="rId22"/>
    <p:sldId id="393" r:id="rId23"/>
    <p:sldId id="394" r:id="rId24"/>
    <p:sldId id="396" r:id="rId25"/>
    <p:sldId id="398" r:id="rId26"/>
    <p:sldId id="403" r:id="rId27"/>
    <p:sldId id="399" r:id="rId28"/>
    <p:sldId id="400" r:id="rId29"/>
    <p:sldId id="401" r:id="rId30"/>
    <p:sldId id="402" r:id="rId31"/>
    <p:sldId id="26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YUNFEI" initials="Y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3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1A6E8-0594-46BF-BD01-645B3DEEC48A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646BC-80CB-4971-8210-27095DAD77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62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24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19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862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10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04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38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027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200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7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711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55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6243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0953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02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191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13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412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064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007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00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98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52500" y="1574801"/>
            <a:ext cx="5168900" cy="2214563"/>
          </a:xfrm>
          <a:custGeom>
            <a:avLst/>
            <a:gdLst>
              <a:gd name="connsiteX0" fmla="*/ 0 w 5168900"/>
              <a:gd name="connsiteY0" fmla="*/ 0 h 2214563"/>
              <a:gd name="connsiteX1" fmla="*/ 5168900 w 5168900"/>
              <a:gd name="connsiteY1" fmla="*/ 0 h 2214563"/>
              <a:gd name="connsiteX2" fmla="*/ 5168900 w 5168900"/>
              <a:gd name="connsiteY2" fmla="*/ 2214563 h 2214563"/>
              <a:gd name="connsiteX3" fmla="*/ 0 w 5168900"/>
              <a:gd name="connsiteY3" fmla="*/ 2214563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900" h="2214563">
                <a:moveTo>
                  <a:pt x="0" y="0"/>
                </a:moveTo>
                <a:lnTo>
                  <a:pt x="5168900" y="0"/>
                </a:lnTo>
                <a:lnTo>
                  <a:pt x="5168900" y="2214563"/>
                </a:lnTo>
                <a:lnTo>
                  <a:pt x="0" y="2214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527800" y="3910167"/>
            <a:ext cx="4687888" cy="2100107"/>
          </a:xfrm>
          <a:custGeom>
            <a:avLst/>
            <a:gdLst>
              <a:gd name="connsiteX0" fmla="*/ 0 w 4687888"/>
              <a:gd name="connsiteY0" fmla="*/ 0 h 2100107"/>
              <a:gd name="connsiteX1" fmla="*/ 4687888 w 4687888"/>
              <a:gd name="connsiteY1" fmla="*/ 0 h 2100107"/>
              <a:gd name="connsiteX2" fmla="*/ 4687888 w 4687888"/>
              <a:gd name="connsiteY2" fmla="*/ 2100107 h 2100107"/>
              <a:gd name="connsiteX3" fmla="*/ 0 w 4687888"/>
              <a:gd name="connsiteY3" fmla="*/ 2100107 h 210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7888" h="2100107">
                <a:moveTo>
                  <a:pt x="0" y="0"/>
                </a:moveTo>
                <a:lnTo>
                  <a:pt x="4687888" y="0"/>
                </a:lnTo>
                <a:lnTo>
                  <a:pt x="4687888" y="2100107"/>
                </a:lnTo>
                <a:lnTo>
                  <a:pt x="0" y="2100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653990" y="4826656"/>
            <a:ext cx="2136213" cy="653964"/>
          </a:xfrm>
          <a:prstGeom prst="rect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91101" y="4826656"/>
            <a:ext cx="2182533" cy="6539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890369" y="495358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汇报人：孟涛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891101" y="4953583"/>
            <a:ext cx="2277563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charset="-122"/>
              </a:rPr>
              <a:t>组号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4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624603" y="2015193"/>
            <a:ext cx="7621766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olidFill>
                  <a:prstClr val="black"/>
                </a:solidFill>
                <a:latin typeface="Agency FB" panose="020B0503020202020204" pitchFamily="34" charset="0"/>
                <a:ea typeface="微软雅黑" panose="020B0503020204020204" charset="-122"/>
              </a:rPr>
              <a:t>面向对象的分析设计课程汇报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1885"/>
    </mc:Choice>
    <mc:Fallback xmlns="">
      <p:transition spd="slow" advTm="1188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345643" y="345292"/>
            <a:ext cx="150073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Agency FB" panose="020B0503020202020204" pitchFamily="34" charset="0"/>
              </a:rPr>
              <a:t>OCL</a:t>
            </a:r>
            <a:r>
              <a:rPr lang="zh-CN" altLang="en-US" sz="3200" dirty="0">
                <a:latin typeface="Agency FB" panose="020B0503020202020204" pitchFamily="34" charset="0"/>
              </a:rPr>
              <a:t>约束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013" y="781413"/>
            <a:ext cx="49647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5AFE00-55D6-462A-B930-9815E42C754A}"/>
              </a:ext>
            </a:extLst>
          </p:cNvPr>
          <p:cNvSpPr/>
          <p:nvPr/>
        </p:nvSpPr>
        <p:spPr>
          <a:xfrm>
            <a:off x="8372211" y="1550854"/>
            <a:ext cx="3154262" cy="23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创建计划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前置约束：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未被创建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后置约束：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设置负责人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8743F6-CCF8-F54D-AB2D-52E8665A2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54" y="1743103"/>
            <a:ext cx="6933390" cy="44798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555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6121"/>
    </mc:Choice>
    <mc:Fallback xmlns="">
      <p:transition spd="slow" advTm="2612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8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Agency FB" panose="020B0503020202020204" pitchFamily="34" charset="0"/>
              </a:rPr>
              <a:t>原型效果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9691" y="1443840"/>
            <a:ext cx="1113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-171450" y="854557"/>
            <a:ext cx="457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生成原型代码并运行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4F94137-5D9F-473E-9AD0-264AFFAF3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75164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F3044884-3D82-4EFB-B370-40505065F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54" y="1356979"/>
            <a:ext cx="8313490" cy="445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DB37ED3-0B07-44C7-AA7D-730296A354D0}"/>
              </a:ext>
            </a:extLst>
          </p:cNvPr>
          <p:cNvSpPr/>
          <p:nvPr/>
        </p:nvSpPr>
        <p:spPr>
          <a:xfrm>
            <a:off x="-4360" y="5913190"/>
            <a:ext cx="10374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多次迭代来完善原型，如类型不一致、关系未正确处理等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507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6121"/>
    </mc:Choice>
    <mc:Fallback xmlns="">
      <p:transition spd="slow" advTm="2612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3262432" cy="286232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PART 02</a:t>
            </a:r>
          </a:p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个人作业</a:t>
            </a:r>
            <a:b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孟涛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168029" y="307505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847"/>
    </mc:Choice>
    <mc:Fallback xmlns="">
      <p:transition spd="slow" advTm="184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77750" y="34529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元模型定义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9464" y="705940"/>
            <a:ext cx="331031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模型描述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SPEM: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根结点，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WorkSequence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阶段顺序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WorkBreakdownElement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工作阶段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：工作活动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ProcessPerformer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：执行人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Constraint: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活动约束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ProcessParameter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活动输入参数的产物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WorkProduct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：工作产物，如文档或代码等。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Milestone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：里程碑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WorkProductRelationship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工作产物之间的关系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4C7707E1-B23E-4E9D-9662-1CDC09D89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711" y="930067"/>
            <a:ext cx="8407898" cy="509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1093"/>
    </mc:Choice>
    <mc:Fallback xmlns="">
      <p:transition spd="slow" advTm="3109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77750" y="34529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模型可视化</a:t>
            </a:r>
          </a:p>
        </p:txBody>
      </p:sp>
      <p:pic>
        <p:nvPicPr>
          <p:cNvPr id="6146" name="Picture 2" descr="IMG_0967">
            <a:extLst>
              <a:ext uri="{FF2B5EF4-FFF2-40B4-BE49-F238E27FC236}">
                <a16:creationId xmlns:a16="http://schemas.microsoft.com/office/drawing/2014/main" id="{F1FC0195-ADC9-42C5-8465-4656908D36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" t="31571" r="38591" b="5002"/>
          <a:stretch/>
        </p:blipFill>
        <p:spPr bwMode="auto">
          <a:xfrm>
            <a:off x="5137408" y="930067"/>
            <a:ext cx="6861954" cy="579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660922-4BE3-4FD1-8113-7E3130260392}"/>
              </a:ext>
            </a:extLst>
          </p:cNvPr>
          <p:cNvSpPr/>
          <p:nvPr/>
        </p:nvSpPr>
        <p:spPr>
          <a:xfrm>
            <a:off x="395839" y="930067"/>
            <a:ext cx="3992919" cy="3823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Sirius</a:t>
            </a: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为各个类与关系来定义图形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创建操作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定义层次结构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edge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来描述关系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77751" y="34529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模型可视化</a:t>
            </a:r>
          </a:p>
        </p:txBody>
      </p:sp>
      <p:pic>
        <p:nvPicPr>
          <p:cNvPr id="7170" name="图片 1">
            <a:extLst>
              <a:ext uri="{FF2B5EF4-FFF2-40B4-BE49-F238E27FC236}">
                <a16:creationId xmlns:a16="http://schemas.microsoft.com/office/drawing/2014/main" id="{A1FDC469-4624-45F5-9D80-FF7EF906C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054" y="1017449"/>
            <a:ext cx="7678714" cy="313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84ECB07-00EA-4E84-8B29-A2225F398920}"/>
              </a:ext>
            </a:extLst>
          </p:cNvPr>
          <p:cNvSpPr/>
          <p:nvPr/>
        </p:nvSpPr>
        <p:spPr>
          <a:xfrm>
            <a:off x="420914" y="4444987"/>
            <a:ext cx="11466285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上图最外层的灰色大框表示不同的工作阶段，对应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WorkBreakdownElement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，即设计阶段。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内嵌的粉色框表示每个工作阶段中的工作活动，对应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，如设计阶段中包含了高层设计与详细设计活动。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粉色框中内嵌的灰色椭圆表示活动的执行人，对应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ProcessPerformer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，如架构师、开发人员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 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914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77751" y="34529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模型可视化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CBF0AB-D2A3-46D5-86A0-3467A625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06" y="795957"/>
            <a:ext cx="23200228" cy="4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193" name="Picture 1">
            <a:extLst>
              <a:ext uri="{FF2B5EF4-FFF2-40B4-BE49-F238E27FC236}">
                <a16:creationId xmlns:a16="http://schemas.microsoft.com/office/drawing/2014/main" id="{0520410B-14A3-4EF4-B03E-8E7F077F3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106" y="930067"/>
            <a:ext cx="10612293" cy="571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06A0AEE-0123-4401-9013-8C9B37F42A71}"/>
              </a:ext>
            </a:extLst>
          </p:cNvPr>
          <p:cNvSpPr txBox="1"/>
          <p:nvPr/>
        </p:nvSpPr>
        <p:spPr>
          <a:xfrm>
            <a:off x="277336" y="1572988"/>
            <a:ext cx="738664" cy="37120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dirty="0"/>
              <a:t>瀑布模型实例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618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6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模型转换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CBF0AB-D2A3-46D5-86A0-3467A625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06" y="795957"/>
            <a:ext cx="23200228" cy="4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217" name="Picture 1">
            <a:extLst>
              <a:ext uri="{FF2B5EF4-FFF2-40B4-BE49-F238E27FC236}">
                <a16:creationId xmlns:a16="http://schemas.microsoft.com/office/drawing/2014/main" id="{255CB880-8972-47B2-8B33-D8A238872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107" y="933717"/>
            <a:ext cx="5404532" cy="528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707C4A6-A60D-4238-A0B7-B4EE0DEE74D7}"/>
              </a:ext>
            </a:extLst>
          </p:cNvPr>
          <p:cNvSpPr/>
          <p:nvPr/>
        </p:nvSpPr>
        <p:spPr>
          <a:xfrm>
            <a:off x="282521" y="913652"/>
            <a:ext cx="6096000" cy="520860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转换规则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SPEM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Material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过程模型对应一份文档材料，模型名称转为材料介绍信息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WorkBreakdownElement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CheckList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中的每一个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对应一个清单项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WorkBreakdownElement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Document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软件工程过程中每个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对应一个文档，如需求分析对应需求文档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WorkBreakdownElement.name :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Document.title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名称对应文档标题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902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6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模型转换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CBF0AB-D2A3-46D5-86A0-3467A625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06" y="795957"/>
            <a:ext cx="23200228" cy="4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07C4A6-A60D-4238-A0B7-B4EE0DEE74D7}"/>
              </a:ext>
            </a:extLst>
          </p:cNvPr>
          <p:cNvSpPr/>
          <p:nvPr/>
        </p:nvSpPr>
        <p:spPr>
          <a:xfrm>
            <a:off x="282521" y="963197"/>
            <a:ext cx="4581529" cy="4931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转换规则： 过程阶段 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文档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阶段描述转为文档介绍信息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阶段名称转为文档标题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阶段中各个活动的执行者转为文档作者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阶段中各个活动转为文档小节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图片 1">
            <a:extLst>
              <a:ext uri="{FF2B5EF4-FFF2-40B4-BE49-F238E27FC236}">
                <a16:creationId xmlns:a16="http://schemas.microsoft.com/office/drawing/2014/main" id="{9D6D228C-1B92-4752-B192-7B1E28257C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70"/>
          <a:stretch/>
        </p:blipFill>
        <p:spPr bwMode="auto">
          <a:xfrm>
            <a:off x="4864050" y="1678726"/>
            <a:ext cx="7327950" cy="340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539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6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模型转换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CBF0AB-D2A3-46D5-86A0-3467A625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06" y="795957"/>
            <a:ext cx="23200228" cy="4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5F25E3-7AFE-4A25-A71B-F6710A6F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43" y="15820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CBA9F4-EC37-4A74-894C-3347E5000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543" y="17344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270D077-BCFE-4551-9F47-83B0FF48F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714" y="6010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265" name="Picture 1">
            <a:extLst>
              <a:ext uri="{FF2B5EF4-FFF2-40B4-BE49-F238E27FC236}">
                <a16:creationId xmlns:a16="http://schemas.microsoft.com/office/drawing/2014/main" id="{F7289513-3E43-41A9-8862-A0D66CED5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2" y="1821261"/>
            <a:ext cx="6961188" cy="297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>
            <a:extLst>
              <a:ext uri="{FF2B5EF4-FFF2-40B4-BE49-F238E27FC236}">
                <a16:creationId xmlns:a16="http://schemas.microsoft.com/office/drawing/2014/main" id="{A47D8EDF-8141-49B0-9EBA-6A6E988DF6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01"/>
          <a:stretch/>
        </p:blipFill>
        <p:spPr bwMode="auto">
          <a:xfrm>
            <a:off x="6096000" y="856795"/>
            <a:ext cx="5565888" cy="546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91B3EAD-B98A-4F79-A861-D8E290910F2C}"/>
              </a:ext>
            </a:extLst>
          </p:cNvPr>
          <p:cNvSpPr txBox="1"/>
          <p:nvPr/>
        </p:nvSpPr>
        <p:spPr>
          <a:xfrm>
            <a:off x="472031" y="952398"/>
            <a:ext cx="250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转换效果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789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671387" y="73617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734332" y="555125"/>
            <a:ext cx="4313730" cy="79714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  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团队作业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  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个人作业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  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0859" y="3038719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505999" y="674703"/>
            <a:ext cx="14157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目录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398"/>
    </mc:Choice>
    <mc:Fallback xmlns="">
      <p:transition spd="slow" advTm="239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2210862" cy="193899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PART 06</a:t>
            </a:r>
          </a:p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0859" y="3038719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32"/>
    </mc:Choice>
    <mc:Fallback xmlns="">
      <p:transition spd="slow" advTm="123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437668" y="34261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14387" y="775821"/>
            <a:ext cx="2444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总结与收获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524101" y="1505188"/>
            <a:ext cx="9360391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了解到了低代码以及低代码工具。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面向对象方法的建模与分析等知识，包括了元模型定义与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EMF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建模实现、定义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Sirius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图形化建模工具、模型转换以及模型到代码的自动生成等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在作业的练习中，也充分锻炼了自己的动手能力、问题定位与解决能力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909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688"/>
    </mc:Choice>
    <mc:Fallback xmlns="">
      <p:transition spd="slow" advTm="1268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3262432" cy="286232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PART 02</a:t>
            </a:r>
          </a:p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个人作业</a:t>
            </a:r>
            <a:b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田宏远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168029" y="307505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41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847"/>
    </mc:Choice>
    <mc:Fallback xmlns="">
      <p:transition spd="slow" advTm="184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77750" y="34529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元模型定义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9464" y="705940"/>
            <a:ext cx="378471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模型描述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Jenkins</a:t>
            </a:r>
            <a:r>
              <a:rPr lang="zh-CN" altLang="zh-CN" dirty="0"/>
              <a:t>：根结点，即</a:t>
            </a:r>
            <a:r>
              <a:rPr lang="en-US" altLang="zh-CN" dirty="0"/>
              <a:t>Jenkins</a:t>
            </a:r>
            <a:r>
              <a:rPr lang="zh-CN" altLang="zh-CN" dirty="0"/>
              <a:t>系统，其与</a:t>
            </a:r>
            <a:r>
              <a:rPr lang="en-US" altLang="zh-CN" dirty="0"/>
              <a:t>Config</a:t>
            </a:r>
            <a:r>
              <a:rPr lang="zh-CN" altLang="zh-CN" dirty="0"/>
              <a:t>和</a:t>
            </a:r>
            <a:r>
              <a:rPr lang="en-US" altLang="zh-CN" dirty="0"/>
              <a:t>Pipeline</a:t>
            </a:r>
            <a:r>
              <a:rPr lang="zh-CN" altLang="zh-CN" dirty="0"/>
              <a:t>是组合关系，即</a:t>
            </a:r>
            <a:r>
              <a:rPr lang="en-US" altLang="zh-CN" dirty="0"/>
              <a:t>Jenkins</a:t>
            </a:r>
            <a:r>
              <a:rPr lang="zh-CN" altLang="zh-CN" dirty="0"/>
              <a:t>系统由一个</a:t>
            </a:r>
            <a:r>
              <a:rPr lang="en-US" altLang="zh-CN" dirty="0"/>
              <a:t>Config</a:t>
            </a:r>
            <a:r>
              <a:rPr lang="zh-CN" altLang="zh-CN" dirty="0"/>
              <a:t>和多个</a:t>
            </a:r>
            <a:r>
              <a:rPr lang="en-US" altLang="zh-CN" dirty="0"/>
              <a:t>Pipeline</a:t>
            </a:r>
            <a:r>
              <a:rPr lang="zh-CN" altLang="zh-CN" dirty="0"/>
              <a:t>组成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Config</a:t>
            </a:r>
            <a:r>
              <a:rPr lang="zh-CN" altLang="zh-CN" dirty="0"/>
              <a:t>：</a:t>
            </a:r>
            <a:r>
              <a:rPr lang="en-US" altLang="zh-CN" dirty="0"/>
              <a:t>Jenkins</a:t>
            </a:r>
            <a:r>
              <a:rPr lang="zh-CN" altLang="zh-CN" dirty="0"/>
              <a:t>的配置项，由</a:t>
            </a:r>
            <a:r>
              <a:rPr lang="en-US" altLang="zh-CN" dirty="0"/>
              <a:t>Credential</a:t>
            </a:r>
            <a:r>
              <a:rPr lang="zh-CN" altLang="zh-CN" dirty="0"/>
              <a:t>、</a:t>
            </a:r>
            <a:r>
              <a:rPr lang="en-US" altLang="zh-CN" dirty="0" err="1"/>
              <a:t>DockerEngine</a:t>
            </a:r>
            <a:r>
              <a:rPr lang="zh-CN" altLang="zh-CN" dirty="0"/>
              <a:t>和</a:t>
            </a:r>
            <a:r>
              <a:rPr lang="en-US" altLang="zh-CN" dirty="0"/>
              <a:t>Server</a:t>
            </a:r>
            <a:r>
              <a:rPr lang="zh-CN" altLang="zh-CN" dirty="0"/>
              <a:t>三个类组成，均可以有一个活多个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Credential</a:t>
            </a:r>
            <a:r>
              <a:rPr lang="zh-CN" altLang="zh-CN" dirty="0"/>
              <a:t>：凭证，即存储</a:t>
            </a:r>
            <a:r>
              <a:rPr lang="en-US" altLang="zh-CN" dirty="0"/>
              <a:t>Jenkins</a:t>
            </a:r>
            <a:r>
              <a:rPr lang="zh-CN" altLang="zh-CN" dirty="0"/>
              <a:t>系统用来访问代码托管平台</a:t>
            </a:r>
            <a:r>
              <a:rPr lang="en-US" altLang="zh-CN" dirty="0"/>
              <a:t>git</a:t>
            </a:r>
            <a:r>
              <a:rPr lang="zh-CN" altLang="zh-CN" dirty="0"/>
              <a:t>的账号信息，包括凭证名称（唯一），账号名和密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DockerEngine</a:t>
            </a:r>
            <a:r>
              <a:rPr lang="zh-CN" altLang="zh-CN" dirty="0"/>
              <a:t>：远程的</a:t>
            </a:r>
            <a:r>
              <a:rPr lang="en-US" altLang="zh-CN" dirty="0"/>
              <a:t>Docker Engine</a:t>
            </a:r>
            <a:r>
              <a:rPr lang="zh-CN" altLang="zh-CN" dirty="0"/>
              <a:t>信息，包括名称和</a:t>
            </a:r>
            <a:r>
              <a:rPr lang="en-US" altLang="zh-CN" dirty="0" err="1"/>
              <a:t>url</a:t>
            </a:r>
            <a:r>
              <a:rPr lang="zh-CN" altLang="zh-CN" dirty="0"/>
              <a:t>两条属性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Pipeline</a:t>
            </a:r>
            <a:r>
              <a:rPr lang="zh-CN" altLang="zh-CN" dirty="0"/>
              <a:t>：流水线，即</a:t>
            </a:r>
            <a:r>
              <a:rPr lang="en-US" altLang="zh-CN" dirty="0"/>
              <a:t>Jenkins</a:t>
            </a:r>
            <a:r>
              <a:rPr lang="zh-CN" altLang="zh-CN" dirty="0"/>
              <a:t>系统核心功能，可以用来进行自动化部署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9703148C-B15B-1341-A553-66FD9FEC8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666" y="1080683"/>
            <a:ext cx="7629958" cy="57773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01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1093"/>
    </mc:Choice>
    <mc:Fallback xmlns="">
      <p:transition spd="slow" advTm="3109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77751" y="34529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模型可视化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4ECB07-00EA-4E84-8B29-A2225F398920}"/>
              </a:ext>
            </a:extLst>
          </p:cNvPr>
          <p:cNvSpPr/>
          <p:nvPr/>
        </p:nvSpPr>
        <p:spPr>
          <a:xfrm>
            <a:off x="362856" y="5318313"/>
            <a:ext cx="114662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Config</a:t>
            </a:r>
            <a:r>
              <a:rPr lang="zh-CN" altLang="en-US" dirty="0"/>
              <a:t> </a:t>
            </a:r>
            <a:r>
              <a:rPr lang="zh-CN" altLang="zh-CN" dirty="0"/>
              <a:t>上图中左侧灰色背景</a:t>
            </a:r>
            <a:r>
              <a:rPr lang="en-US" altLang="zh-CN" dirty="0"/>
              <a:t>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Pipeline</a:t>
            </a:r>
            <a:r>
              <a:rPr lang="zh-CN" altLang="zh-CN" dirty="0"/>
              <a:t>上图中右侧蓝色背景</a:t>
            </a:r>
            <a:r>
              <a:rPr lang="en-US" altLang="zh-CN" dirty="0"/>
              <a:t>Container</a:t>
            </a:r>
            <a:endParaRPr lang="zh-C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dirty="0"/>
          </a:p>
        </p:txBody>
      </p:sp>
      <p:pic>
        <p:nvPicPr>
          <p:cNvPr id="7" name="图片 6" descr="图表, 气泡图&#10;&#10;描述已自动生成">
            <a:extLst>
              <a:ext uri="{FF2B5EF4-FFF2-40B4-BE49-F238E27FC236}">
                <a16:creationId xmlns:a16="http://schemas.microsoft.com/office/drawing/2014/main" id="{70AE69F9-C5D4-8A45-A44F-1B899B9C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134" y="1020308"/>
            <a:ext cx="8925731" cy="40029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100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6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模型转换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CBF0AB-D2A3-46D5-86A0-3467A625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06" y="795957"/>
            <a:ext cx="23200228" cy="4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07C4A6-A60D-4238-A0B7-B4EE0DEE74D7}"/>
              </a:ext>
            </a:extLst>
          </p:cNvPr>
          <p:cNvSpPr/>
          <p:nvPr/>
        </p:nvSpPr>
        <p:spPr>
          <a:xfrm>
            <a:off x="393112" y="4542059"/>
            <a:ext cx="11798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转换规则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pipeline</a:t>
            </a:r>
            <a:r>
              <a:rPr lang="zh-CN" altLang="zh-CN" dirty="0"/>
              <a:t>是文件的根结点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git</a:t>
            </a:r>
            <a:r>
              <a:rPr lang="zh-CN" altLang="zh-CN" dirty="0"/>
              <a:t>是源代码管理信息，</a:t>
            </a:r>
            <a:r>
              <a:rPr lang="en-US" altLang="zh-CN" dirty="0" err="1"/>
              <a:t>url</a:t>
            </a:r>
            <a:r>
              <a:rPr lang="zh-CN" altLang="zh-CN" dirty="0"/>
              <a:t>是仓库地址，</a:t>
            </a:r>
            <a:r>
              <a:rPr lang="en-US" altLang="zh-CN" dirty="0"/>
              <a:t>branch</a:t>
            </a:r>
            <a:r>
              <a:rPr lang="zh-CN" altLang="zh-CN" dirty="0"/>
              <a:t>是监听分支，从</a:t>
            </a:r>
            <a:r>
              <a:rPr lang="en-US" altLang="zh-CN" dirty="0"/>
              <a:t>Jenkins</a:t>
            </a:r>
            <a:r>
              <a:rPr lang="zh-CN" altLang="zh-CN" dirty="0"/>
              <a:t>的</a:t>
            </a:r>
            <a:r>
              <a:rPr lang="en-US" altLang="zh-CN" dirty="0"/>
              <a:t>Pipeline</a:t>
            </a:r>
            <a:r>
              <a:rPr lang="zh-CN" altLang="zh-CN" dirty="0"/>
              <a:t>的</a:t>
            </a:r>
            <a:r>
              <a:rPr lang="en-US" altLang="zh-CN" dirty="0" err="1"/>
              <a:t>SourceCodeManageMent</a:t>
            </a:r>
            <a:r>
              <a:rPr lang="zh-CN" altLang="zh-CN" dirty="0"/>
              <a:t>获得；</a:t>
            </a:r>
            <a:r>
              <a:rPr lang="en-US" altLang="zh-CN" dirty="0" err="1"/>
              <a:t>credentialsId</a:t>
            </a:r>
            <a:r>
              <a:rPr lang="zh-CN" altLang="zh-CN" dirty="0"/>
              <a:t>是凭证信息存储在</a:t>
            </a:r>
            <a:r>
              <a:rPr lang="en-US" altLang="zh-CN" dirty="0"/>
              <a:t>Jenkins</a:t>
            </a:r>
            <a:r>
              <a:rPr lang="zh-CN" altLang="zh-CN" dirty="0"/>
              <a:t>的</a:t>
            </a:r>
            <a:r>
              <a:rPr lang="en-US" altLang="zh-CN" dirty="0"/>
              <a:t>config</a:t>
            </a:r>
            <a:r>
              <a:rPr lang="zh-CN" altLang="zh-CN" dirty="0"/>
              <a:t>中的名字，从</a:t>
            </a:r>
            <a:r>
              <a:rPr lang="en-US" altLang="zh-CN" dirty="0"/>
              <a:t>Jenkins</a:t>
            </a:r>
            <a:r>
              <a:rPr lang="zh-CN" altLang="zh-CN" dirty="0"/>
              <a:t>的</a:t>
            </a:r>
            <a:r>
              <a:rPr lang="en-US" altLang="zh-CN" dirty="0"/>
              <a:t>Config</a:t>
            </a:r>
            <a:r>
              <a:rPr lang="zh-CN" altLang="zh-CN" dirty="0"/>
              <a:t>的</a:t>
            </a:r>
            <a:r>
              <a:rPr lang="en-US" altLang="zh-CN" dirty="0"/>
              <a:t>Credential</a:t>
            </a:r>
            <a:r>
              <a:rPr lang="zh-CN" altLang="zh-CN" dirty="0"/>
              <a:t>获取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Trigger</a:t>
            </a:r>
            <a:r>
              <a:rPr lang="zh-CN" altLang="zh-CN" dirty="0"/>
              <a:t>是触发条件，直接从</a:t>
            </a:r>
            <a:r>
              <a:rPr lang="en-US" altLang="zh-CN" dirty="0"/>
              <a:t>Jenkins</a:t>
            </a:r>
            <a:r>
              <a:rPr lang="zh-CN" altLang="zh-CN" dirty="0"/>
              <a:t>的</a:t>
            </a:r>
            <a:r>
              <a:rPr lang="en-US" altLang="zh-CN" dirty="0"/>
              <a:t>Pipeline</a:t>
            </a:r>
            <a:r>
              <a:rPr lang="zh-CN" altLang="zh-CN" dirty="0"/>
              <a:t>的</a:t>
            </a:r>
            <a:r>
              <a:rPr lang="en-US" altLang="zh-CN" dirty="0"/>
              <a:t>Trigger</a:t>
            </a:r>
            <a:r>
              <a:rPr lang="zh-CN" altLang="zh-CN" dirty="0"/>
              <a:t>获得</a:t>
            </a:r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E970961A-C0EB-8647-8C16-DEB0BC4E4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320" y="1051689"/>
            <a:ext cx="6129360" cy="36286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472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6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模型转换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CBF0AB-D2A3-46D5-86A0-3467A625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06" y="795957"/>
            <a:ext cx="23200228" cy="4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07C4A6-A60D-4238-A0B7-B4EE0DEE74D7}"/>
              </a:ext>
            </a:extLst>
          </p:cNvPr>
          <p:cNvSpPr/>
          <p:nvPr/>
        </p:nvSpPr>
        <p:spPr>
          <a:xfrm>
            <a:off x="393112" y="4542059"/>
            <a:ext cx="11798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转换规则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Builders</a:t>
            </a:r>
            <a:r>
              <a:rPr lang="zh-CN" altLang="zh-CN" dirty="0"/>
              <a:t>是指流水线的构建动作，它包含以下三个：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ExecuteShell</a:t>
            </a:r>
            <a:r>
              <a:rPr lang="zh-CN" altLang="zh-CN" dirty="0"/>
              <a:t>：执行</a:t>
            </a:r>
            <a:r>
              <a:rPr lang="en-US" altLang="zh-CN" dirty="0"/>
              <a:t>shell</a:t>
            </a:r>
            <a:r>
              <a:rPr lang="zh-CN" altLang="zh-CN" dirty="0"/>
              <a:t>命令，属性为</a:t>
            </a:r>
            <a:r>
              <a:rPr lang="en-US" altLang="zh-CN" dirty="0"/>
              <a:t>command</a:t>
            </a:r>
            <a:r>
              <a:rPr lang="zh-CN" altLang="zh-CN" dirty="0"/>
              <a:t>，对应输入模型</a:t>
            </a:r>
            <a:r>
              <a:rPr lang="en-US" altLang="zh-CN" dirty="0" err="1"/>
              <a:t>ExecuteShell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ExecuteCommandRemote</a:t>
            </a:r>
            <a:r>
              <a:rPr lang="zh-CN" altLang="zh-CN" dirty="0"/>
              <a:t>：在远程服务器执行</a:t>
            </a:r>
            <a:r>
              <a:rPr lang="en-US" altLang="zh-CN" dirty="0"/>
              <a:t>shell</a:t>
            </a:r>
            <a:r>
              <a:rPr lang="zh-CN" altLang="zh-CN" dirty="0"/>
              <a:t>命令，对应输入模型的</a:t>
            </a:r>
            <a:r>
              <a:rPr lang="en-US" altLang="zh-CN" dirty="0" err="1"/>
              <a:t>ExecuteShellRemote</a:t>
            </a:r>
            <a:r>
              <a:rPr lang="zh-CN" altLang="zh-CN" dirty="0"/>
              <a:t>（获取命令）和</a:t>
            </a:r>
            <a:r>
              <a:rPr lang="en-US" altLang="zh-CN" dirty="0"/>
              <a:t>Server</a:t>
            </a:r>
            <a:r>
              <a:rPr lang="zh-CN" altLang="zh-CN" dirty="0"/>
              <a:t>（获取</a:t>
            </a:r>
            <a:r>
              <a:rPr lang="en-US" altLang="zh-CN" dirty="0"/>
              <a:t>Ip</a:t>
            </a:r>
            <a:r>
              <a:rPr lang="zh-CN" altLang="zh-CN" dirty="0"/>
              <a:t>和</a:t>
            </a:r>
            <a:r>
              <a:rPr lang="en-US" altLang="zh-CN" dirty="0"/>
              <a:t>password</a:t>
            </a:r>
            <a:r>
              <a:rPr lang="zh-CN" altLang="zh-CN" dirty="0"/>
              <a:t>）的合并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BuildAndPublishDockerImage</a:t>
            </a:r>
            <a:r>
              <a:rPr lang="zh-CN" altLang="zh-CN" dirty="0"/>
              <a:t>：构建并发布</a:t>
            </a:r>
            <a:r>
              <a:rPr lang="en-US" altLang="zh-CN" dirty="0"/>
              <a:t>Docker</a:t>
            </a:r>
            <a:r>
              <a:rPr lang="zh-CN" altLang="zh-CN" dirty="0"/>
              <a:t>镜像，对应输入模型的</a:t>
            </a:r>
            <a:r>
              <a:rPr lang="en-US" altLang="zh-CN" dirty="0" err="1"/>
              <a:t>DockerEngine</a:t>
            </a:r>
            <a:r>
              <a:rPr lang="zh-CN" altLang="zh-CN" dirty="0"/>
              <a:t>（获取</a:t>
            </a:r>
            <a:r>
              <a:rPr lang="en-US" altLang="zh-CN" dirty="0"/>
              <a:t>URI</a:t>
            </a:r>
            <a:r>
              <a:rPr lang="zh-CN" altLang="zh-CN" dirty="0"/>
              <a:t>）和</a:t>
            </a:r>
            <a:r>
              <a:rPr lang="en-US" altLang="zh-CN" dirty="0" err="1"/>
              <a:t>BuildAndPublishDockerImage</a:t>
            </a:r>
            <a:r>
              <a:rPr lang="zh-CN" altLang="zh-CN" dirty="0"/>
              <a:t>（获得</a:t>
            </a:r>
            <a:r>
              <a:rPr lang="en-US" altLang="zh-CN" dirty="0"/>
              <a:t>URI</a:t>
            </a:r>
            <a:r>
              <a:rPr lang="zh-CN" altLang="zh-CN" dirty="0"/>
              <a:t>） </a:t>
            </a:r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E970961A-C0EB-8647-8C16-DEB0BC4E4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320" y="1051689"/>
            <a:ext cx="6129360" cy="36286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222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6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模型转换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CBF0AB-D2A3-46D5-86A0-3467A625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06" y="795957"/>
            <a:ext cx="23200228" cy="4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07C4A6-A60D-4238-A0B7-B4EE0DEE74D7}"/>
              </a:ext>
            </a:extLst>
          </p:cNvPr>
          <p:cNvSpPr/>
          <p:nvPr/>
        </p:nvSpPr>
        <p:spPr>
          <a:xfrm>
            <a:off x="282521" y="963197"/>
            <a:ext cx="7591029" cy="1053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转换规则： 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Jenkins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 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流水线配置文件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E21431-DA16-2441-B486-D6E811140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340" y="1588595"/>
            <a:ext cx="7086488" cy="51022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590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6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模型转换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CBF0AB-D2A3-46D5-86A0-3467A625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06" y="795957"/>
            <a:ext cx="23200228" cy="4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5F25E3-7AFE-4A25-A71B-F6710A6F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43" y="15820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CBA9F4-EC37-4A74-894C-3347E5000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543" y="17344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270D077-BCFE-4551-9F47-83B0FF48F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714" y="6010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1B3EAD-B98A-4F79-A861-D8E290910F2C}"/>
              </a:ext>
            </a:extLst>
          </p:cNvPr>
          <p:cNvSpPr txBox="1"/>
          <p:nvPr/>
        </p:nvSpPr>
        <p:spPr>
          <a:xfrm>
            <a:off x="472031" y="952398"/>
            <a:ext cx="250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转换效果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129CE7-0638-BD4C-8EE3-6166B177D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450" y="1886857"/>
            <a:ext cx="8382000" cy="3517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E718D9-2449-364E-8C59-98DECD255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79" y="2771826"/>
            <a:ext cx="11821521" cy="13574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8344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2210862" cy="193899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PART 06</a:t>
            </a:r>
          </a:p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0859" y="3038719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75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32"/>
    </mc:Choice>
    <mc:Fallback xmlns="">
      <p:transition spd="slow" advTm="123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PART 01</a:t>
            </a:r>
          </a:p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团队作业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0859" y="3038719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954"/>
    </mc:Choice>
    <mc:Fallback xmlns="">
      <p:transition spd="slow" advTm="195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437668" y="34261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14387" y="775821"/>
            <a:ext cx="2444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总结与收获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524101" y="1505188"/>
            <a:ext cx="936039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使用相应工具将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阶段所建立的类图、顺序图等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模型转换为代码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加深了对面向对象设计原则和设计模式的理解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在作业的练习中，也锻炼了自己的动手能力、问题定位与解决能力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759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688"/>
    </mc:Choice>
    <mc:Fallback xmlns="">
      <p:transition spd="slow" advTm="12688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310896" y="2751400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感谢您的观看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410"/>
    </mc:Choice>
    <mc:Fallback xmlns="">
      <p:transition spd="slow" advTm="441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3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9691" y="1443840"/>
            <a:ext cx="1113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0575" y="930067"/>
            <a:ext cx="1015084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目前北航实验室团队日常管理依靠人工</a:t>
            </a:r>
            <a:r>
              <a:rPr lang="en-US" altLang="zh-CN" sz="2000" dirty="0"/>
              <a:t>+</a:t>
            </a:r>
            <a:r>
              <a:rPr lang="zh-CN" altLang="en-US" sz="2000" dirty="0"/>
              <a:t>微信方式进行管理，现有的商用及开源项目管理系统不能满足日常管理的需要，现需要开发一套团队管理系统支持实验室日常活动管理。</a:t>
            </a:r>
          </a:p>
          <a:p>
            <a:endParaRPr lang="en-US" altLang="zh-CN" b="1" dirty="0"/>
          </a:p>
          <a:p>
            <a:r>
              <a:rPr lang="zh-CN" altLang="en-US" sz="2800" b="1" dirty="0"/>
              <a:t>团队日常活动</a:t>
            </a:r>
            <a:r>
              <a:rPr lang="en-US" altLang="zh-CN" sz="28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组会相关活动</a:t>
            </a:r>
            <a:r>
              <a:rPr lang="en-US" altLang="zh-CN" sz="2000" dirty="0"/>
              <a:t>(</a:t>
            </a:r>
            <a:r>
              <a:rPr lang="zh-CN" altLang="en-US" sz="2000" dirty="0"/>
              <a:t>预定、通知、签到、纪要、总结</a:t>
            </a:r>
            <a:r>
              <a:rPr lang="en-US" altLang="zh-CN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实验室团队介绍</a:t>
            </a:r>
            <a:r>
              <a:rPr lang="en-US" altLang="zh-CN" sz="2000" dirty="0"/>
              <a:t>(</a:t>
            </a:r>
            <a:r>
              <a:rPr lang="zh-CN" altLang="en-US" sz="2000" dirty="0"/>
              <a:t>老师、学生、合作、项目</a:t>
            </a:r>
            <a:r>
              <a:rPr lang="en-US" altLang="zh-CN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日常计划</a:t>
            </a:r>
            <a:r>
              <a:rPr lang="en-US" altLang="zh-CN" sz="2000" dirty="0"/>
              <a:t>(</a:t>
            </a:r>
            <a:r>
              <a:rPr lang="zh-CN" altLang="en-US" sz="2000" dirty="0"/>
              <a:t>每年</a:t>
            </a:r>
            <a:r>
              <a:rPr lang="en-US" altLang="zh-CN" sz="2000" dirty="0"/>
              <a:t>/</a:t>
            </a:r>
            <a:r>
              <a:rPr lang="zh-CN" altLang="en-US" sz="2000" dirty="0"/>
              <a:t>每学期</a:t>
            </a:r>
            <a:r>
              <a:rPr lang="en-US" altLang="zh-CN" sz="2000" dirty="0"/>
              <a:t>/</a:t>
            </a:r>
            <a:r>
              <a:rPr lang="zh-CN" altLang="en-US" sz="2000" dirty="0"/>
              <a:t>每周工作计划、计划监督</a:t>
            </a:r>
            <a:r>
              <a:rPr lang="en-US" altLang="zh-CN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周报管理</a:t>
            </a:r>
            <a:r>
              <a:rPr lang="en-US" altLang="zh-CN" sz="2000" dirty="0"/>
              <a:t>(</a:t>
            </a:r>
            <a:r>
              <a:rPr lang="zh-CN" altLang="en-US" sz="2000" dirty="0"/>
              <a:t>本周任务、本周完成情况、存在的问题</a:t>
            </a:r>
            <a:r>
              <a:rPr lang="en-US" altLang="zh-CN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资料管理与共享</a:t>
            </a:r>
          </a:p>
          <a:p>
            <a:endParaRPr lang="en-US" altLang="zh-CN" b="1" dirty="0"/>
          </a:p>
          <a:p>
            <a:r>
              <a:rPr lang="zh-CN" altLang="en-US" sz="2800" b="1" dirty="0"/>
              <a:t>承担工作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周报管理的需求分析 </a:t>
            </a:r>
            <a:r>
              <a:rPr lang="en-US" altLang="zh-CN" sz="2000" dirty="0"/>
              <a:t>EARS</a:t>
            </a:r>
            <a:r>
              <a:rPr lang="zh-CN" altLang="en-US" sz="2000" dirty="0"/>
              <a:t>编写 </a:t>
            </a:r>
            <a:r>
              <a:rPr lang="en-US" altLang="zh-CN" sz="2000" dirty="0"/>
              <a:t>UML</a:t>
            </a:r>
            <a:r>
              <a:rPr lang="zh-CN" altLang="en-US" sz="2000" dirty="0"/>
              <a:t>建模 合约编写</a:t>
            </a: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2979"/>
    </mc:Choice>
    <mc:Fallback xmlns="">
      <p:transition spd="slow" advTm="6297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9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Agency FB" panose="020B0503020202020204" pitchFamily="34" charset="0"/>
              </a:rPr>
              <a:t>需求描述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9691" y="1443840"/>
            <a:ext cx="1113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28597" y="3292355"/>
            <a:ext cx="1074732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用户应该能够进行周报的创建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任务的分配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任务进度汇报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报告执行任务过程中遇到的问题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DAA86D7B-4E68-415C-8466-327B91406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78" y="1064943"/>
            <a:ext cx="10845428" cy="297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6121"/>
    </mc:Choice>
    <mc:Fallback xmlns="">
      <p:transition spd="slow" advTm="2612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593307" y="34529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Agency FB" panose="020B0503020202020204" pitchFamily="34" charset="0"/>
              </a:rPr>
              <a:t>原型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9691" y="1443840"/>
            <a:ext cx="1113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4013" y="781413"/>
            <a:ext cx="496470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结合用例图与顺序图来描述需求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BABA1760-274B-4022-A832-ED3BF739F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32" y="2091436"/>
            <a:ext cx="52863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>
            <a:extLst>
              <a:ext uri="{FF2B5EF4-FFF2-40B4-BE49-F238E27FC236}">
                <a16:creationId xmlns:a16="http://schemas.microsoft.com/office/drawing/2014/main" id="{524785A3-433E-4AA6-B2E2-ADAAF3218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571" y="996683"/>
            <a:ext cx="5062351" cy="505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524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6121"/>
    </mc:Choice>
    <mc:Fallback xmlns="">
      <p:transition spd="slow" advTm="2612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345643" y="345292"/>
            <a:ext cx="150073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Agency FB" panose="020B0503020202020204" pitchFamily="34" charset="0"/>
              </a:rPr>
              <a:t>OCL</a:t>
            </a:r>
            <a:r>
              <a:rPr lang="zh-CN" altLang="en-US" sz="3200" dirty="0">
                <a:latin typeface="Agency FB" panose="020B0503020202020204" pitchFamily="34" charset="0"/>
              </a:rPr>
              <a:t>约束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013" y="781413"/>
            <a:ext cx="49647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A5A0D3DB-D897-4025-88DA-3518C07D4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31" y="1691920"/>
            <a:ext cx="7561369" cy="337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E5AFE00-55D6-462A-B930-9815E42C754A}"/>
              </a:ext>
            </a:extLst>
          </p:cNvPr>
          <p:cNvSpPr/>
          <p:nvPr/>
        </p:nvSpPr>
        <p:spPr>
          <a:xfrm>
            <a:off x="8372211" y="1550854"/>
            <a:ext cx="3154262" cy="3269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定义用户与任务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前置约束：以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来确定用户存在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确定该任务未被创建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后置约束：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执行任务创建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设置负责人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30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6121"/>
    </mc:Choice>
    <mc:Fallback xmlns="">
      <p:transition spd="slow" advTm="2612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9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Agency FB" panose="020B0503020202020204" pitchFamily="34" charset="0"/>
              </a:rPr>
              <a:t>需求描述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9691" y="1443840"/>
            <a:ext cx="1113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28597" y="3292355"/>
            <a:ext cx="107473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4D8CB59-D82B-B042-963A-CFF1A47B6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06412"/>
              </p:ext>
            </p:extLst>
          </p:nvPr>
        </p:nvGraphicFramePr>
        <p:xfrm>
          <a:off x="816077" y="1544946"/>
          <a:ext cx="9962514" cy="4351336"/>
        </p:xfrm>
        <a:graphic>
          <a:graphicData uri="http://schemas.openxmlformats.org/drawingml/2006/table">
            <a:tbl>
              <a:tblPr/>
              <a:tblGrid>
                <a:gridCol w="8463293">
                  <a:extLst>
                    <a:ext uri="{9D8B030D-6E8A-4147-A177-3AD203B41FA5}">
                      <a16:colId xmlns:a16="http://schemas.microsoft.com/office/drawing/2014/main" val="3438239008"/>
                    </a:ext>
                  </a:extLst>
                </a:gridCol>
                <a:gridCol w="1499221">
                  <a:extLst>
                    <a:ext uri="{9D8B030D-6E8A-4147-A177-3AD203B41FA5}">
                      <a16:colId xmlns:a16="http://schemas.microsoft.com/office/drawing/2014/main" val="850810499"/>
                    </a:ext>
                  </a:extLst>
                </a:gridCol>
              </a:tblGrid>
              <a:tr h="633828">
                <a:tc>
                  <a:txBody>
                    <a:bodyPr/>
                    <a:lstStyle/>
                    <a:p>
                      <a:pPr algn="l"/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group management system shall enable teachers to manage work plans of the year.</a:t>
                      </a:r>
                    </a:p>
                  </a:txBody>
                  <a:tcPr marL="38576" marR="38576" marT="17804" marB="178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</a:t>
                      </a:r>
                    </a:p>
                  </a:txBody>
                  <a:tcPr marL="38576" marR="38576" marT="17804" marB="178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77178"/>
                  </a:ext>
                </a:extLst>
              </a:tr>
              <a:tr h="633828">
                <a:tc>
                  <a:txBody>
                    <a:bodyPr/>
                    <a:lstStyle/>
                    <a:p>
                      <a:pPr algn="l"/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group management system shall enable teachers to manage work plans of the semester.</a:t>
                      </a:r>
                    </a:p>
                  </a:txBody>
                  <a:tcPr marL="38576" marR="38576" marT="17804" marB="178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</a:t>
                      </a:r>
                    </a:p>
                  </a:txBody>
                  <a:tcPr marL="38576" marR="38576" marT="17804" marB="178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449421"/>
                  </a:ext>
                </a:extLst>
              </a:tr>
              <a:tr h="633828">
                <a:tc>
                  <a:txBody>
                    <a:bodyPr/>
                    <a:lstStyle/>
                    <a:p>
                      <a:pPr algn="l"/>
                      <a:r>
                        <a:rPr lang="e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group management system shall enable teachers to manage work plans of the week.</a:t>
                      </a:r>
                    </a:p>
                  </a:txBody>
                  <a:tcPr marL="38576" marR="38576" marT="17804" marB="178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</a:t>
                      </a:r>
                    </a:p>
                  </a:txBody>
                  <a:tcPr marL="38576" marR="38576" marT="17804" marB="178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646571"/>
                  </a:ext>
                </a:extLst>
              </a:tr>
              <a:tr h="548368">
                <a:tc>
                  <a:txBody>
                    <a:bodyPr/>
                    <a:lstStyle/>
                    <a:p>
                      <a:pPr algn="l"/>
                      <a:r>
                        <a:rPr lang="e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group management system shall enable teachers to supervise students' plans.</a:t>
                      </a:r>
                    </a:p>
                  </a:txBody>
                  <a:tcPr marL="38576" marR="38576" marT="17804" marB="178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</a:t>
                      </a:r>
                    </a:p>
                  </a:txBody>
                  <a:tcPr marL="38576" marR="38576" marT="17804" marB="178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2081"/>
                  </a:ext>
                </a:extLst>
              </a:tr>
              <a:tr h="633828">
                <a:tc>
                  <a:txBody>
                    <a:bodyPr/>
                    <a:lstStyle/>
                    <a:p>
                      <a:pPr algn="l"/>
                      <a:r>
                        <a:rPr lang="e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group management system shall enable students to manage work plans of the year.</a:t>
                      </a:r>
                    </a:p>
                  </a:txBody>
                  <a:tcPr marL="38576" marR="38576" marT="17804" marB="178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</a:t>
                      </a:r>
                    </a:p>
                  </a:txBody>
                  <a:tcPr marL="38576" marR="38576" marT="17804" marB="178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89060"/>
                  </a:ext>
                </a:extLst>
              </a:tr>
              <a:tr h="633828">
                <a:tc>
                  <a:txBody>
                    <a:bodyPr/>
                    <a:lstStyle/>
                    <a:p>
                      <a:pPr algn="l"/>
                      <a:r>
                        <a:rPr lang="e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group management system shall enable students to manage work plans of the semester.</a:t>
                      </a:r>
                    </a:p>
                  </a:txBody>
                  <a:tcPr marL="38576" marR="38576" marT="17804" marB="178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</a:t>
                      </a:r>
                    </a:p>
                  </a:txBody>
                  <a:tcPr marL="38576" marR="38576" marT="17804" marB="178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617102"/>
                  </a:ext>
                </a:extLst>
              </a:tr>
              <a:tr h="633828">
                <a:tc>
                  <a:txBody>
                    <a:bodyPr/>
                    <a:lstStyle/>
                    <a:p>
                      <a:pPr algn="l"/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group management system shall enable students to manage work plans of the week.</a:t>
                      </a:r>
                    </a:p>
                  </a:txBody>
                  <a:tcPr marL="38576" marR="38576" marT="17804" marB="178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</a:t>
                      </a:r>
                    </a:p>
                  </a:txBody>
                  <a:tcPr marL="38576" marR="38576" marT="17804" marB="178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20547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93D00B6-98E5-0F48-9C89-30DB920C6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1544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150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6121"/>
    </mc:Choice>
    <mc:Fallback xmlns="">
      <p:transition spd="slow" advTm="2612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593308" y="345292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Agency FB" panose="020B0503020202020204" pitchFamily="34" charset="0"/>
              </a:rPr>
              <a:t>类图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9691" y="1443840"/>
            <a:ext cx="1113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4013" y="781413"/>
            <a:ext cx="49647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DD69B8-C6F8-F34D-86E9-45CF00141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342" y="1072289"/>
            <a:ext cx="8595316" cy="57857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082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6121"/>
    </mc:Choice>
    <mc:Fallback xmlns="">
      <p:transition spd="slow" advTm="2612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1159</Words>
  <Application>Microsoft Macintosh PowerPoint</Application>
  <PresentationFormat>宽屏</PresentationFormat>
  <Paragraphs>195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等线 Light</vt:lpstr>
      <vt:lpstr>微软雅黑</vt:lpstr>
      <vt:lpstr>Agency FB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YUNFEI</dc:creator>
  <cp:lastModifiedBy>Ideal White</cp:lastModifiedBy>
  <cp:revision>135</cp:revision>
  <dcterms:created xsi:type="dcterms:W3CDTF">2020-04-05T07:09:00Z</dcterms:created>
  <dcterms:modified xsi:type="dcterms:W3CDTF">2021-12-16T07:49:41Z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30D76098D69C4175B4139635B06A9CD1</vt:lpwstr>
  </property>
  <property fmtid="{D5CDD505-2E9C-101B-9397-08002B2CF9AE}" pid="3" name="KSOProductBuildVer">
    <vt:lpwstr>2052-11.1.0.10495</vt:lpwstr>
  </property>
</Properties>
</file>