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1036" r:id="rId2"/>
    <p:sldId id="1351" r:id="rId3"/>
    <p:sldId id="1336" r:id="rId4"/>
    <p:sldId id="1096" r:id="rId5"/>
    <p:sldId id="1137" r:id="rId6"/>
    <p:sldId id="1138" r:id="rId7"/>
    <p:sldId id="1139" r:id="rId8"/>
    <p:sldId id="1065" r:id="rId9"/>
    <p:sldId id="1337" r:id="rId10"/>
    <p:sldId id="1338" r:id="rId11"/>
    <p:sldId id="1339" r:id="rId12"/>
    <p:sldId id="1340" r:id="rId13"/>
    <p:sldId id="1342" r:id="rId14"/>
    <p:sldId id="1341" r:id="rId15"/>
    <p:sldId id="1048" r:id="rId16"/>
    <p:sldId id="1167" r:id="rId17"/>
    <p:sldId id="1168" r:id="rId18"/>
    <p:sldId id="1169" r:id="rId19"/>
    <p:sldId id="1170" r:id="rId20"/>
    <p:sldId id="1171" r:id="rId21"/>
    <p:sldId id="1172" r:id="rId22"/>
    <p:sldId id="1173" r:id="rId23"/>
    <p:sldId id="1174" r:id="rId24"/>
    <p:sldId id="1175" r:id="rId25"/>
    <p:sldId id="1176" r:id="rId26"/>
    <p:sldId id="1350" r:id="rId27"/>
    <p:sldId id="1353" r:id="rId28"/>
    <p:sldId id="1343" r:id="rId29"/>
    <p:sldId id="1352" r:id="rId30"/>
    <p:sldId id="1346" r:id="rId31"/>
    <p:sldId id="1347" r:id="rId32"/>
    <p:sldId id="1344" r:id="rId33"/>
    <p:sldId id="1345" r:id="rId34"/>
    <p:sldId id="1349" r:id="rId35"/>
    <p:sldId id="1027"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4319">
          <p15:clr>
            <a:srgbClr val="A4A3A4"/>
          </p15:clr>
        </p15:guide>
        <p15:guide id="2" pos="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p:cViewPr varScale="1">
        <p:scale>
          <a:sx n="102" d="100"/>
          <a:sy n="102" d="100"/>
        </p:scale>
        <p:origin x="632" y="192"/>
      </p:cViewPr>
      <p:guideLst>
        <p:guide orient="horz" pos="4319"/>
        <p:guide pos="2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10290"/>
    </p:cViewPr>
  </p:sorterViewPr>
  <p:notesViewPr>
    <p:cSldViewPr>
      <p:cViewPr varScale="1">
        <p:scale>
          <a:sx n="57" d="100"/>
          <a:sy n="57" d="100"/>
        </p:scale>
        <p:origin x="-260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Martin\Desktop\&#31532;&#19968;&#27425;&#22823;&#35838;&#19977;&#20010;&#3492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altLang="zh-CN" sz="1800" b="1" dirty="0"/>
              <a:t>1978-2017</a:t>
            </a:r>
            <a:r>
              <a:rPr lang="zh-CN" altLang="en-US" sz="1800" b="1" dirty="0"/>
              <a:t>年中国国内生产总值（亿元）</a:t>
            </a:r>
          </a:p>
        </c:rich>
      </c:tx>
      <c:overlay val="0"/>
      <c:spPr>
        <a:noFill/>
        <a:ln>
          <a:noFill/>
        </a:ln>
        <a:effectLst/>
      </c:spPr>
    </c:title>
    <c:autoTitleDeleted val="0"/>
    <c:plotArea>
      <c:layout/>
      <c:lineChart>
        <c:grouping val="standard"/>
        <c:varyColors val="0"/>
        <c:ser>
          <c:idx val="0"/>
          <c:order val="0"/>
          <c:tx>
            <c:strRef>
              <c:f>国内生产总值!$B$1</c:f>
              <c:strCache>
                <c:ptCount val="1"/>
                <c:pt idx="0">
                  <c:v>GDP
_x000d_亿元</c:v>
                </c:pt>
              </c:strCache>
            </c:strRef>
          </c:tx>
          <c:spPr>
            <a:ln w="15875" cap="rnd">
              <a:solidFill>
                <a:schemeClr val="dk1">
                  <a:tint val="88500"/>
                </a:schemeClr>
              </a:solidFill>
              <a:round/>
            </a:ln>
            <a:effectLst/>
          </c:spPr>
          <c:marker>
            <c:symbol val="circle"/>
            <c:size val="5"/>
            <c:spPr>
              <a:solidFill>
                <a:schemeClr val="dk1">
                  <a:tint val="88500"/>
                </a:schemeClr>
              </a:solidFill>
              <a:ln w="3175">
                <a:solidFill>
                  <a:schemeClr val="dk1">
                    <a:tint val="88500"/>
                  </a:schemeClr>
                </a:solidFill>
              </a:ln>
              <a:effectLst/>
            </c:spPr>
          </c:marker>
          <c:dLbls>
            <c:dLbl>
              <c:idx val="0"/>
              <c:layout>
                <c:manualLayout>
                  <c:x val="-1.7717465400529511E-2"/>
                  <c:y val="-5.521125672026779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4CA-480E-B1C6-7115F4CA9337}"/>
                </c:ext>
              </c:extLst>
            </c:dLbl>
            <c:dLbl>
              <c:idx val="13"/>
              <c:layout>
                <c:manualLayout>
                  <c:x val="-6.7648504256567168E-2"/>
                  <c:y val="-4.600938060022327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4CA-480E-B1C6-7115F4CA9337}"/>
                </c:ext>
              </c:extLst>
            </c:dLbl>
            <c:dLbl>
              <c:idx val="17"/>
              <c:layout>
                <c:manualLayout>
                  <c:x val="-9.8251399039299983E-2"/>
                  <c:y val="-7.6682301000372058E-2"/>
                </c:manualLayout>
              </c:layout>
              <c:tx>
                <c:rich>
                  <a:bodyPr/>
                  <a:lstStyle/>
                  <a:p>
                    <a:r>
                      <a:rPr lang="en-US" altLang="zh-CN" sz="1200" dirty="0"/>
                      <a:t>1995</a:t>
                    </a:r>
                    <a:r>
                      <a:rPr lang="zh-CN" altLang="en-US" sz="1200" dirty="0"/>
                      <a:t>年</a:t>
                    </a:r>
                  </a:p>
                  <a:p>
                    <a:r>
                      <a:rPr lang="zh-CN" altLang="en-US" sz="1200" dirty="0"/>
                      <a:t>超越加拿大</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4CA-480E-B1C6-7115F4CA9337}"/>
                </c:ext>
              </c:extLst>
            </c:dLbl>
            <c:dLbl>
              <c:idx val="22"/>
              <c:layout>
                <c:manualLayout>
                  <c:x val="-0.11113682842150326"/>
                  <c:y val="-7.9749593040386813E-2"/>
                </c:manualLayout>
              </c:layout>
              <c:tx>
                <c:rich>
                  <a:bodyPr/>
                  <a:lstStyle/>
                  <a:p>
                    <a:r>
                      <a:rPr lang="en-US" altLang="zh-CN" dirty="0"/>
                      <a:t>2000</a:t>
                    </a:r>
                    <a:r>
                      <a:rPr lang="zh-CN" altLang="en-US" dirty="0"/>
                      <a:t>年</a:t>
                    </a:r>
                  </a:p>
                  <a:p>
                    <a:r>
                      <a:rPr lang="zh-CN" altLang="en-US" dirty="0"/>
                      <a:t>超越意大利</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4CA-480E-B1C6-7115F4CA9337}"/>
                </c:ext>
              </c:extLst>
            </c:dLbl>
            <c:dLbl>
              <c:idx val="24"/>
              <c:layout>
                <c:manualLayout>
                  <c:x val="-5.1541717528813077E-2"/>
                  <c:y val="-0.10428792936050583"/>
                </c:manualLayout>
              </c:layout>
              <c:tx>
                <c:rich>
                  <a:bodyPr/>
                  <a:lstStyle/>
                  <a:p>
                    <a:r>
                      <a:rPr lang="en-US" altLang="zh-CN" dirty="0"/>
                      <a:t>2002</a:t>
                    </a:r>
                    <a:r>
                      <a:rPr lang="zh-CN" altLang="en-US" dirty="0"/>
                      <a:t>年</a:t>
                    </a:r>
                  </a:p>
                  <a:p>
                    <a:r>
                      <a:rPr lang="zh-CN" altLang="en-US" dirty="0"/>
                      <a:t>超越法国</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4CA-480E-B1C6-7115F4CA9337}"/>
                </c:ext>
              </c:extLst>
            </c:dLbl>
            <c:dLbl>
              <c:idx val="28"/>
              <c:layout>
                <c:manualLayout>
                  <c:x val="-5.9595110892690234E-2"/>
                  <c:y val="-9.508605324046121E-2"/>
                </c:manualLayout>
              </c:layout>
              <c:tx>
                <c:rich>
                  <a:bodyPr/>
                  <a:lstStyle/>
                  <a:p>
                    <a:r>
                      <a:rPr lang="en-US" altLang="zh-CN" dirty="0"/>
                      <a:t>2006</a:t>
                    </a:r>
                    <a:r>
                      <a:rPr lang="zh-CN" altLang="en-US" dirty="0"/>
                      <a:t>年</a:t>
                    </a:r>
                  </a:p>
                  <a:p>
                    <a:r>
                      <a:rPr lang="zh-CN" altLang="en-US" dirty="0"/>
                      <a:t>超越英国</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4CA-480E-B1C6-7115F4CA9337}"/>
                </c:ext>
              </c:extLst>
            </c:dLbl>
            <c:dLbl>
              <c:idx val="29"/>
              <c:layout>
                <c:manualLayout>
                  <c:x val="-1.1211229941312564E-2"/>
                  <c:y val="8.8845731700309044E-2"/>
                </c:manualLayout>
              </c:layout>
              <c:tx>
                <c:rich>
                  <a:bodyPr/>
                  <a:lstStyle/>
                  <a:p>
                    <a:r>
                      <a:rPr lang="en-US" altLang="zh-CN" dirty="0"/>
                      <a:t>2007</a:t>
                    </a:r>
                    <a:r>
                      <a:rPr lang="zh-CN" altLang="en-US" dirty="0"/>
                      <a:t>年</a:t>
                    </a:r>
                  </a:p>
                  <a:p>
                    <a:r>
                      <a:rPr lang="zh-CN" altLang="en-US" dirty="0"/>
                      <a:t>超越德国</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4CA-480E-B1C6-7115F4CA9337}"/>
                </c:ext>
              </c:extLst>
            </c:dLbl>
            <c:dLbl>
              <c:idx val="32"/>
              <c:layout>
                <c:manualLayout>
                  <c:x val="-8.2144612311545837E-2"/>
                  <c:y val="-8.8951469160431451E-2"/>
                </c:manualLayout>
              </c:layout>
              <c:tx>
                <c:rich>
                  <a:bodyPr/>
                  <a:lstStyle/>
                  <a:p>
                    <a:r>
                      <a:rPr lang="en-US" altLang="zh-CN" dirty="0"/>
                      <a:t>2010</a:t>
                    </a:r>
                    <a:r>
                      <a:rPr lang="zh-CN" altLang="en-US" dirty="0"/>
                      <a:t>年</a:t>
                    </a:r>
                  </a:p>
                  <a:p>
                    <a:r>
                      <a:rPr lang="zh-CN" altLang="en-US" dirty="0"/>
                      <a:t>超越日本</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4CA-480E-B1C6-7115F4CA9337}"/>
                </c:ext>
              </c:extLst>
            </c:dLbl>
            <c:dLbl>
              <c:idx val="39"/>
              <c:layout>
                <c:manualLayout>
                  <c:x val="-3.2213573455509353E-3"/>
                  <c:y val="-4.294208856020828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4CA-480E-B1C6-7115F4CA933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国内生产总值!$A$2:$A$41</c:f>
              <c:strCache>
                <c:ptCount val="40"/>
                <c:pt idx="0">
                  <c:v>1978年</c:v>
                </c:pt>
                <c:pt idx="1">
                  <c:v>1979年</c:v>
                </c:pt>
                <c:pt idx="2">
                  <c:v>1980年</c:v>
                </c:pt>
                <c:pt idx="3">
                  <c:v>1981年</c:v>
                </c:pt>
                <c:pt idx="4">
                  <c:v>1982年</c:v>
                </c:pt>
                <c:pt idx="5">
                  <c:v>1983年</c:v>
                </c:pt>
                <c:pt idx="6">
                  <c:v>1984年</c:v>
                </c:pt>
                <c:pt idx="7">
                  <c:v>1985年</c:v>
                </c:pt>
                <c:pt idx="8">
                  <c:v>1986年</c:v>
                </c:pt>
                <c:pt idx="9">
                  <c:v>1987年</c:v>
                </c:pt>
                <c:pt idx="10">
                  <c:v>1988年</c:v>
                </c:pt>
                <c:pt idx="11">
                  <c:v>1989年</c:v>
                </c:pt>
                <c:pt idx="12">
                  <c:v>1990年</c:v>
                </c:pt>
                <c:pt idx="13">
                  <c:v>1991年</c:v>
                </c:pt>
                <c:pt idx="14">
                  <c:v>1992年</c:v>
                </c:pt>
                <c:pt idx="15">
                  <c:v>1993年</c:v>
                </c:pt>
                <c:pt idx="16">
                  <c:v>1994年</c:v>
                </c:pt>
                <c:pt idx="17">
                  <c:v>1995年</c:v>
                </c:pt>
                <c:pt idx="18">
                  <c:v>1996年</c:v>
                </c:pt>
                <c:pt idx="19">
                  <c:v>1997年</c:v>
                </c:pt>
                <c:pt idx="20">
                  <c:v>1998年</c:v>
                </c:pt>
                <c:pt idx="21">
                  <c:v>1999年</c:v>
                </c:pt>
                <c:pt idx="22">
                  <c:v>2000年</c:v>
                </c:pt>
                <c:pt idx="23">
                  <c:v>2001年</c:v>
                </c:pt>
                <c:pt idx="24">
                  <c:v>2002年</c:v>
                </c:pt>
                <c:pt idx="25">
                  <c:v>2003年</c:v>
                </c:pt>
                <c:pt idx="26">
                  <c:v>2004年</c:v>
                </c:pt>
                <c:pt idx="27">
                  <c:v>2005年</c:v>
                </c:pt>
                <c:pt idx="28">
                  <c:v>2006年</c:v>
                </c:pt>
                <c:pt idx="29">
                  <c:v>2007年</c:v>
                </c:pt>
                <c:pt idx="30">
                  <c:v>2008年</c:v>
                </c:pt>
                <c:pt idx="31">
                  <c:v>2009年</c:v>
                </c:pt>
                <c:pt idx="32">
                  <c:v>2010年</c:v>
                </c:pt>
                <c:pt idx="33">
                  <c:v>2011年</c:v>
                </c:pt>
                <c:pt idx="34">
                  <c:v>2012年</c:v>
                </c:pt>
                <c:pt idx="35">
                  <c:v>2013年</c:v>
                </c:pt>
                <c:pt idx="36">
                  <c:v>2014年</c:v>
                </c:pt>
                <c:pt idx="37">
                  <c:v>2015年</c:v>
                </c:pt>
                <c:pt idx="38">
                  <c:v>2016年</c:v>
                </c:pt>
                <c:pt idx="39">
                  <c:v>2017年</c:v>
                </c:pt>
              </c:strCache>
            </c:strRef>
          </c:cat>
          <c:val>
            <c:numRef>
              <c:f>国内生产总值!$B$2:$B$41</c:f>
              <c:numCache>
                <c:formatCode>#,##0_ </c:formatCode>
                <c:ptCount val="40"/>
                <c:pt idx="0">
                  <c:v>3678.7</c:v>
                </c:pt>
                <c:pt idx="1">
                  <c:v>4100.5</c:v>
                </c:pt>
                <c:pt idx="2">
                  <c:v>4587.6000000000004</c:v>
                </c:pt>
                <c:pt idx="3">
                  <c:v>4935.8</c:v>
                </c:pt>
                <c:pt idx="4">
                  <c:v>5373.4</c:v>
                </c:pt>
                <c:pt idx="5">
                  <c:v>6020.9</c:v>
                </c:pt>
                <c:pt idx="6">
                  <c:v>7278.5</c:v>
                </c:pt>
                <c:pt idx="7">
                  <c:v>9098.9</c:v>
                </c:pt>
                <c:pt idx="8">
                  <c:v>10376.200000000001</c:v>
                </c:pt>
                <c:pt idx="9">
                  <c:v>12174.6</c:v>
                </c:pt>
                <c:pt idx="10">
                  <c:v>15180.4</c:v>
                </c:pt>
                <c:pt idx="11">
                  <c:v>17179.7</c:v>
                </c:pt>
                <c:pt idx="12">
                  <c:v>18872.900000000001</c:v>
                </c:pt>
                <c:pt idx="13">
                  <c:v>22005.599999999999</c:v>
                </c:pt>
                <c:pt idx="14">
                  <c:v>27194.5</c:v>
                </c:pt>
                <c:pt idx="15">
                  <c:v>35673.199999999997</c:v>
                </c:pt>
                <c:pt idx="16">
                  <c:v>48637.5</c:v>
                </c:pt>
                <c:pt idx="17">
                  <c:v>61339.9</c:v>
                </c:pt>
                <c:pt idx="18">
                  <c:v>71813.600000000006</c:v>
                </c:pt>
                <c:pt idx="19">
                  <c:v>79715</c:v>
                </c:pt>
                <c:pt idx="20">
                  <c:v>85195.5</c:v>
                </c:pt>
                <c:pt idx="21">
                  <c:v>90564.4</c:v>
                </c:pt>
                <c:pt idx="22">
                  <c:v>100280.1</c:v>
                </c:pt>
                <c:pt idx="23">
                  <c:v>110863.1</c:v>
                </c:pt>
                <c:pt idx="24">
                  <c:v>121717.4</c:v>
                </c:pt>
                <c:pt idx="25">
                  <c:v>137422</c:v>
                </c:pt>
                <c:pt idx="26">
                  <c:v>161840.20000000001</c:v>
                </c:pt>
                <c:pt idx="27">
                  <c:v>187318.9</c:v>
                </c:pt>
                <c:pt idx="28">
                  <c:v>219438.5</c:v>
                </c:pt>
                <c:pt idx="29">
                  <c:v>270232.3</c:v>
                </c:pt>
                <c:pt idx="30">
                  <c:v>319515.5</c:v>
                </c:pt>
                <c:pt idx="31">
                  <c:v>349081.4</c:v>
                </c:pt>
                <c:pt idx="32">
                  <c:v>413030.3</c:v>
                </c:pt>
                <c:pt idx="33">
                  <c:v>489300.6</c:v>
                </c:pt>
                <c:pt idx="34">
                  <c:v>540367.4</c:v>
                </c:pt>
                <c:pt idx="35">
                  <c:v>595244.4</c:v>
                </c:pt>
                <c:pt idx="36">
                  <c:v>643974</c:v>
                </c:pt>
                <c:pt idx="37">
                  <c:v>689052.1</c:v>
                </c:pt>
                <c:pt idx="38">
                  <c:v>743585.5</c:v>
                </c:pt>
                <c:pt idx="39">
                  <c:v>827121.7</c:v>
                </c:pt>
              </c:numCache>
            </c:numRef>
          </c:val>
          <c:smooth val="0"/>
          <c:extLst>
            <c:ext xmlns:c16="http://schemas.microsoft.com/office/drawing/2014/chart" uri="{C3380CC4-5D6E-409C-BE32-E72D297353CC}">
              <c16:uniqueId val="{00000009-C4CA-480E-B1C6-7115F4CA9337}"/>
            </c:ext>
          </c:extLst>
        </c:ser>
        <c:dLbls>
          <c:showLegendKey val="0"/>
          <c:showVal val="0"/>
          <c:showCatName val="0"/>
          <c:showSerName val="0"/>
          <c:showPercent val="0"/>
          <c:showBubbleSize val="0"/>
        </c:dLbls>
        <c:marker val="1"/>
        <c:smooth val="0"/>
        <c:axId val="101204736"/>
        <c:axId val="101206272"/>
      </c:lineChart>
      <c:catAx>
        <c:axId val="10120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42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1206272"/>
        <c:crosses val="autoZero"/>
        <c:auto val="1"/>
        <c:lblAlgn val="ctr"/>
        <c:lblOffset val="100"/>
        <c:noMultiLvlLbl val="0"/>
      </c:catAx>
      <c:valAx>
        <c:axId val="101206272"/>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120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E995049-0C9A-1843-8F0C-B9F7471FB50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zh-CN" altLang="en-US"/>
          </a:p>
        </p:txBody>
      </p:sp>
      <p:sp>
        <p:nvSpPr>
          <p:cNvPr id="100355" name="Rectangle 3">
            <a:extLst>
              <a:ext uri="{FF2B5EF4-FFF2-40B4-BE49-F238E27FC236}">
                <a16:creationId xmlns:a16="http://schemas.microsoft.com/office/drawing/2014/main" id="{82106354-722D-6749-9796-189C82B4C3A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ltLang="zh-CN"/>
          </a:p>
        </p:txBody>
      </p:sp>
      <p:sp>
        <p:nvSpPr>
          <p:cNvPr id="100356" name="Rectangle 4">
            <a:extLst>
              <a:ext uri="{FF2B5EF4-FFF2-40B4-BE49-F238E27FC236}">
                <a16:creationId xmlns:a16="http://schemas.microsoft.com/office/drawing/2014/main" id="{3E890D44-F1CB-1B43-B57D-D1EBB1BD529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ltLang="zh-CN"/>
          </a:p>
        </p:txBody>
      </p:sp>
      <p:sp>
        <p:nvSpPr>
          <p:cNvPr id="100357" name="Rectangle 5">
            <a:extLst>
              <a:ext uri="{FF2B5EF4-FFF2-40B4-BE49-F238E27FC236}">
                <a16:creationId xmlns:a16="http://schemas.microsoft.com/office/drawing/2014/main" id="{8EB2F695-C595-B646-B0F7-B64FC68BD5B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DF8149C8-F535-0A48-A4BB-687A1EFE50E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C59F05D-0072-B046-ADFF-35D2BCDB69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zh-CN" altLang="en-US"/>
          </a:p>
        </p:txBody>
      </p:sp>
      <p:sp>
        <p:nvSpPr>
          <p:cNvPr id="175107" name="Rectangle 3">
            <a:extLst>
              <a:ext uri="{FF2B5EF4-FFF2-40B4-BE49-F238E27FC236}">
                <a16:creationId xmlns:a16="http://schemas.microsoft.com/office/drawing/2014/main" id="{9B37D491-BD46-6743-811C-7EA284539CD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ltLang="zh-CN"/>
          </a:p>
        </p:txBody>
      </p:sp>
      <p:sp>
        <p:nvSpPr>
          <p:cNvPr id="71684" name="Rectangle 4">
            <a:extLst>
              <a:ext uri="{FF2B5EF4-FFF2-40B4-BE49-F238E27FC236}">
                <a16:creationId xmlns:a16="http://schemas.microsoft.com/office/drawing/2014/main" id="{C98D3EA7-3FA7-1747-A12B-F8C3C129D5D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CD22D0E7-9EE4-C74F-B7FA-1527C10EC00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10" name="Rectangle 6">
            <a:extLst>
              <a:ext uri="{FF2B5EF4-FFF2-40B4-BE49-F238E27FC236}">
                <a16:creationId xmlns:a16="http://schemas.microsoft.com/office/drawing/2014/main" id="{564556F8-6DCA-EA44-AC8B-56C0D5DF98A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ltLang="zh-CN"/>
          </a:p>
        </p:txBody>
      </p:sp>
      <p:sp>
        <p:nvSpPr>
          <p:cNvPr id="175111" name="Rectangle 7">
            <a:extLst>
              <a:ext uri="{FF2B5EF4-FFF2-40B4-BE49-F238E27FC236}">
                <a16:creationId xmlns:a16="http://schemas.microsoft.com/office/drawing/2014/main" id="{AC104DAA-6B1D-9B42-9C7E-D5D154A5CDE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6B7515B1-2EDD-0749-B434-88245B601CE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D5C827E-2EF1-4640-BA79-79134AB6D0CE}"/>
              </a:ext>
            </a:extLst>
          </p:cNvPr>
          <p:cNvSpPr txBox="1">
            <a:spLocks noGrp="1" noChangeArrowheads="1"/>
          </p:cNvSpP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en-US" altLang="zh-CN" sz="1200"/>
              <a:t>盼盼木门经销商成功经营法则</a:t>
            </a:r>
            <a:endParaRPr lang="zh-CN" altLang="en-US" sz="1200"/>
          </a:p>
        </p:txBody>
      </p:sp>
      <p:sp>
        <p:nvSpPr>
          <p:cNvPr id="72707" name="Rectangle 2">
            <a:extLst>
              <a:ext uri="{FF2B5EF4-FFF2-40B4-BE49-F238E27FC236}">
                <a16:creationId xmlns:a16="http://schemas.microsoft.com/office/drawing/2014/main" id="{6878A6B6-34AE-E04F-A4E8-081593F544A2}"/>
              </a:ext>
            </a:extLst>
          </p:cNvPr>
          <p:cNvSpPr>
            <a:spLocks noGrp="1" noRot="1" noChangeAspect="1" noChangeArrowheads="1" noTextEdit="1"/>
          </p:cNvSpPr>
          <p:nvPr>
            <p:ph type="sldImg"/>
          </p:nvPr>
        </p:nvSpPr>
        <p:spPr>
          <a:xfrm>
            <a:off x="917575" y="744538"/>
            <a:ext cx="4964113" cy="3722687"/>
          </a:xfrm>
          <a:ln/>
        </p:spPr>
      </p:sp>
      <p:sp>
        <p:nvSpPr>
          <p:cNvPr id="72708" name="Rectangle 3">
            <a:extLst>
              <a:ext uri="{FF2B5EF4-FFF2-40B4-BE49-F238E27FC236}">
                <a16:creationId xmlns:a16="http://schemas.microsoft.com/office/drawing/2014/main" id="{8AD35F64-B3A7-D649-931C-7308B31A22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46A4D7A4-6B49-8D4A-B79B-895C7C9B2AC0}"/>
              </a:ext>
            </a:extLst>
          </p:cNvPr>
          <p:cNvSpPr>
            <a:spLocks noGrp="1" noRot="1" noChangeAspect="1" noChangeArrowheads="1" noTextEdit="1"/>
          </p:cNvSpPr>
          <p:nvPr>
            <p:ph type="sldImg"/>
          </p:nvPr>
        </p:nvSpPr>
        <p:spPr>
          <a:ln/>
        </p:spPr>
      </p:sp>
      <p:sp>
        <p:nvSpPr>
          <p:cNvPr id="89091" name="备注占位符 2">
            <a:extLst>
              <a:ext uri="{FF2B5EF4-FFF2-40B4-BE49-F238E27FC236}">
                <a16:creationId xmlns:a16="http://schemas.microsoft.com/office/drawing/2014/main" id="{018AABAE-721D-D64A-B2F1-6F94962FC6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宋体" panose="02010600030101010101" pitchFamily="2" charset="-122"/>
                <a:ea typeface="微软雅黑" panose="020B0503020204020204" pitchFamily="34" charset="-122"/>
              </a:rPr>
              <a:t>你是否可以终为始重构你的战略，站在产业变迁的高度，问未来十年最大的商业潮流是什么？是否应该围绕这个巨大的商业阵地整合资源、聚集人才，启动产融互动做饱和攻击？</a:t>
            </a:r>
            <a:endParaRPr lang="en-US" altLang="zh-CN">
              <a:latin typeface="宋体" panose="02010600030101010101" pitchFamily="2" charset="-122"/>
              <a:ea typeface="微软雅黑" panose="020B0503020204020204" pitchFamily="34" charset="-122"/>
            </a:endParaRPr>
          </a:p>
          <a:p>
            <a:endParaRPr lang="zh-CN" altLang="en-US">
              <a:latin typeface="Arial" panose="020B0604020202020204" pitchFamily="34" charset="0"/>
              <a:ea typeface="宋体" panose="02010600030101010101" pitchFamily="2" charset="-122"/>
            </a:endParaRPr>
          </a:p>
        </p:txBody>
      </p:sp>
      <p:sp>
        <p:nvSpPr>
          <p:cNvPr id="89092" name="幻灯片编号占位符 3">
            <a:extLst>
              <a:ext uri="{FF2B5EF4-FFF2-40B4-BE49-F238E27FC236}">
                <a16:creationId xmlns:a16="http://schemas.microsoft.com/office/drawing/2014/main" id="{5996BA3D-6393-A541-A86E-6A6E0994F0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CA2E068-047C-F849-B296-BE840FA89128}" type="slidenum">
              <a:rPr lang="zh-CN" altLang="en-US">
                <a:ea typeface="宋体" panose="02010600030101010101" pitchFamily="2" charset="-122"/>
              </a:rPr>
              <a:pPr/>
              <a:t>5</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66EBCE6-01FF-1D45-BB1F-2072E58C7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A5E555A-EA85-7349-8843-F9344EDD449F}" type="slidenum">
              <a:rPr kumimoji="0" lang="zh-CN" altLang="en-US">
                <a:ea typeface="方正中等线简体"/>
                <a:cs typeface="方正中等线简体"/>
              </a:rPr>
              <a:pPr>
                <a:spcBef>
                  <a:spcPct val="0"/>
                </a:spcBef>
              </a:pPr>
              <a:t>22</a:t>
            </a:fld>
            <a:endParaRPr kumimoji="0" lang="en-US" altLang="zh-CN">
              <a:ea typeface="方正中等线简体"/>
              <a:cs typeface="方正中等线简体"/>
            </a:endParaRPr>
          </a:p>
        </p:txBody>
      </p:sp>
      <p:sp>
        <p:nvSpPr>
          <p:cNvPr id="73731" name="Rectangle 2">
            <a:extLst>
              <a:ext uri="{FF2B5EF4-FFF2-40B4-BE49-F238E27FC236}">
                <a16:creationId xmlns:a16="http://schemas.microsoft.com/office/drawing/2014/main" id="{A890B7E8-169F-7A4B-87F8-132598E78DA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D9B39BD-8A30-194A-A1BF-6F420F087966}"/>
              </a:ext>
            </a:extLst>
          </p:cNvPr>
          <p:cNvSpPr>
            <a:spLocks noGrp="1" noChangeArrowheads="1"/>
          </p:cNvSpPr>
          <p:nvPr>
            <p:ph type="body" idx="1"/>
          </p:nvPr>
        </p:nvSpPr>
        <p:spPr>
          <a:xfrm>
            <a:off x="911225" y="4341813"/>
            <a:ext cx="50355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3" tIns="45796" rIns="91593" bIns="45796"/>
          <a:lstStyle/>
          <a:p>
            <a:pPr>
              <a:spcBef>
                <a:spcPct val="50000"/>
              </a:spcBef>
              <a:buClr>
                <a:srgbClr val="00279F"/>
              </a:buClr>
              <a:buFont typeface="Wingdings" pitchFamily="2" charset="2"/>
              <a:buNone/>
            </a:pPr>
            <a:r>
              <a:rPr lang="zh-CN" altLang="en-US" b="1" baseline="30000">
                <a:solidFill>
                  <a:srgbClr val="333399"/>
                </a:solidFill>
                <a:latin typeface="Arial" panose="020B0604020202020204" pitchFamily="34" charset="0"/>
                <a:ea typeface="宋体" panose="02010600030101010101" pitchFamily="2" charset="-122"/>
              </a:rPr>
              <a:t>1 </a:t>
            </a:r>
            <a:r>
              <a:rPr lang="en-US" altLang="zh-CN" b="1">
                <a:solidFill>
                  <a:srgbClr val="333399"/>
                </a:solidFill>
                <a:latin typeface="Arial" panose="020B0604020202020204" pitchFamily="34" charset="0"/>
                <a:ea typeface="宋体" panose="02010600030101010101" pitchFamily="2" charset="-122"/>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2 </a:t>
            </a:r>
            <a:r>
              <a:rPr lang="en-US" altLang="zh-CN" b="1">
                <a:solidFill>
                  <a:srgbClr val="333399"/>
                </a:solidFill>
                <a:latin typeface="Arial" panose="020B0604020202020204" pitchFamily="34" charset="0"/>
                <a:ea typeface="宋体" panose="02010600030101010101" pitchFamily="2" charset="-122"/>
              </a:rPr>
              <a:t>BFL, SiPix</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3 </a:t>
            </a:r>
            <a:r>
              <a:rPr lang="en-US" altLang="zh-CN" b="1">
                <a:solidFill>
                  <a:srgbClr val="333399"/>
                </a:solidFill>
                <a:latin typeface="Arial" panose="020B0604020202020204" pitchFamily="34" charset="0"/>
                <a:ea typeface="宋体" panose="02010600030101010101" pitchFamily="2" charset="-122"/>
              </a:rPr>
              <a:t>NetStar</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4 </a:t>
            </a:r>
            <a:r>
              <a:rPr lang="en-US" altLang="zh-CN" b="1">
                <a:solidFill>
                  <a:srgbClr val="333399"/>
                </a:solidFill>
                <a:latin typeface="Arial" panose="020B0604020202020204" pitchFamily="34" charset="0"/>
                <a:ea typeface="宋体" panose="02010600030101010101" pitchFamily="2" charset="-122"/>
              </a:rPr>
              <a:t>Giza, NewPalm, EMS</a:t>
            </a:r>
          </a:p>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587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596C003-9411-7C40-BB84-6625EEDA64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3DCB00-10F9-6640-92ED-1E502EB71349}" type="slidenum">
              <a:rPr kumimoji="0" lang="zh-CN" altLang="en-US">
                <a:ea typeface="方正中等线简体"/>
                <a:cs typeface="方正中等线简体"/>
              </a:rPr>
              <a:pPr>
                <a:spcBef>
                  <a:spcPct val="0"/>
                </a:spcBef>
              </a:pPr>
              <a:t>23</a:t>
            </a:fld>
            <a:endParaRPr kumimoji="0" lang="en-US" altLang="zh-CN">
              <a:ea typeface="方正中等线简体"/>
              <a:cs typeface="方正中等线简体"/>
            </a:endParaRPr>
          </a:p>
        </p:txBody>
      </p:sp>
      <p:sp>
        <p:nvSpPr>
          <p:cNvPr id="74755" name="Rectangle 2">
            <a:extLst>
              <a:ext uri="{FF2B5EF4-FFF2-40B4-BE49-F238E27FC236}">
                <a16:creationId xmlns:a16="http://schemas.microsoft.com/office/drawing/2014/main" id="{7C67E45B-ABE1-E94E-9D14-803BE3B6E44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679289F-B726-8A4C-AC2C-D0406362BE60}"/>
              </a:ext>
            </a:extLst>
          </p:cNvPr>
          <p:cNvSpPr>
            <a:spLocks noGrp="1" noChangeArrowheads="1"/>
          </p:cNvSpPr>
          <p:nvPr>
            <p:ph type="body" idx="1"/>
          </p:nvPr>
        </p:nvSpPr>
        <p:spPr>
          <a:xfrm>
            <a:off x="911225" y="4341813"/>
            <a:ext cx="50355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3" tIns="45796" rIns="91593" bIns="45796"/>
          <a:lstStyle/>
          <a:p>
            <a:pPr>
              <a:spcBef>
                <a:spcPct val="50000"/>
              </a:spcBef>
              <a:buClr>
                <a:srgbClr val="00279F"/>
              </a:buClr>
              <a:buFont typeface="Wingdings" pitchFamily="2" charset="2"/>
              <a:buNone/>
            </a:pPr>
            <a:r>
              <a:rPr lang="zh-CN" altLang="en-US" b="1" baseline="30000">
                <a:solidFill>
                  <a:srgbClr val="333399"/>
                </a:solidFill>
                <a:latin typeface="Arial" panose="020B0604020202020204" pitchFamily="34" charset="0"/>
                <a:ea typeface="宋体" panose="02010600030101010101" pitchFamily="2" charset="-122"/>
              </a:rPr>
              <a:t>1 </a:t>
            </a:r>
            <a:r>
              <a:rPr lang="en-US" altLang="zh-CN" b="1">
                <a:solidFill>
                  <a:srgbClr val="333399"/>
                </a:solidFill>
                <a:latin typeface="Arial" panose="020B0604020202020204" pitchFamily="34" charset="0"/>
                <a:ea typeface="宋体" panose="02010600030101010101" pitchFamily="2" charset="-122"/>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2 </a:t>
            </a:r>
            <a:r>
              <a:rPr lang="en-US" altLang="zh-CN" b="1">
                <a:solidFill>
                  <a:srgbClr val="333399"/>
                </a:solidFill>
                <a:latin typeface="Arial" panose="020B0604020202020204" pitchFamily="34" charset="0"/>
                <a:ea typeface="宋体" panose="02010600030101010101" pitchFamily="2" charset="-122"/>
              </a:rPr>
              <a:t>BFL, SiPix</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3 </a:t>
            </a:r>
            <a:r>
              <a:rPr lang="en-US" altLang="zh-CN" b="1">
                <a:solidFill>
                  <a:srgbClr val="333399"/>
                </a:solidFill>
                <a:latin typeface="Arial" panose="020B0604020202020204" pitchFamily="34" charset="0"/>
                <a:ea typeface="宋体" panose="02010600030101010101" pitchFamily="2" charset="-122"/>
              </a:rPr>
              <a:t>NetStar</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4 </a:t>
            </a:r>
            <a:r>
              <a:rPr lang="en-US" altLang="zh-CN" b="1">
                <a:solidFill>
                  <a:srgbClr val="333399"/>
                </a:solidFill>
                <a:latin typeface="Arial" panose="020B0604020202020204" pitchFamily="34" charset="0"/>
                <a:ea typeface="宋体" panose="02010600030101010101" pitchFamily="2" charset="-122"/>
              </a:rPr>
              <a:t>Giza, NewPalm, EMS</a:t>
            </a:r>
          </a:p>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437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D1780F9-4CA2-8D41-B9D4-39D09CF5D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83C903-B5A3-CB44-8BBC-B8AF4C8968F1}" type="slidenum">
              <a:rPr kumimoji="0" lang="zh-CN" altLang="en-US">
                <a:ea typeface="方正中等线简体"/>
                <a:cs typeface="方正中等线简体"/>
              </a:rPr>
              <a:pPr>
                <a:spcBef>
                  <a:spcPct val="0"/>
                </a:spcBef>
              </a:pPr>
              <a:t>24</a:t>
            </a:fld>
            <a:endParaRPr kumimoji="0" lang="en-US" altLang="zh-CN">
              <a:ea typeface="方正中等线简体"/>
              <a:cs typeface="方正中等线简体"/>
            </a:endParaRPr>
          </a:p>
        </p:txBody>
      </p:sp>
      <p:sp>
        <p:nvSpPr>
          <p:cNvPr id="75779" name="Rectangle 2">
            <a:extLst>
              <a:ext uri="{FF2B5EF4-FFF2-40B4-BE49-F238E27FC236}">
                <a16:creationId xmlns:a16="http://schemas.microsoft.com/office/drawing/2014/main" id="{CED542D7-9CD7-AF48-A751-48DD1560B0AA}"/>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B681A621-F25B-B14A-BD57-186932E8EEAC}"/>
              </a:ext>
            </a:extLst>
          </p:cNvPr>
          <p:cNvSpPr>
            <a:spLocks noGrp="1" noChangeArrowheads="1"/>
          </p:cNvSpPr>
          <p:nvPr>
            <p:ph type="body" idx="1"/>
          </p:nvPr>
        </p:nvSpPr>
        <p:spPr>
          <a:xfrm>
            <a:off x="911225" y="4341813"/>
            <a:ext cx="50355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3" tIns="45796" rIns="91593" bIns="45796"/>
          <a:lstStyle/>
          <a:p>
            <a:pPr>
              <a:spcBef>
                <a:spcPct val="50000"/>
              </a:spcBef>
              <a:buClr>
                <a:srgbClr val="00279F"/>
              </a:buClr>
              <a:buFont typeface="Wingdings" pitchFamily="2" charset="2"/>
              <a:buNone/>
            </a:pPr>
            <a:r>
              <a:rPr lang="zh-CN" altLang="en-US" b="1" baseline="30000">
                <a:solidFill>
                  <a:srgbClr val="333399"/>
                </a:solidFill>
                <a:latin typeface="Arial" panose="020B0604020202020204" pitchFamily="34" charset="0"/>
                <a:ea typeface="宋体" panose="02010600030101010101" pitchFamily="2" charset="-122"/>
              </a:rPr>
              <a:t>1 </a:t>
            </a:r>
            <a:r>
              <a:rPr lang="en-US" altLang="zh-CN" b="1">
                <a:solidFill>
                  <a:srgbClr val="333399"/>
                </a:solidFill>
                <a:latin typeface="Arial" panose="020B0604020202020204" pitchFamily="34" charset="0"/>
                <a:ea typeface="宋体" panose="02010600030101010101" pitchFamily="2" charset="-122"/>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2 </a:t>
            </a:r>
            <a:r>
              <a:rPr lang="en-US" altLang="zh-CN" b="1">
                <a:solidFill>
                  <a:srgbClr val="333399"/>
                </a:solidFill>
                <a:latin typeface="Arial" panose="020B0604020202020204" pitchFamily="34" charset="0"/>
                <a:ea typeface="宋体" panose="02010600030101010101" pitchFamily="2" charset="-122"/>
              </a:rPr>
              <a:t>BFL, SiPix</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3 </a:t>
            </a:r>
            <a:r>
              <a:rPr lang="en-US" altLang="zh-CN" b="1">
                <a:solidFill>
                  <a:srgbClr val="333399"/>
                </a:solidFill>
                <a:latin typeface="Arial" panose="020B0604020202020204" pitchFamily="34" charset="0"/>
                <a:ea typeface="宋体" panose="02010600030101010101" pitchFamily="2" charset="-122"/>
              </a:rPr>
              <a:t>NetStar</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4 </a:t>
            </a:r>
            <a:r>
              <a:rPr lang="en-US" altLang="zh-CN" b="1">
                <a:solidFill>
                  <a:srgbClr val="333399"/>
                </a:solidFill>
                <a:latin typeface="Arial" panose="020B0604020202020204" pitchFamily="34" charset="0"/>
                <a:ea typeface="宋体" panose="02010600030101010101" pitchFamily="2" charset="-122"/>
              </a:rPr>
              <a:t>Giza, NewPalm, EMS</a:t>
            </a:r>
          </a:p>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98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0194BED-0A51-B84A-84FF-9AFC43163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18FE0F-DD46-0C4C-B262-2471D52436EC}" type="slidenum">
              <a:rPr kumimoji="0" lang="zh-CN" altLang="en-US">
                <a:ea typeface="方正中等线简体"/>
                <a:cs typeface="方正中等线简体"/>
              </a:rPr>
              <a:pPr>
                <a:spcBef>
                  <a:spcPct val="0"/>
                </a:spcBef>
              </a:pPr>
              <a:t>25</a:t>
            </a:fld>
            <a:endParaRPr kumimoji="0" lang="en-US" altLang="zh-CN">
              <a:ea typeface="方正中等线简体"/>
              <a:cs typeface="方正中等线简体"/>
            </a:endParaRPr>
          </a:p>
        </p:txBody>
      </p:sp>
      <p:sp>
        <p:nvSpPr>
          <p:cNvPr id="76803" name="Rectangle 2">
            <a:extLst>
              <a:ext uri="{FF2B5EF4-FFF2-40B4-BE49-F238E27FC236}">
                <a16:creationId xmlns:a16="http://schemas.microsoft.com/office/drawing/2014/main" id="{0728CAE9-7530-3049-869F-A73819A82F6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737729A-A286-8D49-84CB-8B0923F4E21F}"/>
              </a:ext>
            </a:extLst>
          </p:cNvPr>
          <p:cNvSpPr>
            <a:spLocks noGrp="1" noChangeArrowheads="1"/>
          </p:cNvSpPr>
          <p:nvPr>
            <p:ph type="body" idx="1"/>
          </p:nvPr>
        </p:nvSpPr>
        <p:spPr>
          <a:xfrm>
            <a:off x="911225" y="4341813"/>
            <a:ext cx="50355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3" tIns="45796" rIns="91593" bIns="45796"/>
          <a:lstStyle/>
          <a:p>
            <a:pPr>
              <a:spcBef>
                <a:spcPct val="50000"/>
              </a:spcBef>
              <a:buClr>
                <a:srgbClr val="00279F"/>
              </a:buClr>
              <a:buFont typeface="Wingdings" pitchFamily="2" charset="2"/>
              <a:buNone/>
            </a:pPr>
            <a:r>
              <a:rPr lang="zh-CN" altLang="en-US" b="1" baseline="30000">
                <a:solidFill>
                  <a:srgbClr val="333399"/>
                </a:solidFill>
                <a:latin typeface="Arial" panose="020B0604020202020204" pitchFamily="34" charset="0"/>
                <a:ea typeface="宋体" panose="02010600030101010101" pitchFamily="2" charset="-122"/>
              </a:rPr>
              <a:t>1 </a:t>
            </a:r>
            <a:r>
              <a:rPr lang="en-US" altLang="zh-CN" b="1">
                <a:solidFill>
                  <a:srgbClr val="333399"/>
                </a:solidFill>
                <a:latin typeface="Arial" panose="020B0604020202020204" pitchFamily="34" charset="0"/>
                <a:ea typeface="宋体" panose="02010600030101010101" pitchFamily="2" charset="-122"/>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2 </a:t>
            </a:r>
            <a:r>
              <a:rPr lang="en-US" altLang="zh-CN" b="1">
                <a:solidFill>
                  <a:srgbClr val="333399"/>
                </a:solidFill>
                <a:latin typeface="Arial" panose="020B0604020202020204" pitchFamily="34" charset="0"/>
                <a:ea typeface="宋体" panose="02010600030101010101" pitchFamily="2" charset="-122"/>
              </a:rPr>
              <a:t>BFL, SiPix</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3 </a:t>
            </a:r>
            <a:r>
              <a:rPr lang="en-US" altLang="zh-CN" b="1">
                <a:solidFill>
                  <a:srgbClr val="333399"/>
                </a:solidFill>
                <a:latin typeface="Arial" panose="020B0604020202020204" pitchFamily="34" charset="0"/>
                <a:ea typeface="宋体" panose="02010600030101010101" pitchFamily="2" charset="-122"/>
              </a:rPr>
              <a:t>NetStar</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4 </a:t>
            </a:r>
            <a:r>
              <a:rPr lang="en-US" altLang="zh-CN" b="1">
                <a:solidFill>
                  <a:srgbClr val="333399"/>
                </a:solidFill>
                <a:latin typeface="Arial" panose="020B0604020202020204" pitchFamily="34" charset="0"/>
                <a:ea typeface="宋体" panose="02010600030101010101" pitchFamily="2" charset="-122"/>
              </a:rPr>
              <a:t>Giza, NewPalm, EMS</a:t>
            </a:r>
          </a:p>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6770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B5A399B-2FEF-A849-A129-ACAE6907A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defTabSz="925513">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defTabSz="925513">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defTabSz="925513">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defTabSz="925513">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defTabSz="92551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defTabSz="92551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defTabSz="92551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defTabSz="92551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eaLnBrk="0" hangingPunct="0">
              <a:spcBef>
                <a:spcPct val="0"/>
              </a:spcBef>
            </a:pPr>
            <a:fld id="{ED0DD11F-605E-9B41-8D5D-76682B550F1B}" type="slidenum">
              <a:rPr kumimoji="0" lang="zh-CN" altLang="en-US">
                <a:latin typeface="Times New Roman" panose="02020603050405020304" pitchFamily="18" charset="0"/>
              </a:rPr>
              <a:pPr eaLnBrk="0" hangingPunct="0">
                <a:spcBef>
                  <a:spcPct val="0"/>
                </a:spcBef>
              </a:pPr>
              <a:t>26</a:t>
            </a:fld>
            <a:endParaRPr kumimoji="0" lang="en-US" altLang="zh-CN">
              <a:latin typeface="Times New Roman" panose="02020603050405020304" pitchFamily="18" charset="0"/>
            </a:endParaRPr>
          </a:p>
        </p:txBody>
      </p:sp>
      <p:sp>
        <p:nvSpPr>
          <p:cNvPr id="77827" name="Rectangle 2">
            <a:extLst>
              <a:ext uri="{FF2B5EF4-FFF2-40B4-BE49-F238E27FC236}">
                <a16:creationId xmlns:a16="http://schemas.microsoft.com/office/drawing/2014/main" id="{107A3DCB-AA15-B54B-BEA9-7CA3935D466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DCEE62AF-1E9B-BC46-9426-E809F870ABCB}"/>
              </a:ext>
            </a:extLst>
          </p:cNvPr>
          <p:cNvSpPr>
            <a:spLocks noGrp="1" noChangeArrowheads="1"/>
          </p:cNvSpPr>
          <p:nvPr>
            <p:ph type="body" idx="1"/>
          </p:nvPr>
        </p:nvSpPr>
        <p:spPr>
          <a:xfrm>
            <a:off x="903288" y="4713288"/>
            <a:ext cx="49911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anose="020B0604020202020204" pitchFamily="34" charset="0"/>
                <a:ea typeface="宋体" panose="02010600030101010101" pitchFamily="2" charset="-122"/>
              </a:rPr>
              <a:t>1 </a:t>
            </a:r>
            <a:r>
              <a:rPr lang="en-US" altLang="zh-CN" b="1">
                <a:solidFill>
                  <a:srgbClr val="333399"/>
                </a:solidFill>
                <a:latin typeface="Arial" panose="020B0604020202020204" pitchFamily="34" charset="0"/>
                <a:ea typeface="宋体" panose="02010600030101010101" pitchFamily="2" charset="-122"/>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2 </a:t>
            </a:r>
            <a:r>
              <a:rPr lang="en-US" altLang="zh-CN" b="1">
                <a:solidFill>
                  <a:srgbClr val="333399"/>
                </a:solidFill>
                <a:latin typeface="Arial" panose="020B0604020202020204" pitchFamily="34" charset="0"/>
                <a:ea typeface="宋体" panose="02010600030101010101" pitchFamily="2" charset="-122"/>
              </a:rPr>
              <a:t>BFL, SiPix</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3 </a:t>
            </a:r>
            <a:r>
              <a:rPr lang="en-US" altLang="zh-CN" b="1">
                <a:solidFill>
                  <a:srgbClr val="333399"/>
                </a:solidFill>
                <a:latin typeface="Arial" panose="020B0604020202020204" pitchFamily="34" charset="0"/>
                <a:ea typeface="宋体" panose="02010600030101010101" pitchFamily="2" charset="-122"/>
              </a:rPr>
              <a:t>NetStar</a:t>
            </a:r>
          </a:p>
          <a:p>
            <a:pPr>
              <a:spcBef>
                <a:spcPct val="50000"/>
              </a:spcBef>
              <a:buClr>
                <a:srgbClr val="00279F"/>
              </a:buClr>
              <a:buFont typeface="Wingdings" pitchFamily="2" charset="2"/>
              <a:buNone/>
            </a:pPr>
            <a:r>
              <a:rPr lang="en-US" altLang="zh-CN" b="1" baseline="30000">
                <a:solidFill>
                  <a:srgbClr val="333399"/>
                </a:solidFill>
                <a:latin typeface="Arial" panose="020B0604020202020204" pitchFamily="34" charset="0"/>
                <a:ea typeface="宋体" panose="02010600030101010101" pitchFamily="2" charset="-122"/>
              </a:rPr>
              <a:t>4 </a:t>
            </a:r>
            <a:r>
              <a:rPr lang="en-US" altLang="zh-CN" b="1">
                <a:solidFill>
                  <a:srgbClr val="333399"/>
                </a:solidFill>
                <a:latin typeface="Arial" panose="020B0604020202020204" pitchFamily="34" charset="0"/>
                <a:ea typeface="宋体" panose="02010600030101010101" pitchFamily="2" charset="-122"/>
              </a:rPr>
              <a:t>Giza, NewPalm, EMS</a:t>
            </a:r>
          </a:p>
          <a:p>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2330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47B4A900-F3E6-4B4D-A734-44C0993A3CD5}"/>
              </a:ext>
            </a:extLst>
          </p:cNvPr>
          <p:cNvSpPr>
            <a:spLocks noChangeArrowheads="1"/>
          </p:cNvSpPr>
          <p:nvPr/>
        </p:nvSpPr>
        <p:spPr bwMode="ltGray">
          <a:xfrm>
            <a:off x="0" y="6611938"/>
            <a:ext cx="9144000" cy="261937"/>
          </a:xfrm>
          <a:prstGeom prst="rect">
            <a:avLst/>
          </a:prstGeom>
          <a:solidFill>
            <a:schemeClr val="accent2"/>
          </a:solidFill>
          <a:ln>
            <a:noFill/>
          </a:ln>
          <a:extLst/>
        </p:spPr>
        <p:txBody>
          <a:bodyPr wrap="none" anchor="ctr"/>
          <a:lstStyle>
            <a:lvl1pPr algn="ctr">
              <a:defRPr>
                <a:solidFill>
                  <a:schemeClr val="tx1"/>
                </a:solidFill>
                <a:latin typeface="Arial" panose="020B0604020202020204" pitchFamily="34" charset="0"/>
                <a:ea typeface="楷体_GB2312" pitchFamily="49" charset="-122"/>
              </a:defRPr>
            </a:lvl1pPr>
            <a:lvl2pPr marL="742950" indent="-285750" algn="ctr">
              <a:defRPr>
                <a:solidFill>
                  <a:schemeClr val="tx1"/>
                </a:solidFill>
                <a:latin typeface="Arial" panose="020B0604020202020204" pitchFamily="34" charset="0"/>
                <a:ea typeface="楷体_GB2312" pitchFamily="49" charset="-122"/>
              </a:defRPr>
            </a:lvl2pPr>
            <a:lvl3pPr marL="1143000" indent="-228600" algn="ctr">
              <a:defRPr>
                <a:solidFill>
                  <a:schemeClr val="tx1"/>
                </a:solidFill>
                <a:latin typeface="Arial" panose="020B0604020202020204" pitchFamily="34" charset="0"/>
                <a:ea typeface="楷体_GB2312" pitchFamily="49" charset="-122"/>
              </a:defRPr>
            </a:lvl3pPr>
            <a:lvl4pPr marL="1600200" indent="-228600" algn="ctr">
              <a:defRPr>
                <a:solidFill>
                  <a:schemeClr val="tx1"/>
                </a:solidFill>
                <a:latin typeface="Arial" panose="020B0604020202020204" pitchFamily="34" charset="0"/>
                <a:ea typeface="楷体_GB2312" pitchFamily="49" charset="-122"/>
              </a:defRPr>
            </a:lvl4pPr>
            <a:lvl5pPr marL="2057400" indent="-228600" algn="ctr">
              <a:defRPr>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3075" name="Rectangle 3"/>
          <p:cNvSpPr>
            <a:spLocks noGrp="1" noChangeArrowheads="1"/>
          </p:cNvSpPr>
          <p:nvPr>
            <p:ph type="subTitle" idx="1"/>
          </p:nvPr>
        </p:nvSpPr>
        <p:spPr bwMode="gray">
          <a:xfrm>
            <a:off x="1371600" y="5867400"/>
            <a:ext cx="6553200" cy="292388"/>
          </a:xfrm>
        </p:spPr>
        <p:txBody>
          <a:bodyPr lIns="91440" tIns="45720" rIns="91440" bIns="45720"/>
          <a:lstStyle>
            <a:lvl1pPr marL="0" indent="0" algn="ctr">
              <a:buFont typeface="Wingdings" pitchFamily="2" charset="2"/>
              <a:buNone/>
              <a:defRPr sz="1000" b="0">
                <a:latin typeface="Verdana" pitchFamily="34" charset="0"/>
              </a:defRPr>
            </a:lvl1pPr>
          </a:lstStyle>
          <a:p>
            <a:r>
              <a:rPr lang="en-US" altLang="zh-CN"/>
              <a:t>Click to edit Master subtitle style</a:t>
            </a:r>
          </a:p>
        </p:txBody>
      </p:sp>
      <p:sp>
        <p:nvSpPr>
          <p:cNvPr id="3093" name="Rectangle 21"/>
          <p:cNvSpPr>
            <a:spLocks noGrp="1" noChangeArrowheads="1"/>
          </p:cNvSpPr>
          <p:nvPr>
            <p:ph type="ctrTitle" sz="quarter"/>
          </p:nvPr>
        </p:nvSpPr>
        <p:spPr bwMode="gray">
          <a:xfrm>
            <a:off x="0" y="4906955"/>
            <a:ext cx="9144000" cy="400110"/>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lIns="91440" tIns="45720" rIns="91440" bIns="45720" anchor="ctr"/>
          <a:lstStyle>
            <a:lvl1pPr>
              <a:defRPr sz="2000"/>
            </a:lvl1pPr>
          </a:lstStyle>
          <a:p>
            <a:r>
              <a:rPr lang="en-US" altLang="ko-KR"/>
              <a:t>Click to edit Master title</a:t>
            </a:r>
          </a:p>
        </p:txBody>
      </p:sp>
    </p:spTree>
    <p:extLst>
      <p:ext uri="{BB962C8B-B14F-4D97-AF65-F5344CB8AC3E}">
        <p14:creationId xmlns:p14="http://schemas.microsoft.com/office/powerpoint/2010/main" val="192417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245669" y="1341440"/>
            <a:ext cx="5503045" cy="15864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29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6052" y="285751"/>
            <a:ext cx="1292662" cy="2098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25957" y="285751"/>
            <a:ext cx="4582793" cy="2098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242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95289" y="1341439"/>
            <a:ext cx="8353425" cy="207133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9447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615553"/>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82898"/>
            <a:ext cx="77724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Tree>
    <p:extLst>
      <p:ext uri="{BB962C8B-B14F-4D97-AF65-F5344CB8AC3E}">
        <p14:creationId xmlns:p14="http://schemas.microsoft.com/office/powerpoint/2010/main" val="295495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341440"/>
            <a:ext cx="4100512" cy="28007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341440"/>
            <a:ext cx="4100513" cy="28007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55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4308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626535"/>
            <a:ext cx="4040188" cy="48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19482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626535"/>
            <a:ext cx="4041775" cy="48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19482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164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2294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64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3879"/>
            <a:ext cx="3008313" cy="615553"/>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32193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2800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6515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59205"/>
            <a:ext cx="5486400" cy="307777"/>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640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2800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986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a:extLst>
              <a:ext uri="{FF2B5EF4-FFF2-40B4-BE49-F238E27FC236}">
                <a16:creationId xmlns:a16="http://schemas.microsoft.com/office/drawing/2014/main" id="{66A226E1-1DD0-3241-97A6-4DE3A3DA1A7A}"/>
              </a:ext>
            </a:extLst>
          </p:cNvPr>
          <p:cNvSpPr>
            <a:spLocks noChangeArrowheads="1"/>
          </p:cNvSpPr>
          <p:nvPr/>
        </p:nvSpPr>
        <p:spPr bwMode="ltGray">
          <a:xfrm>
            <a:off x="0" y="0"/>
            <a:ext cx="9144000" cy="981075"/>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pPr algn="ctr" eaLnBrk="1" hangingPunct="1">
              <a:defRPr/>
            </a:pPr>
            <a:endParaRPr lang="zh-CN" altLang="en-US">
              <a:latin typeface="Arial" charset="0"/>
              <a:ea typeface="宋体" pitchFamily="2" charset="-122"/>
            </a:endParaRPr>
          </a:p>
        </p:txBody>
      </p:sp>
      <p:sp>
        <p:nvSpPr>
          <p:cNvPr id="1027" name="Rectangle 19">
            <a:extLst>
              <a:ext uri="{FF2B5EF4-FFF2-40B4-BE49-F238E27FC236}">
                <a16:creationId xmlns:a16="http://schemas.microsoft.com/office/drawing/2014/main" id="{98BDE48A-166F-6E48-B77A-56A5A3F5F812}"/>
              </a:ext>
            </a:extLst>
          </p:cNvPr>
          <p:cNvSpPr>
            <a:spLocks noChangeArrowheads="1"/>
          </p:cNvSpPr>
          <p:nvPr userDrawn="1"/>
        </p:nvSpPr>
        <p:spPr bwMode="auto">
          <a:xfrm>
            <a:off x="4248150" y="6618288"/>
            <a:ext cx="419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1200" b="1">
                <a:solidFill>
                  <a:schemeClr val="tx2"/>
                </a:solidFill>
                <a:ea typeface="黑体" panose="02010609060101010101" pitchFamily="49" charset="-122"/>
              </a:rPr>
              <a:t>-  </a:t>
            </a:r>
            <a:fld id="{74F913B9-F037-BD46-9F7B-9303E1383F9D}" type="slidenum">
              <a:rPr kumimoji="1" lang="en-US" altLang="zh-CN" sz="1200" b="1">
                <a:solidFill>
                  <a:schemeClr val="tx2"/>
                </a:solidFill>
                <a:ea typeface="黑体" panose="02010609060101010101" pitchFamily="49" charset="-122"/>
              </a:rPr>
              <a:pPr algn="ctr" eaLnBrk="1" hangingPunct="1"/>
              <a:t>‹#›</a:t>
            </a:fld>
            <a:r>
              <a:rPr kumimoji="1" lang="en-US" altLang="zh-CN" sz="1200" b="1">
                <a:solidFill>
                  <a:schemeClr val="tx2"/>
                </a:solidFill>
                <a:ea typeface="黑体" panose="02010609060101010101" pitchFamily="49" charset="-122"/>
              </a:rPr>
              <a:t> -</a:t>
            </a:r>
          </a:p>
        </p:txBody>
      </p:sp>
      <p:sp>
        <p:nvSpPr>
          <p:cNvPr id="1028" name="Rectangle 20">
            <a:extLst>
              <a:ext uri="{FF2B5EF4-FFF2-40B4-BE49-F238E27FC236}">
                <a16:creationId xmlns:a16="http://schemas.microsoft.com/office/drawing/2014/main" id="{807914E0-8BCF-2D48-BD0B-04BDC54EFE01}"/>
              </a:ext>
            </a:extLst>
          </p:cNvPr>
          <p:cNvSpPr>
            <a:spLocks noGrp="1" noChangeArrowheads="1"/>
          </p:cNvSpPr>
          <p:nvPr>
            <p:ph type="title"/>
            <p:custDataLst>
              <p:tags r:id="rId13"/>
            </p:custDataLst>
          </p:nvPr>
        </p:nvSpPr>
        <p:spPr bwMode="auto">
          <a:xfrm>
            <a:off x="395288" y="285750"/>
            <a:ext cx="83534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title style</a:t>
            </a:r>
          </a:p>
        </p:txBody>
      </p:sp>
      <p:sp>
        <p:nvSpPr>
          <p:cNvPr id="1029" name="Rectangle 21">
            <a:extLst>
              <a:ext uri="{FF2B5EF4-FFF2-40B4-BE49-F238E27FC236}">
                <a16:creationId xmlns:a16="http://schemas.microsoft.com/office/drawing/2014/main" id="{3DC3FBC1-2F78-D148-863F-EAF19B3F68A5}"/>
              </a:ext>
            </a:extLst>
          </p:cNvPr>
          <p:cNvSpPr>
            <a:spLocks noGrp="1" noChangeArrowheads="1"/>
          </p:cNvSpPr>
          <p:nvPr>
            <p:ph type="body" idx="1"/>
            <p:custDataLst>
              <p:tags r:id="rId14"/>
            </p:custDataLst>
          </p:nvPr>
        </p:nvSpPr>
        <p:spPr bwMode="auto">
          <a:xfrm>
            <a:off x="395288" y="1341438"/>
            <a:ext cx="83534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p:txBody>
      </p:sp>
      <p:sp>
        <p:nvSpPr>
          <p:cNvPr id="1030" name="Text Box 22">
            <a:extLst>
              <a:ext uri="{FF2B5EF4-FFF2-40B4-BE49-F238E27FC236}">
                <a16:creationId xmlns:a16="http://schemas.microsoft.com/office/drawing/2014/main" id="{CB01EAA8-41B0-EF45-9C18-654C5171AD03}"/>
              </a:ext>
            </a:extLst>
          </p:cNvPr>
          <p:cNvSpPr txBox="1">
            <a:spLocks noChangeArrowheads="1"/>
          </p:cNvSpPr>
          <p:nvPr userDrawn="1"/>
        </p:nvSpPr>
        <p:spPr bwMode="gray">
          <a:xfrm>
            <a:off x="0" y="952500"/>
            <a:ext cx="9144000" cy="246063"/>
          </a:xfrm>
          <a:prstGeom prst="rect">
            <a:avLst/>
          </a:prstGeom>
          <a:solidFill>
            <a:schemeClr val="accent2"/>
          </a:solidFill>
          <a:ln>
            <a:noFill/>
          </a:ln>
          <a:extLst/>
        </p:spPr>
        <p:txBody>
          <a:bodyPr>
            <a:spAutoFit/>
          </a:bodyPr>
          <a:lstStyle>
            <a:lvl1pPr algn="ctr">
              <a:defRPr>
                <a:solidFill>
                  <a:schemeClr val="tx1"/>
                </a:solidFill>
                <a:latin typeface="Arial" panose="020B0604020202020204" pitchFamily="34" charset="0"/>
                <a:ea typeface="楷体_GB2312" pitchFamily="49" charset="-122"/>
              </a:defRPr>
            </a:lvl1pPr>
            <a:lvl2pPr marL="742950" indent="-285750" algn="ctr">
              <a:defRPr>
                <a:solidFill>
                  <a:schemeClr val="tx1"/>
                </a:solidFill>
                <a:latin typeface="Arial" panose="020B0604020202020204" pitchFamily="34" charset="0"/>
                <a:ea typeface="楷体_GB2312" pitchFamily="49" charset="-122"/>
              </a:defRPr>
            </a:lvl2pPr>
            <a:lvl3pPr marL="1143000" indent="-228600" algn="ctr">
              <a:defRPr>
                <a:solidFill>
                  <a:schemeClr val="tx1"/>
                </a:solidFill>
                <a:latin typeface="Arial" panose="020B0604020202020204" pitchFamily="34" charset="0"/>
                <a:ea typeface="楷体_GB2312" pitchFamily="49" charset="-122"/>
              </a:defRPr>
            </a:lvl3pPr>
            <a:lvl4pPr marL="1600200" indent="-228600" algn="ctr">
              <a:defRPr>
                <a:solidFill>
                  <a:schemeClr val="tx1"/>
                </a:solidFill>
                <a:latin typeface="Arial" panose="020B0604020202020204" pitchFamily="34" charset="0"/>
                <a:ea typeface="楷体_GB2312" pitchFamily="49" charset="-122"/>
              </a:defRPr>
            </a:lvl4pPr>
            <a:lvl5pPr marL="2057400" indent="-228600" algn="ctr">
              <a:defRPr>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l"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280"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Lst>
  <p:txStyles>
    <p:titleStyle>
      <a:lvl1pPr algn="ctr" rtl="0" eaLnBrk="0" fontAlgn="base" hangingPunct="0">
        <a:spcBef>
          <a:spcPct val="0"/>
        </a:spcBef>
        <a:spcAft>
          <a:spcPct val="0"/>
        </a:spcAft>
        <a:defRPr sz="2800" b="1">
          <a:solidFill>
            <a:schemeClr val="bg1"/>
          </a:solidFill>
          <a:latin typeface="+mj-lt"/>
          <a:ea typeface="+mj-ea"/>
          <a:cs typeface="黑体" charset="0"/>
        </a:defRPr>
      </a:lvl1pPr>
      <a:lvl2pPr algn="ctr" rtl="0" eaLnBrk="0" fontAlgn="base" hangingPunct="0">
        <a:spcBef>
          <a:spcPct val="0"/>
        </a:spcBef>
        <a:spcAft>
          <a:spcPct val="0"/>
        </a:spcAft>
        <a:defRPr sz="2800" b="1">
          <a:solidFill>
            <a:schemeClr val="bg1"/>
          </a:solidFill>
          <a:latin typeface="Arial" charset="0"/>
          <a:ea typeface="黑体" pitchFamily="2" charset="-122"/>
          <a:cs typeface="黑体" charset="0"/>
        </a:defRPr>
      </a:lvl2pPr>
      <a:lvl3pPr algn="ctr" rtl="0" eaLnBrk="0" fontAlgn="base" hangingPunct="0">
        <a:spcBef>
          <a:spcPct val="0"/>
        </a:spcBef>
        <a:spcAft>
          <a:spcPct val="0"/>
        </a:spcAft>
        <a:defRPr sz="2800" b="1">
          <a:solidFill>
            <a:schemeClr val="bg1"/>
          </a:solidFill>
          <a:latin typeface="Arial" charset="0"/>
          <a:ea typeface="黑体" pitchFamily="2" charset="-122"/>
          <a:cs typeface="黑体" charset="0"/>
        </a:defRPr>
      </a:lvl3pPr>
      <a:lvl4pPr algn="ctr" rtl="0" eaLnBrk="0" fontAlgn="base" hangingPunct="0">
        <a:spcBef>
          <a:spcPct val="0"/>
        </a:spcBef>
        <a:spcAft>
          <a:spcPct val="0"/>
        </a:spcAft>
        <a:defRPr sz="2800" b="1">
          <a:solidFill>
            <a:schemeClr val="bg1"/>
          </a:solidFill>
          <a:latin typeface="Arial" charset="0"/>
          <a:ea typeface="黑体" pitchFamily="2" charset="-122"/>
          <a:cs typeface="黑体" charset="0"/>
        </a:defRPr>
      </a:lvl4pPr>
      <a:lvl5pPr algn="ctr" rtl="0" eaLnBrk="0" fontAlgn="base" hangingPunct="0">
        <a:spcBef>
          <a:spcPct val="0"/>
        </a:spcBef>
        <a:spcAft>
          <a:spcPct val="0"/>
        </a:spcAft>
        <a:defRPr sz="2800" b="1">
          <a:solidFill>
            <a:schemeClr val="bg1"/>
          </a:solidFill>
          <a:latin typeface="Arial" charset="0"/>
          <a:ea typeface="黑体" pitchFamily="2" charset="-122"/>
          <a:cs typeface="黑体" charset="0"/>
        </a:defRPr>
      </a:lvl5pPr>
      <a:lvl6pPr marL="457200" algn="ctr" rtl="0" fontAlgn="base">
        <a:spcBef>
          <a:spcPct val="0"/>
        </a:spcBef>
        <a:spcAft>
          <a:spcPct val="0"/>
        </a:spcAft>
        <a:defRPr sz="2800" b="1">
          <a:solidFill>
            <a:schemeClr val="bg1"/>
          </a:solidFill>
          <a:latin typeface="Arial" charset="0"/>
          <a:ea typeface="黑体" pitchFamily="2" charset="-122"/>
        </a:defRPr>
      </a:lvl6pPr>
      <a:lvl7pPr marL="914400" algn="ctr" rtl="0" fontAlgn="base">
        <a:spcBef>
          <a:spcPct val="0"/>
        </a:spcBef>
        <a:spcAft>
          <a:spcPct val="0"/>
        </a:spcAft>
        <a:defRPr sz="2800" b="1">
          <a:solidFill>
            <a:schemeClr val="bg1"/>
          </a:solidFill>
          <a:latin typeface="Arial" charset="0"/>
          <a:ea typeface="黑体" pitchFamily="2" charset="-122"/>
        </a:defRPr>
      </a:lvl7pPr>
      <a:lvl8pPr marL="1371600" algn="ctr" rtl="0" fontAlgn="base">
        <a:spcBef>
          <a:spcPct val="0"/>
        </a:spcBef>
        <a:spcAft>
          <a:spcPct val="0"/>
        </a:spcAft>
        <a:defRPr sz="2800" b="1">
          <a:solidFill>
            <a:schemeClr val="bg1"/>
          </a:solidFill>
          <a:latin typeface="Arial" charset="0"/>
          <a:ea typeface="黑体" pitchFamily="2" charset="-122"/>
        </a:defRPr>
      </a:lvl8pPr>
      <a:lvl9pPr marL="1828800" algn="ctr" rtl="0" fontAlgn="base">
        <a:spcBef>
          <a:spcPct val="0"/>
        </a:spcBef>
        <a:spcAft>
          <a:spcPct val="0"/>
        </a:spcAft>
        <a:defRPr sz="2800" b="1">
          <a:solidFill>
            <a:schemeClr val="bg1"/>
          </a:solidFill>
          <a:latin typeface="Arial" charset="0"/>
          <a:ea typeface="黑体" pitchFamily="2" charset="-122"/>
        </a:defRPr>
      </a:lvl9pPr>
    </p:titleStyle>
    <p:bodyStyle>
      <a:lvl1pPr marL="342900" indent="-342900" algn="l" rtl="0" eaLnBrk="0" fontAlgn="base" hangingPunct="0">
        <a:lnSpc>
          <a:spcPct val="130000"/>
        </a:lnSpc>
        <a:spcBef>
          <a:spcPct val="20000"/>
        </a:spcBef>
        <a:spcAft>
          <a:spcPct val="0"/>
        </a:spcAft>
        <a:buClr>
          <a:schemeClr val="tx2"/>
        </a:buClr>
        <a:buFont typeface="Wingdings" pitchFamily="2" charset="2"/>
        <a:buChar char="v"/>
        <a:defRPr sz="3200" b="1">
          <a:solidFill>
            <a:schemeClr val="tx2"/>
          </a:solidFill>
          <a:latin typeface="+mn-lt"/>
          <a:ea typeface="+mn-ea"/>
          <a:cs typeface="楷体_GB2312" charset="0"/>
        </a:defRPr>
      </a:lvl1pPr>
      <a:lvl2pPr marL="742950" indent="-285750" algn="l" rtl="0" eaLnBrk="0" fontAlgn="base" hangingPunct="0">
        <a:lnSpc>
          <a:spcPct val="130000"/>
        </a:lnSpc>
        <a:spcBef>
          <a:spcPct val="20000"/>
        </a:spcBef>
        <a:spcAft>
          <a:spcPct val="0"/>
        </a:spcAft>
        <a:buClr>
          <a:schemeClr val="tx2"/>
        </a:buClr>
        <a:buFont typeface="Wingdings" pitchFamily="2" charset="2"/>
        <a:buChar char="Ø"/>
        <a:defRPr sz="1600" b="1">
          <a:solidFill>
            <a:schemeClr val="tx2"/>
          </a:solidFill>
          <a:latin typeface="+mn-lt"/>
          <a:ea typeface="+mn-ea"/>
          <a:cs typeface="楷体_GB2312" charset="0"/>
        </a:defRPr>
      </a:lvl2pPr>
      <a:lvl3pPr marL="1143000" indent="-228600" algn="l" rtl="0" eaLnBrk="0" fontAlgn="base" hangingPunct="0">
        <a:lnSpc>
          <a:spcPct val="130000"/>
        </a:lnSpc>
        <a:spcBef>
          <a:spcPct val="20000"/>
        </a:spcBef>
        <a:spcAft>
          <a:spcPct val="0"/>
        </a:spcAft>
        <a:buClr>
          <a:schemeClr val="tx2"/>
        </a:buClr>
        <a:buChar char="•"/>
        <a:defRPr sz="1400" b="1">
          <a:solidFill>
            <a:schemeClr val="tx2"/>
          </a:solidFill>
          <a:latin typeface="+mn-lt"/>
          <a:ea typeface="+mn-ea"/>
          <a:cs typeface="楷体_GB2312"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cs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2.png"/><Relationship Id="rId5" Type="http://schemas.openxmlformats.org/officeDocument/2006/relationships/tags" Target="../tags/tag6.xml"/><Relationship Id="rId10" Type="http://schemas.openxmlformats.org/officeDocument/2006/relationships/oleObject" Target="../embeddings/oleObject1.bin"/><Relationship Id="rId4" Type="http://schemas.openxmlformats.org/officeDocument/2006/relationships/tags" Target="../tags/tag5.xml"/><Relationship Id="rId9"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0" descr="PPT背景-.jpg">
            <a:extLst>
              <a:ext uri="{FF2B5EF4-FFF2-40B4-BE49-F238E27FC236}">
                <a16:creationId xmlns:a16="http://schemas.microsoft.com/office/drawing/2014/main" id="{735AD292-5FB9-5E45-A0D1-472A5D4D64BE}"/>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rcRect t="57640"/>
          <a:stretch>
            <a:fillRect/>
          </a:stretch>
        </p:blipFill>
        <p:spPr bwMode="auto">
          <a:xfrm>
            <a:off x="0" y="0"/>
            <a:ext cx="91440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23">
            <a:extLst>
              <a:ext uri="{FF2B5EF4-FFF2-40B4-BE49-F238E27FC236}">
                <a16:creationId xmlns:a16="http://schemas.microsoft.com/office/drawing/2014/main" id="{ED34061D-FEAB-C94B-9D88-BB81052AC303}"/>
              </a:ext>
            </a:extLst>
          </p:cNvPr>
          <p:cNvSpPr txBox="1">
            <a:spLocks noChangeArrowheads="1"/>
          </p:cNvSpPr>
          <p:nvPr>
            <p:custDataLst>
              <p:tags r:id="rId3"/>
            </p:custDataLst>
          </p:nvPr>
        </p:nvSpPr>
        <p:spPr bwMode="auto">
          <a:xfrm>
            <a:off x="3481388" y="4398963"/>
            <a:ext cx="3554412" cy="52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428" tIns="44214" rIns="88428" bIns="44214">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400" dirty="0">
                <a:latin typeface="微软雅黑" panose="020B0503020204020204" pitchFamily="34" charset="-122"/>
                <a:ea typeface="微软雅黑" panose="020B0503020204020204" pitchFamily="34" charset="-122"/>
              </a:rPr>
              <a:t>资本市场与企业成长</a:t>
            </a:r>
            <a:endParaRPr lang="en-US" altLang="zh-CN" sz="2400" dirty="0">
              <a:latin typeface="微软雅黑" panose="020B0503020204020204" pitchFamily="34" charset="-122"/>
              <a:ea typeface="微软雅黑" panose="020B0503020204020204" pitchFamily="34" charset="-122"/>
            </a:endParaRPr>
          </a:p>
        </p:txBody>
      </p:sp>
      <p:sp>
        <p:nvSpPr>
          <p:cNvPr id="5124" name="Rectangle 11">
            <a:extLst>
              <a:ext uri="{FF2B5EF4-FFF2-40B4-BE49-F238E27FC236}">
                <a16:creationId xmlns:a16="http://schemas.microsoft.com/office/drawing/2014/main" id="{57BADF7C-4B59-0F4F-A002-56B94A070746}"/>
              </a:ext>
            </a:extLst>
          </p:cNvPr>
          <p:cNvSpPr>
            <a:spLocks noChangeArrowheads="1"/>
          </p:cNvSpPr>
          <p:nvPr>
            <p:custDataLst>
              <p:tags r:id="rId4"/>
            </p:custDataLst>
          </p:nvPr>
        </p:nvSpPr>
        <p:spPr bwMode="auto">
          <a:xfrm>
            <a:off x="1703388" y="3271838"/>
            <a:ext cx="5737225" cy="217487"/>
          </a:xfrm>
          <a:prstGeom prst="rect">
            <a:avLst/>
          </a:prstGeom>
          <a:noFill/>
          <a:ln>
            <a:noFill/>
          </a:ln>
          <a:extLst/>
        </p:spPr>
        <p:txBody>
          <a:bodyPr lIns="88428" tIns="44214" rIns="88428" bIns="44214" anchor="ctr">
            <a:spAutoFit/>
          </a:bodyPr>
          <a:lstStyle>
            <a:lvl1pPr>
              <a:lnSpc>
                <a:spcPct val="130000"/>
              </a:lnSpc>
              <a:spcBef>
                <a:spcPct val="20000"/>
              </a:spcBef>
              <a:buClr>
                <a:schemeClr val="tx2"/>
              </a:buClr>
              <a:buFont typeface="Wingdings" panose="05000000000000000000"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anose="05000000000000000000"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defRPr/>
            </a:pPr>
            <a:endParaRPr lang="zh-CN" altLang="en-US" sz="840">
              <a:solidFill>
                <a:schemeClr val="tx1"/>
              </a:solidFill>
              <a:latin typeface="微软雅黑" panose="020B0503020204020204" pitchFamily="34" charset="-122"/>
              <a:ea typeface="微软雅黑" panose="020B0503020204020204" pitchFamily="34" charset="-122"/>
            </a:endParaRPr>
          </a:p>
        </p:txBody>
      </p:sp>
      <p:sp>
        <p:nvSpPr>
          <p:cNvPr id="5125" name="Rectangle 12">
            <a:extLst>
              <a:ext uri="{FF2B5EF4-FFF2-40B4-BE49-F238E27FC236}">
                <a16:creationId xmlns:a16="http://schemas.microsoft.com/office/drawing/2014/main" id="{8FC521E9-15F2-E54E-8CDD-50AC4F6A281C}"/>
              </a:ext>
            </a:extLst>
          </p:cNvPr>
          <p:cNvSpPr>
            <a:spLocks noChangeArrowheads="1"/>
          </p:cNvSpPr>
          <p:nvPr>
            <p:custDataLst>
              <p:tags r:id="rId5"/>
            </p:custDataLst>
          </p:nvPr>
        </p:nvSpPr>
        <p:spPr bwMode="auto">
          <a:xfrm>
            <a:off x="1703388" y="3271838"/>
            <a:ext cx="5737225" cy="217487"/>
          </a:xfrm>
          <a:prstGeom prst="rect">
            <a:avLst/>
          </a:prstGeom>
          <a:noFill/>
          <a:ln>
            <a:noFill/>
          </a:ln>
          <a:extLst/>
        </p:spPr>
        <p:txBody>
          <a:bodyPr lIns="88428" tIns="44214" rIns="88428" bIns="44214" anchor="ctr">
            <a:spAutoFit/>
          </a:bodyPr>
          <a:lstStyle>
            <a:lvl1pPr>
              <a:lnSpc>
                <a:spcPct val="130000"/>
              </a:lnSpc>
              <a:spcBef>
                <a:spcPct val="20000"/>
              </a:spcBef>
              <a:buClr>
                <a:schemeClr val="tx2"/>
              </a:buClr>
              <a:buFont typeface="Wingdings" panose="05000000000000000000"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anose="05000000000000000000"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defRPr/>
            </a:pPr>
            <a:endParaRPr lang="zh-CN" altLang="en-US" sz="840">
              <a:solidFill>
                <a:schemeClr val="tx1"/>
              </a:solidFill>
              <a:latin typeface="微软雅黑" panose="020B0503020204020204" pitchFamily="34" charset="-122"/>
              <a:ea typeface="微软雅黑" panose="020B0503020204020204" pitchFamily="34" charset="-122"/>
            </a:endParaRPr>
          </a:p>
        </p:txBody>
      </p:sp>
      <p:graphicFrame>
        <p:nvGraphicFramePr>
          <p:cNvPr id="3078" name="AutoShape 2">
            <a:extLst>
              <a:ext uri="{FF2B5EF4-FFF2-40B4-BE49-F238E27FC236}">
                <a16:creationId xmlns:a16="http://schemas.microsoft.com/office/drawing/2014/main" id="{5191B859-D267-DC42-9C07-279836A88B5D}"/>
              </a:ext>
            </a:extLst>
          </p:cNvPr>
          <p:cNvGraphicFramePr>
            <a:graphicFrameLocks/>
          </p:cNvGraphicFramePr>
          <p:nvPr>
            <p:custDataLst>
              <p:tags r:id="rId6"/>
            </p:custDataLst>
          </p:nvPr>
        </p:nvGraphicFramePr>
        <p:xfrm>
          <a:off x="1703388" y="0"/>
          <a:ext cx="98425" cy="201613"/>
        </p:xfrm>
        <a:graphic>
          <a:graphicData uri="http://schemas.openxmlformats.org/presentationml/2006/ole">
            <mc:AlternateContent xmlns:mc="http://schemas.openxmlformats.org/markup-compatibility/2006">
              <mc:Choice xmlns:v="urn:schemas-microsoft-com:vml" Requires="v">
                <p:oleObj spid="_x0000_s3737" r:id="rId10" imgW="0" imgH="0" progId="">
                  <p:embed/>
                </p:oleObj>
              </mc:Choice>
              <mc:Fallback>
                <p:oleObj r:id="rId10"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03388" y="0"/>
                        <a:ext cx="984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Line 20">
            <a:extLst>
              <a:ext uri="{FF2B5EF4-FFF2-40B4-BE49-F238E27FC236}">
                <a16:creationId xmlns:a16="http://schemas.microsoft.com/office/drawing/2014/main" id="{BC8BF373-D572-074A-9FD6-3B381DF700B8}"/>
              </a:ext>
            </a:extLst>
          </p:cNvPr>
          <p:cNvSpPr>
            <a:spLocks noChangeShapeType="1"/>
          </p:cNvSpPr>
          <p:nvPr/>
        </p:nvSpPr>
        <p:spPr bwMode="auto">
          <a:xfrm>
            <a:off x="2151063" y="4324350"/>
            <a:ext cx="0" cy="2008188"/>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lIns="88428" tIns="44214" rIns="88428" bIns="44214" anchor="ctr"/>
          <a:lstStyle/>
          <a:p>
            <a:endParaRPr lang="zh-CN" altLang="en-US"/>
          </a:p>
        </p:txBody>
      </p:sp>
      <p:sp>
        <p:nvSpPr>
          <p:cNvPr id="5129" name="Text Box 8">
            <a:extLst>
              <a:ext uri="{FF2B5EF4-FFF2-40B4-BE49-F238E27FC236}">
                <a16:creationId xmlns:a16="http://schemas.microsoft.com/office/drawing/2014/main" id="{AFEDABFD-9E0E-FA41-B933-6C3011765CD7}"/>
              </a:ext>
            </a:extLst>
          </p:cNvPr>
          <p:cNvSpPr txBox="1">
            <a:spLocks noChangeArrowheads="1"/>
          </p:cNvSpPr>
          <p:nvPr/>
        </p:nvSpPr>
        <p:spPr bwMode="auto">
          <a:xfrm>
            <a:off x="3389313" y="5549900"/>
            <a:ext cx="3646487" cy="654050"/>
          </a:xfrm>
          <a:prstGeom prst="rect">
            <a:avLst/>
          </a:prstGeom>
          <a:noFill/>
          <a:ln>
            <a:noFill/>
          </a:ln>
          <a:extLst/>
        </p:spPr>
        <p:txBody>
          <a:bodyPr lIns="76038" tIns="38019" rIns="76038" bIns="38019">
            <a:spAutoFit/>
          </a:bodyPr>
          <a:lstStyle>
            <a:lvl1pPr defTabSz="904875">
              <a:defRPr kumimoji="1" sz="2400">
                <a:solidFill>
                  <a:schemeClr val="tx1"/>
                </a:solidFill>
                <a:latin typeface="Arial" panose="020B0604020202020204" pitchFamily="34" charset="0"/>
                <a:ea typeface="楷体_GB2312" pitchFamily="49" charset="-122"/>
              </a:defRPr>
            </a:lvl1pPr>
            <a:lvl2pPr marL="742950" indent="-285750" defTabSz="904875">
              <a:defRPr kumimoji="1" sz="2400">
                <a:solidFill>
                  <a:schemeClr val="tx1"/>
                </a:solidFill>
                <a:latin typeface="Arial" panose="020B0604020202020204" pitchFamily="34" charset="0"/>
                <a:ea typeface="楷体_GB2312" pitchFamily="49" charset="-122"/>
              </a:defRPr>
            </a:lvl2pPr>
            <a:lvl3pPr marL="1143000" indent="-228600" defTabSz="904875">
              <a:defRPr kumimoji="1" sz="2400">
                <a:solidFill>
                  <a:schemeClr val="tx1"/>
                </a:solidFill>
                <a:latin typeface="Arial" panose="020B0604020202020204" pitchFamily="34" charset="0"/>
                <a:ea typeface="楷体_GB2312" pitchFamily="49" charset="-122"/>
              </a:defRPr>
            </a:lvl3pPr>
            <a:lvl4pPr marL="1600200" indent="-228600" defTabSz="904875">
              <a:defRPr kumimoji="1" sz="2400">
                <a:solidFill>
                  <a:schemeClr val="tx1"/>
                </a:solidFill>
                <a:latin typeface="Arial" panose="020B0604020202020204" pitchFamily="34" charset="0"/>
                <a:ea typeface="楷体_GB2312" pitchFamily="49" charset="-122"/>
              </a:defRPr>
            </a:lvl4pPr>
            <a:lvl5pPr marL="2057400" indent="-228600" defTabSz="904875">
              <a:defRPr kumimoji="1" sz="2400">
                <a:solidFill>
                  <a:schemeClr val="tx1"/>
                </a:solidFill>
                <a:latin typeface="Arial" panose="020B0604020202020204" pitchFamily="34" charset="0"/>
                <a:ea typeface="楷体_GB2312" pitchFamily="49" charset="-122"/>
              </a:defRPr>
            </a:lvl5pPr>
            <a:lvl6pPr marL="2514600" indent="-228600" defTabSz="904875"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defTabSz="904875"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defTabSz="904875"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defTabSz="904875"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eaLnBrk="1" hangingPunct="1">
              <a:spcBef>
                <a:spcPct val="50000"/>
              </a:spcBef>
              <a:buClr>
                <a:srgbClr val="00279F"/>
              </a:buClr>
              <a:buFont typeface="Wingdings" panose="05000000000000000000" pitchFamily="2" charset="2"/>
              <a:buChar char="l"/>
              <a:defRPr/>
            </a:pPr>
            <a:r>
              <a:rPr kumimoji="0" lang="zh-CN" altLang="en-US" sz="1500" b="1" dirty="0">
                <a:solidFill>
                  <a:srgbClr val="02050E"/>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张梦陶</a:t>
            </a:r>
          </a:p>
          <a:p>
            <a:pPr algn="ctr" eaLnBrk="1" hangingPunct="1">
              <a:spcBef>
                <a:spcPct val="50000"/>
              </a:spcBef>
              <a:buClr>
                <a:srgbClr val="00279F"/>
              </a:buClr>
              <a:buFont typeface="Wingdings" panose="05000000000000000000" pitchFamily="2" charset="2"/>
              <a:buChar char="l"/>
              <a:defRPr/>
            </a:pPr>
            <a:r>
              <a:rPr kumimoji="0" lang="en-US" altLang="zh-CN" sz="1500" b="1" dirty="0">
                <a:solidFill>
                  <a:srgbClr val="02050E"/>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2019/2</a:t>
            </a:r>
            <a:endParaRPr kumimoji="0" lang="zh-CN" altLang="en-US" sz="1500" b="1" dirty="0">
              <a:solidFill>
                <a:srgbClr val="02050E"/>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081" name="图片 1">
            <a:extLst>
              <a:ext uri="{FF2B5EF4-FFF2-40B4-BE49-F238E27FC236}">
                <a16:creationId xmlns:a16="http://schemas.microsoft.com/office/drawing/2014/main" id="{E4C4D6CF-83A4-F34A-B1CD-94A1062C840E}"/>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03200" y="4691063"/>
            <a:ext cx="1995488"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1522F-2775-1D4F-90E5-C908410A7EA2}"/>
              </a:ext>
            </a:extLst>
          </p:cNvPr>
          <p:cNvSpPr>
            <a:spLocks noGrp="1"/>
          </p:cNvSpPr>
          <p:nvPr>
            <p:ph type="title"/>
          </p:nvPr>
        </p:nvSpPr>
        <p:spPr/>
        <p:txBody>
          <a:bodyPr/>
          <a:lstStyle/>
          <a:p>
            <a:r>
              <a:rPr kumimoji="1" lang="zh-CN" altLang="en-US" dirty="0"/>
              <a:t>课前秀：气宗 </a:t>
            </a:r>
            <a:r>
              <a:rPr kumimoji="1" lang="en-US" altLang="zh-CN" dirty="0"/>
              <a:t>vs.</a:t>
            </a:r>
            <a:r>
              <a:rPr kumimoji="1" lang="zh-CN" altLang="en-US" dirty="0"/>
              <a:t> 剑宗 </a:t>
            </a:r>
          </a:p>
        </p:txBody>
      </p:sp>
      <p:sp>
        <p:nvSpPr>
          <p:cNvPr id="3" name="矩形 2">
            <a:extLst>
              <a:ext uri="{FF2B5EF4-FFF2-40B4-BE49-F238E27FC236}">
                <a16:creationId xmlns:a16="http://schemas.microsoft.com/office/drawing/2014/main" id="{22583659-D585-1A48-A82A-B898A80A3A1C}"/>
              </a:ext>
            </a:extLst>
          </p:cNvPr>
          <p:cNvSpPr/>
          <p:nvPr/>
        </p:nvSpPr>
        <p:spPr>
          <a:xfrm>
            <a:off x="0" y="1412776"/>
            <a:ext cx="9036496" cy="4247317"/>
          </a:xfrm>
          <a:prstGeom prst="rect">
            <a:avLst/>
          </a:prstGeom>
        </p:spPr>
        <p:txBody>
          <a:bodyPr wrap="square">
            <a:spAutoFit/>
          </a:bodyPr>
          <a:lstStyle/>
          <a:p>
            <a:r>
              <a:rPr lang="zh-CN" altLang="en-US" b="0" i="0" u="none" strike="noStrike" dirty="0">
                <a:solidFill>
                  <a:srgbClr val="333333"/>
                </a:solidFill>
                <a:effectLst/>
                <a:latin typeface="Helvetica Neue" panose="02000503000000020004" pitchFamily="2" charset="0"/>
              </a:rPr>
              <a:t>郭靖天生资质鲁钝，因此在学习江南七怪的外门功夫时表现非常非常不近人意，甚至蠢得将越女剑韩小莹气哭了。然而他内心纯净，杂念少，修习内功进境比常人快得多，经过马钰的指点后，他以内力为根基，学外功时也更容易了。所以</a:t>
            </a:r>
            <a:r>
              <a:rPr lang="zh-CN" altLang="en-US" b="1" i="0" u="none" strike="noStrike" dirty="0">
                <a:solidFill>
                  <a:srgbClr val="FF0000"/>
                </a:solidFill>
                <a:effectLst/>
                <a:latin typeface="Helvetica Neue" panose="02000503000000020004" pitchFamily="2" charset="0"/>
              </a:rPr>
              <a:t>对于郭靖来说，哪怕是在前期，练气也远比练剑带来的增益要大。</a:t>
            </a:r>
            <a:endParaRPr lang="en-US" altLang="zh-CN" b="1" i="0" u="none" strike="noStrike" dirty="0">
              <a:solidFill>
                <a:srgbClr val="FF0000"/>
              </a:solidFill>
              <a:effectLst/>
              <a:latin typeface="Helvetica Neue" panose="02000503000000020004" pitchFamily="2" charset="0"/>
            </a:endParaRPr>
          </a:p>
          <a:p>
            <a:br>
              <a:rPr lang="zh-CN" altLang="en-US" dirty="0"/>
            </a:br>
            <a:r>
              <a:rPr lang="zh-CN" altLang="en-US" b="0" i="0" u="none" strike="noStrike" dirty="0">
                <a:solidFill>
                  <a:srgbClr val="333333"/>
                </a:solidFill>
                <a:effectLst/>
                <a:latin typeface="Helvetica Neue" panose="02000503000000020004" pitchFamily="2" charset="0"/>
              </a:rPr>
              <a:t>然而如果一个人机灵活泼，总是静不下来，动不动就想着小师妹呢？</a:t>
            </a:r>
            <a:br>
              <a:rPr lang="zh-CN" altLang="en-US" dirty="0"/>
            </a:br>
            <a:r>
              <a:rPr lang="zh-CN" altLang="en-US" b="0" i="0" u="none" strike="noStrike" dirty="0">
                <a:solidFill>
                  <a:srgbClr val="333333"/>
                </a:solidFill>
                <a:effectLst/>
                <a:latin typeface="Helvetica Neue" panose="02000503000000020004" pitchFamily="2" charset="0"/>
              </a:rPr>
              <a:t>风清扬见到令狐冲时，看到了他学习石壁应付田伯光时表现出来的潜力，以及他实际武功水平后，不由得大骂：</a:t>
            </a:r>
            <a:br>
              <a:rPr lang="zh-CN" altLang="en-US" dirty="0"/>
            </a:br>
            <a:r>
              <a:rPr lang="zh-CN" altLang="en-US" b="0" i="0" u="none" strike="noStrike" dirty="0">
                <a:solidFill>
                  <a:srgbClr val="333333"/>
                </a:solidFill>
                <a:effectLst/>
                <a:latin typeface="Helvetica Neue" panose="02000503000000020004" pitchFamily="2" charset="0"/>
              </a:rPr>
              <a:t>只听风清扬续道：“岳不群那小子，当真是狗屁不通。你本是块大好的材料，却给他教得变成了蠢牛木马。”</a:t>
            </a:r>
            <a:endParaRPr lang="en-US" altLang="zh-CN" b="0" i="0" u="none" strike="noStrike" dirty="0">
              <a:solidFill>
                <a:srgbClr val="333333"/>
              </a:solidFill>
              <a:effectLst/>
              <a:latin typeface="Helvetica Neue" panose="02000503000000020004" pitchFamily="2" charset="0"/>
            </a:endParaRPr>
          </a:p>
          <a:p>
            <a:r>
              <a:rPr lang="zh-CN" altLang="en-US" b="0" i="0" u="none" strike="noStrike" dirty="0">
                <a:solidFill>
                  <a:srgbClr val="333333"/>
                </a:solidFill>
                <a:effectLst/>
                <a:latin typeface="Helvetica Neue" panose="02000503000000020004" pitchFamily="2" charset="0"/>
              </a:rPr>
              <a:t> </a:t>
            </a:r>
            <a:br>
              <a:rPr lang="zh-CN" altLang="en-US" dirty="0"/>
            </a:br>
            <a:r>
              <a:rPr lang="zh-CN" altLang="en-US" b="1" i="0" u="none" strike="noStrike" dirty="0">
                <a:solidFill>
                  <a:srgbClr val="FF0000"/>
                </a:solidFill>
                <a:effectLst/>
                <a:latin typeface="Helvetica Neue" panose="02000503000000020004" pitchFamily="2" charset="0"/>
              </a:rPr>
              <a:t>练气需要平心静气，摒除杂念，然而从令狐冲在思过崖上的种种表现来看，他的性格并不适合以气为主的练武方式，而由于其洒脱不羁，智计百出，修习精妙奇幻的招式反而应能取得更大的成就。</a:t>
            </a:r>
            <a:r>
              <a:rPr lang="zh-CN" altLang="en-US" b="0" i="0" u="none" strike="noStrike" dirty="0">
                <a:solidFill>
                  <a:srgbClr val="333333"/>
                </a:solidFill>
                <a:effectLst/>
                <a:latin typeface="Helvetica Neue" panose="02000503000000020004" pitchFamily="2" charset="0"/>
              </a:rPr>
              <a:t>风清扬传剑时，为令狐冲学习独孤九剑时的天赋而感叹不已，独孤九剑不拘于招式，随意挥洒攻敌破绽，</a:t>
            </a:r>
            <a:r>
              <a:rPr lang="zh-CN" altLang="en-US" b="1" i="0" u="none" strike="noStrike" dirty="0">
                <a:solidFill>
                  <a:srgbClr val="FF0000"/>
                </a:solidFill>
                <a:effectLst/>
                <a:latin typeface="Helvetica Neue" panose="02000503000000020004" pitchFamily="2" charset="0"/>
              </a:rPr>
              <a:t>仿佛就是为了潇洒不羁的令狐冲而生的</a:t>
            </a:r>
            <a:r>
              <a:rPr lang="zh-CN" altLang="en-US" b="0" i="0" u="none" strike="noStrike" dirty="0">
                <a:solidFill>
                  <a:srgbClr val="333333"/>
                </a:solidFill>
                <a:effectLst/>
                <a:latin typeface="Helvetica Neue" panose="02000503000000020004" pitchFamily="2" charset="0"/>
              </a:rPr>
              <a:t>。</a:t>
            </a:r>
            <a:endParaRPr lang="zh-CN" altLang="en-US" dirty="0"/>
          </a:p>
        </p:txBody>
      </p:sp>
      <p:sp>
        <p:nvSpPr>
          <p:cNvPr id="4" name="矩形 3">
            <a:extLst>
              <a:ext uri="{FF2B5EF4-FFF2-40B4-BE49-F238E27FC236}">
                <a16:creationId xmlns:a16="http://schemas.microsoft.com/office/drawing/2014/main" id="{2D88496A-2162-4A4D-9B0F-969C89512D93}"/>
              </a:ext>
            </a:extLst>
          </p:cNvPr>
          <p:cNvSpPr/>
          <p:nvPr/>
        </p:nvSpPr>
        <p:spPr>
          <a:xfrm>
            <a:off x="12459" y="5877272"/>
            <a:ext cx="9024037"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0" i="0" u="none" strike="noStrike" dirty="0">
                <a:solidFill>
                  <a:srgbClr val="333333"/>
                </a:solidFill>
                <a:effectLst/>
                <a:latin typeface="Helvetica Neue" panose="02000503000000020004" pitchFamily="2" charset="0"/>
              </a:rPr>
              <a:t>究竟剑宗强还是气宗强，其结果更多在于修习者的天赋，孔老夫子的</a:t>
            </a:r>
            <a:r>
              <a:rPr lang="zh-CN" altLang="en-US" b="1" i="0" u="none" strike="noStrike" dirty="0">
                <a:solidFill>
                  <a:srgbClr val="FF0000"/>
                </a:solidFill>
                <a:effectLst/>
                <a:latin typeface="Helvetica Neue" panose="02000503000000020004" pitchFamily="2" charset="0"/>
              </a:rPr>
              <a:t>因材施教</a:t>
            </a:r>
            <a:r>
              <a:rPr lang="zh-CN" altLang="en-US" b="0" i="0" u="none" strike="noStrike" dirty="0">
                <a:solidFill>
                  <a:srgbClr val="333333"/>
                </a:solidFill>
                <a:effectLst/>
                <a:latin typeface="Helvetica Neue" panose="02000503000000020004" pitchFamily="2" charset="0"/>
              </a:rPr>
              <a:t>才是至理。</a:t>
            </a:r>
            <a:r>
              <a:rPr lang="zh-CN" altLang="en-US" b="1" i="0" u="none" strike="noStrike" dirty="0">
                <a:solidFill>
                  <a:srgbClr val="FF0000"/>
                </a:solidFill>
                <a:effectLst/>
                <a:latin typeface="Helvetica Neue" panose="02000503000000020004" pitchFamily="2" charset="0"/>
              </a:rPr>
              <a:t>而剑宗与气宗之争，其性质其实是内部的政治斗争，相关利益者各自站队罢了</a:t>
            </a:r>
            <a:r>
              <a:rPr lang="zh-CN" altLang="en-US" b="0" i="0" u="none" strike="noStrike" dirty="0">
                <a:solidFill>
                  <a:srgbClr val="333333"/>
                </a:solidFill>
                <a:effectLst/>
                <a:latin typeface="Helvetica Neue" panose="02000503000000020004" pitchFamily="2" charset="0"/>
              </a:rPr>
              <a:t>。</a:t>
            </a:r>
            <a:endParaRPr lang="zh-CN" altLang="en-US" dirty="0"/>
          </a:p>
        </p:txBody>
      </p:sp>
    </p:spTree>
    <p:extLst>
      <p:ext uri="{BB962C8B-B14F-4D97-AF65-F5344CB8AC3E}">
        <p14:creationId xmlns:p14="http://schemas.microsoft.com/office/powerpoint/2010/main" val="16387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B358F-3FA9-724E-AE71-3797CDCF14FB}"/>
              </a:ext>
            </a:extLst>
          </p:cNvPr>
          <p:cNvSpPr>
            <a:spLocks noGrp="1"/>
          </p:cNvSpPr>
          <p:nvPr>
            <p:ph type="title"/>
          </p:nvPr>
        </p:nvSpPr>
        <p:spPr/>
        <p:txBody>
          <a:bodyPr/>
          <a:lstStyle/>
          <a:p>
            <a:r>
              <a:rPr kumimoji="1" lang="zh-CN" altLang="en-US" dirty="0"/>
              <a:t>课前秀：价值投资 </a:t>
            </a:r>
            <a:r>
              <a:rPr kumimoji="1" lang="en-US" altLang="zh-CN" dirty="0"/>
              <a:t>vs</a:t>
            </a:r>
            <a:r>
              <a:rPr kumimoji="1" lang="zh-CN" altLang="en-US" dirty="0"/>
              <a:t> 技术分析</a:t>
            </a:r>
          </a:p>
        </p:txBody>
      </p:sp>
      <p:pic>
        <p:nvPicPr>
          <p:cNvPr id="4" name="图片 3">
            <a:extLst>
              <a:ext uri="{FF2B5EF4-FFF2-40B4-BE49-F238E27FC236}">
                <a16:creationId xmlns:a16="http://schemas.microsoft.com/office/drawing/2014/main" id="{A9541307-9195-3B47-9CF2-E38C79944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1412776"/>
            <a:ext cx="3477477" cy="2446166"/>
          </a:xfrm>
          <a:prstGeom prst="rect">
            <a:avLst/>
          </a:prstGeom>
        </p:spPr>
      </p:pic>
      <p:pic>
        <p:nvPicPr>
          <p:cNvPr id="6" name="图片 5">
            <a:extLst>
              <a:ext uri="{FF2B5EF4-FFF2-40B4-BE49-F238E27FC236}">
                <a16:creationId xmlns:a16="http://schemas.microsoft.com/office/drawing/2014/main" id="{D418A899-5CCA-6145-9547-9193CC925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3" y="4087866"/>
            <a:ext cx="3477477" cy="2606471"/>
          </a:xfrm>
          <a:prstGeom prst="rect">
            <a:avLst/>
          </a:prstGeom>
        </p:spPr>
      </p:pic>
      <p:sp>
        <p:nvSpPr>
          <p:cNvPr id="7" name="文本框 6">
            <a:extLst>
              <a:ext uri="{FF2B5EF4-FFF2-40B4-BE49-F238E27FC236}">
                <a16:creationId xmlns:a16="http://schemas.microsoft.com/office/drawing/2014/main" id="{F339C4E9-D867-1349-854E-1C8C5E74ED35}"/>
              </a:ext>
            </a:extLst>
          </p:cNvPr>
          <p:cNvSpPr txBox="1"/>
          <p:nvPr/>
        </p:nvSpPr>
        <p:spPr>
          <a:xfrm>
            <a:off x="107504" y="1378429"/>
            <a:ext cx="5184576" cy="1477328"/>
          </a:xfrm>
          <a:prstGeom prst="rect">
            <a:avLst/>
          </a:prstGeom>
          <a:noFill/>
        </p:spPr>
        <p:txBody>
          <a:bodyPr wrap="square" rtlCol="0">
            <a:spAutoFit/>
          </a:bodyPr>
          <a:lstStyle/>
          <a:p>
            <a:r>
              <a:rPr kumimoji="1" lang="zh-CN" altLang="en-US" dirty="0"/>
              <a:t>价值投资：认为市场有效，价格会趋于价值。做多被低估的股票，做空被高估的股票，当价格回归价值时便可获利。价值投资也可以被称作基本面分析，其主要的工作是</a:t>
            </a:r>
            <a:r>
              <a:rPr lang="en-US" altLang="zh-CN" dirty="0"/>
              <a:t>attempt to determine the intrinsic value</a:t>
            </a:r>
            <a:r>
              <a:rPr lang="zh-CN" altLang="en-US" dirty="0"/>
              <a:t>。</a:t>
            </a:r>
            <a:endParaRPr kumimoji="1" lang="zh-CN" altLang="en-US" dirty="0"/>
          </a:p>
        </p:txBody>
      </p:sp>
      <p:sp>
        <p:nvSpPr>
          <p:cNvPr id="8" name="文本框 7">
            <a:extLst>
              <a:ext uri="{FF2B5EF4-FFF2-40B4-BE49-F238E27FC236}">
                <a16:creationId xmlns:a16="http://schemas.microsoft.com/office/drawing/2014/main" id="{EA97E3B8-03A9-F740-96E9-BF1F8D18C9E5}"/>
              </a:ext>
            </a:extLst>
          </p:cNvPr>
          <p:cNvSpPr txBox="1"/>
          <p:nvPr/>
        </p:nvSpPr>
        <p:spPr>
          <a:xfrm>
            <a:off x="107504" y="2855757"/>
            <a:ext cx="5184576" cy="1200329"/>
          </a:xfrm>
          <a:prstGeom prst="rect">
            <a:avLst/>
          </a:prstGeom>
          <a:noFill/>
        </p:spPr>
        <p:txBody>
          <a:bodyPr wrap="square" rtlCol="0">
            <a:spAutoFit/>
          </a:bodyPr>
          <a:lstStyle/>
          <a:p>
            <a:r>
              <a:rPr kumimoji="1" lang="zh-CN" altLang="en-US" dirty="0"/>
              <a:t>技术分析：认为市场有效性假设不成立。价格是供需关系影响的，市场价格反应了投资者行为的理性和非理性，投资者的行为会在价量信息上得到体现。</a:t>
            </a:r>
          </a:p>
        </p:txBody>
      </p:sp>
      <p:sp>
        <p:nvSpPr>
          <p:cNvPr id="9" name="文本框 8">
            <a:extLst>
              <a:ext uri="{FF2B5EF4-FFF2-40B4-BE49-F238E27FC236}">
                <a16:creationId xmlns:a16="http://schemas.microsoft.com/office/drawing/2014/main" id="{785AFEB6-8C7E-D140-A923-BC5C85242220}"/>
              </a:ext>
            </a:extLst>
          </p:cNvPr>
          <p:cNvSpPr txBox="1"/>
          <p:nvPr/>
        </p:nvSpPr>
        <p:spPr>
          <a:xfrm>
            <a:off x="107504" y="4056086"/>
            <a:ext cx="5184576" cy="1477328"/>
          </a:xfrm>
          <a:prstGeom prst="rect">
            <a:avLst/>
          </a:prstGeom>
          <a:noFill/>
        </p:spPr>
        <p:txBody>
          <a:bodyPr wrap="square" rtlCol="0">
            <a:spAutoFit/>
          </a:bodyPr>
          <a:lstStyle/>
          <a:p>
            <a:r>
              <a:rPr kumimoji="1" lang="zh-CN" altLang="en-US" dirty="0"/>
              <a:t>技术分析很长一段时间被“鄙视”，认为是投机的行为，而价值投资被奉为正宗，也就是所谓的“政治正确”。或者说，价值投资是给金融从业人员的一次正名。直到后来</a:t>
            </a:r>
            <a:r>
              <a:rPr kumimoji="1" lang="en-US" altLang="zh-CN" dirty="0"/>
              <a:t>behavior</a:t>
            </a:r>
            <a:r>
              <a:rPr kumimoji="1" lang="zh-CN" altLang="en-US" dirty="0"/>
              <a:t> </a:t>
            </a:r>
            <a:r>
              <a:rPr kumimoji="1" lang="en-US" altLang="zh-CN" dirty="0"/>
              <a:t>finance</a:t>
            </a:r>
            <a:r>
              <a:rPr kumimoji="1" lang="zh-CN" altLang="en-US" dirty="0"/>
              <a:t>发展起来，技术分析才被学术界重视。</a:t>
            </a:r>
          </a:p>
        </p:txBody>
      </p:sp>
      <p:sp>
        <p:nvSpPr>
          <p:cNvPr id="11" name="文本框 10">
            <a:extLst>
              <a:ext uri="{FF2B5EF4-FFF2-40B4-BE49-F238E27FC236}">
                <a16:creationId xmlns:a16="http://schemas.microsoft.com/office/drawing/2014/main" id="{E019DA14-267B-6E4D-A9D1-BB9C69056B12}"/>
              </a:ext>
            </a:extLst>
          </p:cNvPr>
          <p:cNvSpPr txBox="1"/>
          <p:nvPr/>
        </p:nvSpPr>
        <p:spPr>
          <a:xfrm>
            <a:off x="107504" y="5661248"/>
            <a:ext cx="5184576" cy="923330"/>
          </a:xfrm>
          <a:prstGeom prst="rect">
            <a:avLst/>
          </a:prstGeom>
          <a:noFill/>
        </p:spPr>
        <p:txBody>
          <a:bodyPr wrap="square" rtlCol="0">
            <a:spAutoFit/>
          </a:bodyPr>
          <a:lstStyle/>
          <a:p>
            <a:r>
              <a:rPr kumimoji="1" lang="zh-CN" altLang="en-US" dirty="0"/>
              <a:t>对于投资者来说，这只是内部的“政治斗争”。我们应该根据</a:t>
            </a:r>
            <a:r>
              <a:rPr kumimoji="1" lang="zh-CN" altLang="en-US" b="1" dirty="0">
                <a:solidFill>
                  <a:srgbClr val="FF0000"/>
                </a:solidFill>
              </a:rPr>
              <a:t>市场环境、投资者等</a:t>
            </a:r>
            <a:r>
              <a:rPr kumimoji="1" lang="zh-CN" altLang="en-US" dirty="0"/>
              <a:t>的天赋来选择。</a:t>
            </a:r>
          </a:p>
        </p:txBody>
      </p:sp>
    </p:spTree>
    <p:extLst>
      <p:ext uri="{BB962C8B-B14F-4D97-AF65-F5344CB8AC3E}">
        <p14:creationId xmlns:p14="http://schemas.microsoft.com/office/powerpoint/2010/main" val="343084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1FF28-18CB-1749-BFEC-08C6731ACA14}"/>
              </a:ext>
            </a:extLst>
          </p:cNvPr>
          <p:cNvSpPr>
            <a:spLocks noGrp="1"/>
          </p:cNvSpPr>
          <p:nvPr>
            <p:ph type="title"/>
          </p:nvPr>
        </p:nvSpPr>
        <p:spPr/>
        <p:txBody>
          <a:bodyPr/>
          <a:lstStyle/>
          <a:p>
            <a:r>
              <a:rPr kumimoji="1" lang="zh-CN" altLang="en-US" dirty="0"/>
              <a:t>课前秀：价值投资 </a:t>
            </a:r>
            <a:r>
              <a:rPr kumimoji="1" lang="en-US" altLang="zh-CN" dirty="0"/>
              <a:t>vs</a:t>
            </a:r>
            <a:r>
              <a:rPr kumimoji="1" lang="zh-CN" altLang="en-US" dirty="0"/>
              <a:t> 技术分析</a:t>
            </a:r>
          </a:p>
        </p:txBody>
      </p:sp>
      <p:sp>
        <p:nvSpPr>
          <p:cNvPr id="3" name="文本框 2">
            <a:extLst>
              <a:ext uri="{FF2B5EF4-FFF2-40B4-BE49-F238E27FC236}">
                <a16:creationId xmlns:a16="http://schemas.microsoft.com/office/drawing/2014/main" id="{AC33E8BC-2501-0446-A5A1-DC815823DF78}"/>
              </a:ext>
            </a:extLst>
          </p:cNvPr>
          <p:cNvSpPr txBox="1"/>
          <p:nvPr/>
        </p:nvSpPr>
        <p:spPr>
          <a:xfrm>
            <a:off x="179512" y="1916832"/>
            <a:ext cx="8784976" cy="3693319"/>
          </a:xfrm>
          <a:prstGeom prst="rect">
            <a:avLst/>
          </a:prstGeom>
          <a:noFill/>
        </p:spPr>
        <p:txBody>
          <a:bodyPr wrap="square" rtlCol="0">
            <a:spAutoFit/>
          </a:bodyPr>
          <a:lstStyle/>
          <a:p>
            <a:r>
              <a:rPr kumimoji="1" lang="zh-CN" altLang="en-US" dirty="0"/>
              <a:t>价值投资只是一种策略，有其自身的缺陷</a:t>
            </a:r>
            <a:endParaRPr kumimoji="1" lang="en-US" altLang="zh-CN" dirty="0"/>
          </a:p>
          <a:p>
            <a:endParaRPr kumimoji="1" lang="en-US" altLang="zh-CN" dirty="0"/>
          </a:p>
          <a:p>
            <a:pPr marL="285750" indent="-285750">
              <a:buFont typeface="Arial" panose="020B0604020202020204" pitchFamily="34" charset="0"/>
              <a:buChar char="•"/>
            </a:pPr>
            <a:r>
              <a:rPr kumimoji="1" lang="zh-CN" altLang="en-US" dirty="0"/>
              <a:t>价值投资的出现，或许是在为金融从业人员正名。</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在一个不有效的市场，价值投资是无效的。即使正确判断出价值，但是长时间价格不向价值回归，那么将会被套牢，失去的将是这部分资金的机会成本。</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判断内在价值（基本面分析）依赖于人的经验积累和判断。在社会发展变化很快、市场变化很快的情况下，经验的价值降低甚至会错误，需要人们不断去学习，但是总避免不了发生错误。</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如果将价值投资视为一种策略，用技术分析的手段加以利用，将会是很有潜力的方向。</a:t>
            </a:r>
          </a:p>
        </p:txBody>
      </p:sp>
    </p:spTree>
    <p:extLst>
      <p:ext uri="{BB962C8B-B14F-4D97-AF65-F5344CB8AC3E}">
        <p14:creationId xmlns:p14="http://schemas.microsoft.com/office/powerpoint/2010/main" val="417338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9EAB8-39EE-5F42-ABEB-DC0ECD31972C}"/>
              </a:ext>
            </a:extLst>
          </p:cNvPr>
          <p:cNvSpPr>
            <a:spLocks noGrp="1"/>
          </p:cNvSpPr>
          <p:nvPr>
            <p:ph type="title"/>
          </p:nvPr>
        </p:nvSpPr>
        <p:spPr/>
        <p:txBody>
          <a:bodyPr/>
          <a:lstStyle/>
          <a:p>
            <a:r>
              <a:rPr kumimoji="1" lang="zh-CN" altLang="en-US" dirty="0"/>
              <a:t>课前秀：大数据策略</a:t>
            </a:r>
          </a:p>
        </p:txBody>
      </p:sp>
      <p:pic>
        <p:nvPicPr>
          <p:cNvPr id="4" name="图片 3">
            <a:extLst>
              <a:ext uri="{FF2B5EF4-FFF2-40B4-BE49-F238E27FC236}">
                <a16:creationId xmlns:a16="http://schemas.microsoft.com/office/drawing/2014/main" id="{CD57AD29-1E13-6A45-AEDF-5A2C12DD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4437112"/>
            <a:ext cx="5961916" cy="2142564"/>
          </a:xfrm>
          <a:prstGeom prst="rect">
            <a:avLst/>
          </a:prstGeom>
        </p:spPr>
      </p:pic>
      <p:pic>
        <p:nvPicPr>
          <p:cNvPr id="6" name="图片 5">
            <a:extLst>
              <a:ext uri="{FF2B5EF4-FFF2-40B4-BE49-F238E27FC236}">
                <a16:creationId xmlns:a16="http://schemas.microsoft.com/office/drawing/2014/main" id="{F9F42A44-D545-7E40-8CBB-01081A7EF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452" y="2028061"/>
            <a:ext cx="4680520" cy="1562308"/>
          </a:xfrm>
          <a:prstGeom prst="rect">
            <a:avLst/>
          </a:prstGeom>
        </p:spPr>
      </p:pic>
      <p:sp>
        <p:nvSpPr>
          <p:cNvPr id="7" name="文本框 6">
            <a:extLst>
              <a:ext uri="{FF2B5EF4-FFF2-40B4-BE49-F238E27FC236}">
                <a16:creationId xmlns:a16="http://schemas.microsoft.com/office/drawing/2014/main" id="{3B176707-71EC-E04B-A951-B079683A066D}"/>
              </a:ext>
            </a:extLst>
          </p:cNvPr>
          <p:cNvSpPr txBox="1"/>
          <p:nvPr/>
        </p:nvSpPr>
        <p:spPr>
          <a:xfrm>
            <a:off x="-15595" y="1445361"/>
            <a:ext cx="4443579" cy="2862322"/>
          </a:xfrm>
          <a:prstGeom prst="rect">
            <a:avLst/>
          </a:prstGeom>
          <a:noFill/>
        </p:spPr>
        <p:txBody>
          <a:bodyPr wrap="square" rtlCol="0">
            <a:spAutoFit/>
          </a:bodyPr>
          <a:lstStyle/>
          <a:p>
            <a:r>
              <a:rPr kumimoji="1" lang="zh-CN" altLang="en-US" dirty="0"/>
              <a:t>基于数据的交易策略：</a:t>
            </a:r>
            <a:endParaRPr kumimoji="1" lang="en-US" altLang="zh-CN" dirty="0"/>
          </a:p>
          <a:p>
            <a:pPr marL="285750" indent="-285750">
              <a:buFont typeface="Arial" panose="020B0604020202020204" pitchFamily="34" charset="0"/>
              <a:buChar char="•"/>
            </a:pPr>
            <a:r>
              <a:rPr kumimoji="1" lang="zh-CN" altLang="en-US" dirty="0"/>
              <a:t>数据是基础资产</a:t>
            </a:r>
            <a:endParaRPr kumimoji="1" lang="en-US" altLang="zh-CN" dirty="0"/>
          </a:p>
          <a:p>
            <a:pPr marL="285750" indent="-285750">
              <a:buFont typeface="Arial" panose="020B0604020202020204" pitchFamily="34" charset="0"/>
              <a:buChar char="•"/>
            </a:pPr>
            <a:r>
              <a:rPr kumimoji="1" lang="zh-CN" altLang="en-US" dirty="0"/>
              <a:t>美国专门有一些公司，购买无人机，去全国各地侦查，可能要比国家统计局都要更早的知道全国经济发展的整体状况，就可以提前基于这条信息进行交易获利</a:t>
            </a:r>
            <a:endParaRPr kumimoji="1" lang="en-US" altLang="zh-CN" dirty="0"/>
          </a:p>
          <a:p>
            <a:pPr marL="285750" indent="-285750">
              <a:buFont typeface="Arial" panose="020B0604020202020204" pitchFamily="34" charset="0"/>
              <a:buChar char="•"/>
            </a:pPr>
            <a:r>
              <a:rPr kumimoji="1" lang="zh-CN" altLang="en-US" dirty="0"/>
              <a:t>用</a:t>
            </a:r>
            <a:r>
              <a:rPr kumimoji="1" lang="en-US" altLang="zh-CN" dirty="0"/>
              <a:t>google</a:t>
            </a:r>
            <a:r>
              <a:rPr kumimoji="1" lang="zh-CN" altLang="en-US" dirty="0"/>
              <a:t> </a:t>
            </a:r>
            <a:r>
              <a:rPr kumimoji="1" lang="en-US" altLang="zh-CN" dirty="0"/>
              <a:t>map</a:t>
            </a:r>
            <a:r>
              <a:rPr kumimoji="1" lang="zh-CN" altLang="en-US" dirty="0"/>
              <a:t>去看沃尔玛的停车场，去判断沃尔玛公司股价和整体经济的消费水平</a:t>
            </a:r>
          </a:p>
        </p:txBody>
      </p:sp>
    </p:spTree>
    <p:extLst>
      <p:ext uri="{BB962C8B-B14F-4D97-AF65-F5344CB8AC3E}">
        <p14:creationId xmlns:p14="http://schemas.microsoft.com/office/powerpoint/2010/main" val="312705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E37F6-C46F-5B4A-8A49-4F1BEAB69520}"/>
              </a:ext>
            </a:extLst>
          </p:cNvPr>
          <p:cNvSpPr>
            <a:spLocks noGrp="1"/>
          </p:cNvSpPr>
          <p:nvPr>
            <p:ph type="title"/>
          </p:nvPr>
        </p:nvSpPr>
        <p:spPr/>
        <p:txBody>
          <a:bodyPr/>
          <a:lstStyle/>
          <a:p>
            <a:r>
              <a:rPr kumimoji="1" lang="zh-CN" altLang="en-US" dirty="0"/>
              <a:t>课前秀：高频交易策略（</a:t>
            </a:r>
            <a:r>
              <a:rPr kumimoji="1" lang="en-US" altLang="zh-CN" dirty="0"/>
              <a:t>HFT</a:t>
            </a:r>
            <a:r>
              <a:rPr kumimoji="1" lang="zh-CN" altLang="en-US" dirty="0"/>
              <a:t>）</a:t>
            </a:r>
          </a:p>
        </p:txBody>
      </p:sp>
      <p:pic>
        <p:nvPicPr>
          <p:cNvPr id="3" name="图片 2">
            <a:extLst>
              <a:ext uri="{FF2B5EF4-FFF2-40B4-BE49-F238E27FC236}">
                <a16:creationId xmlns:a16="http://schemas.microsoft.com/office/drawing/2014/main" id="{15E5B26C-38C6-E74A-A32A-7E2386A15AA2}"/>
              </a:ext>
            </a:extLst>
          </p:cNvPr>
          <p:cNvPicPr>
            <a:picLocks noChangeAspect="1"/>
          </p:cNvPicPr>
          <p:nvPr/>
        </p:nvPicPr>
        <p:blipFill>
          <a:blip r:embed="rId2"/>
          <a:stretch>
            <a:fillRect/>
          </a:stretch>
        </p:blipFill>
        <p:spPr>
          <a:xfrm>
            <a:off x="1160313" y="3284984"/>
            <a:ext cx="6823373" cy="2772000"/>
          </a:xfrm>
          <a:prstGeom prst="rect">
            <a:avLst/>
          </a:prstGeom>
        </p:spPr>
      </p:pic>
      <p:sp>
        <p:nvSpPr>
          <p:cNvPr id="4" name="文本框 3">
            <a:extLst>
              <a:ext uri="{FF2B5EF4-FFF2-40B4-BE49-F238E27FC236}">
                <a16:creationId xmlns:a16="http://schemas.microsoft.com/office/drawing/2014/main" id="{2B1723FC-B235-2C44-8D65-997F1DFD62A6}"/>
              </a:ext>
            </a:extLst>
          </p:cNvPr>
          <p:cNvSpPr txBox="1"/>
          <p:nvPr/>
        </p:nvSpPr>
        <p:spPr>
          <a:xfrm>
            <a:off x="230906" y="1700808"/>
            <a:ext cx="8682185" cy="1077218"/>
          </a:xfrm>
          <a:prstGeom prst="rect">
            <a:avLst/>
          </a:prstGeom>
          <a:noFill/>
        </p:spPr>
        <p:txBody>
          <a:bodyPr wrap="none" rtlCol="0">
            <a:spAutoFit/>
          </a:bodyPr>
          <a:lstStyle/>
          <a:p>
            <a:r>
              <a:rPr kumimoji="1" lang="en-US" altLang="zh-CN" sz="1600" b="1" dirty="0"/>
              <a:t>Virtu</a:t>
            </a:r>
            <a:r>
              <a:rPr kumimoji="1" lang="zh-CN" altLang="en-US" sz="1600" b="1" dirty="0"/>
              <a:t> </a:t>
            </a:r>
            <a:r>
              <a:rPr kumimoji="1" lang="en-US" altLang="zh-CN" sz="1600" b="1" dirty="0"/>
              <a:t>Financial</a:t>
            </a:r>
            <a:r>
              <a:rPr kumimoji="1" lang="zh-CN" altLang="en-US" sz="1600" b="1" dirty="0"/>
              <a:t> </a:t>
            </a:r>
            <a:r>
              <a:rPr lang="zh-CN" altLang="en-US" sz="1600" b="1" dirty="0"/>
              <a:t>沃途金融（</a:t>
            </a:r>
            <a:r>
              <a:rPr lang="en-US" altLang="zh-CN" sz="1600" b="1" dirty="0"/>
              <a:t>NASDAQ:VIRT</a:t>
            </a:r>
            <a:r>
              <a:rPr lang="zh-CN" altLang="en-US" sz="1600" b="1" dirty="0"/>
              <a:t>） </a:t>
            </a:r>
            <a:r>
              <a:rPr kumimoji="1" lang="en-US" altLang="zh-CN" sz="1600" b="1" dirty="0"/>
              <a:t>:</a:t>
            </a:r>
          </a:p>
          <a:p>
            <a:pPr marL="285750" indent="-285750">
              <a:buFont typeface="Arial" panose="020B0604020202020204" pitchFamily="34" charset="0"/>
              <a:buChar char="•"/>
            </a:pPr>
            <a:r>
              <a:rPr kumimoji="1" lang="zh-CN" altLang="en-US" sz="1600" b="1" dirty="0"/>
              <a:t>做市商策略（料敌机先，后发而先置），连续</a:t>
            </a:r>
            <a:r>
              <a:rPr kumimoji="1" lang="en-US" altLang="zh-CN" sz="1600" b="1" dirty="0"/>
              <a:t>3</a:t>
            </a:r>
            <a:r>
              <a:rPr kumimoji="1" lang="zh-CN" altLang="en-US" sz="1600" b="1" dirty="0"/>
              <a:t>年</a:t>
            </a:r>
            <a:r>
              <a:rPr kumimoji="1" lang="en-US" altLang="zh-CN" sz="1600" b="1" dirty="0"/>
              <a:t>0</a:t>
            </a:r>
            <a:r>
              <a:rPr kumimoji="1" lang="zh-CN" altLang="en-US" sz="1600" b="1" dirty="0"/>
              <a:t>亏损（</a:t>
            </a:r>
            <a:r>
              <a:rPr lang="en-US" altLang="zh-CN" sz="1600" b="1" dirty="0"/>
              <a:t>1238 </a:t>
            </a:r>
            <a:r>
              <a:rPr lang="zh-CN" altLang="en-US" sz="1600" b="1" dirty="0"/>
              <a:t>个交易日中只有 </a:t>
            </a:r>
            <a:r>
              <a:rPr lang="en-US" altLang="zh-CN" sz="1600" b="1" dirty="0"/>
              <a:t>1 </a:t>
            </a:r>
            <a:r>
              <a:rPr lang="zh-CN" altLang="en-US" sz="1600" b="1" dirty="0"/>
              <a:t>天亏损</a:t>
            </a:r>
            <a:r>
              <a:rPr kumimoji="1" lang="zh-CN" altLang="en-US" sz="1600" b="1" dirty="0"/>
              <a:t>）</a:t>
            </a:r>
            <a:endParaRPr kumimoji="1" lang="en-US" altLang="zh-CN" sz="1600" b="1" dirty="0"/>
          </a:p>
          <a:p>
            <a:pPr marL="285750" indent="-285750">
              <a:buFont typeface="Arial" panose="020B0604020202020204" pitchFamily="34" charset="0"/>
              <a:buChar char="•"/>
            </a:pPr>
            <a:r>
              <a:rPr kumimoji="1" lang="zh-CN" altLang="en-US" sz="1600" b="1" dirty="0"/>
              <a:t>追求高频交易的成本非常高</a:t>
            </a:r>
            <a:endParaRPr kumimoji="1" lang="en-US" altLang="zh-CN" sz="1600" b="1" dirty="0"/>
          </a:p>
          <a:p>
            <a:pPr marL="285750" indent="-285750">
              <a:buFont typeface="Arial" panose="020B0604020202020204" pitchFamily="34" charset="0"/>
              <a:buChar char="•"/>
            </a:pPr>
            <a:r>
              <a:rPr kumimoji="1" lang="zh-CN" altLang="en-US" sz="1600" b="1" dirty="0"/>
              <a:t>理论上来说，市场的第二名是无法获得利润的</a:t>
            </a:r>
          </a:p>
        </p:txBody>
      </p:sp>
      <p:sp>
        <p:nvSpPr>
          <p:cNvPr id="5" name="文本框 4">
            <a:extLst>
              <a:ext uri="{FF2B5EF4-FFF2-40B4-BE49-F238E27FC236}">
                <a16:creationId xmlns:a16="http://schemas.microsoft.com/office/drawing/2014/main" id="{C912FA45-F751-444B-9F6D-4B0BBEF90193}"/>
              </a:ext>
            </a:extLst>
          </p:cNvPr>
          <p:cNvSpPr txBox="1"/>
          <p:nvPr/>
        </p:nvSpPr>
        <p:spPr>
          <a:xfrm>
            <a:off x="408402" y="177690"/>
            <a:ext cx="1107996" cy="646331"/>
          </a:xfrm>
          <a:prstGeom prst="rect">
            <a:avLst/>
          </a:prstGeom>
          <a:noFill/>
        </p:spPr>
        <p:txBody>
          <a:bodyPr wrap="none" rtlCol="0">
            <a:spAutoFit/>
          </a:bodyPr>
          <a:lstStyle/>
          <a:p>
            <a:r>
              <a:rPr kumimoji="1" lang="zh-CN" altLang="en-US" dirty="0">
                <a:solidFill>
                  <a:srgbClr val="FF0000"/>
                </a:solidFill>
              </a:rPr>
              <a:t>天下武功</a:t>
            </a:r>
            <a:endParaRPr kumimoji="1" lang="en-US" altLang="zh-CN" dirty="0">
              <a:solidFill>
                <a:srgbClr val="FF0000"/>
              </a:solidFill>
            </a:endParaRPr>
          </a:p>
          <a:p>
            <a:r>
              <a:rPr kumimoji="1" lang="zh-CN" altLang="en-US" dirty="0">
                <a:solidFill>
                  <a:srgbClr val="FF0000"/>
                </a:solidFill>
              </a:rPr>
              <a:t>唯快不破</a:t>
            </a:r>
          </a:p>
        </p:txBody>
      </p:sp>
    </p:spTree>
    <p:extLst>
      <p:ext uri="{BB962C8B-B14F-4D97-AF65-F5344CB8AC3E}">
        <p14:creationId xmlns:p14="http://schemas.microsoft.com/office/powerpoint/2010/main" val="311789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6BAE2E16-C84B-954C-B295-80763A986F53}"/>
              </a:ext>
            </a:extLst>
          </p:cNvPr>
          <p:cNvSpPr>
            <a:spLocks noGrp="1" noChangeArrowheads="1"/>
          </p:cNvSpPr>
          <p:nvPr>
            <p:ph idx="1"/>
          </p:nvPr>
        </p:nvSpPr>
        <p:spPr>
          <a:xfrm>
            <a:off x="971600" y="2204864"/>
            <a:ext cx="5272087" cy="2689904"/>
          </a:xfrm>
        </p:spPr>
        <p:txBody>
          <a:bodyPr/>
          <a:lstStyle/>
          <a:p>
            <a:pPr>
              <a:buFont typeface="Wingdings" pitchFamily="2" charset="2"/>
              <a:buChar char="l"/>
            </a:pPr>
            <a:r>
              <a:rPr lang="zh-CN" altLang="en-US" sz="2000" dirty="0">
                <a:latin typeface="微软雅黑" panose="020B0503020204020204" pitchFamily="34" charset="-122"/>
                <a:ea typeface="微软雅黑" panose="020B0503020204020204" pitchFamily="34" charset="-122"/>
              </a:rPr>
              <a:t>一、产业史与资本市场 </a:t>
            </a:r>
            <a:r>
              <a:rPr lang="en-US" altLang="zh-CN" sz="2000" dirty="0">
                <a:solidFill>
                  <a:srgbClr val="FF0000"/>
                </a:solidFill>
                <a:latin typeface="微软雅黑" panose="020B0503020204020204" pitchFamily="34" charset="-122"/>
                <a:ea typeface="微软雅黑" panose="020B0503020204020204" pitchFamily="34" charset="-122"/>
                <a:sym typeface="Wingdings" pitchFamily="2" charset="2"/>
              </a:rPr>
              <a:t></a:t>
            </a:r>
            <a:r>
              <a:rPr lang="zh-CN" altLang="en-US" sz="2000" dirty="0">
                <a:solidFill>
                  <a:srgbClr val="FF0000"/>
                </a:solidFill>
                <a:latin typeface="微软雅黑" panose="020B0503020204020204" pitchFamily="34" charset="-122"/>
                <a:ea typeface="微软雅黑" panose="020B0503020204020204" pitchFamily="34" charset="-122"/>
                <a:sym typeface="Wingdings" pitchFamily="2" charset="2"/>
              </a:rPr>
              <a:t> </a:t>
            </a:r>
            <a:r>
              <a:rPr lang="en-US" altLang="zh-CN" sz="2000" dirty="0">
                <a:solidFill>
                  <a:srgbClr val="FF0000"/>
                </a:solidFill>
                <a:latin typeface="微软雅黑" panose="020B0503020204020204" pitchFamily="34" charset="-122"/>
                <a:ea typeface="微软雅黑" panose="020B0503020204020204" pitchFamily="34" charset="-122"/>
              </a:rPr>
              <a:t>bottom-up</a:t>
            </a:r>
            <a:endParaRPr lang="en-US" altLang="zh-CN" sz="400" dirty="0">
              <a:solidFill>
                <a:srgbClr val="FF0000"/>
              </a:solidFill>
              <a:latin typeface="微软雅黑" panose="020B0503020204020204" pitchFamily="34" charset="-122"/>
              <a:ea typeface="微软雅黑" panose="020B0503020204020204" pitchFamily="34" charset="-122"/>
            </a:endParaRPr>
          </a:p>
          <a:p>
            <a:pPr>
              <a:buFont typeface="Wingdings" pitchFamily="2" charset="2"/>
              <a:buChar char="l"/>
            </a:pPr>
            <a:r>
              <a:rPr lang="zh-CN" altLang="en-US" sz="2000" dirty="0">
                <a:latin typeface="微软雅黑" panose="020B0503020204020204" pitchFamily="34" charset="-122"/>
                <a:ea typeface="微软雅黑" panose="020B0503020204020204" pitchFamily="34" charset="-122"/>
              </a:rPr>
              <a:t>二、新兴的资本市场参与者 </a:t>
            </a:r>
            <a:r>
              <a:rPr lang="en-US" altLang="zh-CN" sz="2000" dirty="0">
                <a:solidFill>
                  <a:srgbClr val="FF0000"/>
                </a:solidFill>
                <a:latin typeface="微软雅黑" panose="020B0503020204020204" pitchFamily="34" charset="-122"/>
                <a:ea typeface="微软雅黑" panose="020B0503020204020204" pitchFamily="34" charset="-122"/>
                <a:sym typeface="Wingdings" pitchFamily="2" charset="2"/>
              </a:rPr>
              <a:t></a:t>
            </a:r>
            <a:r>
              <a:rPr lang="zh-CN" altLang="en-US" sz="2000" dirty="0">
                <a:solidFill>
                  <a:srgbClr val="FF0000"/>
                </a:solidFill>
                <a:latin typeface="微软雅黑" panose="020B0503020204020204" pitchFamily="34" charset="-122"/>
                <a:ea typeface="微软雅黑" panose="020B0503020204020204" pitchFamily="34" charset="-122"/>
                <a:sym typeface="Wingdings" pitchFamily="2" charset="2"/>
              </a:rPr>
              <a:t> </a:t>
            </a:r>
            <a:r>
              <a:rPr lang="en-US" altLang="zh-CN" sz="2000" dirty="0">
                <a:solidFill>
                  <a:srgbClr val="FF0000"/>
                </a:solidFill>
                <a:latin typeface="微软雅黑" panose="020B0503020204020204" pitchFamily="34" charset="-122"/>
                <a:ea typeface="微软雅黑" panose="020B0503020204020204" pitchFamily="34" charset="-122"/>
              </a:rPr>
              <a:t>top-down</a:t>
            </a:r>
          </a:p>
          <a:p>
            <a:pPr lvl="1">
              <a:buFont typeface="Arial" panose="020B0604020202020204" pitchFamily="34" charset="0"/>
              <a:buChar char="•"/>
            </a:pPr>
            <a:r>
              <a:rPr lang="en-US" altLang="zh-CN" sz="1800" b="0" dirty="0">
                <a:latin typeface="微软雅黑" panose="020B0503020204020204" pitchFamily="34" charset="-122"/>
                <a:ea typeface="微软雅黑" panose="020B0503020204020204" pitchFamily="34" charset="-122"/>
              </a:rPr>
              <a:t>What</a:t>
            </a:r>
            <a:r>
              <a:rPr lang="zh-CN" altLang="en-US" sz="1800" b="0" dirty="0">
                <a:latin typeface="微软雅黑" panose="020B0503020204020204" pitchFamily="34" charset="-122"/>
                <a:ea typeface="微软雅黑" panose="020B0503020204020204" pitchFamily="34" charset="-122"/>
              </a:rPr>
              <a:t> </a:t>
            </a:r>
            <a:r>
              <a:rPr lang="en-US" altLang="zh-CN" sz="1800" b="0" dirty="0">
                <a:latin typeface="微软雅黑" panose="020B0503020204020204" pitchFamily="34" charset="-122"/>
                <a:ea typeface="微软雅黑" panose="020B0503020204020204" pitchFamily="34" charset="-122"/>
              </a:rPr>
              <a:t>is</a:t>
            </a:r>
            <a:r>
              <a:rPr lang="zh-CN" altLang="en-US" sz="1800" b="0" dirty="0">
                <a:latin typeface="微软雅黑" panose="020B0503020204020204" pitchFamily="34" charset="-122"/>
                <a:ea typeface="微软雅黑" panose="020B0503020204020204" pitchFamily="34" charset="-122"/>
              </a:rPr>
              <a:t> </a:t>
            </a:r>
            <a:r>
              <a:rPr lang="en-US" altLang="zh-CN" sz="1800" b="0" dirty="0">
                <a:latin typeface="微软雅黑" panose="020B0503020204020204" pitchFamily="34" charset="-122"/>
                <a:ea typeface="微软雅黑" panose="020B0503020204020204" pitchFamily="34" charset="-122"/>
              </a:rPr>
              <a:t>Fintech?</a:t>
            </a:r>
          </a:p>
          <a:p>
            <a:pPr lvl="1">
              <a:buFont typeface="Arial" panose="020B0604020202020204" pitchFamily="34" charset="0"/>
              <a:buChar char="•"/>
            </a:pPr>
            <a:r>
              <a:rPr lang="en-US" altLang="zh-CN" sz="1800" b="0" dirty="0">
                <a:latin typeface="微软雅黑" panose="020B0503020204020204" pitchFamily="34" charset="-122"/>
                <a:ea typeface="微软雅黑" panose="020B0503020204020204" pitchFamily="34" charset="-122"/>
              </a:rPr>
              <a:t>HFT</a:t>
            </a:r>
          </a:p>
          <a:p>
            <a:pPr lvl="1">
              <a:buFont typeface="Arial" panose="020B0604020202020204" pitchFamily="34" charset="0"/>
              <a:buChar char="•"/>
            </a:pPr>
            <a:r>
              <a:rPr lang="en-US" altLang="zh-CN" sz="1800" b="0" dirty="0">
                <a:latin typeface="微软雅黑" panose="020B0503020204020204" pitchFamily="34" charset="-122"/>
                <a:ea typeface="微软雅黑" panose="020B0503020204020204" pitchFamily="34" charset="-122"/>
              </a:rPr>
              <a:t>Risk</a:t>
            </a:r>
          </a:p>
          <a:p>
            <a:pPr marL="227013" lvl="1">
              <a:spcBef>
                <a:spcPts val="1000"/>
              </a:spcBef>
            </a:pPr>
            <a:endParaRPr lang="en-US" altLang="zh-CN" sz="2000" dirty="0">
              <a:latin typeface="微软雅黑" panose="020B0503020204020204" pitchFamily="34" charset="-122"/>
              <a:ea typeface="微软雅黑" panose="020B0503020204020204" pitchFamily="34" charset="-122"/>
            </a:endParaRPr>
          </a:p>
        </p:txBody>
      </p:sp>
      <p:sp>
        <p:nvSpPr>
          <p:cNvPr id="35843" name="Rectangle 2">
            <a:extLst>
              <a:ext uri="{FF2B5EF4-FFF2-40B4-BE49-F238E27FC236}">
                <a16:creationId xmlns:a16="http://schemas.microsoft.com/office/drawing/2014/main" id="{6DFD8C90-E71C-C24C-89DE-402174836D33}"/>
              </a:ext>
            </a:extLst>
          </p:cNvPr>
          <p:cNvSpPr>
            <a:spLocks noGrp="1" noChangeArrowheads="1"/>
          </p:cNvSpPr>
          <p:nvPr>
            <p:ph type="title"/>
          </p:nvPr>
        </p:nvSpPr>
        <p:spPr>
          <a:xfrm>
            <a:off x="179512" y="332656"/>
            <a:ext cx="2231678" cy="431800"/>
          </a:xfrm>
        </p:spPr>
        <p:txBody>
          <a:bodyPr/>
          <a:lstStyle/>
          <a:p>
            <a:pPr algn="l" eaLnBrk="1" hangingPunct="1"/>
            <a:r>
              <a:rPr lang="zh-CN" altLang="en-US" dirty="0">
                <a:latin typeface="微软雅黑" panose="020B0503020204020204" pitchFamily="34" charset="-122"/>
                <a:ea typeface="微软雅黑" panose="020B0503020204020204" pitchFamily="34" charset="-122"/>
              </a:rPr>
              <a:t>        目录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6">
            <a:extLst>
              <a:ext uri="{FF2B5EF4-FFF2-40B4-BE49-F238E27FC236}">
                <a16:creationId xmlns:a16="http://schemas.microsoft.com/office/drawing/2014/main" id="{320C83EC-A593-3E46-8333-90980949E281}"/>
              </a:ext>
            </a:extLst>
          </p:cNvPr>
          <p:cNvSpPr>
            <a:spLocks noGrp="1" noChangeArrowheads="1"/>
          </p:cNvSpPr>
          <p:nvPr>
            <p:ph idx="1"/>
          </p:nvPr>
        </p:nvSpPr>
        <p:spPr>
          <a:xfrm>
            <a:off x="179512" y="1773238"/>
            <a:ext cx="8567613" cy="3811428"/>
          </a:xfrm>
        </p:spPr>
        <p:txBody>
          <a:bodyPr/>
          <a:lstStyle/>
          <a:p>
            <a:pPr marL="0" indent="0">
              <a:lnSpc>
                <a:spcPct val="150000"/>
              </a:lnSpc>
              <a:spcBef>
                <a:spcPts val="1500"/>
              </a:spcBef>
              <a:buFont typeface="Wingdings" pitchFamily="2" charset="2"/>
              <a:buNone/>
            </a:pPr>
            <a:r>
              <a:rPr lang="zh-CN" altLang="en-US" sz="14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运河的力量：长期以来，北美大陆的货物运输，陆路靠马车和牛车，长途靠河流，但东部地区的河流只有很短的距离适合大船航行。</a:t>
            </a:r>
            <a:endParaRPr lang="en-US" altLang="zh-CN" sz="1800" b="0" dirty="0">
              <a:latin typeface="微软雅黑" panose="020B0503020204020204" pitchFamily="34" charset="-122"/>
              <a:ea typeface="微软雅黑" panose="020B0503020204020204" pitchFamily="34" charset="-122"/>
            </a:endParaRPr>
          </a:p>
          <a:p>
            <a:pPr marL="0" indent="0">
              <a:lnSpc>
                <a:spcPct val="150000"/>
              </a:lnSpc>
              <a:spcBef>
                <a:spcPts val="1500"/>
              </a:spcBef>
              <a:buFont typeface="Wingdings" pitchFamily="2" charset="2"/>
              <a:buNone/>
            </a:pPr>
            <a:r>
              <a:rPr lang="en-US" altLang="zh-CN" sz="1800" b="0" dirty="0">
                <a:latin typeface="微软雅黑" panose="020B0503020204020204" pitchFamily="34" charset="-122"/>
                <a:ea typeface="微软雅黑" panose="020B0503020204020204" pitchFamily="34" charset="-122"/>
              </a:rPr>
              <a:t>1825</a:t>
            </a:r>
            <a:r>
              <a:rPr lang="zh-CN" altLang="en-US" sz="1800" b="0" dirty="0">
                <a:latin typeface="微软雅黑" panose="020B0503020204020204" pitchFamily="34" charset="-122"/>
                <a:ea typeface="微软雅黑" panose="020B0503020204020204" pitchFamily="34" charset="-122"/>
              </a:rPr>
              <a:t>年，伊利运河（</a:t>
            </a:r>
            <a:r>
              <a:rPr lang="en-US" altLang="zh-CN" sz="1800" b="0" dirty="0">
                <a:latin typeface="微软雅黑" panose="020B0503020204020204" pitchFamily="34" charset="-122"/>
                <a:ea typeface="微软雅黑" panose="020B0503020204020204" pitchFamily="34" charset="-122"/>
              </a:rPr>
              <a:t>Erie Canal</a:t>
            </a:r>
            <a:r>
              <a:rPr lang="zh-CN" altLang="en-US" sz="1800" b="0" dirty="0">
                <a:latin typeface="微软雅黑" panose="020B0503020204020204" pitchFamily="34" charset="-122"/>
                <a:ea typeface="微软雅黑" panose="020B0503020204020204" pitchFamily="34" charset="-122"/>
              </a:rPr>
              <a:t>）历时</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年修建成功，于是美国西部的物产可以通过五大湖和伊利运河沿水路运送到纽约，成本只有原先的</a:t>
            </a:r>
            <a:r>
              <a:rPr lang="en-US" altLang="zh-CN" sz="1800" b="0" dirty="0">
                <a:latin typeface="微软雅黑" panose="020B0503020204020204" pitchFamily="34" charset="-122"/>
                <a:ea typeface="微软雅黑" panose="020B0503020204020204" pitchFamily="34" charset="-122"/>
              </a:rPr>
              <a:t>1/20</a:t>
            </a:r>
            <a:r>
              <a:rPr lang="zh-CN" altLang="en-US" sz="1800" b="0" dirty="0">
                <a:latin typeface="微软雅黑" panose="020B0503020204020204" pitchFamily="34" charset="-122"/>
                <a:ea typeface="微软雅黑" panose="020B0503020204020204" pitchFamily="34" charset="-122"/>
              </a:rPr>
              <a:t>，时间为原先的</a:t>
            </a:r>
            <a:r>
              <a:rPr lang="en-US" altLang="zh-CN" sz="1800" b="0" dirty="0">
                <a:latin typeface="微软雅黑" panose="020B0503020204020204" pitchFamily="34" charset="-122"/>
                <a:ea typeface="微软雅黑" panose="020B0503020204020204" pitchFamily="34" charset="-122"/>
              </a:rPr>
              <a:t>1/3</a:t>
            </a:r>
            <a:r>
              <a:rPr lang="zh-CN" altLang="en-US" sz="1800" b="0" dirty="0">
                <a:latin typeface="微软雅黑" panose="020B0503020204020204" pitchFamily="34" charset="-122"/>
                <a:ea typeface="微软雅黑" panose="020B0503020204020204" pitchFamily="34" charset="-122"/>
              </a:rPr>
              <a:t>，使纽约成为美国最大的经济中心和城市，带动了美国经济的一轮大繁荣（美国掀起一波运河股泡沫）。</a:t>
            </a:r>
            <a:endParaRPr lang="en-US" altLang="zh-CN" sz="1800" b="0" dirty="0">
              <a:latin typeface="微软雅黑" panose="020B0503020204020204" pitchFamily="34" charset="-122"/>
              <a:ea typeface="微软雅黑" panose="020B0503020204020204" pitchFamily="34" charset="-122"/>
            </a:endParaRPr>
          </a:p>
          <a:p>
            <a:pPr marL="0" indent="0">
              <a:lnSpc>
                <a:spcPct val="150000"/>
              </a:lnSpc>
              <a:spcBef>
                <a:spcPts val="1500"/>
              </a:spcBef>
              <a:buFont typeface="Wingdings" pitchFamily="2" charset="2"/>
              <a:buNone/>
            </a:pPr>
            <a:r>
              <a:rPr lang="zh-CN" altLang="en-US" sz="1800" b="0" dirty="0">
                <a:latin typeface="微软雅黑" panose="020B0503020204020204" pitchFamily="34" charset="-122"/>
                <a:ea typeface="微软雅黑" panose="020B0503020204020204" pitchFamily="34" charset="-122"/>
              </a:rPr>
              <a:t>运河对经济尚且如此，如果铁路呢？    </a:t>
            </a:r>
            <a:endParaRPr lang="en-US" altLang="zh-CN" sz="1800" b="0" dirty="0">
              <a:latin typeface="微软雅黑" panose="020B0503020204020204" pitchFamily="34" charset="-122"/>
              <a:ea typeface="微软雅黑" panose="020B0503020204020204" pitchFamily="34" charset="-122"/>
            </a:endParaRPr>
          </a:p>
          <a:p>
            <a:pPr marL="0" indent="0">
              <a:lnSpc>
                <a:spcPct val="150000"/>
              </a:lnSpc>
              <a:spcBef>
                <a:spcPts val="1500"/>
              </a:spcBef>
              <a:buFont typeface="Wingdings" pitchFamily="2" charset="2"/>
              <a:buNone/>
            </a:pPr>
            <a:r>
              <a:rPr lang="zh-CN" altLang="en-US" sz="1600" b="0" dirty="0">
                <a:latin typeface="微软雅黑" panose="020B0503020204020204" pitchFamily="34" charset="-122"/>
                <a:ea typeface="微软雅黑" panose="020B0503020204020204" pitchFamily="34" charset="-122"/>
              </a:rPr>
              <a:t>    </a:t>
            </a:r>
            <a:endParaRPr lang="en-US" altLang="zh-CN" sz="1600" b="0" dirty="0">
              <a:latin typeface="微软雅黑" panose="020B0503020204020204" pitchFamily="34" charset="-122"/>
              <a:ea typeface="微软雅黑" panose="020B0503020204020204" pitchFamily="34" charset="-122"/>
            </a:endParaRPr>
          </a:p>
        </p:txBody>
      </p:sp>
      <p:sp>
        <p:nvSpPr>
          <p:cNvPr id="36867" name="Rectangle 2">
            <a:extLst>
              <a:ext uri="{FF2B5EF4-FFF2-40B4-BE49-F238E27FC236}">
                <a16:creationId xmlns:a16="http://schemas.microsoft.com/office/drawing/2014/main" id="{418A2D47-9A22-9B4E-86AF-BBD8CF193EB9}"/>
              </a:ext>
            </a:extLst>
          </p:cNvPr>
          <p:cNvSpPr>
            <a:spLocks noGrp="1" noChangeArrowheads="1"/>
          </p:cNvSpPr>
          <p:nvPr>
            <p:ph type="title"/>
          </p:nvPr>
        </p:nvSpPr>
        <p:spPr>
          <a:xfrm>
            <a:off x="1116013" y="333375"/>
            <a:ext cx="5873750" cy="430213"/>
          </a:xfrm>
        </p:spPr>
        <p:txBody>
          <a:bodyPr/>
          <a:lstStyle/>
          <a:p>
            <a:pPr eaLnBrk="1" hangingPunct="1"/>
            <a:r>
              <a:rPr lang="zh-CN" altLang="en-US">
                <a:latin typeface="微软雅黑" panose="020B0503020204020204" pitchFamily="34" charset="-122"/>
                <a:ea typeface="微软雅黑" panose="020B0503020204020204" pitchFamily="34" charset="-122"/>
              </a:rPr>
              <a:t>        一、史鉴：产业史告诉我们什么？</a:t>
            </a:r>
            <a:endParaRPr lang="zh-CN" altLang="en-US" sz="3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096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5CE2540-9BCB-8C42-B85E-FF338132D9A1}"/>
              </a:ext>
            </a:extLst>
          </p:cNvPr>
          <p:cNvSpPr>
            <a:spLocks noGrp="1" noChangeArrowheads="1"/>
          </p:cNvSpPr>
          <p:nvPr>
            <p:ph type="title"/>
          </p:nvPr>
        </p:nvSpPr>
        <p:spPr>
          <a:xfrm>
            <a:off x="1763713" y="333375"/>
            <a:ext cx="5873750" cy="430213"/>
          </a:xfrm>
        </p:spPr>
        <p:txBody>
          <a:bodyPr/>
          <a:lstStyle/>
          <a:p>
            <a:pPr eaLnBrk="1" hangingPunct="1"/>
            <a:r>
              <a:rPr lang="zh-CN" altLang="en-US">
                <a:latin typeface="微软雅黑" panose="020B0503020204020204" pitchFamily="34" charset="-122"/>
                <a:ea typeface="微软雅黑" panose="020B0503020204020204" pitchFamily="34" charset="-122"/>
              </a:rPr>
              <a:t>一、史鉴：产业史告诉我们什么？</a:t>
            </a:r>
            <a:endParaRPr lang="zh-CN" altLang="en-US" sz="3600">
              <a:latin typeface="微软雅黑" panose="020B0503020204020204" pitchFamily="34" charset="-122"/>
              <a:ea typeface="微软雅黑" panose="020B0503020204020204" pitchFamily="34" charset="-122"/>
            </a:endParaRPr>
          </a:p>
        </p:txBody>
      </p:sp>
      <p:sp>
        <p:nvSpPr>
          <p:cNvPr id="5" name="内容占位符 6">
            <a:extLst>
              <a:ext uri="{FF2B5EF4-FFF2-40B4-BE49-F238E27FC236}">
                <a16:creationId xmlns:a16="http://schemas.microsoft.com/office/drawing/2014/main" id="{433E6BE3-BCC1-A447-B2EC-862CDD80E489}"/>
              </a:ext>
            </a:extLst>
          </p:cNvPr>
          <p:cNvSpPr txBox="1">
            <a:spLocks/>
          </p:cNvSpPr>
          <p:nvPr/>
        </p:nvSpPr>
        <p:spPr bwMode="auto">
          <a:xfrm>
            <a:off x="251520" y="1544638"/>
            <a:ext cx="8570218" cy="463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indent="4572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buFont typeface="Wingdings" pitchFamily="2" charset="2"/>
              <a:buNone/>
            </a:pPr>
            <a:r>
              <a:rPr lang="zh-CN" altLang="en-US" sz="1800" b="0" dirty="0">
                <a:latin typeface="微软雅黑" panose="020B0503020204020204" pitchFamily="34" charset="-122"/>
                <a:ea typeface="微软雅黑" panose="020B0503020204020204" pitchFamily="34" charset="-122"/>
              </a:rPr>
              <a:t>铁路的诞生：</a:t>
            </a:r>
            <a:r>
              <a:rPr lang="en-US" altLang="zh-CN" sz="1800" b="0" dirty="0">
                <a:latin typeface="微软雅黑" panose="020B0503020204020204" pitchFamily="34" charset="-122"/>
                <a:ea typeface="微软雅黑" panose="020B0503020204020204" pitchFamily="34" charset="-122"/>
              </a:rPr>
              <a:t>17</a:t>
            </a:r>
            <a:r>
              <a:rPr lang="zh-CN" altLang="en-US" sz="1800" b="0" dirty="0">
                <a:latin typeface="微软雅黑" panose="020B0503020204020204" pitchFamily="34" charset="-122"/>
                <a:ea typeface="微软雅黑" panose="020B0503020204020204" pitchFamily="34" charset="-122"/>
              </a:rPr>
              <a:t>世纪中期，采矿工人发现，把货车放在铁轨上，牲口可以拉动比平时多得多的货物。这一发现没有在矿山之外的地区得到应用，直到出现了比马更强大的牵引动力。</a:t>
            </a:r>
            <a:endParaRPr lang="en-US" altLang="zh-CN" sz="1800" b="0" dirty="0">
              <a:latin typeface="微软雅黑" panose="020B0503020204020204" pitchFamily="34" charset="-122"/>
              <a:ea typeface="微软雅黑" panose="020B0503020204020204" pitchFamily="34" charset="-122"/>
            </a:endParaRPr>
          </a:p>
          <a:p>
            <a:pPr>
              <a:lnSpc>
                <a:spcPct val="150000"/>
              </a:lnSpc>
              <a:buFont typeface="Wingdings" pitchFamily="2" charset="2"/>
              <a:buNone/>
            </a:pPr>
            <a:r>
              <a:rPr lang="zh-CN" altLang="en-US" sz="1800" b="0" dirty="0">
                <a:latin typeface="微软雅黑" panose="020B0503020204020204" pitchFamily="34" charset="-122"/>
                <a:ea typeface="微软雅黑" panose="020B0503020204020204" pitchFamily="34" charset="-122"/>
              </a:rPr>
              <a:t>瓦特的旋转式蒸汽机技术在</a:t>
            </a:r>
            <a:r>
              <a:rPr lang="en-US" altLang="zh-CN" sz="1800" b="0" dirty="0">
                <a:latin typeface="微软雅黑" panose="020B0503020204020204" pitchFamily="34" charset="-122"/>
                <a:ea typeface="微软雅黑" panose="020B0503020204020204" pitchFamily="34" charset="-122"/>
              </a:rPr>
              <a:t>1784</a:t>
            </a:r>
            <a:r>
              <a:rPr lang="zh-CN" altLang="en-US" sz="1800" b="0" dirty="0">
                <a:latin typeface="微软雅黑" panose="020B0503020204020204" pitchFamily="34" charset="-122"/>
                <a:ea typeface="微软雅黑" panose="020B0503020204020204" pitchFamily="34" charset="-122"/>
              </a:rPr>
              <a:t>年日趋成熟时，工程师们开始思考如何在铁轨上把蒸汽机和马车车厢结合到一起工作。但是，当时瓦特设计的蒸汽机每分钟只有</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转，连蒸汽机自身都推不动，更不用说拉东西了。</a:t>
            </a:r>
            <a:endParaRPr lang="en-US" altLang="zh-CN" sz="1800" b="0" dirty="0">
              <a:latin typeface="微软雅黑" panose="020B0503020204020204" pitchFamily="34" charset="-122"/>
              <a:ea typeface="微软雅黑" panose="020B0503020204020204" pitchFamily="34" charset="-122"/>
            </a:endParaRPr>
          </a:p>
          <a:p>
            <a:pPr>
              <a:lnSpc>
                <a:spcPct val="150000"/>
              </a:lnSpc>
              <a:buFont typeface="Wingdings" pitchFamily="2" charset="2"/>
              <a:buNone/>
            </a:pPr>
            <a:r>
              <a:rPr lang="en-US" altLang="zh-CN" sz="1800" b="0" dirty="0">
                <a:latin typeface="微软雅黑" panose="020B0503020204020204" pitchFamily="34" charset="-122"/>
                <a:ea typeface="微软雅黑" panose="020B0503020204020204" pitchFamily="34" charset="-122"/>
              </a:rPr>
              <a:t>18-19</a:t>
            </a:r>
            <a:r>
              <a:rPr lang="zh-CN" altLang="en-US" sz="1800" b="0" dirty="0">
                <a:latin typeface="微软雅黑" panose="020B0503020204020204" pitchFamily="34" charset="-122"/>
                <a:ea typeface="微软雅黑" panose="020B0503020204020204" pitchFamily="34" charset="-122"/>
              </a:rPr>
              <a:t>世纪之交，英国的</a:t>
            </a:r>
            <a:r>
              <a:rPr lang="en-US" altLang="zh-CN" sz="1800" b="0" dirty="0">
                <a:latin typeface="微软雅黑" panose="020B0503020204020204" pitchFamily="34" charset="-122"/>
                <a:ea typeface="微软雅黑" panose="020B0503020204020204" pitchFamily="34" charset="-122"/>
              </a:rPr>
              <a:t>Richard Trevithick</a:t>
            </a:r>
            <a:r>
              <a:rPr lang="zh-CN" altLang="en-US" sz="1800" b="0" dirty="0">
                <a:latin typeface="微软雅黑" panose="020B0503020204020204" pitchFamily="34" charset="-122"/>
                <a:ea typeface="微软雅黑" panose="020B0503020204020204" pitchFamily="34" charset="-122"/>
              </a:rPr>
              <a:t>和美国的</a:t>
            </a:r>
            <a:r>
              <a:rPr lang="en-US" altLang="zh-CN" sz="1800" b="0" dirty="0">
                <a:latin typeface="微软雅黑" panose="020B0503020204020204" pitchFamily="34" charset="-122"/>
                <a:ea typeface="微软雅黑" panose="020B0503020204020204" pitchFamily="34" charset="-122"/>
              </a:rPr>
              <a:t>Oliver Evans</a:t>
            </a:r>
            <a:r>
              <a:rPr lang="zh-CN" altLang="en-US" sz="1800" b="0" dirty="0">
                <a:latin typeface="微软雅黑" panose="020B0503020204020204" pitchFamily="34" charset="-122"/>
                <a:ea typeface="微软雅黑" panose="020B0503020204020204" pitchFamily="34" charset="-122"/>
              </a:rPr>
              <a:t>分别独立发明了高压蒸汽机，瓦特的蒸汽机用蒸汽推动活塞，然后利用真空吸力使活塞回到原位，而</a:t>
            </a:r>
            <a:r>
              <a:rPr lang="en-US" altLang="zh-CN" sz="1800" b="0" dirty="0">
                <a:latin typeface="微软雅黑" panose="020B0503020204020204" pitchFamily="34" charset="-122"/>
                <a:ea typeface="微软雅黑" panose="020B0503020204020204" pitchFamily="34" charset="-122"/>
              </a:rPr>
              <a:t>Trevithick</a:t>
            </a:r>
            <a:r>
              <a:rPr lang="zh-CN" altLang="en-US" sz="1800" b="0" dirty="0">
                <a:latin typeface="微软雅黑" panose="020B0503020204020204" pitchFamily="34" charset="-122"/>
                <a:ea typeface="微软雅黑" panose="020B0503020204020204" pitchFamily="34" charset="-122"/>
              </a:rPr>
              <a:t>和</a:t>
            </a:r>
            <a:r>
              <a:rPr lang="en-US" altLang="zh-CN" sz="1800" b="0" dirty="0">
                <a:latin typeface="微软雅黑" panose="020B0503020204020204" pitchFamily="34" charset="-122"/>
                <a:ea typeface="微软雅黑" panose="020B0503020204020204" pitchFamily="34" charset="-122"/>
              </a:rPr>
              <a:t>Evans</a:t>
            </a:r>
            <a:r>
              <a:rPr lang="zh-CN" altLang="en-US" sz="1800" b="0" dirty="0">
                <a:latin typeface="微软雅黑" panose="020B0503020204020204" pitchFamily="34" charset="-122"/>
                <a:ea typeface="微软雅黑" panose="020B0503020204020204" pitchFamily="34" charset="-122"/>
              </a:rPr>
              <a:t>的蒸汽机则全部使用蒸汽来回推动活塞，所产生的压强可以远高于瓦特蒸汽机。高压蒸汽机技术的出现，解决了牵引动力问题，使得铁路运输变得可能。</a:t>
            </a:r>
            <a:endParaRPr lang="en-US" altLang="zh-CN"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31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6">
            <a:extLst>
              <a:ext uri="{FF2B5EF4-FFF2-40B4-BE49-F238E27FC236}">
                <a16:creationId xmlns:a16="http://schemas.microsoft.com/office/drawing/2014/main" id="{10937CAC-9BD7-9B4F-B9C6-535AE6274CA6}"/>
              </a:ext>
            </a:extLst>
          </p:cNvPr>
          <p:cNvSpPr>
            <a:spLocks noGrp="1" noChangeArrowheads="1"/>
          </p:cNvSpPr>
          <p:nvPr>
            <p:ph idx="1"/>
          </p:nvPr>
        </p:nvSpPr>
        <p:spPr>
          <a:xfrm>
            <a:off x="323528" y="1341438"/>
            <a:ext cx="8426772" cy="4992457"/>
          </a:xfrm>
        </p:spPr>
        <p:txBody>
          <a:bodyPr/>
          <a:lstStyle/>
          <a:p>
            <a:pPr marL="0" indent="457200">
              <a:lnSpc>
                <a:spcPct val="150000"/>
              </a:lnSpc>
              <a:buFont typeface="Wingdings" pitchFamily="2" charset="2"/>
              <a:buNone/>
            </a:pPr>
            <a:r>
              <a:rPr lang="zh-CN" altLang="en-US" sz="1800" b="0" dirty="0">
                <a:latin typeface="微软雅黑" panose="020B0503020204020204" pitchFamily="34" charset="-122"/>
                <a:ea typeface="微软雅黑" panose="020B0503020204020204" pitchFamily="34" charset="-122"/>
              </a:rPr>
              <a:t> </a:t>
            </a:r>
            <a:r>
              <a:rPr lang="en-US" altLang="zh-CN" sz="1800" b="0" dirty="0">
                <a:latin typeface="微软雅黑" panose="020B0503020204020204" pitchFamily="34" charset="-122"/>
                <a:ea typeface="微软雅黑" panose="020B0503020204020204" pitchFamily="34" charset="-122"/>
              </a:rPr>
              <a:t>Oliver Evans</a:t>
            </a:r>
            <a:r>
              <a:rPr lang="zh-CN" altLang="en-US" sz="1800" b="0" dirty="0">
                <a:latin typeface="微软雅黑" panose="020B0503020204020204" pitchFamily="34" charset="-122"/>
                <a:ea typeface="微软雅黑" panose="020B0503020204020204" pitchFamily="34" charset="-122"/>
              </a:rPr>
              <a:t>早在</a:t>
            </a:r>
            <a:r>
              <a:rPr lang="en-US" altLang="zh-CN" sz="1800" b="0" dirty="0">
                <a:latin typeface="微软雅黑" panose="020B0503020204020204" pitchFamily="34" charset="-122"/>
                <a:ea typeface="微软雅黑" panose="020B0503020204020204" pitchFamily="34" charset="-122"/>
              </a:rPr>
              <a:t>1813</a:t>
            </a:r>
            <a:r>
              <a:rPr lang="zh-CN" altLang="en-US" sz="1800" b="0" dirty="0">
                <a:latin typeface="微软雅黑" panose="020B0503020204020204" pitchFamily="34" charset="-122"/>
                <a:ea typeface="微软雅黑" panose="020B0503020204020204" pitchFamily="34" charset="-122"/>
              </a:rPr>
              <a:t>年就清楚地看到一幅伟大的前景，他写道：“</a:t>
            </a:r>
            <a:r>
              <a:rPr lang="zh-CN" altLang="en-US" sz="1800" dirty="0">
                <a:solidFill>
                  <a:schemeClr val="tx1"/>
                </a:solidFill>
                <a:latin typeface="微软雅黑" panose="020B0503020204020204" pitchFamily="34" charset="-122"/>
                <a:ea typeface="微软雅黑" panose="020B0503020204020204" pitchFamily="34" charset="-122"/>
              </a:rPr>
              <a:t>这样一个时代终将到来，人们会坐在蒸汽机牵引的车厢里，在城市之间往返旅行，就像飞鸟一样快</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乘坐一列这样的火车，造成从华盛顿出发，旅客们可以在巴尔的摩吃早餐，在费城吃午餐，当天晚上可以在纽约吃晚餐</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为了做到这一点，我们需要铺设两条双向铁轨，这样，两列火车可以相向而行，夜晚也可以行车。</a:t>
            </a:r>
            <a:r>
              <a:rPr lang="zh-CN" altLang="en-US" sz="1800" b="0" dirty="0">
                <a:latin typeface="微软雅黑" panose="020B0503020204020204" pitchFamily="34" charset="-122"/>
                <a:ea typeface="微软雅黑" panose="020B0503020204020204" pitchFamily="34" charset="-122"/>
              </a:rPr>
              <a:t>”</a:t>
            </a:r>
            <a:endParaRPr lang="en-US" altLang="zh-CN" sz="1800" b="0" dirty="0">
              <a:latin typeface="微软雅黑" panose="020B0503020204020204" pitchFamily="34" charset="-122"/>
              <a:ea typeface="微软雅黑" panose="020B0503020204020204" pitchFamily="34" charset="-122"/>
            </a:endParaRPr>
          </a:p>
          <a:p>
            <a:pPr marL="0" indent="457200">
              <a:lnSpc>
                <a:spcPct val="150000"/>
              </a:lnSpc>
              <a:buFont typeface="Wingdings" pitchFamily="2" charset="2"/>
              <a:buNone/>
            </a:pPr>
            <a:r>
              <a:rPr lang="en-US" altLang="zh-CN" sz="1800" b="0" dirty="0">
                <a:latin typeface="微软雅黑" panose="020B0503020204020204" pitchFamily="34" charset="-122"/>
                <a:ea typeface="微软雅黑" panose="020B0503020204020204" pitchFamily="34" charset="-122"/>
              </a:rPr>
              <a:t>Evans</a:t>
            </a:r>
            <a:r>
              <a:rPr lang="zh-CN" altLang="en-US" sz="1800" b="0" dirty="0">
                <a:latin typeface="微软雅黑" panose="020B0503020204020204" pitchFamily="34" charset="-122"/>
                <a:ea typeface="微软雅黑" panose="020B0503020204020204" pitchFamily="34" charset="-122"/>
              </a:rPr>
              <a:t>于</a:t>
            </a:r>
            <a:r>
              <a:rPr lang="en-US" altLang="zh-CN" sz="1800" b="0" dirty="0">
                <a:latin typeface="微软雅黑" panose="020B0503020204020204" pitchFamily="34" charset="-122"/>
                <a:ea typeface="微软雅黑" panose="020B0503020204020204" pitchFamily="34" charset="-122"/>
              </a:rPr>
              <a:t>1819</a:t>
            </a:r>
            <a:r>
              <a:rPr lang="zh-CN" altLang="en-US" sz="1800" b="0" dirty="0">
                <a:latin typeface="微软雅黑" panose="020B0503020204020204" pitchFamily="34" charset="-122"/>
                <a:ea typeface="微软雅黑" panose="020B0503020204020204" pitchFamily="34" charset="-122"/>
              </a:rPr>
              <a:t>年去世，他没有来得及亲眼看到他的设想变成现实。铁路的建成并不仅仅依靠一项发明，它需要一整套复杂的技术，因此铁路运营的真正成熟还需要几十年的时间。英国工程师</a:t>
            </a:r>
            <a:r>
              <a:rPr lang="en-US" altLang="zh-CN" sz="1800" b="0" dirty="0">
                <a:latin typeface="微软雅黑" panose="020B0503020204020204" pitchFamily="34" charset="-122"/>
                <a:ea typeface="微软雅黑" panose="020B0503020204020204" pitchFamily="34" charset="-122"/>
              </a:rPr>
              <a:t>George Stephenson</a:t>
            </a:r>
            <a:r>
              <a:rPr lang="zh-CN" altLang="en-US" sz="1800" b="0" dirty="0">
                <a:latin typeface="微软雅黑" panose="020B0503020204020204" pitchFamily="34" charset="-122"/>
                <a:ea typeface="微软雅黑" panose="020B0503020204020204" pitchFamily="34" charset="-122"/>
              </a:rPr>
              <a:t>第一次将铁路运营的各项要素整合在一起，</a:t>
            </a:r>
            <a:r>
              <a:rPr lang="en-US" altLang="zh-CN" sz="1800" b="0" dirty="0">
                <a:latin typeface="微软雅黑" panose="020B0503020204020204" pitchFamily="34" charset="-122"/>
                <a:ea typeface="微软雅黑" panose="020B0503020204020204" pitchFamily="34" charset="-122"/>
              </a:rPr>
              <a:t>1829</a:t>
            </a:r>
            <a:r>
              <a:rPr lang="zh-CN" altLang="en-US" sz="1800" b="0" dirty="0">
                <a:latin typeface="微软雅黑" panose="020B0503020204020204" pitchFamily="34" charset="-122"/>
                <a:ea typeface="微软雅黑" panose="020B0503020204020204" pitchFamily="34" charset="-122"/>
              </a:rPr>
              <a:t>年他建成了世界上的第一条铁路，使内陆工业城市曼彻斯特直通了海口城市利物浦，在商业获得了巨大的成功。从此，铁路产业兴起，成为</a:t>
            </a:r>
            <a:r>
              <a:rPr lang="en-US" altLang="zh-CN" sz="1800" b="0" dirty="0">
                <a:latin typeface="微软雅黑" panose="020B0503020204020204" pitchFamily="34" charset="-122"/>
                <a:ea typeface="微软雅黑" panose="020B0503020204020204" pitchFamily="34" charset="-122"/>
              </a:rPr>
              <a:t>19</a:t>
            </a:r>
            <a:r>
              <a:rPr lang="zh-CN" altLang="en-US" sz="1800" b="0" dirty="0">
                <a:latin typeface="微软雅黑" panose="020B0503020204020204" pitchFamily="34" charset="-122"/>
                <a:ea typeface="微软雅黑" panose="020B0503020204020204" pitchFamily="34" charset="-122"/>
              </a:rPr>
              <a:t>世纪人类经济和社会发展的最强推动力。正是铁路，把无数小规模的地方经济和市场连成了大规模市场和经济，开启了人类社会的大工业、大产业时代。</a:t>
            </a:r>
          </a:p>
        </p:txBody>
      </p:sp>
      <p:sp>
        <p:nvSpPr>
          <p:cNvPr id="5" name="Rectangle 2">
            <a:extLst>
              <a:ext uri="{FF2B5EF4-FFF2-40B4-BE49-F238E27FC236}">
                <a16:creationId xmlns:a16="http://schemas.microsoft.com/office/drawing/2014/main" id="{5134AB1E-7F94-604B-AC7B-7CF3FBD13D7B}"/>
              </a:ext>
            </a:extLst>
          </p:cNvPr>
          <p:cNvSpPr txBox="1">
            <a:spLocks noChangeArrowheads="1"/>
          </p:cNvSpPr>
          <p:nvPr/>
        </p:nvSpPr>
        <p:spPr bwMode="auto">
          <a:xfrm>
            <a:off x="1744663" y="260350"/>
            <a:ext cx="5873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a:solidFill>
                  <a:schemeClr val="bg1"/>
                </a:solidFill>
                <a:latin typeface="微软雅黑" panose="020B0503020204020204" pitchFamily="34" charset="-122"/>
                <a:ea typeface="微软雅黑" panose="020B0503020204020204" pitchFamily="34" charset="-122"/>
                <a:cs typeface="黑体" panose="02010609060101010101" pitchFamily="49" charset="-122"/>
              </a:rPr>
              <a:t>一、史鉴：产业史告诉我们什么？</a:t>
            </a:r>
            <a:endParaRPr lang="zh-CN" altLang="en-US" sz="360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277010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6">
            <a:extLst>
              <a:ext uri="{FF2B5EF4-FFF2-40B4-BE49-F238E27FC236}">
                <a16:creationId xmlns:a16="http://schemas.microsoft.com/office/drawing/2014/main" id="{E3295E5C-7355-8E4E-9190-3FCA8F6EFE6A}"/>
              </a:ext>
            </a:extLst>
          </p:cNvPr>
          <p:cNvSpPr>
            <a:spLocks noGrp="1" noChangeArrowheads="1"/>
          </p:cNvSpPr>
          <p:nvPr>
            <p:ph idx="1"/>
          </p:nvPr>
        </p:nvSpPr>
        <p:spPr>
          <a:xfrm>
            <a:off x="900113" y="1557338"/>
            <a:ext cx="7127875" cy="4591050"/>
          </a:xfrm>
        </p:spPr>
        <p:txBody>
          <a:bodyPr/>
          <a:lstStyle/>
          <a:p>
            <a:pPr marL="0" indent="457200">
              <a:lnSpc>
                <a:spcPct val="150000"/>
              </a:lnSpc>
              <a:spcBef>
                <a:spcPts val="1500"/>
              </a:spcBef>
              <a:buFont typeface="Wingdings" pitchFamily="2" charset="2"/>
              <a:buNone/>
            </a:pPr>
            <a:r>
              <a:rPr lang="zh-CN" altLang="en-US" sz="1800" b="0" dirty="0">
                <a:latin typeface="微软雅黑" panose="020B0503020204020204" pitchFamily="34" charset="-122"/>
                <a:ea typeface="微软雅黑" panose="020B0503020204020204" pitchFamily="34" charset="-122"/>
              </a:rPr>
              <a:t>仅有技术，是建不起铁路的，还需要钱。铁路是资本密集，工程浩大，风险丛生，而且收益未知，靠什么机制能够筹集到巨额资金、投入到收益未知的铁路建设呢？谁承担得起这样大的投资风险？</a:t>
            </a:r>
            <a:endParaRPr lang="en-US" altLang="zh-CN" sz="1800" b="0" dirty="0">
              <a:latin typeface="微软雅黑" panose="020B0503020204020204" pitchFamily="34" charset="-122"/>
              <a:ea typeface="微软雅黑" panose="020B0503020204020204" pitchFamily="34" charset="-122"/>
            </a:endParaRPr>
          </a:p>
          <a:p>
            <a:pPr marL="0" indent="457200">
              <a:lnSpc>
                <a:spcPct val="150000"/>
              </a:lnSpc>
              <a:spcBef>
                <a:spcPts val="1500"/>
              </a:spcBef>
              <a:buFont typeface="Wingdings" pitchFamily="2" charset="2"/>
              <a:buNone/>
            </a:pP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资本论</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1</a:t>
            </a:r>
            <a:r>
              <a:rPr lang="zh-CN" altLang="en-US" sz="1800" b="0" dirty="0">
                <a:latin typeface="微软雅黑" panose="020B0503020204020204" pitchFamily="34" charset="-122"/>
                <a:ea typeface="微软雅黑" panose="020B0503020204020204" pitchFamily="34" charset="-122"/>
              </a:rPr>
              <a:t>卷第</a:t>
            </a:r>
            <a:r>
              <a:rPr lang="en-US" altLang="zh-CN" sz="1800" b="0" dirty="0">
                <a:latin typeface="微软雅黑" panose="020B0503020204020204" pitchFamily="34" charset="-122"/>
                <a:ea typeface="微软雅黑" panose="020B0503020204020204" pitchFamily="34" charset="-122"/>
              </a:rPr>
              <a:t>690</a:t>
            </a:r>
            <a:r>
              <a:rPr lang="zh-CN" altLang="en-US" sz="1800" b="0" dirty="0">
                <a:latin typeface="微软雅黑" panose="020B0503020204020204" pitchFamily="34" charset="-122"/>
                <a:ea typeface="微软雅黑" panose="020B0503020204020204" pitchFamily="34" charset="-122"/>
              </a:rPr>
              <a:t>页，马克思说：“假如必须等待积累再使某些单个资本增长到能够修建铁路的程度，那么恐怕直到今天世界上还没有铁路，但是，集中通过股份公司转瞬之间就把这件事完成了。</a:t>
            </a:r>
            <a:endParaRPr lang="en-US" altLang="zh-CN" sz="1800" b="0" dirty="0">
              <a:latin typeface="微软雅黑" panose="020B0503020204020204" pitchFamily="34" charset="-122"/>
              <a:ea typeface="微软雅黑" panose="020B0503020204020204" pitchFamily="34" charset="-122"/>
            </a:endParaRPr>
          </a:p>
          <a:p>
            <a:pPr marL="0" indent="457200">
              <a:lnSpc>
                <a:spcPct val="150000"/>
              </a:lnSpc>
              <a:spcBef>
                <a:spcPts val="1500"/>
              </a:spcBef>
              <a:buFont typeface="Wingdings" pitchFamily="2" charset="2"/>
              <a:buNone/>
            </a:pPr>
            <a:r>
              <a:rPr lang="en-US" altLang="zh-CN" sz="1800" b="0" dirty="0">
                <a:latin typeface="微软雅黑" panose="020B0503020204020204" pitchFamily="34" charset="-122"/>
                <a:ea typeface="微软雅黑" panose="020B0503020204020204" pitchFamily="34" charset="-122"/>
              </a:rPr>
              <a:t>19</a:t>
            </a:r>
            <a:r>
              <a:rPr lang="zh-CN" altLang="en-US" sz="1800" b="0" dirty="0">
                <a:latin typeface="微软雅黑" panose="020B0503020204020204" pitchFamily="34" charset="-122"/>
                <a:ea typeface="微软雅黑" panose="020B0503020204020204" pitchFamily="34" charset="-122"/>
              </a:rPr>
              <a:t>世纪中叶，美国一个中产阶级的年收入大约</a:t>
            </a:r>
            <a:r>
              <a:rPr lang="en-US" altLang="zh-CN" sz="1800" b="0" dirty="0">
                <a:latin typeface="微软雅黑" panose="020B0503020204020204" pitchFamily="34" charset="-122"/>
                <a:ea typeface="微软雅黑" panose="020B0503020204020204" pitchFamily="34" charset="-122"/>
              </a:rPr>
              <a:t>1000</a:t>
            </a:r>
            <a:r>
              <a:rPr lang="zh-CN" altLang="en-US" sz="1800" b="0" dirty="0">
                <a:latin typeface="微软雅黑" panose="020B0503020204020204" pitchFamily="34" charset="-122"/>
                <a:ea typeface="微软雅黑" panose="020B0503020204020204" pitchFamily="34" charset="-122"/>
              </a:rPr>
              <a:t>美元，而铁路造价是</a:t>
            </a:r>
            <a:r>
              <a:rPr lang="en-US" altLang="zh-CN" sz="1800" b="0" dirty="0">
                <a:latin typeface="微软雅黑" panose="020B0503020204020204" pitchFamily="34" charset="-122"/>
                <a:ea typeface="微软雅黑" panose="020B0503020204020204" pitchFamily="34" charset="-122"/>
              </a:rPr>
              <a:t>36000</a:t>
            </a:r>
            <a:r>
              <a:rPr lang="zh-CN" altLang="en-US" sz="1800" b="0" dirty="0">
                <a:latin typeface="微软雅黑" panose="020B0503020204020204" pitchFamily="34" charset="-122"/>
                <a:ea typeface="微软雅黑" panose="020B0503020204020204" pitchFamily="34" charset="-122"/>
              </a:rPr>
              <a:t>美元</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英里，如果没有资本市场的</a:t>
            </a:r>
            <a:r>
              <a:rPr lang="zh-CN" altLang="en-US" sz="2000" b="0" dirty="0">
                <a:solidFill>
                  <a:srgbClr val="FF0000"/>
                </a:solidFill>
                <a:latin typeface="微软雅黑" panose="020B0503020204020204" pitchFamily="34" charset="-122"/>
                <a:ea typeface="微软雅黑" panose="020B0503020204020204" pitchFamily="34" charset="-122"/>
              </a:rPr>
              <a:t>集资功能</a:t>
            </a:r>
            <a:r>
              <a:rPr lang="zh-CN" altLang="en-US" sz="1800" b="0" dirty="0">
                <a:latin typeface="微软雅黑" panose="020B0503020204020204" pitchFamily="34" charset="-122"/>
                <a:ea typeface="微软雅黑" panose="020B0503020204020204" pitchFamily="34" charset="-122"/>
              </a:rPr>
              <a:t>和</a:t>
            </a:r>
            <a:r>
              <a:rPr lang="zh-CN" altLang="en-US" sz="2000" b="0" dirty="0">
                <a:solidFill>
                  <a:srgbClr val="FF0000"/>
                </a:solidFill>
                <a:latin typeface="微软雅黑" panose="020B0503020204020204" pitchFamily="34" charset="-122"/>
                <a:ea typeface="微软雅黑" panose="020B0503020204020204" pitchFamily="34" charset="-122"/>
              </a:rPr>
              <a:t>风险分担</a:t>
            </a:r>
            <a:r>
              <a:rPr lang="zh-CN" altLang="en-US" sz="1800" b="0" dirty="0">
                <a:latin typeface="微软雅黑" panose="020B0503020204020204" pitchFamily="34" charset="-122"/>
                <a:ea typeface="微软雅黑" panose="020B0503020204020204" pitchFamily="34" charset="-122"/>
              </a:rPr>
              <a:t>功能，建设铁路几乎是人类不可能完成的任务。</a:t>
            </a:r>
          </a:p>
          <a:p>
            <a:pPr marL="0" indent="457200">
              <a:lnSpc>
                <a:spcPct val="150000"/>
              </a:lnSpc>
              <a:buFont typeface="Wingdings" pitchFamily="2" charset="2"/>
              <a:buNone/>
            </a:pPr>
            <a:endParaRPr lang="en-US" altLang="zh-CN" sz="180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42B567FB-3B6A-0B42-B648-A6D43C2CED33}"/>
              </a:ext>
            </a:extLst>
          </p:cNvPr>
          <p:cNvSpPr txBox="1">
            <a:spLocks noChangeArrowheads="1"/>
          </p:cNvSpPr>
          <p:nvPr/>
        </p:nvSpPr>
        <p:spPr bwMode="auto">
          <a:xfrm>
            <a:off x="1403350" y="333375"/>
            <a:ext cx="58737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a:solidFill>
                  <a:schemeClr val="bg1"/>
                </a:solidFill>
                <a:latin typeface="微软雅黑" panose="020B0503020204020204" pitchFamily="34" charset="-122"/>
                <a:ea typeface="微软雅黑" panose="020B0503020204020204" pitchFamily="34" charset="-122"/>
                <a:cs typeface="黑体" panose="02010609060101010101" pitchFamily="49" charset="-122"/>
              </a:rPr>
              <a:t>一、史鉴：产业史告诉我们什么？</a:t>
            </a:r>
            <a:endParaRPr lang="zh-CN" altLang="en-US" sz="360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175720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06FFC-D598-444B-9A9A-E9924143CFE3}"/>
              </a:ext>
            </a:extLst>
          </p:cNvPr>
          <p:cNvSpPr>
            <a:spLocks noGrp="1"/>
          </p:cNvSpPr>
          <p:nvPr>
            <p:ph type="title"/>
          </p:nvPr>
        </p:nvSpPr>
        <p:spPr/>
        <p:txBody>
          <a:bodyPr/>
          <a:lstStyle/>
          <a:p>
            <a:r>
              <a:rPr kumimoji="1" lang="en-US" altLang="zh-CN" dirty="0"/>
              <a:t>About me</a:t>
            </a:r>
            <a:endParaRPr kumimoji="1" lang="zh-CN" altLang="en-US" dirty="0"/>
          </a:p>
        </p:txBody>
      </p:sp>
      <p:pic>
        <p:nvPicPr>
          <p:cNvPr id="4" name="图片 3">
            <a:extLst>
              <a:ext uri="{FF2B5EF4-FFF2-40B4-BE49-F238E27FC236}">
                <a16:creationId xmlns:a16="http://schemas.microsoft.com/office/drawing/2014/main" id="{23DCEFEE-DEA1-624A-B981-7C29FBF89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12" y="1484784"/>
            <a:ext cx="7956376" cy="3399253"/>
          </a:xfrm>
          <a:prstGeom prst="rect">
            <a:avLst/>
          </a:prstGeom>
        </p:spPr>
      </p:pic>
      <p:sp>
        <p:nvSpPr>
          <p:cNvPr id="5" name="矩形 4">
            <a:extLst>
              <a:ext uri="{FF2B5EF4-FFF2-40B4-BE49-F238E27FC236}">
                <a16:creationId xmlns:a16="http://schemas.microsoft.com/office/drawing/2014/main" id="{121BEA5C-D01C-8640-8B27-63FEC9E99009}"/>
              </a:ext>
            </a:extLst>
          </p:cNvPr>
          <p:cNvSpPr/>
          <p:nvPr/>
        </p:nvSpPr>
        <p:spPr>
          <a:xfrm>
            <a:off x="5724128" y="517725"/>
            <a:ext cx="3147015" cy="369332"/>
          </a:xfrm>
          <a:prstGeom prst="rect">
            <a:avLst/>
          </a:prstGeom>
        </p:spPr>
        <p:txBody>
          <a:bodyPr wrap="none">
            <a:spAutoFit/>
          </a:bodyPr>
          <a:lstStyle/>
          <a:p>
            <a:r>
              <a:rPr lang="zh-CN" altLang="en-US" dirty="0">
                <a:solidFill>
                  <a:srgbClr val="FF0000"/>
                </a:solidFill>
              </a:rPr>
              <a:t>https://mengtaopku.github.io/</a:t>
            </a:r>
          </a:p>
        </p:txBody>
      </p:sp>
    </p:spTree>
    <p:extLst>
      <p:ext uri="{BB962C8B-B14F-4D97-AF65-F5344CB8AC3E}">
        <p14:creationId xmlns:p14="http://schemas.microsoft.com/office/powerpoint/2010/main" val="257796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6">
            <a:extLst>
              <a:ext uri="{FF2B5EF4-FFF2-40B4-BE49-F238E27FC236}">
                <a16:creationId xmlns:a16="http://schemas.microsoft.com/office/drawing/2014/main" id="{6D97CC60-8247-C440-8BF4-4FEF0A809DFE}"/>
              </a:ext>
            </a:extLst>
          </p:cNvPr>
          <p:cNvSpPr>
            <a:spLocks noGrp="1" noChangeArrowheads="1"/>
          </p:cNvSpPr>
          <p:nvPr>
            <p:ph idx="1"/>
          </p:nvPr>
        </p:nvSpPr>
        <p:spPr>
          <a:xfrm>
            <a:off x="1116013" y="1544638"/>
            <a:ext cx="7127875" cy="3659187"/>
          </a:xfrm>
        </p:spPr>
        <p:txBody>
          <a:bodyPr/>
          <a:lstStyle/>
          <a:p>
            <a:pPr marL="0" indent="457200">
              <a:lnSpc>
                <a:spcPct val="150000"/>
              </a:lnSpc>
              <a:spcBef>
                <a:spcPts val="1500"/>
              </a:spcBef>
              <a:buFont typeface="Wingdings" pitchFamily="2" charset="2"/>
              <a:buNone/>
            </a:pPr>
            <a:r>
              <a:rPr lang="zh-CN" altLang="en-US" sz="1800" b="0">
                <a:latin typeface="微软雅黑" panose="020B0503020204020204" pitchFamily="34" charset="-122"/>
                <a:ea typeface="微软雅黑" panose="020B0503020204020204" pitchFamily="34" charset="-122"/>
              </a:rPr>
              <a:t>美国</a:t>
            </a:r>
            <a:r>
              <a:rPr lang="en-US" altLang="zh-CN" sz="1800" b="0">
                <a:latin typeface="微软雅黑" panose="020B0503020204020204" pitchFamily="34" charset="-122"/>
                <a:ea typeface="微软雅黑" panose="020B0503020204020204" pitchFamily="34" charset="-122"/>
              </a:rPr>
              <a:t>1935</a:t>
            </a:r>
            <a:r>
              <a:rPr lang="zh-CN" altLang="en-US" sz="1800" b="0">
                <a:latin typeface="微软雅黑" panose="020B0503020204020204" pitchFamily="34" charset="-122"/>
                <a:ea typeface="微软雅黑" panose="020B0503020204020204" pitchFamily="34" charset="-122"/>
              </a:rPr>
              <a:t>年运营铁路达到</a:t>
            </a:r>
            <a:r>
              <a:rPr lang="en-US" altLang="zh-CN" sz="1800" b="0">
                <a:latin typeface="微软雅黑" panose="020B0503020204020204" pitchFamily="34" charset="-122"/>
                <a:ea typeface="微软雅黑" panose="020B0503020204020204" pitchFamily="34" charset="-122"/>
              </a:rPr>
              <a:t>1000</a:t>
            </a:r>
            <a:r>
              <a:rPr lang="zh-CN" altLang="en-US" sz="1800" b="0">
                <a:latin typeface="微软雅黑" panose="020B0503020204020204" pitchFamily="34" charset="-122"/>
                <a:ea typeface="微软雅黑" panose="020B0503020204020204" pitchFamily="34" charset="-122"/>
              </a:rPr>
              <a:t>英里，</a:t>
            </a:r>
            <a:r>
              <a:rPr lang="en-US" altLang="zh-CN" sz="1800" b="0">
                <a:latin typeface="微软雅黑" panose="020B0503020204020204" pitchFamily="34" charset="-122"/>
                <a:ea typeface="微软雅黑" panose="020B0503020204020204" pitchFamily="34" charset="-122"/>
              </a:rPr>
              <a:t>1850</a:t>
            </a:r>
            <a:r>
              <a:rPr lang="zh-CN" altLang="en-US" sz="1800" b="0">
                <a:latin typeface="微软雅黑" panose="020B0503020204020204" pitchFamily="34" charset="-122"/>
                <a:ea typeface="微软雅黑" panose="020B0503020204020204" pitchFamily="34" charset="-122"/>
              </a:rPr>
              <a:t>年时达到了</a:t>
            </a:r>
            <a:r>
              <a:rPr lang="en-US" altLang="zh-CN" sz="1800" b="0">
                <a:latin typeface="微软雅黑" panose="020B0503020204020204" pitchFamily="34" charset="-122"/>
                <a:ea typeface="微软雅黑" panose="020B0503020204020204" pitchFamily="34" charset="-122"/>
              </a:rPr>
              <a:t>1</a:t>
            </a:r>
            <a:r>
              <a:rPr lang="zh-CN" altLang="en-US" sz="1800" b="0">
                <a:latin typeface="微软雅黑" panose="020B0503020204020204" pitchFamily="34" charset="-122"/>
                <a:ea typeface="微软雅黑" panose="020B0503020204020204" pitchFamily="34" charset="-122"/>
              </a:rPr>
              <a:t>万英里，</a:t>
            </a:r>
            <a:r>
              <a:rPr lang="en-US" altLang="zh-CN" sz="1800" b="0">
                <a:latin typeface="微软雅黑" panose="020B0503020204020204" pitchFamily="34" charset="-122"/>
                <a:ea typeface="微软雅黑" panose="020B0503020204020204" pitchFamily="34" charset="-122"/>
              </a:rPr>
              <a:t>1861</a:t>
            </a:r>
            <a:r>
              <a:rPr lang="zh-CN" altLang="en-US" sz="1800" b="0">
                <a:latin typeface="微软雅黑" panose="020B0503020204020204" pitchFamily="34" charset="-122"/>
                <a:ea typeface="微软雅黑" panose="020B0503020204020204" pitchFamily="34" charset="-122"/>
              </a:rPr>
              <a:t>年南北战争爆发时达到</a:t>
            </a:r>
            <a:r>
              <a:rPr lang="en-US" altLang="zh-CN" sz="1800" b="0">
                <a:latin typeface="微软雅黑" panose="020B0503020204020204" pitchFamily="34" charset="-122"/>
                <a:ea typeface="微软雅黑" panose="020B0503020204020204" pitchFamily="34" charset="-122"/>
              </a:rPr>
              <a:t>3</a:t>
            </a:r>
            <a:r>
              <a:rPr lang="zh-CN" altLang="en-US" sz="1800" b="0">
                <a:latin typeface="微软雅黑" panose="020B0503020204020204" pitchFamily="34" charset="-122"/>
                <a:ea typeface="微软雅黑" panose="020B0503020204020204" pitchFamily="34" charset="-122"/>
              </a:rPr>
              <a:t>万英里。</a:t>
            </a:r>
            <a:endParaRPr lang="en-US" altLang="zh-CN" sz="1800" b="0">
              <a:latin typeface="微软雅黑" panose="020B0503020204020204" pitchFamily="34" charset="-122"/>
              <a:ea typeface="微软雅黑" panose="020B0503020204020204" pitchFamily="34" charset="-122"/>
            </a:endParaRPr>
          </a:p>
          <a:p>
            <a:pPr marL="0" indent="457200">
              <a:lnSpc>
                <a:spcPct val="150000"/>
              </a:lnSpc>
              <a:spcBef>
                <a:spcPts val="1500"/>
              </a:spcBef>
              <a:buFont typeface="Wingdings" pitchFamily="2" charset="2"/>
              <a:buNone/>
            </a:pPr>
            <a:r>
              <a:rPr lang="zh-CN" altLang="en-US" sz="1800" b="0">
                <a:latin typeface="微软雅黑" panose="020B0503020204020204" pitchFamily="34" charset="-122"/>
                <a:ea typeface="微软雅黑" panose="020B0503020204020204" pitchFamily="34" charset="-122"/>
              </a:rPr>
              <a:t>伴随和推动这个过程的，是铁路证券的繁荣：铁路证券量大（</a:t>
            </a:r>
            <a:r>
              <a:rPr lang="en-US" altLang="zh-CN" sz="1800" b="0">
                <a:latin typeface="微软雅黑" panose="020B0503020204020204" pitchFamily="34" charset="-122"/>
                <a:ea typeface="微软雅黑" panose="020B0503020204020204" pitchFamily="34" charset="-122"/>
              </a:rPr>
              <a:t>1835</a:t>
            </a:r>
            <a:r>
              <a:rPr lang="zh-CN" altLang="en-US" sz="1800" b="0">
                <a:latin typeface="微软雅黑" panose="020B0503020204020204" pitchFamily="34" charset="-122"/>
                <a:ea typeface="微软雅黑" panose="020B0503020204020204" pitchFamily="34" charset="-122"/>
              </a:rPr>
              <a:t>年</a:t>
            </a:r>
            <a:r>
              <a:rPr lang="en-US" altLang="zh-CN" sz="1800" b="0">
                <a:latin typeface="微软雅黑" panose="020B0503020204020204" pitchFamily="34" charset="-122"/>
                <a:ea typeface="微软雅黑" panose="020B0503020204020204" pitchFamily="34" charset="-122"/>
              </a:rPr>
              <a:t>3</a:t>
            </a:r>
            <a:r>
              <a:rPr lang="zh-CN" altLang="en-US" sz="1800" b="0">
                <a:latin typeface="微软雅黑" panose="020B0503020204020204" pitchFamily="34" charset="-122"/>
                <a:ea typeface="微软雅黑" panose="020B0503020204020204" pitchFamily="34" charset="-122"/>
              </a:rPr>
              <a:t>只铁路股，</a:t>
            </a:r>
            <a:r>
              <a:rPr lang="en-US" altLang="zh-CN" sz="1800" b="0">
                <a:latin typeface="微软雅黑" panose="020B0503020204020204" pitchFamily="34" charset="-122"/>
                <a:ea typeface="微软雅黑" panose="020B0503020204020204" pitchFamily="34" charset="-122"/>
              </a:rPr>
              <a:t>1840</a:t>
            </a:r>
            <a:r>
              <a:rPr lang="zh-CN" altLang="en-US" sz="1800" b="0">
                <a:latin typeface="微软雅黑" panose="020B0503020204020204" pitchFamily="34" charset="-122"/>
                <a:ea typeface="微软雅黑" panose="020B0503020204020204" pitchFamily="34" charset="-122"/>
              </a:rPr>
              <a:t>年</a:t>
            </a:r>
            <a:r>
              <a:rPr lang="en-US" altLang="zh-CN" sz="1800" b="0">
                <a:latin typeface="微软雅黑" panose="020B0503020204020204" pitchFamily="34" charset="-122"/>
                <a:ea typeface="微软雅黑" panose="020B0503020204020204" pitchFamily="34" charset="-122"/>
              </a:rPr>
              <a:t>10</a:t>
            </a:r>
            <a:r>
              <a:rPr lang="zh-CN" altLang="en-US" sz="1800" b="0">
                <a:latin typeface="微软雅黑" panose="020B0503020204020204" pitchFamily="34" charset="-122"/>
                <a:ea typeface="微软雅黑" panose="020B0503020204020204" pitchFamily="34" charset="-122"/>
              </a:rPr>
              <a:t>只，</a:t>
            </a:r>
            <a:r>
              <a:rPr lang="en-US" altLang="zh-CN" sz="1800" b="0">
                <a:latin typeface="微软雅黑" panose="020B0503020204020204" pitchFamily="34" charset="-122"/>
                <a:ea typeface="微软雅黑" panose="020B0503020204020204" pitchFamily="34" charset="-122"/>
              </a:rPr>
              <a:t>1850</a:t>
            </a:r>
            <a:r>
              <a:rPr lang="zh-CN" altLang="en-US" sz="1800" b="0">
                <a:latin typeface="微软雅黑" panose="020B0503020204020204" pitchFamily="34" charset="-122"/>
                <a:ea typeface="微软雅黑" panose="020B0503020204020204" pitchFamily="34" charset="-122"/>
              </a:rPr>
              <a:t>年</a:t>
            </a:r>
            <a:r>
              <a:rPr lang="en-US" altLang="zh-CN" sz="1800" b="0">
                <a:latin typeface="微软雅黑" panose="020B0503020204020204" pitchFamily="34" charset="-122"/>
                <a:ea typeface="微软雅黑" panose="020B0503020204020204" pitchFamily="34" charset="-122"/>
              </a:rPr>
              <a:t>38</a:t>
            </a:r>
            <a:r>
              <a:rPr lang="zh-CN" altLang="en-US" sz="1800" b="0">
                <a:latin typeface="微软雅黑" panose="020B0503020204020204" pitchFamily="34" charset="-122"/>
                <a:ea typeface="微软雅黑" panose="020B0503020204020204" pitchFamily="34" charset="-122"/>
              </a:rPr>
              <a:t>只，南北战争爆发时铁路股票和债券相当于美国证券的</a:t>
            </a:r>
            <a:r>
              <a:rPr lang="en-US" altLang="zh-CN" sz="1800" b="0">
                <a:latin typeface="微软雅黑" panose="020B0503020204020204" pitchFamily="34" charset="-122"/>
                <a:ea typeface="微软雅黑" panose="020B0503020204020204" pitchFamily="34" charset="-122"/>
              </a:rPr>
              <a:t>1/3</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券商业务多</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拉动人才和资金进入资本市场</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创造更多证券</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资本市场进一步繁荣</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融资更快更多</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铁路修建得更快更多</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投资收益和经济繁荣，回报投资者</a:t>
            </a:r>
            <a:r>
              <a:rPr lang="en-US" altLang="zh-CN" sz="1800" b="0">
                <a:latin typeface="微软雅黑" panose="020B0503020204020204" pitchFamily="34" charset="-122"/>
                <a:ea typeface="微软雅黑" panose="020B0503020204020204" pitchFamily="34" charset="-122"/>
              </a:rPr>
              <a:t>……</a:t>
            </a:r>
          </a:p>
          <a:p>
            <a:pPr marL="0" indent="457200">
              <a:lnSpc>
                <a:spcPct val="150000"/>
              </a:lnSpc>
              <a:spcBef>
                <a:spcPts val="1500"/>
              </a:spcBef>
              <a:buFont typeface="Wingdings" pitchFamily="2" charset="2"/>
              <a:buNone/>
            </a:pPr>
            <a:endParaRPr lang="en-US" altLang="zh-CN" sz="180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0FB5DD46-4384-9749-A8DE-863C6680A4A8}"/>
              </a:ext>
            </a:extLst>
          </p:cNvPr>
          <p:cNvSpPr txBox="1">
            <a:spLocks noChangeArrowheads="1"/>
          </p:cNvSpPr>
          <p:nvPr/>
        </p:nvSpPr>
        <p:spPr bwMode="auto">
          <a:xfrm>
            <a:off x="1116013" y="333375"/>
            <a:ext cx="58737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a:solidFill>
                  <a:schemeClr val="bg1"/>
                </a:solidFill>
                <a:latin typeface="微软雅黑" panose="020B0503020204020204" pitchFamily="34" charset="-122"/>
                <a:ea typeface="微软雅黑" panose="020B0503020204020204" pitchFamily="34" charset="-122"/>
                <a:cs typeface="黑体" panose="02010609060101010101" pitchFamily="49" charset="-122"/>
              </a:rPr>
              <a:t>一、史鉴：产业史告诉我们什么？</a:t>
            </a:r>
            <a:endParaRPr lang="zh-CN" altLang="en-US" sz="360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360870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6">
            <a:extLst>
              <a:ext uri="{FF2B5EF4-FFF2-40B4-BE49-F238E27FC236}">
                <a16:creationId xmlns:a16="http://schemas.microsoft.com/office/drawing/2014/main" id="{CF48CD50-DD5D-7A46-B8FC-7B99E0D6F8B9}"/>
              </a:ext>
            </a:extLst>
          </p:cNvPr>
          <p:cNvSpPr>
            <a:spLocks noGrp="1" noChangeArrowheads="1"/>
          </p:cNvSpPr>
          <p:nvPr>
            <p:ph idx="1"/>
          </p:nvPr>
        </p:nvSpPr>
        <p:spPr>
          <a:xfrm>
            <a:off x="1042988" y="1412875"/>
            <a:ext cx="7345362" cy="5214938"/>
          </a:xfrm>
        </p:spPr>
        <p:txBody>
          <a:bodyPr/>
          <a:lstStyle/>
          <a:p>
            <a:pPr marL="0" indent="457200">
              <a:lnSpc>
                <a:spcPct val="120000"/>
              </a:lnSpc>
              <a:spcBef>
                <a:spcPts val="500"/>
              </a:spcBef>
              <a:buFont typeface="Wingdings" pitchFamily="2" charset="2"/>
              <a:buNone/>
            </a:pPr>
            <a:r>
              <a:rPr lang="zh-CN" altLang="en-US" sz="1800">
                <a:latin typeface="微软雅黑" panose="020B0503020204020204" pitchFamily="34" charset="-122"/>
                <a:ea typeface="微软雅黑" panose="020B0503020204020204" pitchFamily="34" charset="-122"/>
              </a:rPr>
              <a:t> </a:t>
            </a:r>
            <a:r>
              <a:rPr lang="zh-CN" altLang="en-US" sz="1800" b="0">
                <a:latin typeface="微软雅黑" panose="020B0503020204020204" pitchFamily="34" charset="-122"/>
                <a:ea typeface="微软雅黑" panose="020B0503020204020204" pitchFamily="34" charset="-122"/>
              </a:rPr>
              <a:t>资本市场与铁路产业之间形成了相互推动、互为因果的互动循环。没有铁路产业的发展，就不会有铁路证券的狂潮；没有铁路证券的狂潮，就不会有铁路产业的发展。</a:t>
            </a:r>
            <a:r>
              <a:rPr lang="en-US" altLang="zh-CN" sz="1800" b="0">
                <a:latin typeface="微软雅黑" panose="020B0503020204020204" pitchFamily="34" charset="-122"/>
                <a:ea typeface="微软雅黑" panose="020B0503020204020204" pitchFamily="34" charset="-122"/>
              </a:rPr>
              <a:t>19</a:t>
            </a:r>
            <a:r>
              <a:rPr lang="zh-CN" altLang="en-US" sz="1800" b="0">
                <a:latin typeface="微软雅黑" panose="020B0503020204020204" pitchFamily="34" charset="-122"/>
                <a:ea typeface="微软雅黑" panose="020B0503020204020204" pitchFamily="34" charset="-122"/>
              </a:rPr>
              <a:t>世纪人类经济和社会发展的最强力，就在资本市场的铁路证券投机狂潮和泡沫中滚滚向前！</a:t>
            </a:r>
            <a:endParaRPr lang="en-US" altLang="zh-CN" sz="1800" b="0">
              <a:latin typeface="微软雅黑" panose="020B0503020204020204" pitchFamily="34" charset="-122"/>
              <a:ea typeface="微软雅黑" panose="020B0503020204020204" pitchFamily="34" charset="-122"/>
            </a:endParaRPr>
          </a:p>
          <a:p>
            <a:pPr marL="0" indent="457200">
              <a:lnSpc>
                <a:spcPct val="120000"/>
              </a:lnSpc>
              <a:spcBef>
                <a:spcPts val="500"/>
              </a:spcBef>
              <a:buFont typeface="Wingdings" pitchFamily="2" charset="2"/>
              <a:buNone/>
            </a:pPr>
            <a:r>
              <a:rPr lang="zh-CN" altLang="en-US" sz="1800" b="0">
                <a:latin typeface="微软雅黑" panose="020B0503020204020204" pitchFamily="34" charset="-122"/>
                <a:ea typeface="微软雅黑" panose="020B0503020204020204" pitchFamily="34" charset="-122"/>
              </a:rPr>
              <a:t>铁路的发展带动了人类重工业的崛起：钢铁、机车、车厢、煤炭、矿业、物产 。每一个主导产业领域，都演绎着“铁路产业与资本市场”之间的互动故事，其事异、其理同。</a:t>
            </a:r>
            <a:endParaRPr lang="en-US" altLang="zh-CN" sz="1800" b="0">
              <a:latin typeface="微软雅黑" panose="020B0503020204020204" pitchFamily="34" charset="-122"/>
              <a:ea typeface="微软雅黑" panose="020B0503020204020204" pitchFamily="34" charset="-122"/>
            </a:endParaRPr>
          </a:p>
          <a:p>
            <a:pPr marL="0" indent="457200">
              <a:lnSpc>
                <a:spcPct val="120000"/>
              </a:lnSpc>
              <a:spcBef>
                <a:spcPts val="500"/>
              </a:spcBef>
              <a:buFont typeface="Wingdings" pitchFamily="2" charset="2"/>
              <a:buNone/>
            </a:pPr>
            <a:r>
              <a:rPr lang="zh-CN" altLang="en-US" sz="1800" b="0">
                <a:latin typeface="微软雅黑" panose="020B0503020204020204" pitchFamily="34" charset="-122"/>
                <a:ea typeface="微软雅黑" panose="020B0503020204020204" pitchFamily="34" charset="-122"/>
              </a:rPr>
              <a:t>后来的汽车、飞机、化工、塑料、铝工业、电子、生物、互联网，当前的人工智能、外太空探索、基因和细胞工程等，无不如此。</a:t>
            </a:r>
            <a:endParaRPr lang="en-US" altLang="zh-CN" sz="1800" b="0">
              <a:latin typeface="微软雅黑" panose="020B0503020204020204" pitchFamily="34" charset="-122"/>
              <a:ea typeface="微软雅黑" panose="020B0503020204020204" pitchFamily="34" charset="-122"/>
            </a:endParaRPr>
          </a:p>
          <a:p>
            <a:pPr marL="0" indent="457200">
              <a:lnSpc>
                <a:spcPct val="120000"/>
              </a:lnSpc>
              <a:spcBef>
                <a:spcPts val="500"/>
              </a:spcBef>
              <a:buFont typeface="Wingdings" pitchFamily="2" charset="2"/>
              <a:buNone/>
            </a:pPr>
            <a:r>
              <a:rPr lang="zh-CN" altLang="en-US" sz="1800" b="0">
                <a:latin typeface="微软雅黑" panose="020B0503020204020204" pitchFamily="34" charset="-122"/>
                <a:ea typeface="微软雅黑" panose="020B0503020204020204" pitchFamily="34" charset="-122"/>
              </a:rPr>
              <a:t>人类的科技进步史、产业兴衰史、资本浪潮史，犹如鸡生蛋蛋生鸡，相生互动，推动着人类经济和社会的演变。</a:t>
            </a:r>
            <a:endParaRPr lang="en-US" altLang="zh-CN" sz="1800" b="0">
              <a:latin typeface="微软雅黑" panose="020B0503020204020204" pitchFamily="34" charset="-122"/>
              <a:ea typeface="微软雅黑" panose="020B0503020204020204" pitchFamily="34" charset="-122"/>
            </a:endParaRPr>
          </a:p>
          <a:p>
            <a:pPr marL="0" indent="457200">
              <a:lnSpc>
                <a:spcPct val="120000"/>
              </a:lnSpc>
              <a:spcBef>
                <a:spcPts val="500"/>
              </a:spcBef>
              <a:buFont typeface="Wingdings" pitchFamily="2" charset="2"/>
              <a:buNone/>
            </a:pPr>
            <a:r>
              <a:rPr lang="zh-CN" altLang="en-US" sz="1800" b="0">
                <a:latin typeface="微软雅黑" panose="020B0503020204020204" pitchFamily="34" charset="-122"/>
                <a:ea typeface="微软雅黑" panose="020B0503020204020204" pitchFamily="34" charset="-122"/>
              </a:rPr>
              <a:t>回到话题“资本市场与企业成长”，我们需要深知：每一轮资本市场的浪潮，都崛起那个时代的明星企业和大型公司，而浪潮退去的时候，也是成批的泡沫企业倒下。资本市场周期，对企业的生存与发展，至关重要。</a:t>
            </a:r>
            <a:endParaRPr lang="en-US" altLang="zh-CN" sz="1800" b="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55F7F28F-2961-C049-AB1E-95689BA81D79}"/>
              </a:ext>
            </a:extLst>
          </p:cNvPr>
          <p:cNvSpPr txBox="1">
            <a:spLocks noChangeArrowheads="1"/>
          </p:cNvSpPr>
          <p:nvPr/>
        </p:nvSpPr>
        <p:spPr bwMode="auto">
          <a:xfrm>
            <a:off x="1403350" y="333375"/>
            <a:ext cx="58737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a:solidFill>
                  <a:schemeClr val="bg1"/>
                </a:solidFill>
                <a:latin typeface="微软雅黑" panose="020B0503020204020204" pitchFamily="34" charset="-122"/>
                <a:ea typeface="微软雅黑" panose="020B0503020204020204" pitchFamily="34" charset="-122"/>
                <a:cs typeface="黑体" panose="02010609060101010101" pitchFamily="49" charset="-122"/>
              </a:rPr>
              <a:t>一、史鉴：产业史告诉我们什么？</a:t>
            </a:r>
            <a:endParaRPr lang="zh-CN" altLang="en-US" sz="360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p:txBody>
      </p:sp>
    </p:spTree>
    <p:extLst>
      <p:ext uri="{BB962C8B-B14F-4D97-AF65-F5344CB8AC3E}">
        <p14:creationId xmlns:p14="http://schemas.microsoft.com/office/powerpoint/2010/main" val="246719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a:extLst>
              <a:ext uri="{FF2B5EF4-FFF2-40B4-BE49-F238E27FC236}">
                <a16:creationId xmlns:a16="http://schemas.microsoft.com/office/drawing/2014/main" id="{3BA5B336-FE09-A549-A91F-CD8477253266}"/>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EA6E513-06D6-7E43-BED9-2E4ECAF821D6}" type="slidenum">
              <a:rPr lang="zh-CN" altLang="en-US" sz="1200" b="0">
                <a:solidFill>
                  <a:srgbClr val="595959"/>
                </a:solidFill>
                <a:ea typeface="宋体" panose="02010600030101010101" pitchFamily="2" charset="-122"/>
                <a:cs typeface="方正中等线简体"/>
              </a:rPr>
              <a:pPr>
                <a:lnSpc>
                  <a:spcPct val="100000"/>
                </a:lnSpc>
                <a:spcBef>
                  <a:spcPct val="0"/>
                </a:spcBef>
                <a:buClrTx/>
                <a:buFontTx/>
                <a:buNone/>
              </a:pPr>
              <a:t>22</a:t>
            </a:fld>
            <a:endParaRPr lang="en-US" altLang="zh-CN" sz="1200" b="0">
              <a:solidFill>
                <a:srgbClr val="595959"/>
              </a:solidFill>
              <a:ea typeface="宋体" panose="02010600030101010101" pitchFamily="2" charset="-122"/>
              <a:cs typeface="方正中等线简体"/>
            </a:endParaRPr>
          </a:p>
        </p:txBody>
      </p:sp>
      <p:sp>
        <p:nvSpPr>
          <p:cNvPr id="43011" name="Rectangle 2">
            <a:extLst>
              <a:ext uri="{FF2B5EF4-FFF2-40B4-BE49-F238E27FC236}">
                <a16:creationId xmlns:a16="http://schemas.microsoft.com/office/drawing/2014/main" id="{D24DC42B-9F09-AF48-9004-06D2DC8D140A}"/>
              </a:ext>
            </a:extLst>
          </p:cNvPr>
          <p:cNvSpPr>
            <a:spLocks noGrp="1" noChangeArrowheads="1"/>
          </p:cNvSpPr>
          <p:nvPr>
            <p:ph type="title"/>
          </p:nvPr>
        </p:nvSpPr>
        <p:spPr>
          <a:xfrm>
            <a:off x="642938" y="403225"/>
            <a:ext cx="8072437" cy="862013"/>
          </a:xfrm>
        </p:spPr>
        <p:txBody>
          <a:bodyPr/>
          <a:lstStyle/>
          <a:p>
            <a:pPr algn="l"/>
            <a:r>
              <a:rPr lang="zh-CN" altLang="en-US">
                <a:latin typeface="微软雅黑" panose="020B0503020204020204" pitchFamily="34" charset="-122"/>
                <a:ea typeface="微软雅黑" panose="020B0503020204020204" pitchFamily="34" charset="-122"/>
              </a:rPr>
              <a:t>一、史鉴：产业史告诉我们什么？</a:t>
            </a:r>
            <a:br>
              <a:rPr lang="zh-CN" altLang="en-US" sz="4800">
                <a:latin typeface="微软雅黑" panose="020B0503020204020204" pitchFamily="34" charset="-122"/>
                <a:ea typeface="微软雅黑" panose="020B0503020204020204" pitchFamily="34" charset="-122"/>
              </a:rPr>
            </a:br>
            <a:endParaRPr lang="zh-CN" altLang="en-US">
              <a:ea typeface="宋体" panose="02010600030101010101" pitchFamily="2" charset="-122"/>
            </a:endParaRPr>
          </a:p>
        </p:txBody>
      </p:sp>
      <p:sp>
        <p:nvSpPr>
          <p:cNvPr id="1433603" name="Rectangle 3">
            <a:extLst>
              <a:ext uri="{FF2B5EF4-FFF2-40B4-BE49-F238E27FC236}">
                <a16:creationId xmlns:a16="http://schemas.microsoft.com/office/drawing/2014/main" id="{1D4B0EAE-2D21-D949-AB98-792B68829D2B}"/>
              </a:ext>
            </a:extLst>
          </p:cNvPr>
          <p:cNvSpPr>
            <a:spLocks noChangeArrowheads="1"/>
          </p:cNvSpPr>
          <p:nvPr/>
        </p:nvSpPr>
        <p:spPr bwMode="auto">
          <a:xfrm>
            <a:off x="214313" y="1371600"/>
            <a:ext cx="8786812"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81000" indent="-381000" defTabSz="7620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defTabSz="76200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defTabSz="7620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Clr>
                <a:srgbClr val="000099"/>
              </a:buClr>
              <a:buSzPct val="50000"/>
              <a:buFont typeface="Wingdings" pitchFamily="2" charset="2"/>
              <a:buNone/>
            </a:pPr>
            <a:r>
              <a:rPr lang="zh-CN" altLang="en-US" sz="2000" b="0" dirty="0">
                <a:solidFill>
                  <a:srgbClr val="333399"/>
                </a:solidFill>
                <a:latin typeface="宋体" panose="02010600030101010101" pitchFamily="2" charset="-122"/>
                <a:ea typeface="宋体" panose="02010600030101010101" pitchFamily="2" charset="-122"/>
                <a:cs typeface="方正中等线简体"/>
              </a:rPr>
              <a:t>                </a:t>
            </a:r>
            <a:r>
              <a:rPr lang="zh-CN" altLang="en-US" sz="2000" b="0" dirty="0">
                <a:solidFill>
                  <a:schemeClr val="tx1"/>
                </a:solidFill>
                <a:latin typeface="宋体" panose="02010600030101010101" pitchFamily="2" charset="-122"/>
                <a:ea typeface="宋体" panose="02010600030101010101" pitchFamily="2" charset="-122"/>
                <a:cs typeface="方正中等线简体"/>
              </a:rPr>
              <a:t>北美产业的摩根时代（</a:t>
            </a:r>
            <a:r>
              <a:rPr lang="en-US" altLang="zh-CN" sz="2000" b="0" dirty="0">
                <a:solidFill>
                  <a:schemeClr val="tx1"/>
                </a:solidFill>
                <a:latin typeface="宋体" panose="02010600030101010101" pitchFamily="2" charset="-122"/>
                <a:ea typeface="宋体" panose="02010600030101010101" pitchFamily="2" charset="-122"/>
                <a:cs typeface="方正中等线简体"/>
              </a:rPr>
              <a:t>1880-1920</a:t>
            </a:r>
            <a:r>
              <a:rPr lang="zh-CN" altLang="en-US" sz="2000" b="0" dirty="0">
                <a:solidFill>
                  <a:schemeClr val="tx1"/>
                </a:solidFill>
                <a:latin typeface="宋体" panose="02010600030101010101" pitchFamily="2" charset="-122"/>
                <a:ea typeface="宋体" panose="02010600030101010101" pitchFamily="2" charset="-122"/>
                <a:cs typeface="方正中等线简体"/>
              </a:rPr>
              <a:t>年）</a:t>
            </a: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  背景：</a:t>
            </a: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      </a:t>
            </a:r>
            <a:r>
              <a:rPr lang="en-US" altLang="zh-CN" sz="2000" b="0" dirty="0">
                <a:solidFill>
                  <a:schemeClr val="tx1"/>
                </a:solidFill>
                <a:latin typeface="宋体" panose="02010600030101010101" pitchFamily="2" charset="-122"/>
                <a:ea typeface="宋体" panose="02010600030101010101" pitchFamily="2" charset="-122"/>
                <a:cs typeface="方正中等线简体"/>
              </a:rPr>
              <a:t>a</a:t>
            </a:r>
            <a:r>
              <a:rPr lang="zh-CN" altLang="en-US" sz="2000" b="0" dirty="0">
                <a:solidFill>
                  <a:schemeClr val="tx1"/>
                </a:solidFill>
                <a:latin typeface="宋体" panose="02010600030101010101" pitchFamily="2" charset="-122"/>
                <a:ea typeface="宋体" panose="02010600030101010101" pitchFamily="2" charset="-122"/>
                <a:cs typeface="方正中等线简体"/>
              </a:rPr>
              <a:t>、铁路、通讯及动力发展，为统一大市场和大产业的形成准备了条件</a:t>
            </a: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      </a:t>
            </a:r>
            <a:r>
              <a:rPr lang="en-US" altLang="zh-CN" sz="2000" b="0" dirty="0">
                <a:solidFill>
                  <a:schemeClr val="tx1"/>
                </a:solidFill>
                <a:latin typeface="宋体" panose="02010600030101010101" pitchFamily="2" charset="-122"/>
                <a:ea typeface="宋体" panose="02010600030101010101" pitchFamily="2" charset="-122"/>
                <a:cs typeface="方正中等线简体"/>
              </a:rPr>
              <a:t>b</a:t>
            </a:r>
            <a:r>
              <a:rPr lang="zh-CN" altLang="en-US" sz="2000" b="0" dirty="0">
                <a:solidFill>
                  <a:schemeClr val="tx1"/>
                </a:solidFill>
                <a:latin typeface="宋体" panose="02010600030101010101" pitchFamily="2" charset="-122"/>
                <a:ea typeface="宋体" panose="02010600030101010101" pitchFamily="2" charset="-122"/>
                <a:cs typeface="方正中等线简体"/>
              </a:rPr>
              <a:t>、产业结构的格局：低水平低起点重复建设，厂商林立，恶性竞争，价格战硝烟四起，市场秩序混乱，全行业亏损，产业整体失效。行业内厂商生存维艰、一筹莫展。</a:t>
            </a: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  后果：</a:t>
            </a: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  产业失效，厂商大面积亏损，危及银行信贷资金安全，金融危机形势严峻</a:t>
            </a:r>
          </a:p>
        </p:txBody>
      </p:sp>
    </p:spTree>
    <p:extLst>
      <p:ext uri="{BB962C8B-B14F-4D97-AF65-F5344CB8AC3E}">
        <p14:creationId xmlns:p14="http://schemas.microsoft.com/office/powerpoint/2010/main" val="9816830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 calcmode="lin" valueType="num">
                                      <p:cBhvr additive="base">
                                        <p:cTn id="7" dur="500" fill="hold"/>
                                        <p:tgtEl>
                                          <p:spTgt spid="143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03">
                                            <p:txEl>
                                              <p:pRg st="1" end="1"/>
                                            </p:txEl>
                                          </p:spTgt>
                                        </p:tgtEl>
                                        <p:attrNameLst>
                                          <p:attrName>style.visibility</p:attrName>
                                        </p:attrNameLst>
                                      </p:cBhvr>
                                      <p:to>
                                        <p:strVal val="visible"/>
                                      </p:to>
                                    </p:set>
                                    <p:anim calcmode="lin" valueType="num">
                                      <p:cBhvr additive="base">
                                        <p:cTn id="13" dur="500" fill="hold"/>
                                        <p:tgtEl>
                                          <p:spTgt spid="143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03">
                                            <p:txEl>
                                              <p:pRg st="2" end="2"/>
                                            </p:txEl>
                                          </p:spTgt>
                                        </p:tgtEl>
                                        <p:attrNameLst>
                                          <p:attrName>style.visibility</p:attrName>
                                        </p:attrNameLst>
                                      </p:cBhvr>
                                      <p:to>
                                        <p:strVal val="visible"/>
                                      </p:to>
                                    </p:set>
                                    <p:anim calcmode="lin" valueType="num">
                                      <p:cBhvr additive="base">
                                        <p:cTn id="19" dur="500" fill="hold"/>
                                        <p:tgtEl>
                                          <p:spTgt spid="143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03">
                                            <p:txEl>
                                              <p:pRg st="3" end="3"/>
                                            </p:txEl>
                                          </p:spTgt>
                                        </p:tgtEl>
                                        <p:attrNameLst>
                                          <p:attrName>style.visibility</p:attrName>
                                        </p:attrNameLst>
                                      </p:cBhvr>
                                      <p:to>
                                        <p:strVal val="visible"/>
                                      </p:to>
                                    </p:set>
                                    <p:anim calcmode="lin" valueType="num">
                                      <p:cBhvr additive="base">
                                        <p:cTn id="25" dur="500" fill="hold"/>
                                        <p:tgtEl>
                                          <p:spTgt spid="1433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03">
                                            <p:txEl>
                                              <p:pRg st="4" end="4"/>
                                            </p:txEl>
                                          </p:spTgt>
                                        </p:tgtEl>
                                        <p:attrNameLst>
                                          <p:attrName>style.visibility</p:attrName>
                                        </p:attrNameLst>
                                      </p:cBhvr>
                                      <p:to>
                                        <p:strVal val="visible"/>
                                      </p:to>
                                    </p:set>
                                    <p:anim calcmode="lin" valueType="num">
                                      <p:cBhvr additive="base">
                                        <p:cTn id="31" dur="500" fill="hold"/>
                                        <p:tgtEl>
                                          <p:spTgt spid="14336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603">
                                            <p:txEl>
                                              <p:pRg st="5" end="5"/>
                                            </p:txEl>
                                          </p:spTgt>
                                        </p:tgtEl>
                                        <p:attrNameLst>
                                          <p:attrName>style.visibility</p:attrName>
                                        </p:attrNameLst>
                                      </p:cBhvr>
                                      <p:to>
                                        <p:strVal val="visible"/>
                                      </p:to>
                                    </p:set>
                                    <p:anim calcmode="lin" valueType="num">
                                      <p:cBhvr additive="base">
                                        <p:cTn id="37" dur="500" fill="hold"/>
                                        <p:tgtEl>
                                          <p:spTgt spid="14336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6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a:extLst>
              <a:ext uri="{FF2B5EF4-FFF2-40B4-BE49-F238E27FC236}">
                <a16:creationId xmlns:a16="http://schemas.microsoft.com/office/drawing/2014/main" id="{B917B3D6-FC19-E24F-A0FF-4C1DAC62C9AA}"/>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E0045FA-518C-8E4F-80A3-F2CE3986975D}" type="slidenum">
              <a:rPr lang="zh-CN" altLang="en-US" sz="1200" b="0">
                <a:solidFill>
                  <a:srgbClr val="595959"/>
                </a:solidFill>
                <a:ea typeface="宋体" panose="02010600030101010101" pitchFamily="2" charset="-122"/>
                <a:cs typeface="方正中等线简体"/>
              </a:rPr>
              <a:pPr>
                <a:lnSpc>
                  <a:spcPct val="100000"/>
                </a:lnSpc>
                <a:spcBef>
                  <a:spcPct val="0"/>
                </a:spcBef>
                <a:buClrTx/>
                <a:buFontTx/>
                <a:buNone/>
              </a:pPr>
              <a:t>23</a:t>
            </a:fld>
            <a:endParaRPr lang="en-US" altLang="zh-CN" sz="1200" b="0">
              <a:solidFill>
                <a:srgbClr val="595959"/>
              </a:solidFill>
              <a:ea typeface="宋体" panose="02010600030101010101" pitchFamily="2" charset="-122"/>
              <a:cs typeface="方正中等线简体"/>
            </a:endParaRPr>
          </a:p>
        </p:txBody>
      </p:sp>
      <p:sp>
        <p:nvSpPr>
          <p:cNvPr id="44035" name="Rectangle 2">
            <a:extLst>
              <a:ext uri="{FF2B5EF4-FFF2-40B4-BE49-F238E27FC236}">
                <a16:creationId xmlns:a16="http://schemas.microsoft.com/office/drawing/2014/main" id="{CD878677-0563-CC49-BC25-6183A9140C5F}"/>
              </a:ext>
            </a:extLst>
          </p:cNvPr>
          <p:cNvSpPr>
            <a:spLocks noGrp="1" noChangeArrowheads="1"/>
          </p:cNvSpPr>
          <p:nvPr>
            <p:ph type="title"/>
          </p:nvPr>
        </p:nvSpPr>
        <p:spPr>
          <a:xfrm>
            <a:off x="900113" y="333375"/>
            <a:ext cx="8501062" cy="860425"/>
          </a:xfrm>
        </p:spPr>
        <p:txBody>
          <a:bodyPr/>
          <a:lstStyle/>
          <a:p>
            <a:pPr algn="l"/>
            <a:r>
              <a:rPr lang="zh-CN" altLang="en-US">
                <a:latin typeface="微软雅黑" panose="020B0503020204020204" pitchFamily="34" charset="-122"/>
                <a:ea typeface="微软雅黑" panose="020B0503020204020204" pitchFamily="34" charset="-122"/>
              </a:rPr>
              <a:t>一、史鉴：产业史告诉我们什么？</a:t>
            </a:r>
            <a:br>
              <a:rPr lang="zh-CN" altLang="en-US" sz="4800">
                <a:latin typeface="微软雅黑" panose="020B0503020204020204" pitchFamily="34" charset="-122"/>
                <a:ea typeface="微软雅黑" panose="020B0503020204020204" pitchFamily="34" charset="-122"/>
              </a:rPr>
            </a:br>
            <a:endParaRPr lang="zh-CN" altLang="en-US">
              <a:solidFill>
                <a:srgbClr val="333399"/>
              </a:solidFill>
              <a:ea typeface="宋体" panose="02010600030101010101" pitchFamily="2" charset="-122"/>
            </a:endParaRPr>
          </a:p>
        </p:txBody>
      </p:sp>
      <p:sp>
        <p:nvSpPr>
          <p:cNvPr id="1435651" name="Rectangle 3">
            <a:extLst>
              <a:ext uri="{FF2B5EF4-FFF2-40B4-BE49-F238E27FC236}">
                <a16:creationId xmlns:a16="http://schemas.microsoft.com/office/drawing/2014/main" id="{7E7B0671-BFA2-494D-BFD0-207FA32E4DF8}"/>
              </a:ext>
            </a:extLst>
          </p:cNvPr>
          <p:cNvSpPr>
            <a:spLocks noChangeArrowheads="1"/>
          </p:cNvSpPr>
          <p:nvPr/>
        </p:nvSpPr>
        <p:spPr bwMode="auto">
          <a:xfrm>
            <a:off x="381000" y="137160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81000" indent="-381000" defTabSz="7620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defTabSz="76200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defTabSz="7620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Clr>
                <a:srgbClr val="000099"/>
              </a:buClr>
              <a:buSzPct val="50000"/>
              <a:buFont typeface="Wingdings" pitchFamily="2" charset="2"/>
              <a:buNone/>
            </a:pPr>
            <a:endParaRPr lang="zh-CN" altLang="en-US" sz="2000" b="0">
              <a:solidFill>
                <a:schemeClr val="tx1"/>
              </a:solidFill>
              <a:ea typeface="宋体" panose="02010600030101010101" pitchFamily="2" charset="-122"/>
              <a:cs typeface="方正中等线简体"/>
            </a:endParaRP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金融资本家</a:t>
            </a:r>
            <a:r>
              <a:rPr lang="en-US" altLang="zh-CN" sz="2000" b="0">
                <a:solidFill>
                  <a:schemeClr val="tx1"/>
                </a:solidFill>
                <a:latin typeface="宋体" panose="02010600030101010101" pitchFamily="2" charset="-122"/>
                <a:ea typeface="宋体" panose="02010600030101010101" pitchFamily="2" charset="-122"/>
                <a:cs typeface="方正中等线简体"/>
              </a:rPr>
              <a:t>JP</a:t>
            </a:r>
            <a:r>
              <a:rPr lang="zh-CN" altLang="en-US" sz="2000" b="0">
                <a:solidFill>
                  <a:schemeClr val="tx1"/>
                </a:solidFill>
                <a:latin typeface="宋体" panose="02010600030101010101" pitchFamily="2" charset="-122"/>
                <a:ea typeface="宋体" panose="02010600030101010101" pitchFamily="2" charset="-122"/>
                <a:cs typeface="方正中等线简体"/>
              </a:rPr>
              <a:t>摩根奋起自救：驱动、主导美国产业大重组</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典型案例：美国钢铁业的重组与新生</a:t>
            </a:r>
          </a:p>
          <a:p>
            <a:pPr eaLnBrk="1" hangingPunct="1">
              <a:lnSpc>
                <a:spcPct val="100000"/>
              </a:lnSpc>
              <a:spcBef>
                <a:spcPct val="100000"/>
              </a:spcBef>
              <a:buClr>
                <a:srgbClr val="000099"/>
              </a:buClr>
              <a:buSzPct val="50000"/>
              <a:buFont typeface="Wingdings" pitchFamily="2" charset="2"/>
              <a:buNone/>
            </a:pPr>
            <a:r>
              <a:rPr lang="en-US" altLang="zh-CN" sz="2000" b="0">
                <a:solidFill>
                  <a:schemeClr val="tx1"/>
                </a:solidFill>
                <a:latin typeface="宋体" panose="02010600030101010101" pitchFamily="2" charset="-122"/>
                <a:ea typeface="宋体" panose="02010600030101010101" pitchFamily="2" charset="-122"/>
                <a:cs typeface="方正中等线简体"/>
              </a:rPr>
              <a:t>     1901</a:t>
            </a:r>
            <a:r>
              <a:rPr lang="zh-CN" altLang="en-US" sz="2000" b="0">
                <a:solidFill>
                  <a:schemeClr val="tx1"/>
                </a:solidFill>
                <a:latin typeface="宋体" panose="02010600030101010101" pitchFamily="2" charset="-122"/>
                <a:ea typeface="宋体" panose="02010600030101010101" pitchFamily="2" charset="-122"/>
                <a:cs typeface="方正中等线简体"/>
              </a:rPr>
              <a:t>年，</a:t>
            </a:r>
            <a:r>
              <a:rPr lang="en-US" altLang="zh-CN" sz="2000" b="0">
                <a:solidFill>
                  <a:schemeClr val="tx1"/>
                </a:solidFill>
                <a:latin typeface="宋体" panose="02010600030101010101" pitchFamily="2" charset="-122"/>
                <a:ea typeface="宋体" panose="02010600030101010101" pitchFamily="2" charset="-122"/>
                <a:cs typeface="方正中等线简体"/>
              </a:rPr>
              <a:t>JP</a:t>
            </a:r>
            <a:r>
              <a:rPr lang="zh-CN" altLang="en-US" sz="2000" b="0">
                <a:solidFill>
                  <a:schemeClr val="tx1"/>
                </a:solidFill>
                <a:latin typeface="宋体" panose="02010600030101010101" pitchFamily="2" charset="-122"/>
                <a:ea typeface="宋体" panose="02010600030101010101" pitchFamily="2" charset="-122"/>
                <a:cs typeface="方正中等线简体"/>
              </a:rPr>
              <a:t>摩根收购卡内基钢铁公司，吞并</a:t>
            </a:r>
            <a:r>
              <a:rPr lang="en-US" altLang="zh-CN" sz="2000" b="0">
                <a:solidFill>
                  <a:schemeClr val="tx1"/>
                </a:solidFill>
                <a:latin typeface="宋体" panose="02010600030101010101" pitchFamily="2" charset="-122"/>
                <a:ea typeface="宋体" panose="02010600030101010101" pitchFamily="2" charset="-122"/>
                <a:cs typeface="方正中等线简体"/>
              </a:rPr>
              <a:t>785</a:t>
            </a:r>
            <a:r>
              <a:rPr lang="zh-CN" altLang="en-US" sz="2000" b="0">
                <a:solidFill>
                  <a:schemeClr val="tx1"/>
                </a:solidFill>
                <a:latin typeface="宋体" panose="02010600030101010101" pitchFamily="2" charset="-122"/>
                <a:ea typeface="宋体" panose="02010600030101010101" pitchFamily="2" charset="-122"/>
                <a:cs typeface="方正中等线简体"/>
              </a:rPr>
              <a:t>家中小型钢铁企业，成就了著名的美国钢铁公司，资本金达到</a:t>
            </a:r>
            <a:r>
              <a:rPr lang="en-US" altLang="zh-CN" sz="2000" b="0">
                <a:solidFill>
                  <a:schemeClr val="tx1"/>
                </a:solidFill>
                <a:latin typeface="宋体" panose="02010600030101010101" pitchFamily="2" charset="-122"/>
                <a:ea typeface="宋体" panose="02010600030101010101" pitchFamily="2" charset="-122"/>
                <a:cs typeface="方正中等线简体"/>
              </a:rPr>
              <a:t>14</a:t>
            </a:r>
            <a:r>
              <a:rPr lang="zh-CN" altLang="en-US" sz="2000" b="0">
                <a:solidFill>
                  <a:schemeClr val="tx1"/>
                </a:solidFill>
                <a:latin typeface="宋体" panose="02010600030101010101" pitchFamily="2" charset="-122"/>
                <a:ea typeface="宋体" panose="02010600030101010101" pitchFamily="2" charset="-122"/>
                <a:cs typeface="方正中等线简体"/>
              </a:rPr>
              <a:t>亿美元，超过当年联邦预算支出的两倍多，是世界上第一家资产超过</a:t>
            </a:r>
            <a:r>
              <a:rPr lang="en-US" altLang="zh-CN" sz="2000" b="0">
                <a:solidFill>
                  <a:schemeClr val="tx1"/>
                </a:solidFill>
                <a:latin typeface="宋体" panose="02010600030101010101" pitchFamily="2" charset="-122"/>
                <a:ea typeface="宋体" panose="02010600030101010101" pitchFamily="2" charset="-122"/>
                <a:cs typeface="方正中等线简体"/>
              </a:rPr>
              <a:t>10</a:t>
            </a:r>
            <a:r>
              <a:rPr lang="zh-CN" altLang="en-US" sz="2000" b="0">
                <a:solidFill>
                  <a:schemeClr val="tx1"/>
                </a:solidFill>
                <a:latin typeface="宋体" panose="02010600030101010101" pitchFamily="2" charset="-122"/>
                <a:ea typeface="宋体" panose="02010600030101010101" pitchFamily="2" charset="-122"/>
                <a:cs typeface="方正中等线简体"/>
              </a:rPr>
              <a:t>亿美元的公司，控制美国钢产量的</a:t>
            </a:r>
            <a:r>
              <a:rPr lang="en-US" altLang="zh-CN" sz="2000" b="0">
                <a:solidFill>
                  <a:schemeClr val="tx1"/>
                </a:solidFill>
                <a:latin typeface="宋体" panose="02010600030101010101" pitchFamily="2" charset="-122"/>
                <a:ea typeface="宋体" panose="02010600030101010101" pitchFamily="2" charset="-122"/>
                <a:cs typeface="方正中等线简体"/>
              </a:rPr>
              <a:t>70</a:t>
            </a:r>
            <a:r>
              <a:rPr lang="zh-CN" altLang="en-US" sz="2000" b="0">
                <a:solidFill>
                  <a:schemeClr val="tx1"/>
                </a:solidFill>
                <a:latin typeface="宋体" panose="02010600030101010101" pitchFamily="2" charset="-122"/>
                <a:ea typeface="宋体" panose="02010600030101010101" pitchFamily="2" charset="-122"/>
                <a:cs typeface="方正中等线简体"/>
              </a:rPr>
              <a:t>％。</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     整个北美的绝大部分钢铁市场供养一家钢铁公司（美国钢铁），规模经济凸现，足够的盈利确保研发投入，作为行业市场的主要拥有者也愿意对产业的长远前景负责，由此领导产业升级换代和进入秩序状态。</a:t>
            </a:r>
          </a:p>
        </p:txBody>
      </p:sp>
    </p:spTree>
    <p:extLst>
      <p:ext uri="{BB962C8B-B14F-4D97-AF65-F5344CB8AC3E}">
        <p14:creationId xmlns:p14="http://schemas.microsoft.com/office/powerpoint/2010/main" val="39427840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5651">
                                            <p:txEl>
                                              <p:pRg st="1" end="1"/>
                                            </p:txEl>
                                          </p:spTgt>
                                        </p:tgtEl>
                                        <p:attrNameLst>
                                          <p:attrName>style.visibility</p:attrName>
                                        </p:attrNameLst>
                                      </p:cBhvr>
                                      <p:to>
                                        <p:strVal val="visible"/>
                                      </p:to>
                                    </p:set>
                                    <p:anim calcmode="lin" valueType="num">
                                      <p:cBhvr additive="base">
                                        <p:cTn id="7" dur="500" fill="hold"/>
                                        <p:tgtEl>
                                          <p:spTgt spid="14356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5651">
                                            <p:txEl>
                                              <p:pRg st="2" end="2"/>
                                            </p:txEl>
                                          </p:spTgt>
                                        </p:tgtEl>
                                        <p:attrNameLst>
                                          <p:attrName>style.visibility</p:attrName>
                                        </p:attrNameLst>
                                      </p:cBhvr>
                                      <p:to>
                                        <p:strVal val="visible"/>
                                      </p:to>
                                    </p:set>
                                    <p:anim calcmode="lin" valueType="num">
                                      <p:cBhvr additive="base">
                                        <p:cTn id="13" dur="500" fill="hold"/>
                                        <p:tgtEl>
                                          <p:spTgt spid="14356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5651">
                                            <p:txEl>
                                              <p:pRg st="3" end="3"/>
                                            </p:txEl>
                                          </p:spTgt>
                                        </p:tgtEl>
                                        <p:attrNameLst>
                                          <p:attrName>style.visibility</p:attrName>
                                        </p:attrNameLst>
                                      </p:cBhvr>
                                      <p:to>
                                        <p:strVal val="visible"/>
                                      </p:to>
                                    </p:set>
                                    <p:anim calcmode="lin" valueType="num">
                                      <p:cBhvr additive="base">
                                        <p:cTn id="19" dur="500" fill="hold"/>
                                        <p:tgtEl>
                                          <p:spTgt spid="143565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5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5651">
                                            <p:txEl>
                                              <p:pRg st="4" end="4"/>
                                            </p:txEl>
                                          </p:spTgt>
                                        </p:tgtEl>
                                        <p:attrNameLst>
                                          <p:attrName>style.visibility</p:attrName>
                                        </p:attrNameLst>
                                      </p:cBhvr>
                                      <p:to>
                                        <p:strVal val="visible"/>
                                      </p:to>
                                    </p:set>
                                    <p:anim calcmode="lin" valueType="num">
                                      <p:cBhvr additive="base">
                                        <p:cTn id="25" dur="500" fill="hold"/>
                                        <p:tgtEl>
                                          <p:spTgt spid="1435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56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2">
            <a:extLst>
              <a:ext uri="{FF2B5EF4-FFF2-40B4-BE49-F238E27FC236}">
                <a16:creationId xmlns:a16="http://schemas.microsoft.com/office/drawing/2014/main" id="{0E4E5EC1-E1F2-3F44-A35C-858248D8C727}"/>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A77243F-34B2-0C49-A085-5C9BA99440D4}" type="slidenum">
              <a:rPr lang="zh-CN" altLang="en-US" sz="1200" b="0">
                <a:solidFill>
                  <a:srgbClr val="595959"/>
                </a:solidFill>
                <a:ea typeface="宋体" panose="02010600030101010101" pitchFamily="2" charset="-122"/>
                <a:cs typeface="方正中等线简体"/>
              </a:rPr>
              <a:pPr>
                <a:lnSpc>
                  <a:spcPct val="100000"/>
                </a:lnSpc>
                <a:spcBef>
                  <a:spcPct val="0"/>
                </a:spcBef>
                <a:buClrTx/>
                <a:buFontTx/>
                <a:buNone/>
              </a:pPr>
              <a:t>24</a:t>
            </a:fld>
            <a:endParaRPr lang="en-US" altLang="zh-CN" sz="1200" b="0">
              <a:solidFill>
                <a:srgbClr val="595959"/>
              </a:solidFill>
              <a:ea typeface="宋体" panose="02010600030101010101" pitchFamily="2" charset="-122"/>
              <a:cs typeface="方正中等线简体"/>
            </a:endParaRPr>
          </a:p>
        </p:txBody>
      </p:sp>
      <p:sp>
        <p:nvSpPr>
          <p:cNvPr id="45059" name="Rectangle 2">
            <a:extLst>
              <a:ext uri="{FF2B5EF4-FFF2-40B4-BE49-F238E27FC236}">
                <a16:creationId xmlns:a16="http://schemas.microsoft.com/office/drawing/2014/main" id="{3B6C5563-9090-6D45-83A9-6F9F8EA30983}"/>
              </a:ext>
            </a:extLst>
          </p:cNvPr>
          <p:cNvSpPr>
            <a:spLocks noGrp="1" noChangeArrowheads="1"/>
          </p:cNvSpPr>
          <p:nvPr>
            <p:ph type="title"/>
          </p:nvPr>
        </p:nvSpPr>
        <p:spPr>
          <a:xfrm>
            <a:off x="571500" y="357188"/>
            <a:ext cx="8215313" cy="862012"/>
          </a:xfrm>
        </p:spPr>
        <p:txBody>
          <a:bodyPr/>
          <a:lstStyle/>
          <a:p>
            <a:pPr algn="l"/>
            <a:r>
              <a:rPr lang="zh-CN" altLang="en-US">
                <a:latin typeface="微软雅黑" panose="020B0503020204020204" pitchFamily="34" charset="-122"/>
                <a:ea typeface="微软雅黑" panose="020B0503020204020204" pitchFamily="34" charset="-122"/>
              </a:rPr>
              <a:t>一、史鉴：产业史告诉我们什么？</a:t>
            </a:r>
            <a:br>
              <a:rPr lang="zh-CN" altLang="en-US" sz="4800">
                <a:latin typeface="微软雅黑" panose="020B0503020204020204" pitchFamily="34" charset="-122"/>
                <a:ea typeface="微软雅黑" panose="020B0503020204020204" pitchFamily="34" charset="-122"/>
              </a:rPr>
            </a:br>
            <a:endParaRPr lang="zh-CN" altLang="en-US">
              <a:solidFill>
                <a:srgbClr val="333399"/>
              </a:solidFill>
              <a:ea typeface="宋体" panose="02010600030101010101" pitchFamily="2" charset="-122"/>
            </a:endParaRPr>
          </a:p>
        </p:txBody>
      </p:sp>
      <p:sp>
        <p:nvSpPr>
          <p:cNvPr id="1437699" name="Rectangle 3">
            <a:extLst>
              <a:ext uri="{FF2B5EF4-FFF2-40B4-BE49-F238E27FC236}">
                <a16:creationId xmlns:a16="http://schemas.microsoft.com/office/drawing/2014/main" id="{4CC5290C-891C-CE46-A0E3-B7C4A5909331}"/>
              </a:ext>
            </a:extLst>
          </p:cNvPr>
          <p:cNvSpPr>
            <a:spLocks noChangeArrowheads="1"/>
          </p:cNvSpPr>
          <p:nvPr/>
        </p:nvSpPr>
        <p:spPr bwMode="auto">
          <a:xfrm>
            <a:off x="304800" y="1143000"/>
            <a:ext cx="8534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81000" indent="-381000" defTabSz="7620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defTabSz="76200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defTabSz="7620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洛克菲勒：推动</a:t>
            </a:r>
            <a:r>
              <a:rPr lang="en-US" altLang="zh-CN" sz="2000" b="0">
                <a:solidFill>
                  <a:schemeClr val="tx1"/>
                </a:solidFill>
                <a:latin typeface="宋体" panose="02010600030101010101" pitchFamily="2" charset="-122"/>
                <a:ea typeface="宋体" panose="02010600030101010101" pitchFamily="2" charset="-122"/>
                <a:cs typeface="方正中等线简体"/>
              </a:rPr>
              <a:t>40</a:t>
            </a:r>
            <a:r>
              <a:rPr lang="zh-CN" altLang="en-US" sz="2000" b="0">
                <a:solidFill>
                  <a:schemeClr val="tx1"/>
                </a:solidFill>
                <a:latin typeface="宋体" panose="02010600030101010101" pitchFamily="2" charset="-122"/>
                <a:ea typeface="宋体" panose="02010600030101010101" pitchFamily="2" charset="-122"/>
                <a:cs typeface="方正中等线简体"/>
              </a:rPr>
              <a:t>多家石油公司组建托拉斯，形成美孚石油</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杜兰特：推动</a:t>
            </a:r>
            <a:r>
              <a:rPr lang="en-US" altLang="zh-CN" sz="2000" b="0">
                <a:solidFill>
                  <a:schemeClr val="tx1"/>
                </a:solidFill>
                <a:latin typeface="宋体" panose="02010600030101010101" pitchFamily="2" charset="-122"/>
                <a:ea typeface="宋体" panose="02010600030101010101" pitchFamily="2" charset="-122"/>
                <a:cs typeface="方正中等线简体"/>
              </a:rPr>
              <a:t>200</a:t>
            </a:r>
            <a:r>
              <a:rPr lang="zh-CN" altLang="en-US" sz="2000" b="0">
                <a:solidFill>
                  <a:schemeClr val="tx1"/>
                </a:solidFill>
                <a:latin typeface="宋体" panose="02010600030101010101" pitchFamily="2" charset="-122"/>
                <a:ea typeface="宋体" panose="02010600030101010101" pitchFamily="2" charset="-122"/>
                <a:cs typeface="方正中等线简体"/>
              </a:rPr>
              <a:t>多家汽车企业合并成通用汽车，与福特共掌汽车产业秩序</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这一轮产业重组浪潮几乎波及到所有的工业部门，金属原料、石油、金属加工等行业尤烈。产业过度竞争的格局被彻底改变，规模经济性得以实现（</a:t>
            </a:r>
            <a:r>
              <a:rPr lang="zh-CN" altLang="en-US" sz="1600" b="0">
                <a:solidFill>
                  <a:schemeClr val="tx1"/>
                </a:solidFill>
                <a:latin typeface="宋体" panose="02010600030101010101" pitchFamily="2" charset="-122"/>
                <a:ea typeface="宋体" panose="02010600030101010101" pitchFamily="2" charset="-122"/>
                <a:cs typeface="方正中等线简体"/>
              </a:rPr>
              <a:t>在</a:t>
            </a:r>
            <a:r>
              <a:rPr lang="en-US" altLang="zh-CN" sz="1600" b="0">
                <a:solidFill>
                  <a:schemeClr val="tx1"/>
                </a:solidFill>
                <a:latin typeface="宋体" panose="02010600030101010101" pitchFamily="2" charset="-122"/>
                <a:ea typeface="宋体" panose="02010600030101010101" pitchFamily="2" charset="-122"/>
                <a:cs typeface="方正中等线简体"/>
              </a:rPr>
              <a:t>1880</a:t>
            </a:r>
            <a:r>
              <a:rPr lang="zh-CN" altLang="en-US" sz="1600" b="0">
                <a:solidFill>
                  <a:schemeClr val="tx1"/>
                </a:solidFill>
                <a:latin typeface="宋体" panose="02010600030101010101" pitchFamily="2" charset="-122"/>
                <a:ea typeface="宋体" panose="02010600030101010101" pitchFamily="2" charset="-122"/>
                <a:cs typeface="方正中等线简体"/>
              </a:rPr>
              <a:t>年，具有每日</a:t>
            </a:r>
            <a:r>
              <a:rPr lang="en-US" altLang="zh-CN" sz="1600" b="0">
                <a:solidFill>
                  <a:schemeClr val="tx1"/>
                </a:solidFill>
                <a:latin typeface="宋体" panose="02010600030101010101" pitchFamily="2" charset="-122"/>
                <a:ea typeface="宋体" panose="02010600030101010101" pitchFamily="2" charset="-122"/>
                <a:cs typeface="方正中等线简体"/>
              </a:rPr>
              <a:t>1500-2000</a:t>
            </a:r>
            <a:r>
              <a:rPr lang="zh-CN" altLang="en-US" sz="1600" b="0">
                <a:solidFill>
                  <a:schemeClr val="tx1"/>
                </a:solidFill>
                <a:latin typeface="宋体" panose="02010600030101010101" pitchFamily="2" charset="-122"/>
                <a:ea typeface="宋体" panose="02010600030101010101" pitchFamily="2" charset="-122"/>
                <a:cs typeface="方正中等线简体"/>
              </a:rPr>
              <a:t>桶生产能力的工厂的平均成本约每加仑</a:t>
            </a:r>
            <a:r>
              <a:rPr lang="en-US" altLang="zh-CN" sz="1600" b="0">
                <a:solidFill>
                  <a:schemeClr val="tx1"/>
                </a:solidFill>
                <a:latin typeface="宋体" panose="02010600030101010101" pitchFamily="2" charset="-122"/>
                <a:ea typeface="宋体" panose="02010600030101010101" pitchFamily="2" charset="-122"/>
                <a:cs typeface="方正中等线简体"/>
              </a:rPr>
              <a:t>2.5</a:t>
            </a:r>
            <a:r>
              <a:rPr lang="zh-CN" altLang="en-US" sz="1600" b="0">
                <a:solidFill>
                  <a:schemeClr val="tx1"/>
                </a:solidFill>
                <a:latin typeface="宋体" panose="02010600030101010101" pitchFamily="2" charset="-122"/>
                <a:ea typeface="宋体" panose="02010600030101010101" pitchFamily="2" charset="-122"/>
                <a:cs typeface="方正中等线简体"/>
              </a:rPr>
              <a:t>美分。美孚通过将产量集中于少数工厂，到</a:t>
            </a:r>
            <a:r>
              <a:rPr lang="en-US" altLang="zh-CN" sz="1600" b="0">
                <a:solidFill>
                  <a:schemeClr val="tx1"/>
                </a:solidFill>
                <a:latin typeface="宋体" panose="02010600030101010101" pitchFamily="2" charset="-122"/>
                <a:ea typeface="宋体" panose="02010600030101010101" pitchFamily="2" charset="-122"/>
                <a:cs typeface="方正中等线简体"/>
              </a:rPr>
              <a:t>1885</a:t>
            </a:r>
            <a:r>
              <a:rPr lang="zh-CN" altLang="en-US" sz="1600" b="0">
                <a:solidFill>
                  <a:schemeClr val="tx1"/>
                </a:solidFill>
                <a:latin typeface="宋体" panose="02010600030101010101" pitchFamily="2" charset="-122"/>
                <a:ea typeface="宋体" panose="02010600030101010101" pitchFamily="2" charset="-122"/>
                <a:cs typeface="方正中等线简体"/>
              </a:rPr>
              <a:t>年，上面规模的炼油厂可保持每日</a:t>
            </a:r>
            <a:r>
              <a:rPr lang="en-US" altLang="zh-CN" sz="1600" b="0">
                <a:solidFill>
                  <a:schemeClr val="tx1"/>
                </a:solidFill>
                <a:latin typeface="宋体" panose="02010600030101010101" pitchFamily="2" charset="-122"/>
                <a:ea typeface="宋体" panose="02010600030101010101" pitchFamily="2" charset="-122"/>
                <a:cs typeface="方正中等线简体"/>
              </a:rPr>
              <a:t>5000-6000</a:t>
            </a:r>
            <a:r>
              <a:rPr lang="zh-CN" altLang="en-US" sz="1600" b="0">
                <a:solidFill>
                  <a:schemeClr val="tx1"/>
                </a:solidFill>
                <a:latin typeface="宋体" panose="02010600030101010101" pitchFamily="2" charset="-122"/>
                <a:ea typeface="宋体" panose="02010600030101010101" pitchFamily="2" charset="-122"/>
                <a:cs typeface="方正中等线简体"/>
              </a:rPr>
              <a:t>桶的产量，它的平均成本降为每加仑</a:t>
            </a:r>
            <a:r>
              <a:rPr lang="en-US" altLang="zh-CN" sz="1600" b="0">
                <a:solidFill>
                  <a:schemeClr val="tx1"/>
                </a:solidFill>
                <a:latin typeface="宋体" panose="02010600030101010101" pitchFamily="2" charset="-122"/>
                <a:ea typeface="宋体" panose="02010600030101010101" pitchFamily="2" charset="-122"/>
                <a:cs typeface="方正中等线简体"/>
              </a:rPr>
              <a:t>1.5</a:t>
            </a:r>
            <a:r>
              <a:rPr lang="zh-CN" altLang="en-US" sz="1600" b="0">
                <a:solidFill>
                  <a:schemeClr val="tx1"/>
                </a:solidFill>
                <a:latin typeface="宋体" panose="02010600030101010101" pitchFamily="2" charset="-122"/>
                <a:ea typeface="宋体" panose="02010600030101010101" pitchFamily="2" charset="-122"/>
                <a:cs typeface="方正中等线简体"/>
              </a:rPr>
              <a:t>美分） 。</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结果：</a:t>
            </a:r>
            <a:r>
              <a:rPr lang="en-US" altLang="zh-CN" sz="2000" b="0">
                <a:solidFill>
                  <a:schemeClr val="tx1"/>
                </a:solidFill>
                <a:latin typeface="宋体" panose="02010600030101010101" pitchFamily="2" charset="-122"/>
                <a:ea typeface="宋体" panose="02010600030101010101" pitchFamily="2" charset="-122"/>
                <a:cs typeface="方正中等线简体"/>
              </a:rPr>
              <a:t>100</a:t>
            </a:r>
            <a:r>
              <a:rPr lang="zh-CN" altLang="en-US" sz="2000" b="0">
                <a:solidFill>
                  <a:schemeClr val="tx1"/>
                </a:solidFill>
                <a:latin typeface="宋体" panose="02010600030101010101" pitchFamily="2" charset="-122"/>
                <a:ea typeface="宋体" panose="02010600030101010101" pitchFamily="2" charset="-122"/>
                <a:cs typeface="方正中等线简体"/>
              </a:rPr>
              <a:t>家最大的公司总规模扩大了</a:t>
            </a:r>
            <a:r>
              <a:rPr lang="en-US" altLang="zh-CN" sz="2000" b="0">
                <a:solidFill>
                  <a:schemeClr val="tx1"/>
                </a:solidFill>
                <a:latin typeface="宋体" panose="02010600030101010101" pitchFamily="2" charset="-122"/>
                <a:ea typeface="宋体" panose="02010600030101010101" pitchFamily="2" charset="-122"/>
                <a:cs typeface="方正中等线简体"/>
              </a:rPr>
              <a:t>34</a:t>
            </a:r>
            <a:r>
              <a:rPr lang="zh-CN" altLang="en-US" sz="2000" b="0">
                <a:solidFill>
                  <a:schemeClr val="tx1"/>
                </a:solidFill>
                <a:latin typeface="宋体" panose="02010600030101010101" pitchFamily="2" charset="-122"/>
                <a:ea typeface="宋体" panose="02010600030101010101" pitchFamily="2" charset="-122"/>
                <a:cs typeface="方正中等线简体"/>
              </a:rPr>
              <a:t>倍，控制了全国的</a:t>
            </a:r>
            <a:r>
              <a:rPr lang="en-US" altLang="zh-CN" sz="2000" b="0">
                <a:solidFill>
                  <a:schemeClr val="tx1"/>
                </a:solidFill>
                <a:latin typeface="宋体" panose="02010600030101010101" pitchFamily="2" charset="-122"/>
                <a:ea typeface="宋体" panose="02010600030101010101" pitchFamily="2" charset="-122"/>
                <a:cs typeface="方正中等线简体"/>
              </a:rPr>
              <a:t>40</a:t>
            </a:r>
            <a:r>
              <a:rPr lang="zh-CN" altLang="en-US" sz="2000" b="0">
                <a:solidFill>
                  <a:schemeClr val="tx1"/>
                </a:solidFill>
                <a:latin typeface="宋体" panose="02010600030101010101" pitchFamily="2" charset="-122"/>
                <a:ea typeface="宋体" panose="02010600030101010101" pitchFamily="2" charset="-122"/>
                <a:cs typeface="方正中等线简体"/>
              </a:rPr>
              <a:t>％以上的工业资本。标准石油控制了当时美国石油工业的</a:t>
            </a:r>
            <a:r>
              <a:rPr lang="en-US" altLang="zh-CN" sz="2000" b="0">
                <a:solidFill>
                  <a:schemeClr val="tx1"/>
                </a:solidFill>
                <a:latin typeface="宋体" panose="02010600030101010101" pitchFamily="2" charset="-122"/>
                <a:ea typeface="宋体" panose="02010600030101010101" pitchFamily="2" charset="-122"/>
                <a:cs typeface="方正中等线简体"/>
              </a:rPr>
              <a:t>3/4</a:t>
            </a:r>
            <a:r>
              <a:rPr lang="zh-CN" altLang="en-US" sz="2000" b="0">
                <a:solidFill>
                  <a:schemeClr val="tx1"/>
                </a:solidFill>
                <a:latin typeface="宋体" panose="02010600030101010101" pitchFamily="2" charset="-122"/>
                <a:ea typeface="宋体" panose="02010600030101010101" pitchFamily="2" charset="-122"/>
                <a:cs typeface="方正中等线简体"/>
              </a:rPr>
              <a:t>，美国烟草公司控制了美国除雪茄外的</a:t>
            </a:r>
            <a:r>
              <a:rPr lang="en-US" altLang="zh-CN" sz="2000" b="0">
                <a:solidFill>
                  <a:schemeClr val="tx1"/>
                </a:solidFill>
                <a:latin typeface="宋体" panose="02010600030101010101" pitchFamily="2" charset="-122"/>
                <a:ea typeface="宋体" panose="02010600030101010101" pitchFamily="2" charset="-122"/>
                <a:cs typeface="方正中等线简体"/>
              </a:rPr>
              <a:t>50</a:t>
            </a:r>
            <a:r>
              <a:rPr lang="zh-CN" altLang="en-US" sz="2000" b="0">
                <a:solidFill>
                  <a:schemeClr val="tx1"/>
                </a:solidFill>
                <a:latin typeface="宋体" panose="02010600030101010101" pitchFamily="2" charset="-122"/>
                <a:ea typeface="宋体" panose="02010600030101010101" pitchFamily="2" charset="-122"/>
                <a:cs typeface="方正中等线简体"/>
              </a:rPr>
              <a:t>％</a:t>
            </a:r>
            <a:r>
              <a:rPr lang="en-US" altLang="zh-CN" sz="2000" b="0">
                <a:solidFill>
                  <a:schemeClr val="tx1"/>
                </a:solidFill>
                <a:latin typeface="宋体" panose="02010600030101010101" pitchFamily="2" charset="-122"/>
                <a:ea typeface="宋体" panose="02010600030101010101" pitchFamily="2" charset="-122"/>
                <a:cs typeface="方正中等线简体"/>
              </a:rPr>
              <a:t>——90</a:t>
            </a:r>
            <a:r>
              <a:rPr lang="zh-CN" altLang="en-US" sz="2000" b="0">
                <a:solidFill>
                  <a:schemeClr val="tx1"/>
                </a:solidFill>
                <a:latin typeface="宋体" panose="02010600030101010101" pitchFamily="2" charset="-122"/>
                <a:ea typeface="宋体" panose="02010600030101010101" pitchFamily="2" charset="-122"/>
                <a:cs typeface="方正中等线简体"/>
              </a:rPr>
              <a:t>％的市场；通用汽车与福特汽车两分天下；美国钢铁占</a:t>
            </a:r>
            <a:r>
              <a:rPr lang="en-US" altLang="zh-CN" sz="2000" b="0">
                <a:solidFill>
                  <a:schemeClr val="tx1"/>
                </a:solidFill>
                <a:latin typeface="宋体" panose="02010600030101010101" pitchFamily="2" charset="-122"/>
                <a:ea typeface="宋体" panose="02010600030101010101" pitchFamily="2" charset="-122"/>
                <a:cs typeface="方正中等线简体"/>
              </a:rPr>
              <a:t>70</a:t>
            </a:r>
            <a:r>
              <a:rPr lang="zh-CN" altLang="en-US" sz="2000" b="0">
                <a:solidFill>
                  <a:schemeClr val="tx1"/>
                </a:solidFill>
                <a:latin typeface="宋体" panose="02010600030101010101" pitchFamily="2" charset="-122"/>
                <a:ea typeface="宋体" panose="02010600030101010101" pitchFamily="2" charset="-122"/>
                <a:cs typeface="方正中等线简体"/>
              </a:rPr>
              <a:t>％钢铁产量。许多传奇般的公司开始崭露头角，如杜邦公司，通用电气公司，标准石油公司（石油七姊妹的前身），美国钢铁公司，美国烟草公司等等。 </a:t>
            </a:r>
          </a:p>
          <a:p>
            <a:pPr eaLnBrk="1" hangingPunct="1">
              <a:lnSpc>
                <a:spcPct val="100000"/>
              </a:lnSpc>
              <a:spcBef>
                <a:spcPct val="100000"/>
              </a:spcBef>
              <a:buClr>
                <a:srgbClr val="000099"/>
              </a:buClr>
              <a:buSzPct val="50000"/>
              <a:buFont typeface="Wingdings" pitchFamily="2" charset="2"/>
              <a:buNone/>
            </a:pPr>
            <a:r>
              <a:rPr lang="zh-CN" altLang="en-US" sz="2000" b="0">
                <a:solidFill>
                  <a:schemeClr val="tx1"/>
                </a:solidFill>
                <a:latin typeface="宋体" panose="02010600030101010101" pitchFamily="2" charset="-122"/>
                <a:ea typeface="宋体" panose="02010600030101010101" pitchFamily="2" charset="-122"/>
                <a:cs typeface="方正中等线简体"/>
              </a:rPr>
              <a:t>美国现代大工业崛起，彻底拉开跟欧洲工业的竞争力落差</a:t>
            </a:r>
          </a:p>
          <a:p>
            <a:pPr eaLnBrk="1" hangingPunct="1">
              <a:lnSpc>
                <a:spcPct val="100000"/>
              </a:lnSpc>
              <a:spcBef>
                <a:spcPct val="100000"/>
              </a:spcBef>
              <a:buClr>
                <a:srgbClr val="000099"/>
              </a:buClr>
              <a:buSzPct val="50000"/>
              <a:buFont typeface="Wingdings" pitchFamily="2" charset="2"/>
              <a:buNone/>
            </a:pPr>
            <a:endParaRPr lang="zh-CN" altLang="en-US" sz="1800" b="0">
              <a:solidFill>
                <a:schemeClr val="tx1"/>
              </a:solidFill>
              <a:ea typeface="宋体" panose="02010600030101010101" pitchFamily="2" charset="-122"/>
              <a:cs typeface="方正中等线简体"/>
            </a:endParaRPr>
          </a:p>
        </p:txBody>
      </p:sp>
    </p:spTree>
    <p:extLst>
      <p:ext uri="{BB962C8B-B14F-4D97-AF65-F5344CB8AC3E}">
        <p14:creationId xmlns:p14="http://schemas.microsoft.com/office/powerpoint/2010/main" val="5981483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7699">
                                            <p:txEl>
                                              <p:pRg st="0" end="0"/>
                                            </p:txEl>
                                          </p:spTgt>
                                        </p:tgtEl>
                                        <p:attrNameLst>
                                          <p:attrName>style.visibility</p:attrName>
                                        </p:attrNameLst>
                                      </p:cBhvr>
                                      <p:to>
                                        <p:strVal val="visible"/>
                                      </p:to>
                                    </p:set>
                                    <p:anim calcmode="lin" valueType="num">
                                      <p:cBhvr additive="base">
                                        <p:cTn id="7" dur="500" fill="hold"/>
                                        <p:tgtEl>
                                          <p:spTgt spid="143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7699">
                                            <p:txEl>
                                              <p:pRg st="1" end="1"/>
                                            </p:txEl>
                                          </p:spTgt>
                                        </p:tgtEl>
                                        <p:attrNameLst>
                                          <p:attrName>style.visibility</p:attrName>
                                        </p:attrNameLst>
                                      </p:cBhvr>
                                      <p:to>
                                        <p:strVal val="visible"/>
                                      </p:to>
                                    </p:set>
                                    <p:anim calcmode="lin" valueType="num">
                                      <p:cBhvr additive="base">
                                        <p:cTn id="13" dur="500" fill="hold"/>
                                        <p:tgtEl>
                                          <p:spTgt spid="143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7699">
                                            <p:txEl>
                                              <p:pRg st="2" end="2"/>
                                            </p:txEl>
                                          </p:spTgt>
                                        </p:tgtEl>
                                        <p:attrNameLst>
                                          <p:attrName>style.visibility</p:attrName>
                                        </p:attrNameLst>
                                      </p:cBhvr>
                                      <p:to>
                                        <p:strVal val="visible"/>
                                      </p:to>
                                    </p:set>
                                    <p:anim calcmode="lin" valueType="num">
                                      <p:cBhvr additive="base">
                                        <p:cTn id="19" dur="500" fill="hold"/>
                                        <p:tgtEl>
                                          <p:spTgt spid="1437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7699">
                                            <p:txEl>
                                              <p:pRg st="3" end="3"/>
                                            </p:txEl>
                                          </p:spTgt>
                                        </p:tgtEl>
                                        <p:attrNameLst>
                                          <p:attrName>style.visibility</p:attrName>
                                        </p:attrNameLst>
                                      </p:cBhvr>
                                      <p:to>
                                        <p:strVal val="visible"/>
                                      </p:to>
                                    </p:set>
                                    <p:anim calcmode="lin" valueType="num">
                                      <p:cBhvr additive="base">
                                        <p:cTn id="25" dur="500" fill="hold"/>
                                        <p:tgtEl>
                                          <p:spTgt spid="143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7699">
                                            <p:txEl>
                                              <p:pRg st="4" end="4"/>
                                            </p:txEl>
                                          </p:spTgt>
                                        </p:tgtEl>
                                        <p:attrNameLst>
                                          <p:attrName>style.visibility</p:attrName>
                                        </p:attrNameLst>
                                      </p:cBhvr>
                                      <p:to>
                                        <p:strVal val="visible"/>
                                      </p:to>
                                    </p:set>
                                    <p:anim calcmode="lin" valueType="num">
                                      <p:cBhvr additive="base">
                                        <p:cTn id="31" dur="500" fill="hold"/>
                                        <p:tgtEl>
                                          <p:spTgt spid="1437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7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a:extLst>
              <a:ext uri="{FF2B5EF4-FFF2-40B4-BE49-F238E27FC236}">
                <a16:creationId xmlns:a16="http://schemas.microsoft.com/office/drawing/2014/main" id="{D4AD68AB-9FF9-7949-B7DE-1965BFAAA8C8}"/>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2834DFA-3175-8449-B62D-F93CB595B96E}" type="slidenum">
              <a:rPr lang="zh-CN" altLang="en-US" sz="1200" b="0">
                <a:solidFill>
                  <a:srgbClr val="595959"/>
                </a:solidFill>
                <a:ea typeface="宋体" panose="02010600030101010101" pitchFamily="2" charset="-122"/>
                <a:cs typeface="方正中等线简体"/>
              </a:rPr>
              <a:pPr>
                <a:lnSpc>
                  <a:spcPct val="100000"/>
                </a:lnSpc>
                <a:spcBef>
                  <a:spcPct val="0"/>
                </a:spcBef>
                <a:buClrTx/>
                <a:buFontTx/>
                <a:buNone/>
              </a:pPr>
              <a:t>25</a:t>
            </a:fld>
            <a:endParaRPr lang="en-US" altLang="zh-CN" sz="1200" b="0">
              <a:solidFill>
                <a:srgbClr val="595959"/>
              </a:solidFill>
              <a:ea typeface="宋体" panose="02010600030101010101" pitchFamily="2" charset="-122"/>
              <a:cs typeface="方正中等线简体"/>
            </a:endParaRPr>
          </a:p>
        </p:txBody>
      </p:sp>
      <p:sp>
        <p:nvSpPr>
          <p:cNvPr id="46083" name="Rectangle 2">
            <a:extLst>
              <a:ext uri="{FF2B5EF4-FFF2-40B4-BE49-F238E27FC236}">
                <a16:creationId xmlns:a16="http://schemas.microsoft.com/office/drawing/2014/main" id="{03386C20-A2EC-634F-8C40-20913566FF00}"/>
              </a:ext>
            </a:extLst>
          </p:cNvPr>
          <p:cNvSpPr>
            <a:spLocks noGrp="1" noChangeArrowheads="1"/>
          </p:cNvSpPr>
          <p:nvPr>
            <p:ph type="title"/>
          </p:nvPr>
        </p:nvSpPr>
        <p:spPr>
          <a:xfrm>
            <a:off x="1547813" y="357188"/>
            <a:ext cx="7119937" cy="430212"/>
          </a:xfrm>
        </p:spPr>
        <p:txBody>
          <a:bodyPr/>
          <a:lstStyle/>
          <a:p>
            <a:pPr algn="l"/>
            <a:r>
              <a:rPr lang="zh-CN" altLang="en-US">
                <a:latin typeface="微软雅黑" panose="020B0503020204020204" pitchFamily="34" charset="-122"/>
                <a:ea typeface="微软雅黑" panose="020B0503020204020204" pitchFamily="34" charset="-122"/>
              </a:rPr>
              <a:t>一、史鉴：产业史告诉我们什么？</a:t>
            </a:r>
            <a:endParaRPr lang="zh-CN" altLang="en-US">
              <a:solidFill>
                <a:srgbClr val="333399"/>
              </a:solidFill>
              <a:ea typeface="宋体" panose="02010600030101010101" pitchFamily="2" charset="-122"/>
            </a:endParaRPr>
          </a:p>
        </p:txBody>
      </p:sp>
      <p:sp>
        <p:nvSpPr>
          <p:cNvPr id="1439747" name="Rectangle 3">
            <a:extLst>
              <a:ext uri="{FF2B5EF4-FFF2-40B4-BE49-F238E27FC236}">
                <a16:creationId xmlns:a16="http://schemas.microsoft.com/office/drawing/2014/main" id="{08FBB30A-14CA-DF42-BDB4-57C7A2FE3E61}"/>
              </a:ext>
            </a:extLst>
          </p:cNvPr>
          <p:cNvSpPr>
            <a:spLocks noChangeArrowheads="1"/>
          </p:cNvSpPr>
          <p:nvPr/>
        </p:nvSpPr>
        <p:spPr bwMode="auto">
          <a:xfrm>
            <a:off x="571500" y="1341438"/>
            <a:ext cx="8143875"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81000" indent="-381000" defTabSz="7620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defTabSz="76200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defTabSz="7620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产业史名言：哥伦布发现了新大陆，但，是</a:t>
            </a:r>
            <a:r>
              <a:rPr lang="en-US" altLang="zh-CN" sz="2000" b="0" dirty="0">
                <a:solidFill>
                  <a:schemeClr val="tx1"/>
                </a:solidFill>
                <a:latin typeface="宋体" panose="02010600030101010101" pitchFamily="2" charset="-122"/>
                <a:ea typeface="宋体" panose="02010600030101010101" pitchFamily="2" charset="-122"/>
                <a:cs typeface="方正中等线简体"/>
              </a:rPr>
              <a:t>JP</a:t>
            </a:r>
            <a:r>
              <a:rPr lang="zh-CN" altLang="en-US" sz="2000" b="0" dirty="0">
                <a:solidFill>
                  <a:schemeClr val="tx1"/>
                </a:solidFill>
                <a:latin typeface="宋体" panose="02010600030101010101" pitchFamily="2" charset="-122"/>
                <a:ea typeface="宋体" panose="02010600030101010101" pitchFamily="2" charset="-122"/>
                <a:cs typeface="方正中等线简体"/>
              </a:rPr>
              <a:t>摩根重组了新大陆！</a:t>
            </a:r>
            <a:endParaRPr lang="en-US" altLang="zh-CN" sz="2000" b="0" dirty="0">
              <a:solidFill>
                <a:schemeClr val="tx1"/>
              </a:solidFill>
              <a:latin typeface="宋体" panose="02010600030101010101" pitchFamily="2" charset="-122"/>
              <a:ea typeface="宋体" panose="02010600030101010101" pitchFamily="2" charset="-122"/>
              <a:cs typeface="方正中等线简体"/>
            </a:endParaRP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启示：读史以明智</a:t>
            </a:r>
          </a:p>
          <a:p>
            <a:pPr eaLnBrk="1" hangingPunct="1">
              <a:lnSpc>
                <a:spcPct val="100000"/>
              </a:lnSpc>
              <a:spcBef>
                <a:spcPct val="100000"/>
              </a:spcBef>
              <a:buClr>
                <a:srgbClr val="000099"/>
              </a:buClr>
              <a:buSzPct val="50000"/>
              <a:buFont typeface="Wingdings" pitchFamily="2" charset="2"/>
              <a:buNone/>
            </a:pPr>
            <a:r>
              <a:rPr lang="en-US" altLang="zh-CN" sz="2000" b="0" dirty="0">
                <a:solidFill>
                  <a:schemeClr val="tx1"/>
                </a:solidFill>
                <a:latin typeface="宋体" panose="02010600030101010101" pitchFamily="2" charset="-122"/>
                <a:ea typeface="宋体" panose="02010600030101010101" pitchFamily="2" charset="-122"/>
                <a:cs typeface="方正中等线简体"/>
              </a:rPr>
              <a:t>1</a:t>
            </a:r>
            <a:r>
              <a:rPr lang="zh-CN" altLang="en-US" sz="2000" b="0" dirty="0">
                <a:solidFill>
                  <a:schemeClr val="tx1"/>
                </a:solidFill>
                <a:latin typeface="宋体" panose="02010600030101010101" pitchFamily="2" charset="-122"/>
                <a:ea typeface="宋体" panose="02010600030101010101" pitchFamily="2" charset="-122"/>
                <a:cs typeface="方正中等线简体"/>
              </a:rPr>
              <a:t>、产业集中是大势所趋！从长期看，在这个趋势面前，厂商命运，顺昌逆亡。</a:t>
            </a:r>
          </a:p>
          <a:p>
            <a:pPr eaLnBrk="1" hangingPunct="1">
              <a:lnSpc>
                <a:spcPct val="100000"/>
              </a:lnSpc>
              <a:spcBef>
                <a:spcPct val="100000"/>
              </a:spcBef>
              <a:buClr>
                <a:srgbClr val="000099"/>
              </a:buClr>
              <a:buSzPct val="50000"/>
              <a:buFont typeface="Wingdings" pitchFamily="2" charset="2"/>
              <a:buNone/>
            </a:pPr>
            <a:r>
              <a:rPr lang="en-US" altLang="zh-CN" sz="2000" b="0" dirty="0">
                <a:solidFill>
                  <a:schemeClr val="tx1"/>
                </a:solidFill>
                <a:latin typeface="宋体" panose="02010600030101010101" pitchFamily="2" charset="-122"/>
                <a:ea typeface="宋体" panose="02010600030101010101" pitchFamily="2" charset="-122"/>
                <a:cs typeface="方正中等线简体"/>
              </a:rPr>
              <a:t>2</a:t>
            </a:r>
            <a:r>
              <a:rPr lang="zh-CN" altLang="en-US" sz="2000" b="0" dirty="0">
                <a:solidFill>
                  <a:schemeClr val="tx1"/>
                </a:solidFill>
                <a:latin typeface="宋体" panose="02010600030101010101" pitchFamily="2" charset="-122"/>
                <a:ea typeface="宋体" panose="02010600030101010101" pitchFamily="2" charset="-122"/>
                <a:cs typeface="方正中等线简体"/>
              </a:rPr>
              <a:t>、在此过程中，现代重型和大型产业，</a:t>
            </a:r>
            <a:r>
              <a:rPr kumimoji="1" lang="zh-CN" altLang="en-US" sz="2000" b="0" dirty="0">
                <a:solidFill>
                  <a:schemeClr val="tx1"/>
                </a:solidFill>
                <a:latin typeface="宋体" panose="02010600030101010101" pitchFamily="2" charset="-122"/>
                <a:ea typeface="宋体" panose="02010600030101010101" pitchFamily="2" charset="-122"/>
                <a:cs typeface="方正中等线简体"/>
              </a:rPr>
              <a:t>非大不足以致强，非强不足以致大，惟大且强者生存！</a:t>
            </a:r>
          </a:p>
          <a:p>
            <a:pPr eaLnBrk="1" hangingPunct="1">
              <a:lnSpc>
                <a:spcPct val="100000"/>
              </a:lnSpc>
              <a:spcBef>
                <a:spcPct val="100000"/>
              </a:spcBef>
              <a:buClr>
                <a:srgbClr val="000099"/>
              </a:buClr>
              <a:buSzPct val="50000"/>
              <a:buFont typeface="Wingdings" pitchFamily="2" charset="2"/>
              <a:buNone/>
            </a:pPr>
            <a:r>
              <a:rPr lang="en-US" altLang="zh-CN" sz="2000" b="0" dirty="0">
                <a:solidFill>
                  <a:schemeClr val="tx1"/>
                </a:solidFill>
                <a:latin typeface="宋体" panose="02010600030101010101" pitchFamily="2" charset="-122"/>
                <a:ea typeface="宋体" panose="02010600030101010101" pitchFamily="2" charset="-122"/>
                <a:cs typeface="方正中等线简体"/>
              </a:rPr>
              <a:t>3</a:t>
            </a:r>
            <a:r>
              <a:rPr lang="zh-CN" altLang="en-US" sz="2000" b="0" dirty="0">
                <a:solidFill>
                  <a:schemeClr val="tx1"/>
                </a:solidFill>
                <a:latin typeface="宋体" panose="02010600030101010101" pitchFamily="2" charset="-122"/>
                <a:ea typeface="宋体" panose="02010600030101010101" pitchFamily="2" charset="-122"/>
                <a:cs typeface="方正中等线简体"/>
              </a:rPr>
              <a:t>、企业经营，必须确立基于产业的经营思维，超越局限于产品和生意的经营理念。</a:t>
            </a:r>
            <a:endParaRPr lang="en-US" altLang="zh-CN" sz="2000" b="0" dirty="0">
              <a:solidFill>
                <a:schemeClr val="tx1"/>
              </a:solidFill>
              <a:latin typeface="宋体" panose="02010600030101010101" pitchFamily="2" charset="-122"/>
              <a:ea typeface="宋体" panose="02010600030101010101" pitchFamily="2" charset="-122"/>
              <a:cs typeface="方正中等线简体"/>
            </a:endParaRPr>
          </a:p>
          <a:p>
            <a:pPr eaLnBrk="1" hangingPunct="1">
              <a:lnSpc>
                <a:spcPct val="100000"/>
              </a:lnSpc>
              <a:spcBef>
                <a:spcPct val="100000"/>
              </a:spcBef>
              <a:buClr>
                <a:srgbClr val="000099"/>
              </a:buClr>
              <a:buSzPct val="50000"/>
              <a:buFont typeface="Wingdings" pitchFamily="2" charset="2"/>
              <a:buNone/>
            </a:pPr>
            <a:r>
              <a:rPr lang="zh-CN" altLang="en-US" sz="2000" b="0" dirty="0">
                <a:solidFill>
                  <a:schemeClr val="tx1"/>
                </a:solidFill>
                <a:latin typeface="宋体" panose="02010600030101010101" pitchFamily="2" charset="-122"/>
                <a:ea typeface="宋体" panose="02010600030101010101" pitchFamily="2" charset="-122"/>
                <a:cs typeface="方正中等线简体"/>
              </a:rPr>
              <a:t>思考：</a:t>
            </a:r>
            <a:r>
              <a:rPr lang="en-US" altLang="zh-CN" sz="2000" b="0" dirty="0">
                <a:solidFill>
                  <a:schemeClr val="tx1"/>
                </a:solidFill>
                <a:latin typeface="宋体" panose="02010600030101010101" pitchFamily="2" charset="-122"/>
                <a:ea typeface="宋体" panose="02010600030101010101" pitchFamily="2" charset="-122"/>
                <a:cs typeface="方正中等线简体"/>
              </a:rPr>
              <a:t>1</a:t>
            </a:r>
            <a:r>
              <a:rPr lang="zh-CN" altLang="en-US" sz="2000" b="0" dirty="0">
                <a:solidFill>
                  <a:schemeClr val="tx1"/>
                </a:solidFill>
                <a:latin typeface="宋体" panose="02010600030101010101" pitchFamily="2" charset="-122"/>
                <a:ea typeface="宋体" panose="02010600030101010101" pitchFamily="2" charset="-122"/>
                <a:cs typeface="方正中等线简体"/>
              </a:rPr>
              <a:t>、你是做生意的，还是做产业的？当你不思考产业的时候，你的生意还能做多久？</a:t>
            </a:r>
            <a:r>
              <a:rPr lang="en-US" altLang="zh-CN" sz="2000" b="0" dirty="0">
                <a:solidFill>
                  <a:schemeClr val="tx1"/>
                </a:solidFill>
                <a:latin typeface="宋体" panose="02010600030101010101" pitchFamily="2" charset="-122"/>
                <a:ea typeface="宋体" panose="02010600030101010101" pitchFamily="2" charset="-122"/>
                <a:cs typeface="方正中等线简体"/>
              </a:rPr>
              <a:t>2</a:t>
            </a:r>
            <a:r>
              <a:rPr lang="zh-CN" altLang="en-US" sz="2000" b="0" dirty="0">
                <a:solidFill>
                  <a:schemeClr val="tx1"/>
                </a:solidFill>
                <a:latin typeface="宋体" panose="02010600030101010101" pitchFamily="2" charset="-122"/>
                <a:ea typeface="宋体" panose="02010600030101010101" pitchFamily="2" charset="-122"/>
                <a:cs typeface="方正中等线简体"/>
              </a:rPr>
              <a:t>、你所在的产业领域，谁会是未来的王者？当王者出现的时候，你处在什么位置？</a:t>
            </a:r>
          </a:p>
        </p:txBody>
      </p:sp>
    </p:spTree>
    <p:extLst>
      <p:ext uri="{BB962C8B-B14F-4D97-AF65-F5344CB8AC3E}">
        <p14:creationId xmlns:p14="http://schemas.microsoft.com/office/powerpoint/2010/main" val="1581166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9747">
                                            <p:txEl>
                                              <p:pRg st="0" end="0"/>
                                            </p:txEl>
                                          </p:spTgt>
                                        </p:tgtEl>
                                        <p:attrNameLst>
                                          <p:attrName>style.visibility</p:attrName>
                                        </p:attrNameLst>
                                      </p:cBhvr>
                                      <p:to>
                                        <p:strVal val="visible"/>
                                      </p:to>
                                    </p:set>
                                    <p:anim calcmode="lin" valueType="num">
                                      <p:cBhvr additive="base">
                                        <p:cTn id="7" dur="500" fill="hold"/>
                                        <p:tgtEl>
                                          <p:spTgt spid="143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9747">
                                            <p:txEl>
                                              <p:pRg st="1" end="1"/>
                                            </p:txEl>
                                          </p:spTgt>
                                        </p:tgtEl>
                                        <p:attrNameLst>
                                          <p:attrName>style.visibility</p:attrName>
                                        </p:attrNameLst>
                                      </p:cBhvr>
                                      <p:to>
                                        <p:strVal val="visible"/>
                                      </p:to>
                                    </p:set>
                                    <p:anim calcmode="lin" valueType="num">
                                      <p:cBhvr additive="base">
                                        <p:cTn id="13" dur="500" fill="hold"/>
                                        <p:tgtEl>
                                          <p:spTgt spid="143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9747">
                                            <p:txEl>
                                              <p:pRg st="2" end="2"/>
                                            </p:txEl>
                                          </p:spTgt>
                                        </p:tgtEl>
                                        <p:attrNameLst>
                                          <p:attrName>style.visibility</p:attrName>
                                        </p:attrNameLst>
                                      </p:cBhvr>
                                      <p:to>
                                        <p:strVal val="visible"/>
                                      </p:to>
                                    </p:set>
                                    <p:anim calcmode="lin" valueType="num">
                                      <p:cBhvr additive="base">
                                        <p:cTn id="19" dur="500" fill="hold"/>
                                        <p:tgtEl>
                                          <p:spTgt spid="143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9747">
                                            <p:txEl>
                                              <p:pRg st="3" end="3"/>
                                            </p:txEl>
                                          </p:spTgt>
                                        </p:tgtEl>
                                        <p:attrNameLst>
                                          <p:attrName>style.visibility</p:attrName>
                                        </p:attrNameLst>
                                      </p:cBhvr>
                                      <p:to>
                                        <p:strVal val="visible"/>
                                      </p:to>
                                    </p:set>
                                    <p:anim calcmode="lin" valueType="num">
                                      <p:cBhvr additive="base">
                                        <p:cTn id="25" dur="500" fill="hold"/>
                                        <p:tgtEl>
                                          <p:spTgt spid="1439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9747">
                                            <p:txEl>
                                              <p:pRg st="4" end="4"/>
                                            </p:txEl>
                                          </p:spTgt>
                                        </p:tgtEl>
                                        <p:attrNameLst>
                                          <p:attrName>style.visibility</p:attrName>
                                        </p:attrNameLst>
                                      </p:cBhvr>
                                      <p:to>
                                        <p:strVal val="visible"/>
                                      </p:to>
                                    </p:set>
                                    <p:anim calcmode="lin" valueType="num">
                                      <p:cBhvr additive="base">
                                        <p:cTn id="31" dur="500" fill="hold"/>
                                        <p:tgtEl>
                                          <p:spTgt spid="14397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9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9747">
                                            <p:txEl>
                                              <p:pRg st="5" end="5"/>
                                            </p:txEl>
                                          </p:spTgt>
                                        </p:tgtEl>
                                        <p:attrNameLst>
                                          <p:attrName>style.visibility</p:attrName>
                                        </p:attrNameLst>
                                      </p:cBhvr>
                                      <p:to>
                                        <p:strVal val="visible"/>
                                      </p:to>
                                    </p:set>
                                    <p:anim calcmode="lin" valueType="num">
                                      <p:cBhvr additive="base">
                                        <p:cTn id="37" dur="500" fill="hold"/>
                                        <p:tgtEl>
                                          <p:spTgt spid="14397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9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2">
            <a:extLst>
              <a:ext uri="{FF2B5EF4-FFF2-40B4-BE49-F238E27FC236}">
                <a16:creationId xmlns:a16="http://schemas.microsoft.com/office/drawing/2014/main" id="{E8BD3840-47E1-5D4D-8764-C7B573AC844A}"/>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1363" indent="-284163">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1413" indent="-227013">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598613" indent="-227013">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5813" indent="-227013">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3013" indent="-227013"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0213" indent="-227013"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7413" indent="-227013"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4613" indent="-227013"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fld id="{8FC69862-CB37-784F-84BC-693C66D34DE3}" type="slidenum">
              <a:rPr lang="zh-CN" altLang="en-US" sz="1200" b="0">
                <a:solidFill>
                  <a:srgbClr val="333399"/>
                </a:solidFill>
                <a:latin typeface="微软雅黑" panose="020B0503020204020204" pitchFamily="34" charset="-122"/>
                <a:ea typeface="微软雅黑" panose="020B0503020204020204" pitchFamily="34" charset="-122"/>
              </a:rPr>
              <a:pPr eaLnBrk="1" hangingPunct="1">
                <a:lnSpc>
                  <a:spcPct val="100000"/>
                </a:lnSpc>
                <a:spcBef>
                  <a:spcPct val="0"/>
                </a:spcBef>
                <a:buClrTx/>
                <a:buFontTx/>
                <a:buNone/>
              </a:pPr>
              <a:t>26</a:t>
            </a:fld>
            <a:endParaRPr lang="en-US" altLang="zh-CN" sz="1200" b="0">
              <a:solidFill>
                <a:srgbClr val="333399"/>
              </a:solidFill>
              <a:latin typeface="微软雅黑" panose="020B0503020204020204" pitchFamily="34" charset="-122"/>
              <a:ea typeface="微软雅黑" panose="020B0503020204020204" pitchFamily="34" charset="-122"/>
            </a:endParaRPr>
          </a:p>
        </p:txBody>
      </p:sp>
      <p:sp>
        <p:nvSpPr>
          <p:cNvPr id="47107" name="Rectangle 2">
            <a:extLst>
              <a:ext uri="{FF2B5EF4-FFF2-40B4-BE49-F238E27FC236}">
                <a16:creationId xmlns:a16="http://schemas.microsoft.com/office/drawing/2014/main" id="{70B88DA9-B365-B94B-995C-656606AEE6EC}"/>
              </a:ext>
            </a:extLst>
          </p:cNvPr>
          <p:cNvSpPr>
            <a:spLocks noGrp="1" noChangeArrowheads="1"/>
          </p:cNvSpPr>
          <p:nvPr>
            <p:ph type="title"/>
          </p:nvPr>
        </p:nvSpPr>
        <p:spPr>
          <a:xfrm>
            <a:off x="971550" y="425450"/>
            <a:ext cx="4603750" cy="369888"/>
          </a:xfrm>
        </p:spPr>
        <p:txBody>
          <a:bodyPr/>
          <a:lstStyle/>
          <a:p>
            <a:r>
              <a:rPr lang="zh-CN" altLang="en-US" sz="2400">
                <a:latin typeface="微软雅黑" panose="020B0503020204020204" pitchFamily="34" charset="-122"/>
                <a:ea typeface="微软雅黑" panose="020B0503020204020204" pitchFamily="34" charset="-122"/>
              </a:rPr>
              <a:t>一、史鉴：产业史告诉我们什么？</a:t>
            </a:r>
            <a:endParaRPr lang="zh-CN" altLang="en-US" sz="2000">
              <a:latin typeface="微软雅黑" panose="020B0503020204020204" pitchFamily="34" charset="-122"/>
              <a:ea typeface="微软雅黑" panose="020B0503020204020204" pitchFamily="34" charset="-122"/>
            </a:endParaRPr>
          </a:p>
        </p:txBody>
      </p:sp>
      <p:sp>
        <p:nvSpPr>
          <p:cNvPr id="1186819" name="Rectangle 3">
            <a:extLst>
              <a:ext uri="{FF2B5EF4-FFF2-40B4-BE49-F238E27FC236}">
                <a16:creationId xmlns:a16="http://schemas.microsoft.com/office/drawing/2014/main" id="{E95E450F-49DF-7E45-A74B-EA649A8BE02A}"/>
              </a:ext>
            </a:extLst>
          </p:cNvPr>
          <p:cNvSpPr>
            <a:spLocks noChangeArrowheads="1"/>
          </p:cNvSpPr>
          <p:nvPr/>
        </p:nvSpPr>
        <p:spPr bwMode="auto">
          <a:xfrm>
            <a:off x="684213" y="1052513"/>
            <a:ext cx="8064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2" tIns="44442" rIns="90472" bIns="44442"/>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buClr>
                <a:srgbClr val="00279F"/>
              </a:buClr>
              <a:buFontTx/>
              <a:buNone/>
            </a:pP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 typeface="Wingdings" pitchFamily="2" charset="2"/>
              <a:buChar char="l"/>
            </a:pPr>
            <a:r>
              <a:rPr lang="zh-CN" altLang="en-US" sz="1600" b="0" dirty="0">
                <a:solidFill>
                  <a:schemeClr val="tx1"/>
                </a:solidFill>
                <a:latin typeface="微软雅黑" panose="020B0503020204020204" pitchFamily="34" charset="-122"/>
                <a:ea typeface="微软雅黑" panose="020B0503020204020204" pitchFamily="34" charset="-122"/>
              </a:rPr>
              <a:t>一个经济学分析框架</a:t>
            </a:r>
            <a:r>
              <a:rPr lang="en-US" altLang="zh-CN" sz="1600" b="0" dirty="0">
                <a:solidFill>
                  <a:schemeClr val="tx1"/>
                </a:solidFill>
                <a:latin typeface="微软雅黑" panose="020B0503020204020204" pitchFamily="34" charset="-122"/>
                <a:ea typeface="微软雅黑" panose="020B0503020204020204" pitchFamily="34" charset="-122"/>
              </a:rPr>
              <a:t> </a:t>
            </a:r>
            <a:r>
              <a:rPr lang="zh-CN" altLang="en-US" sz="1600" b="0" dirty="0">
                <a:solidFill>
                  <a:schemeClr val="tx1"/>
                </a:solidFill>
                <a:latin typeface="微软雅黑" panose="020B0503020204020204" pitchFamily="34" charset="-122"/>
                <a:ea typeface="微软雅黑" panose="020B0503020204020204" pitchFamily="34" charset="-122"/>
              </a:rPr>
              <a:t>：经济增长从生产函数角度主要决定于下列因素</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en-US" altLang="zh-CN" sz="1600" b="0" dirty="0">
                <a:solidFill>
                  <a:schemeClr val="tx1"/>
                </a:solidFill>
                <a:latin typeface="微软雅黑" panose="020B0503020204020204" pitchFamily="34" charset="-122"/>
                <a:ea typeface="微软雅黑" panose="020B0503020204020204" pitchFamily="34" charset="-122"/>
              </a:rPr>
              <a:t>1</a:t>
            </a:r>
            <a:r>
              <a:rPr lang="zh-CN" altLang="en-US" sz="1600" b="0" dirty="0">
                <a:solidFill>
                  <a:schemeClr val="tx1"/>
                </a:solidFill>
                <a:latin typeface="微软雅黑" panose="020B0503020204020204" pitchFamily="34" charset="-122"/>
                <a:ea typeface="微软雅黑" panose="020B0503020204020204" pitchFamily="34" charset="-122"/>
              </a:rPr>
              <a:t>、生产要素：土地、劳动力、自然资源和资本。</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en-US" altLang="zh-CN" sz="1600" b="0" dirty="0">
                <a:solidFill>
                  <a:schemeClr val="tx1"/>
                </a:solidFill>
                <a:latin typeface="微软雅黑" panose="020B0503020204020204" pitchFamily="34" charset="-122"/>
                <a:ea typeface="微软雅黑" panose="020B0503020204020204" pitchFamily="34" charset="-122"/>
              </a:rPr>
              <a:t>2</a:t>
            </a:r>
            <a:r>
              <a:rPr lang="zh-CN" altLang="en-US" sz="1600" b="0" dirty="0">
                <a:solidFill>
                  <a:schemeClr val="tx1"/>
                </a:solidFill>
                <a:latin typeface="微软雅黑" panose="020B0503020204020204" pitchFamily="34" charset="-122"/>
                <a:ea typeface="微软雅黑" panose="020B0503020204020204" pitchFamily="34" charset="-122"/>
              </a:rPr>
              <a:t>、产业结构：将给定的生产要素配置到附加值更高或结构更优的产业部门，产值较高。</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en-US" altLang="zh-CN" sz="1600" b="0" dirty="0">
                <a:solidFill>
                  <a:schemeClr val="tx1"/>
                </a:solidFill>
                <a:latin typeface="微软雅黑" panose="020B0503020204020204" pitchFamily="34" charset="-122"/>
                <a:ea typeface="微软雅黑" panose="020B0503020204020204" pitchFamily="34" charset="-122"/>
              </a:rPr>
              <a:t>3</a:t>
            </a:r>
            <a:r>
              <a:rPr lang="zh-CN" altLang="en-US" sz="1600" b="0" dirty="0">
                <a:solidFill>
                  <a:schemeClr val="tx1"/>
                </a:solidFill>
                <a:latin typeface="微软雅黑" panose="020B0503020204020204" pitchFamily="34" charset="-122"/>
                <a:ea typeface="微软雅黑" panose="020B0503020204020204" pitchFamily="34" charset="-122"/>
              </a:rPr>
              <a:t>、技术：即使产业结构不变、生产要素不增加，技术进步将提高生产率。</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en-US" altLang="zh-CN" sz="1600" b="0" dirty="0">
                <a:solidFill>
                  <a:schemeClr val="tx1"/>
                </a:solidFill>
                <a:latin typeface="微软雅黑" panose="020B0503020204020204" pitchFamily="34" charset="-122"/>
                <a:ea typeface="微软雅黑" panose="020B0503020204020204" pitchFamily="34" charset="-122"/>
              </a:rPr>
              <a:t>4</a:t>
            </a:r>
            <a:r>
              <a:rPr lang="zh-CN" altLang="en-US" sz="1600" b="0" dirty="0">
                <a:solidFill>
                  <a:schemeClr val="tx1"/>
                </a:solidFill>
                <a:latin typeface="微软雅黑" panose="020B0503020204020204" pitchFamily="34" charset="-122"/>
                <a:ea typeface="微软雅黑" panose="020B0503020204020204" pitchFamily="34" charset="-122"/>
              </a:rPr>
              <a:t>、制度：全面深化改革、全面依法治国。</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zh-CN" altLang="en-US" sz="1600" b="0" dirty="0">
                <a:solidFill>
                  <a:schemeClr val="tx1"/>
                </a:solidFill>
                <a:latin typeface="微软雅黑" panose="020B0503020204020204" pitchFamily="34" charset="-122"/>
                <a:ea typeface="微软雅黑" panose="020B0503020204020204" pitchFamily="34" charset="-122"/>
              </a:rPr>
              <a:t>资本的形成和配置、技术革命和创新、产业结构的重组，都有赖于金融体系的形成和效率。</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zh-CN" altLang="en-US" sz="1600" b="0" dirty="0">
                <a:solidFill>
                  <a:schemeClr val="tx1"/>
                </a:solidFill>
                <a:latin typeface="微软雅黑" panose="020B0503020204020204" pitchFamily="34" charset="-122"/>
                <a:ea typeface="微软雅黑" panose="020B0503020204020204" pitchFamily="34" charset="-122"/>
              </a:rPr>
              <a:t>史鉴：金融体系的两种基本模式，一是间接融资体系，即以银行信贷为主的金融中介体系，如德国日本；二是直接融资体系，即金融市场体系，如美国。理论与实证研究表明，间接融资更加适合改良式创新、累进式发展，而直接融资更加匹配原创性、颠覆式创新和跨越代式发展。由于创新的高度不确定性，必须有足够多的能够承担风险的资本投入到创新中去，才有可能形成创新优势和创新发展路径。从全球经验看，一国股权融资越发达，创新资本形成能力越强，越能促进技术变革和创新发展。颠覆式创新、跨代式发展，以美国为代表，从无到有创造新的生产边界，推动供给侧经济革命。</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r>
              <a:rPr lang="zh-CN" altLang="en-US" sz="1600" b="0" dirty="0">
                <a:solidFill>
                  <a:schemeClr val="tx1"/>
                </a:solidFill>
                <a:latin typeface="微软雅黑" panose="020B0503020204020204" pitchFamily="34" charset="-122"/>
                <a:ea typeface="微软雅黑" panose="020B0503020204020204" pitchFamily="34" charset="-122"/>
              </a:rPr>
              <a:t>中国，更需要哪种金融体系？</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4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00000"/>
              </a:lnSpc>
              <a:buClr>
                <a:srgbClr val="00279F"/>
              </a:buClr>
              <a:buFontTx/>
              <a:buNone/>
            </a:pPr>
            <a:endParaRPr lang="en-US" altLang="zh-CN" sz="1800" b="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55162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6819">
                                            <p:txEl>
                                              <p:pRg st="1" end="1"/>
                                            </p:txEl>
                                          </p:spTgt>
                                        </p:tgtEl>
                                        <p:attrNameLst>
                                          <p:attrName>style.visibility</p:attrName>
                                        </p:attrNameLst>
                                      </p:cBhvr>
                                      <p:to>
                                        <p:strVal val="visible"/>
                                      </p:to>
                                    </p:set>
                                    <p:anim calcmode="lin" valueType="num">
                                      <p:cBhvr additive="base">
                                        <p:cTn id="7" dur="500" fill="hold"/>
                                        <p:tgtEl>
                                          <p:spTgt spid="1186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6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6819">
                                            <p:txEl>
                                              <p:pRg st="2" end="2"/>
                                            </p:txEl>
                                          </p:spTgt>
                                        </p:tgtEl>
                                        <p:attrNameLst>
                                          <p:attrName>style.visibility</p:attrName>
                                        </p:attrNameLst>
                                      </p:cBhvr>
                                      <p:to>
                                        <p:strVal val="visible"/>
                                      </p:to>
                                    </p:set>
                                    <p:anim calcmode="lin" valueType="num">
                                      <p:cBhvr additive="base">
                                        <p:cTn id="13" dur="500" fill="hold"/>
                                        <p:tgtEl>
                                          <p:spTgt spid="11868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6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6819">
                                            <p:txEl>
                                              <p:pRg st="3" end="3"/>
                                            </p:txEl>
                                          </p:spTgt>
                                        </p:tgtEl>
                                        <p:attrNameLst>
                                          <p:attrName>style.visibility</p:attrName>
                                        </p:attrNameLst>
                                      </p:cBhvr>
                                      <p:to>
                                        <p:strVal val="visible"/>
                                      </p:to>
                                    </p:set>
                                    <p:anim calcmode="lin" valueType="num">
                                      <p:cBhvr additive="base">
                                        <p:cTn id="19" dur="500" fill="hold"/>
                                        <p:tgtEl>
                                          <p:spTgt spid="11868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6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6819">
                                            <p:txEl>
                                              <p:pRg st="4" end="4"/>
                                            </p:txEl>
                                          </p:spTgt>
                                        </p:tgtEl>
                                        <p:attrNameLst>
                                          <p:attrName>style.visibility</p:attrName>
                                        </p:attrNameLst>
                                      </p:cBhvr>
                                      <p:to>
                                        <p:strVal val="visible"/>
                                      </p:to>
                                    </p:set>
                                    <p:anim calcmode="lin" valueType="num">
                                      <p:cBhvr additive="base">
                                        <p:cTn id="25" dur="500" fill="hold"/>
                                        <p:tgtEl>
                                          <p:spTgt spid="11868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6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86819">
                                            <p:txEl>
                                              <p:pRg st="5" end="5"/>
                                            </p:txEl>
                                          </p:spTgt>
                                        </p:tgtEl>
                                        <p:attrNameLst>
                                          <p:attrName>style.visibility</p:attrName>
                                        </p:attrNameLst>
                                      </p:cBhvr>
                                      <p:to>
                                        <p:strVal val="visible"/>
                                      </p:to>
                                    </p:set>
                                    <p:anim calcmode="lin" valueType="num">
                                      <p:cBhvr additive="base">
                                        <p:cTn id="31" dur="500" fill="hold"/>
                                        <p:tgtEl>
                                          <p:spTgt spid="11868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68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86819">
                                            <p:txEl>
                                              <p:pRg st="7" end="7"/>
                                            </p:txEl>
                                          </p:spTgt>
                                        </p:tgtEl>
                                        <p:attrNameLst>
                                          <p:attrName>style.visibility</p:attrName>
                                        </p:attrNameLst>
                                      </p:cBhvr>
                                      <p:to>
                                        <p:strVal val="visible"/>
                                      </p:to>
                                    </p:set>
                                    <p:anim calcmode="lin" valueType="num">
                                      <p:cBhvr additive="base">
                                        <p:cTn id="37" dur="500" fill="hold"/>
                                        <p:tgtEl>
                                          <p:spTgt spid="118681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68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86819">
                                            <p:txEl>
                                              <p:pRg st="8" end="8"/>
                                            </p:txEl>
                                          </p:spTgt>
                                        </p:tgtEl>
                                        <p:attrNameLst>
                                          <p:attrName>style.visibility</p:attrName>
                                        </p:attrNameLst>
                                      </p:cBhvr>
                                      <p:to>
                                        <p:strVal val="visible"/>
                                      </p:to>
                                    </p:set>
                                    <p:anim calcmode="lin" valueType="num">
                                      <p:cBhvr additive="base">
                                        <p:cTn id="43" dur="500" fill="hold"/>
                                        <p:tgtEl>
                                          <p:spTgt spid="1186819">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868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86819">
                                            <p:txEl>
                                              <p:pRg st="10" end="10"/>
                                            </p:txEl>
                                          </p:spTgt>
                                        </p:tgtEl>
                                        <p:attrNameLst>
                                          <p:attrName>style.visibility</p:attrName>
                                        </p:attrNameLst>
                                      </p:cBhvr>
                                      <p:to>
                                        <p:strVal val="visible"/>
                                      </p:to>
                                    </p:set>
                                    <p:anim calcmode="lin" valueType="num">
                                      <p:cBhvr additive="base">
                                        <p:cTn id="49" dur="500" fill="hold"/>
                                        <p:tgtEl>
                                          <p:spTgt spid="1186819">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868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526FB-DC61-884E-AD34-4F6043FF22A6}"/>
              </a:ext>
            </a:extLst>
          </p:cNvPr>
          <p:cNvSpPr>
            <a:spLocks noGrp="1"/>
          </p:cNvSpPr>
          <p:nvPr>
            <p:ph type="title"/>
          </p:nvPr>
        </p:nvSpPr>
        <p:spPr/>
        <p:txBody>
          <a:bodyPr/>
          <a:lstStyle/>
          <a:p>
            <a:r>
              <a:rPr kumimoji="1" lang="zh-CN" altLang="en-US" dirty="0"/>
              <a:t>另一个思考角度</a:t>
            </a:r>
          </a:p>
        </p:txBody>
      </p:sp>
      <p:sp>
        <p:nvSpPr>
          <p:cNvPr id="3" name="文本框 2">
            <a:extLst>
              <a:ext uri="{FF2B5EF4-FFF2-40B4-BE49-F238E27FC236}">
                <a16:creationId xmlns:a16="http://schemas.microsoft.com/office/drawing/2014/main" id="{AA4D4733-DC53-2E4A-9BD9-F8DC07180860}"/>
              </a:ext>
            </a:extLst>
          </p:cNvPr>
          <p:cNvSpPr txBox="1"/>
          <p:nvPr/>
        </p:nvSpPr>
        <p:spPr>
          <a:xfrm>
            <a:off x="233896" y="1628800"/>
            <a:ext cx="8676207" cy="3139321"/>
          </a:xfrm>
          <a:prstGeom prst="rect">
            <a:avLst/>
          </a:prstGeom>
          <a:noFill/>
        </p:spPr>
        <p:txBody>
          <a:bodyPr wrap="square" rtlCol="0">
            <a:spAutoFit/>
          </a:bodyPr>
          <a:lstStyle/>
          <a:p>
            <a:r>
              <a:rPr kumimoji="1" lang="zh-CN" altLang="en-US" dirty="0"/>
              <a:t>以上是站在企业</a:t>
            </a:r>
            <a:r>
              <a:rPr kumimoji="1" lang="en-US" altLang="zh-CN" dirty="0"/>
              <a:t>/</a:t>
            </a:r>
            <a:r>
              <a:rPr kumimoji="1" lang="zh-CN" altLang="en-US" dirty="0"/>
              <a:t>产业的角度，自底向上去思考和要求资本市场</a:t>
            </a:r>
            <a:r>
              <a:rPr kumimoji="1" lang="en-US" altLang="zh-CN" dirty="0"/>
              <a:t>/</a:t>
            </a:r>
            <a:r>
              <a:rPr kumimoji="1" lang="zh-CN" altLang="en-US" dirty="0"/>
              <a:t>金融体系，即要发展好产业需要怎样的金融体系和资本市场。结论是产业要借助资本市场发展壮大，资本市场要依托产业去发展（脱虚向实）。这是一种</a:t>
            </a:r>
            <a:r>
              <a:rPr kumimoji="1" lang="en-US" altLang="zh-CN" dirty="0"/>
              <a:t>bottom-up</a:t>
            </a:r>
            <a:r>
              <a:rPr kumimoji="1" lang="zh-CN" altLang="en-US" dirty="0"/>
              <a:t>的思想。</a:t>
            </a:r>
            <a:endParaRPr kumimoji="1" lang="en-US" altLang="zh-CN" dirty="0"/>
          </a:p>
          <a:p>
            <a:endParaRPr kumimoji="1" lang="en-US" altLang="zh-CN" dirty="0"/>
          </a:p>
          <a:p>
            <a:r>
              <a:rPr kumimoji="1" lang="zh-CN" altLang="en-US" dirty="0"/>
              <a:t>然而，我们也可以从另一个角度思考。从资本市场的角度去思考，如何管理资产</a:t>
            </a:r>
            <a:r>
              <a:rPr kumimoji="1" lang="en-US" altLang="zh-CN" dirty="0"/>
              <a:t>(asset</a:t>
            </a:r>
            <a:r>
              <a:rPr kumimoji="1" lang="zh-CN" altLang="en-US" dirty="0"/>
              <a:t> </a:t>
            </a:r>
            <a:r>
              <a:rPr kumimoji="1" lang="en-US" altLang="zh-CN" dirty="0"/>
              <a:t>allocation)</a:t>
            </a:r>
            <a:r>
              <a:rPr kumimoji="1" lang="zh-CN" altLang="en-US" dirty="0"/>
              <a:t>，给</a:t>
            </a:r>
            <a:r>
              <a:rPr kumimoji="1" lang="en-US" altLang="zh-CN" dirty="0"/>
              <a:t>LP</a:t>
            </a:r>
            <a:r>
              <a:rPr kumimoji="1" lang="zh-CN" altLang="en-US" dirty="0"/>
              <a:t>带来稳定而高的收益，如何让资本更有效的流动，实现资本的最优配置，如何规避风险，如何去监管市场，如何将最新的技术运用于投资中去，如何要求企业去熟稔资本市场运作模式</a:t>
            </a:r>
            <a:r>
              <a:rPr kumimoji="1" lang="en-US" altLang="zh-CN" dirty="0"/>
              <a:t>(</a:t>
            </a:r>
            <a:r>
              <a:rPr kumimoji="1" lang="zh-CN" altLang="en-US" dirty="0"/>
              <a:t>比如市值管理等等</a:t>
            </a:r>
            <a:r>
              <a:rPr kumimoji="1" lang="en-US" altLang="zh-CN" dirty="0"/>
              <a:t>)</a:t>
            </a:r>
            <a:r>
              <a:rPr kumimoji="1" lang="zh-CN" altLang="en-US" dirty="0"/>
              <a:t>。这是</a:t>
            </a:r>
            <a:r>
              <a:rPr kumimoji="1" lang="en-US" altLang="zh-CN" dirty="0"/>
              <a:t>top-down</a:t>
            </a:r>
            <a:r>
              <a:rPr kumimoji="1" lang="zh-CN" altLang="en-US" dirty="0"/>
              <a:t>的思想。</a:t>
            </a:r>
            <a:endParaRPr kumimoji="1" lang="en-US" altLang="zh-CN" dirty="0"/>
          </a:p>
          <a:p>
            <a:endParaRPr kumimoji="1" lang="en-US" altLang="zh-CN" dirty="0"/>
          </a:p>
          <a:p>
            <a:r>
              <a:rPr kumimoji="1" lang="zh-CN" altLang="en-US" dirty="0"/>
              <a:t>值得一提的是，在计算机技术迅速发展的当下，资本市场涌入了大量的新面孔</a:t>
            </a:r>
            <a:r>
              <a:rPr kumimoji="1" lang="en-US" altLang="zh-CN" dirty="0"/>
              <a:t>Fintech</a:t>
            </a:r>
            <a:r>
              <a:rPr kumimoji="1" lang="zh-CN" altLang="en-US" dirty="0"/>
              <a:t>，就此我展开下面的介绍。</a:t>
            </a:r>
            <a:endParaRPr kumimoji="1" lang="en-US" altLang="zh-CN" dirty="0"/>
          </a:p>
        </p:txBody>
      </p:sp>
    </p:spTree>
    <p:extLst>
      <p:ext uri="{BB962C8B-B14F-4D97-AF65-F5344CB8AC3E}">
        <p14:creationId xmlns:p14="http://schemas.microsoft.com/office/powerpoint/2010/main" val="203610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65798-4D14-4841-98FE-D858673B12D5}"/>
              </a:ext>
            </a:extLst>
          </p:cNvPr>
          <p:cNvSpPr>
            <a:spLocks noGrp="1"/>
          </p:cNvSpPr>
          <p:nvPr>
            <p:ph type="title"/>
          </p:nvPr>
        </p:nvSpPr>
        <p:spPr>
          <a:xfrm>
            <a:off x="395288" y="285750"/>
            <a:ext cx="8353425" cy="430887"/>
          </a:xfrm>
        </p:spPr>
        <p:txBody>
          <a:bodyPr/>
          <a:lstStyle/>
          <a:p>
            <a:r>
              <a:rPr lang="zh-CN" altLang="en-US" dirty="0">
                <a:latin typeface="微软雅黑" panose="020B0503020204020204" pitchFamily="34" charset="-122"/>
                <a:ea typeface="微软雅黑" panose="020B0503020204020204" pitchFamily="34" charset="-122"/>
              </a:rPr>
              <a:t>二、新兴的资本市场参与者：</a:t>
            </a:r>
            <a:r>
              <a:rPr kumimoji="1" lang="en-US" altLang="zh-CN" dirty="0"/>
              <a:t>What</a:t>
            </a:r>
            <a:r>
              <a:rPr kumimoji="1" lang="zh-CN" altLang="en-US" dirty="0"/>
              <a:t> </a:t>
            </a:r>
            <a:r>
              <a:rPr kumimoji="1" lang="en-US" altLang="zh-CN" dirty="0"/>
              <a:t>is</a:t>
            </a:r>
            <a:r>
              <a:rPr kumimoji="1" lang="zh-CN" altLang="en-US" dirty="0"/>
              <a:t> </a:t>
            </a:r>
            <a:r>
              <a:rPr kumimoji="1" lang="en-US" altLang="zh-CN" dirty="0"/>
              <a:t>Fintech</a:t>
            </a:r>
            <a:endParaRPr kumimoji="1" lang="zh-CN" altLang="en-US" dirty="0"/>
          </a:p>
        </p:txBody>
      </p:sp>
      <p:pic>
        <p:nvPicPr>
          <p:cNvPr id="4" name="图片 3">
            <a:extLst>
              <a:ext uri="{FF2B5EF4-FFF2-40B4-BE49-F238E27FC236}">
                <a16:creationId xmlns:a16="http://schemas.microsoft.com/office/drawing/2014/main" id="{E5F67746-A5F7-0343-8A6F-8FD9AE391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1772816"/>
            <a:ext cx="7861300" cy="3581400"/>
          </a:xfrm>
          <a:prstGeom prst="rect">
            <a:avLst/>
          </a:prstGeom>
        </p:spPr>
      </p:pic>
    </p:spTree>
    <p:extLst>
      <p:ext uri="{BB962C8B-B14F-4D97-AF65-F5344CB8AC3E}">
        <p14:creationId xmlns:p14="http://schemas.microsoft.com/office/powerpoint/2010/main" val="67624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F1DEA-EF8E-8A46-90ED-C42B963C0AD2}"/>
              </a:ext>
            </a:extLst>
          </p:cNvPr>
          <p:cNvSpPr>
            <a:spLocks noGrp="1"/>
          </p:cNvSpPr>
          <p:nvPr>
            <p:ph type="title"/>
          </p:nvPr>
        </p:nvSpPr>
        <p:spPr/>
        <p:txBody>
          <a:bodyPr/>
          <a:lstStyle/>
          <a:p>
            <a:r>
              <a:rPr kumimoji="1" lang="zh-CN" altLang="en-US" dirty="0"/>
              <a:t>量化投资策略</a:t>
            </a:r>
          </a:p>
        </p:txBody>
      </p:sp>
      <p:sp>
        <p:nvSpPr>
          <p:cNvPr id="3" name="文本框 2">
            <a:extLst>
              <a:ext uri="{FF2B5EF4-FFF2-40B4-BE49-F238E27FC236}">
                <a16:creationId xmlns:a16="http://schemas.microsoft.com/office/drawing/2014/main" id="{FCF671AA-96C8-7F4C-9238-18E1F452F9E6}"/>
              </a:ext>
            </a:extLst>
          </p:cNvPr>
          <p:cNvSpPr txBox="1"/>
          <p:nvPr/>
        </p:nvSpPr>
        <p:spPr>
          <a:xfrm>
            <a:off x="1259632" y="1412776"/>
            <a:ext cx="2319866" cy="5078313"/>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量化择时</a:t>
            </a:r>
            <a:endParaRPr kumimoji="1" lang="en-US" altLang="zh-CN" dirty="0"/>
          </a:p>
          <a:p>
            <a:pPr marL="285750" indent="-285750">
              <a:buFont typeface="Arial" panose="020B0604020202020204" pitchFamily="34" charset="0"/>
              <a:buChar char="•"/>
            </a:pPr>
            <a:r>
              <a:rPr kumimoji="1" lang="zh-CN" altLang="en-US" dirty="0"/>
              <a:t>动量策略</a:t>
            </a:r>
            <a:endParaRPr kumimoji="1" lang="en-US" altLang="zh-CN" dirty="0"/>
          </a:p>
          <a:p>
            <a:pPr marL="285750" indent="-285750">
              <a:buFont typeface="Arial" panose="020B0604020202020204" pitchFamily="34" charset="0"/>
              <a:buChar char="•"/>
            </a:pPr>
            <a:r>
              <a:rPr kumimoji="1" lang="zh-CN" altLang="en-US" dirty="0"/>
              <a:t>均值反转策略</a:t>
            </a:r>
            <a:endParaRPr kumimoji="1" lang="en-US" altLang="zh-CN" dirty="0"/>
          </a:p>
          <a:p>
            <a:pPr marL="285750" indent="-285750">
              <a:buFont typeface="Arial" panose="020B0604020202020204" pitchFamily="34" charset="0"/>
              <a:buChar char="•"/>
            </a:pPr>
            <a:r>
              <a:rPr kumimoji="1" lang="zh-CN" altLang="en-US" dirty="0"/>
              <a:t>基金结构套利</a:t>
            </a:r>
            <a:endParaRPr kumimoji="1" lang="en-US" altLang="zh-CN" dirty="0"/>
          </a:p>
          <a:p>
            <a:pPr marL="285750" indent="-285750">
              <a:buFont typeface="Arial" panose="020B0604020202020204" pitchFamily="34" charset="0"/>
              <a:buChar char="•"/>
            </a:pPr>
            <a:r>
              <a:rPr kumimoji="1" lang="zh-CN" altLang="en-US" dirty="0"/>
              <a:t>宏观择时</a:t>
            </a:r>
            <a:endParaRPr kumimoji="1" lang="en-US" altLang="zh-CN" dirty="0"/>
          </a:p>
          <a:p>
            <a:pPr marL="285750" indent="-285750">
              <a:buFont typeface="Arial" panose="020B0604020202020204" pitchFamily="34" charset="0"/>
              <a:buChar char="•"/>
            </a:pPr>
            <a:r>
              <a:rPr kumimoji="1" lang="zh-CN" altLang="en-US" dirty="0"/>
              <a:t>行业轮动</a:t>
            </a:r>
            <a:endParaRPr kumimoji="1" lang="en-US" altLang="zh-CN" dirty="0"/>
          </a:p>
          <a:p>
            <a:pPr marL="285750" indent="-285750">
              <a:buFont typeface="Arial" panose="020B0604020202020204" pitchFamily="34" charset="0"/>
              <a:buChar char="•"/>
            </a:pPr>
            <a:r>
              <a:rPr kumimoji="1" lang="zh-CN" altLang="en-US" dirty="0"/>
              <a:t>相对价值策略</a:t>
            </a:r>
            <a:endParaRPr kumimoji="1" lang="en-US" altLang="zh-CN" dirty="0"/>
          </a:p>
          <a:p>
            <a:pPr marL="285750" indent="-285750">
              <a:buFont typeface="Arial" panose="020B0604020202020204" pitchFamily="34" charset="0"/>
              <a:buChar char="•"/>
            </a:pPr>
            <a:r>
              <a:rPr kumimoji="1" lang="zh-CN" altLang="en-US" dirty="0"/>
              <a:t>多空</a:t>
            </a:r>
            <a:r>
              <a:rPr kumimoji="1" lang="en-US" altLang="zh-CN" dirty="0"/>
              <a:t>alpha</a:t>
            </a:r>
            <a:r>
              <a:rPr kumimoji="1" lang="zh-CN" altLang="en-US" dirty="0"/>
              <a:t>策略</a:t>
            </a:r>
            <a:endParaRPr kumimoji="1" lang="en-US" altLang="zh-CN" dirty="0"/>
          </a:p>
          <a:p>
            <a:pPr marL="285750" indent="-285750">
              <a:buFont typeface="Arial" panose="020B0604020202020204" pitchFamily="34" charset="0"/>
              <a:buChar char="•"/>
            </a:pPr>
            <a:r>
              <a:rPr kumimoji="1" lang="zh-CN" altLang="en-US" dirty="0"/>
              <a:t>多因子策略</a:t>
            </a:r>
            <a:endParaRPr kumimoji="1" lang="en-US" altLang="zh-CN" dirty="0"/>
          </a:p>
          <a:p>
            <a:pPr marL="285750" indent="-285750">
              <a:buFont typeface="Arial" panose="020B0604020202020204" pitchFamily="34" charset="0"/>
              <a:buChar char="•"/>
            </a:pPr>
            <a:r>
              <a:rPr kumimoji="1" lang="zh-CN" altLang="en-US" dirty="0"/>
              <a:t>事件驱动型策略</a:t>
            </a:r>
            <a:endParaRPr kumimoji="1" lang="en-US" altLang="zh-CN" dirty="0"/>
          </a:p>
          <a:p>
            <a:pPr marL="285750" indent="-285750">
              <a:buFont typeface="Arial" panose="020B0604020202020204" pitchFamily="34" charset="0"/>
              <a:buChar char="•"/>
            </a:pPr>
            <a:r>
              <a:rPr kumimoji="1" lang="zh-CN" altLang="en-US" dirty="0"/>
              <a:t>商品</a:t>
            </a:r>
            <a:r>
              <a:rPr kumimoji="1" lang="en-US" altLang="zh-CN" dirty="0"/>
              <a:t>CTA</a:t>
            </a:r>
            <a:r>
              <a:rPr kumimoji="1" lang="zh-CN" altLang="en-US" dirty="0"/>
              <a:t>策略</a:t>
            </a:r>
            <a:endParaRPr kumimoji="1" lang="en-US" altLang="zh-CN" dirty="0"/>
          </a:p>
          <a:p>
            <a:pPr marL="285750" indent="-285750">
              <a:buFont typeface="Arial" panose="020B0604020202020204" pitchFamily="34" charset="0"/>
              <a:buChar char="•"/>
            </a:pPr>
            <a:r>
              <a:rPr kumimoji="1" lang="zh-CN" altLang="en-US" dirty="0"/>
              <a:t>统计套利</a:t>
            </a:r>
            <a:endParaRPr kumimoji="1" lang="en-US" altLang="zh-CN" dirty="0"/>
          </a:p>
          <a:p>
            <a:pPr marL="285750" indent="-285750">
              <a:buFont typeface="Arial" panose="020B0604020202020204" pitchFamily="34" charset="0"/>
              <a:buChar char="•"/>
            </a:pPr>
            <a:r>
              <a:rPr kumimoji="1" lang="zh-CN" altLang="en-US" dirty="0"/>
              <a:t>衍生品低风险套利</a:t>
            </a:r>
            <a:endParaRPr kumimoji="1" lang="en-US" altLang="zh-CN" dirty="0"/>
          </a:p>
          <a:p>
            <a:pPr marL="285750" indent="-285750">
              <a:buFont typeface="Arial" panose="020B0604020202020204" pitchFamily="34" charset="0"/>
              <a:buChar char="•"/>
            </a:pPr>
            <a:r>
              <a:rPr kumimoji="1" lang="zh-CN" altLang="en-US" dirty="0"/>
              <a:t>大数据及舆情分析</a:t>
            </a:r>
            <a:endParaRPr kumimoji="1" lang="en-US" altLang="zh-CN" dirty="0"/>
          </a:p>
          <a:p>
            <a:pPr marL="285750" indent="-285750">
              <a:buFont typeface="Arial" panose="020B0604020202020204" pitchFamily="34" charset="0"/>
              <a:buChar char="•"/>
            </a:pPr>
            <a:r>
              <a:rPr kumimoji="1" lang="zh-CN" altLang="en-US" dirty="0"/>
              <a:t>机器学习量化策略</a:t>
            </a:r>
            <a:endParaRPr kumimoji="1" lang="en-US" altLang="zh-CN" dirty="0"/>
          </a:p>
          <a:p>
            <a:pPr marL="285750" indent="-285750">
              <a:buFont typeface="Arial" panose="020B0604020202020204" pitchFamily="34" charset="0"/>
              <a:buChar char="•"/>
            </a:pPr>
            <a:r>
              <a:rPr kumimoji="1" lang="zh-CN" altLang="en-US" dirty="0"/>
              <a:t>高频交易策略</a:t>
            </a:r>
            <a:endParaRPr kumimoji="1" lang="en-US" altLang="zh-CN" dirty="0"/>
          </a:p>
          <a:p>
            <a:pPr marL="285750" indent="-285750">
              <a:buFont typeface="Arial" panose="020B0604020202020204" pitchFamily="34" charset="0"/>
              <a:buChar char="•"/>
            </a:pPr>
            <a:r>
              <a:rPr kumimoji="1" lang="zh-CN" altLang="en-US" dirty="0"/>
              <a:t>期权交易策略</a:t>
            </a:r>
            <a:endParaRPr kumimoji="1" lang="en-US" altLang="zh-CN" dirty="0"/>
          </a:p>
          <a:p>
            <a:pPr marL="285750" indent="-285750">
              <a:buFont typeface="Arial" panose="020B0604020202020204" pitchFamily="34" charset="0"/>
              <a:buChar char="•"/>
            </a:pPr>
            <a:r>
              <a:rPr kumimoji="1" lang="zh-CN" altLang="en-US" dirty="0"/>
              <a:t>其他策略</a:t>
            </a:r>
            <a:r>
              <a:rPr kumimoji="1" lang="en-US" altLang="zh-CN" dirty="0"/>
              <a:t>…</a:t>
            </a:r>
          </a:p>
        </p:txBody>
      </p:sp>
    </p:spTree>
    <p:extLst>
      <p:ext uri="{BB962C8B-B14F-4D97-AF65-F5344CB8AC3E}">
        <p14:creationId xmlns:p14="http://schemas.microsoft.com/office/powerpoint/2010/main" val="168974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D2A6FC2-7960-F84A-A9CC-2A178CAC43BD}"/>
              </a:ext>
            </a:extLst>
          </p:cNvPr>
          <p:cNvGraphicFramePr>
            <a:graphicFrameLocks/>
          </p:cNvGraphicFramePr>
          <p:nvPr>
            <p:extLst>
              <p:ext uri="{D42A27DB-BD31-4B8C-83A1-F6EECF244321}">
                <p14:modId xmlns:p14="http://schemas.microsoft.com/office/powerpoint/2010/main" val="1773154499"/>
              </p:ext>
            </p:extLst>
          </p:nvPr>
        </p:nvGraphicFramePr>
        <p:xfrm>
          <a:off x="467544" y="1340768"/>
          <a:ext cx="8207487" cy="5220174"/>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DF5B1B23-C4DF-934E-A9A8-5C84F9D4AC8F}"/>
              </a:ext>
            </a:extLst>
          </p:cNvPr>
          <p:cNvSpPr txBox="1"/>
          <p:nvPr/>
        </p:nvSpPr>
        <p:spPr>
          <a:xfrm>
            <a:off x="179512" y="332656"/>
            <a:ext cx="3185487" cy="369332"/>
          </a:xfrm>
          <a:prstGeom prst="rect">
            <a:avLst/>
          </a:prstGeom>
          <a:noFill/>
        </p:spPr>
        <p:txBody>
          <a:bodyPr wrap="none" rtlCol="0">
            <a:spAutoFit/>
          </a:bodyPr>
          <a:lstStyle/>
          <a:p>
            <a:r>
              <a:rPr kumimoji="1" lang="zh-CN" altLang="en-US" b="1" dirty="0">
                <a:solidFill>
                  <a:schemeClr val="bg1"/>
                </a:solidFill>
              </a:rPr>
              <a:t>课程要点回顾：一、中国经济</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C1408-2886-AC4C-8371-7E9D358CCF3D}"/>
              </a:ext>
            </a:extLst>
          </p:cNvPr>
          <p:cNvSpPr>
            <a:spLocks noGrp="1"/>
          </p:cNvSpPr>
          <p:nvPr>
            <p:ph type="title"/>
          </p:nvPr>
        </p:nvSpPr>
        <p:spPr/>
        <p:txBody>
          <a:bodyPr/>
          <a:lstStyle/>
          <a:p>
            <a:r>
              <a:rPr kumimoji="1" lang="en-US" altLang="zh-CN" dirty="0"/>
              <a:t>HFT</a:t>
            </a:r>
            <a:endParaRPr kumimoji="1" lang="zh-CN" altLang="en-US" dirty="0"/>
          </a:p>
        </p:txBody>
      </p:sp>
      <p:sp>
        <p:nvSpPr>
          <p:cNvPr id="3" name="文本框 2">
            <a:extLst>
              <a:ext uri="{FF2B5EF4-FFF2-40B4-BE49-F238E27FC236}">
                <a16:creationId xmlns:a16="http://schemas.microsoft.com/office/drawing/2014/main" id="{FC7D4F25-CD7E-5148-A6E8-76F9B239C402}"/>
              </a:ext>
            </a:extLst>
          </p:cNvPr>
          <p:cNvSpPr txBox="1"/>
          <p:nvPr/>
        </p:nvSpPr>
        <p:spPr>
          <a:xfrm>
            <a:off x="532263" y="1501254"/>
            <a:ext cx="6019661" cy="4247317"/>
          </a:xfrm>
          <a:prstGeom prst="rect">
            <a:avLst/>
          </a:prstGeom>
          <a:noFill/>
        </p:spPr>
        <p:txBody>
          <a:bodyPr wrap="none" rtlCol="0">
            <a:spAutoFit/>
          </a:bodyPr>
          <a:lstStyle/>
          <a:p>
            <a:r>
              <a:rPr kumimoji="1" lang="en-US" altLang="zh-CN" dirty="0"/>
              <a:t>Major</a:t>
            </a:r>
            <a:r>
              <a:rPr kumimoji="1" lang="zh-CN" altLang="en-US" dirty="0"/>
              <a:t> </a:t>
            </a:r>
            <a:r>
              <a:rPr kumimoji="1" lang="en-US" altLang="zh-CN" dirty="0"/>
              <a:t>players:</a:t>
            </a:r>
          </a:p>
          <a:p>
            <a:r>
              <a:rPr kumimoji="1" lang="en-US" altLang="zh-CN" dirty="0"/>
              <a:t>Foreign:</a:t>
            </a:r>
            <a:r>
              <a:rPr kumimoji="1" lang="zh-CN" altLang="en-US" dirty="0"/>
              <a:t> 伊士顿、</a:t>
            </a:r>
            <a:r>
              <a:rPr kumimoji="1" lang="en-US" altLang="zh-CN" dirty="0"/>
              <a:t>Citadel(</a:t>
            </a:r>
            <a:r>
              <a:rPr kumimoji="1" lang="zh-CN" altLang="en-US" dirty="0"/>
              <a:t>司度</a:t>
            </a:r>
            <a:r>
              <a:rPr kumimoji="1" lang="en-US" altLang="zh-CN" dirty="0"/>
              <a:t>)</a:t>
            </a:r>
            <a:r>
              <a:rPr kumimoji="1" lang="zh-CN" altLang="en-US" dirty="0"/>
              <a:t>、</a:t>
            </a:r>
            <a:r>
              <a:rPr kumimoji="1" lang="en-US" altLang="zh-CN" dirty="0"/>
              <a:t>Tower</a:t>
            </a:r>
            <a:r>
              <a:rPr kumimoji="1" lang="zh-CN" altLang="en-US" dirty="0"/>
              <a:t>、</a:t>
            </a:r>
            <a:r>
              <a:rPr kumimoji="1" lang="en-US" altLang="zh-CN" dirty="0" err="1"/>
              <a:t>Optiver</a:t>
            </a:r>
            <a:r>
              <a:rPr kumimoji="1" lang="en-US" altLang="zh-CN" dirty="0"/>
              <a:t>(</a:t>
            </a:r>
            <a:r>
              <a:rPr kumimoji="1" lang="zh-CN" altLang="en-US" dirty="0"/>
              <a:t>澳帝桦</a:t>
            </a:r>
            <a:r>
              <a:rPr kumimoji="1" lang="en-US" altLang="zh-CN" dirty="0"/>
              <a:t>)</a:t>
            </a:r>
          </a:p>
          <a:p>
            <a:r>
              <a:rPr kumimoji="1" lang="en-US" altLang="zh-CN" dirty="0"/>
              <a:t>Domestic:</a:t>
            </a:r>
            <a:r>
              <a:rPr kumimoji="1" lang="zh-CN" altLang="en-US" dirty="0"/>
              <a:t> 幻方、九坤</a:t>
            </a:r>
            <a:endParaRPr kumimoji="1" lang="en-US" altLang="zh-CN" dirty="0"/>
          </a:p>
          <a:p>
            <a:endParaRPr kumimoji="1" lang="en-US" altLang="zh-CN" dirty="0"/>
          </a:p>
          <a:p>
            <a:r>
              <a:rPr kumimoji="1" lang="en-US" altLang="zh-CN" dirty="0"/>
              <a:t>Strategy:</a:t>
            </a:r>
            <a:r>
              <a:rPr kumimoji="1" lang="zh-CN" altLang="en-US" dirty="0"/>
              <a:t> </a:t>
            </a:r>
            <a:r>
              <a:rPr kumimoji="1" lang="en-US" altLang="zh-CN" dirty="0"/>
              <a:t>High</a:t>
            </a:r>
            <a:r>
              <a:rPr kumimoji="1" lang="zh-CN" altLang="en-US" dirty="0"/>
              <a:t> </a:t>
            </a:r>
            <a:r>
              <a:rPr kumimoji="1" lang="en-US" altLang="zh-CN" dirty="0"/>
              <a:t>Frequency</a:t>
            </a:r>
            <a:r>
              <a:rPr kumimoji="1" lang="zh-CN" altLang="en-US" dirty="0"/>
              <a:t> </a:t>
            </a:r>
            <a:r>
              <a:rPr kumimoji="1" lang="en-US" altLang="zh-CN" dirty="0"/>
              <a:t>Financial</a:t>
            </a:r>
            <a:r>
              <a:rPr kumimoji="1" lang="zh-CN" altLang="en-US" dirty="0"/>
              <a:t> </a:t>
            </a:r>
            <a:r>
              <a:rPr kumimoji="1" lang="en-US" altLang="zh-CN" dirty="0"/>
              <a:t>Data</a:t>
            </a:r>
          </a:p>
          <a:p>
            <a:r>
              <a:rPr kumimoji="1" lang="en-US" altLang="zh-CN" dirty="0"/>
              <a:t>--</a:t>
            </a:r>
            <a:r>
              <a:rPr kumimoji="1" lang="zh-CN" altLang="en-US" dirty="0"/>
              <a:t> </a:t>
            </a:r>
            <a:r>
              <a:rPr kumimoji="1" lang="en-US" altLang="zh-CN" dirty="0"/>
              <a:t>High</a:t>
            </a:r>
            <a:r>
              <a:rPr kumimoji="1" lang="zh-CN" altLang="en-US" dirty="0"/>
              <a:t> </a:t>
            </a:r>
            <a:r>
              <a:rPr kumimoji="1" lang="en-US" altLang="zh-CN" dirty="0"/>
              <a:t>Dimensional</a:t>
            </a:r>
            <a:r>
              <a:rPr kumimoji="1" lang="zh-CN" altLang="en-US" dirty="0"/>
              <a:t> </a:t>
            </a:r>
            <a:r>
              <a:rPr kumimoji="1" lang="en-US" altLang="zh-CN" dirty="0"/>
              <a:t>Tick</a:t>
            </a:r>
            <a:r>
              <a:rPr kumimoji="1" lang="zh-CN" altLang="en-US" dirty="0"/>
              <a:t> </a:t>
            </a:r>
            <a:r>
              <a:rPr kumimoji="1" lang="en-US" altLang="zh-CN" dirty="0"/>
              <a:t>Data</a:t>
            </a:r>
            <a:r>
              <a:rPr kumimoji="1" lang="zh-CN" altLang="en-US" dirty="0"/>
              <a:t> </a:t>
            </a:r>
            <a:r>
              <a:rPr kumimoji="1" lang="en-US" altLang="zh-CN" dirty="0"/>
              <a:t>Preprocessing</a:t>
            </a:r>
          </a:p>
          <a:p>
            <a:r>
              <a:rPr kumimoji="1" lang="en-US" altLang="zh-CN" dirty="0"/>
              <a:t>--</a:t>
            </a:r>
            <a:r>
              <a:rPr kumimoji="1" lang="zh-CN" altLang="en-US" dirty="0"/>
              <a:t> </a:t>
            </a:r>
            <a:r>
              <a:rPr kumimoji="1" lang="en-US" altLang="zh-CN" dirty="0"/>
              <a:t>Signal</a:t>
            </a:r>
            <a:r>
              <a:rPr kumimoji="1" lang="zh-CN" altLang="en-US" dirty="0"/>
              <a:t> </a:t>
            </a:r>
            <a:r>
              <a:rPr kumimoji="1" lang="en-US" altLang="zh-CN" dirty="0"/>
              <a:t>Research</a:t>
            </a:r>
          </a:p>
          <a:p>
            <a:r>
              <a:rPr kumimoji="1" lang="en-US" altLang="zh-CN" dirty="0"/>
              <a:t>--</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Signal</a:t>
            </a:r>
            <a:r>
              <a:rPr kumimoji="1" lang="zh-CN" altLang="en-US" dirty="0"/>
              <a:t> </a:t>
            </a:r>
            <a:r>
              <a:rPr kumimoji="1" lang="en-US" altLang="zh-CN" dirty="0"/>
              <a:t>Combination</a:t>
            </a:r>
          </a:p>
          <a:p>
            <a:r>
              <a:rPr kumimoji="1" lang="en-US" altLang="zh-CN" dirty="0"/>
              <a:t>--</a:t>
            </a:r>
            <a:r>
              <a:rPr kumimoji="1" lang="zh-CN" altLang="en-US" dirty="0"/>
              <a:t> </a:t>
            </a:r>
            <a:r>
              <a:rPr kumimoji="1" lang="en-US" altLang="zh-CN" dirty="0"/>
              <a:t>Simulation</a:t>
            </a:r>
            <a:r>
              <a:rPr kumimoji="1" lang="zh-CN" altLang="en-US" dirty="0"/>
              <a:t> </a:t>
            </a:r>
            <a:r>
              <a:rPr kumimoji="1" lang="en-US" altLang="zh-CN" dirty="0"/>
              <a:t>Platform</a:t>
            </a:r>
            <a:r>
              <a:rPr kumimoji="1" lang="zh-CN" altLang="en-US" dirty="0"/>
              <a:t> </a:t>
            </a:r>
            <a:r>
              <a:rPr kumimoji="1" lang="en-US" altLang="zh-CN" dirty="0"/>
              <a:t>Design</a:t>
            </a:r>
          </a:p>
          <a:p>
            <a:endParaRPr kumimoji="1" lang="en-US" altLang="zh-CN" dirty="0"/>
          </a:p>
          <a:p>
            <a:r>
              <a:rPr kumimoji="1" lang="en-US" altLang="zh-CN" dirty="0"/>
              <a:t>System:</a:t>
            </a:r>
            <a:r>
              <a:rPr kumimoji="1" lang="zh-CN" altLang="en-US" dirty="0"/>
              <a:t> </a:t>
            </a:r>
            <a:r>
              <a:rPr kumimoji="1" lang="en-US" altLang="zh-CN" dirty="0"/>
              <a:t>Electronic</a:t>
            </a:r>
            <a:r>
              <a:rPr kumimoji="1" lang="zh-CN" altLang="en-US" dirty="0"/>
              <a:t> </a:t>
            </a:r>
            <a:r>
              <a:rPr kumimoji="1" lang="en-US" altLang="zh-CN" dirty="0"/>
              <a:t>Trading</a:t>
            </a:r>
            <a:r>
              <a:rPr kumimoji="1" lang="zh-CN" altLang="en-US" dirty="0"/>
              <a:t> </a:t>
            </a:r>
            <a:r>
              <a:rPr kumimoji="1" lang="en-US" altLang="zh-CN" dirty="0"/>
              <a:t>Tools</a:t>
            </a:r>
          </a:p>
          <a:p>
            <a:r>
              <a:rPr kumimoji="1" lang="en-US" altLang="zh-CN" dirty="0"/>
              <a:t>--</a:t>
            </a:r>
            <a:r>
              <a:rPr kumimoji="1" lang="zh-CN" altLang="en-US" dirty="0"/>
              <a:t> </a:t>
            </a:r>
            <a:r>
              <a:rPr kumimoji="1" lang="en-US" altLang="zh-CN" dirty="0"/>
              <a:t>Tick</a:t>
            </a:r>
            <a:r>
              <a:rPr kumimoji="1" lang="zh-CN" altLang="en-US" dirty="0"/>
              <a:t> </a:t>
            </a:r>
            <a:r>
              <a:rPr kumimoji="1" lang="en-US" altLang="zh-CN" dirty="0"/>
              <a:t>to</a:t>
            </a:r>
            <a:r>
              <a:rPr kumimoji="1" lang="zh-CN" altLang="en-US" dirty="0"/>
              <a:t> </a:t>
            </a:r>
            <a:r>
              <a:rPr kumimoji="1" lang="en-US" altLang="zh-CN" dirty="0"/>
              <a:t>trade:</a:t>
            </a:r>
            <a:r>
              <a:rPr kumimoji="1" lang="zh-CN" altLang="en-US" dirty="0"/>
              <a:t> </a:t>
            </a:r>
            <a:r>
              <a:rPr kumimoji="1" lang="en-US" altLang="zh-CN" dirty="0"/>
              <a:t>10^(-5)</a:t>
            </a:r>
            <a:r>
              <a:rPr kumimoji="1" lang="zh-CN" altLang="en-US" dirty="0"/>
              <a:t> </a:t>
            </a:r>
            <a:r>
              <a:rPr kumimoji="1" lang="en-US" altLang="zh-CN" dirty="0"/>
              <a:t>s</a:t>
            </a:r>
          </a:p>
          <a:p>
            <a:r>
              <a:rPr kumimoji="1" lang="en-US" altLang="zh-CN" dirty="0"/>
              <a:t>--</a:t>
            </a:r>
            <a:r>
              <a:rPr kumimoji="1" lang="zh-CN" altLang="en-US" dirty="0"/>
              <a:t> </a:t>
            </a:r>
            <a:r>
              <a:rPr kumimoji="1" lang="en-US" altLang="zh-CN" dirty="0"/>
              <a:t>Hardware</a:t>
            </a:r>
            <a:r>
              <a:rPr kumimoji="1" lang="zh-CN" altLang="en-US" dirty="0"/>
              <a:t> </a:t>
            </a:r>
            <a:r>
              <a:rPr kumimoji="1" lang="en-US" altLang="zh-CN" dirty="0"/>
              <a:t>Acceleration</a:t>
            </a:r>
          </a:p>
          <a:p>
            <a:r>
              <a:rPr kumimoji="1" lang="en-US" altLang="zh-CN" dirty="0"/>
              <a:t>--</a:t>
            </a:r>
            <a:r>
              <a:rPr kumimoji="1" lang="zh-CN" altLang="en-US" dirty="0"/>
              <a:t> </a:t>
            </a:r>
            <a:r>
              <a:rPr kumimoji="1" lang="en-US" altLang="zh-CN" dirty="0"/>
              <a:t>Linux</a:t>
            </a:r>
            <a:r>
              <a:rPr kumimoji="1" lang="zh-CN" altLang="en-US" dirty="0"/>
              <a:t> </a:t>
            </a:r>
            <a:r>
              <a:rPr kumimoji="1" lang="en-US" altLang="zh-CN" dirty="0"/>
              <a:t>Kernel</a:t>
            </a:r>
            <a:r>
              <a:rPr kumimoji="1" lang="zh-CN" altLang="en-US" dirty="0"/>
              <a:t> </a:t>
            </a:r>
            <a:r>
              <a:rPr kumimoji="1" lang="en-US" altLang="zh-CN" dirty="0"/>
              <a:t>Optimization</a:t>
            </a:r>
          </a:p>
          <a:p>
            <a:r>
              <a:rPr kumimoji="1" lang="en-US" altLang="zh-CN" dirty="0"/>
              <a:t>--</a:t>
            </a:r>
            <a:r>
              <a:rPr kumimoji="1" lang="zh-CN" altLang="en-US" dirty="0"/>
              <a:t> </a:t>
            </a:r>
            <a:r>
              <a:rPr kumimoji="1" lang="en-US" altLang="zh-CN" dirty="0"/>
              <a:t>TCP/IP</a:t>
            </a:r>
            <a:r>
              <a:rPr kumimoji="1" lang="zh-CN" altLang="en-US" dirty="0"/>
              <a:t> </a:t>
            </a:r>
            <a:r>
              <a:rPr kumimoji="1" lang="en-US" altLang="zh-CN" dirty="0"/>
              <a:t>Stack</a:t>
            </a:r>
            <a:r>
              <a:rPr kumimoji="1" lang="zh-CN" altLang="en-US" dirty="0"/>
              <a:t> </a:t>
            </a:r>
            <a:r>
              <a:rPr kumimoji="1" lang="en-US" altLang="zh-CN" dirty="0"/>
              <a:t>Optimization</a:t>
            </a:r>
            <a:endParaRPr kumimoji="1" lang="zh-CN" altLang="en-US" dirty="0"/>
          </a:p>
        </p:txBody>
      </p:sp>
    </p:spTree>
    <p:extLst>
      <p:ext uri="{BB962C8B-B14F-4D97-AF65-F5344CB8AC3E}">
        <p14:creationId xmlns:p14="http://schemas.microsoft.com/office/powerpoint/2010/main" val="3345849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654D4-1679-394B-93BD-D20F4A92CB3B}"/>
              </a:ext>
            </a:extLst>
          </p:cNvPr>
          <p:cNvSpPr>
            <a:spLocks noGrp="1"/>
          </p:cNvSpPr>
          <p:nvPr>
            <p:ph type="title"/>
          </p:nvPr>
        </p:nvSpPr>
        <p:spPr/>
        <p:txBody>
          <a:bodyPr/>
          <a:lstStyle/>
          <a:p>
            <a:r>
              <a:rPr kumimoji="1" lang="en-US" altLang="zh-CN" dirty="0"/>
              <a:t>Controversy</a:t>
            </a:r>
            <a:endParaRPr kumimoji="1" lang="zh-CN" altLang="en-US" dirty="0"/>
          </a:p>
        </p:txBody>
      </p:sp>
      <p:sp>
        <p:nvSpPr>
          <p:cNvPr id="3" name="文本框 2">
            <a:extLst>
              <a:ext uri="{FF2B5EF4-FFF2-40B4-BE49-F238E27FC236}">
                <a16:creationId xmlns:a16="http://schemas.microsoft.com/office/drawing/2014/main" id="{0D11983A-71BC-1344-911E-C218B678FF05}"/>
              </a:ext>
            </a:extLst>
          </p:cNvPr>
          <p:cNvSpPr txBox="1"/>
          <p:nvPr/>
        </p:nvSpPr>
        <p:spPr>
          <a:xfrm>
            <a:off x="395288" y="1844824"/>
            <a:ext cx="5487400" cy="34163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Market</a:t>
            </a:r>
            <a:r>
              <a:rPr kumimoji="1" lang="zh-CN" altLang="en-US" dirty="0"/>
              <a:t> </a:t>
            </a:r>
            <a:r>
              <a:rPr kumimoji="1" lang="en-US" altLang="zh-CN" dirty="0"/>
              <a:t>Manipulation</a:t>
            </a:r>
          </a:p>
          <a:p>
            <a:pPr marL="742950" lvl="1" indent="-285750">
              <a:buFont typeface="Arial" panose="020B0604020202020204" pitchFamily="34" charset="0"/>
              <a:buChar char="•"/>
            </a:pPr>
            <a:r>
              <a:rPr kumimoji="1" lang="en-US" altLang="zh-CN" dirty="0"/>
              <a:t>Tiny</a:t>
            </a:r>
            <a:r>
              <a:rPr kumimoji="1" lang="zh-CN" altLang="en-US" dirty="0"/>
              <a:t> </a:t>
            </a:r>
            <a:r>
              <a:rPr kumimoji="1" lang="en-US" altLang="zh-CN" dirty="0"/>
              <a:t>Capital</a:t>
            </a:r>
            <a:r>
              <a:rPr kumimoji="1" lang="zh-CN" altLang="en-US" dirty="0"/>
              <a:t> </a:t>
            </a:r>
            <a:r>
              <a:rPr kumimoji="1" lang="en-US" altLang="zh-CN" dirty="0"/>
              <a:t>(10’s</a:t>
            </a:r>
            <a:r>
              <a:rPr kumimoji="1" lang="zh-CN" altLang="en-US" dirty="0"/>
              <a:t> </a:t>
            </a:r>
            <a:r>
              <a:rPr kumimoji="1" lang="en-US" altLang="zh-CN" dirty="0"/>
              <a:t>Millions</a:t>
            </a:r>
            <a:r>
              <a:rPr kumimoji="1" lang="zh-CN" altLang="en-US" dirty="0"/>
              <a:t> </a:t>
            </a:r>
            <a:r>
              <a:rPr kumimoji="1" lang="en-US" altLang="zh-CN" dirty="0"/>
              <a:t>RMB)</a:t>
            </a:r>
          </a:p>
          <a:p>
            <a:pPr marL="742950" lvl="1" indent="-285750">
              <a:buFont typeface="Arial" panose="020B0604020202020204" pitchFamily="34" charset="0"/>
              <a:buChar char="•"/>
            </a:pPr>
            <a:r>
              <a:rPr kumimoji="1" lang="en-US" altLang="zh-CN" dirty="0"/>
              <a:t>Cancel</a:t>
            </a:r>
            <a:r>
              <a:rPr kumimoji="1" lang="zh-CN" altLang="en-US" dirty="0"/>
              <a:t> </a:t>
            </a:r>
            <a:r>
              <a:rPr kumimoji="1" lang="en-US" altLang="zh-CN" dirty="0"/>
              <a:t>Order</a:t>
            </a:r>
            <a:r>
              <a:rPr kumimoji="1" lang="zh-CN" altLang="en-US" dirty="0"/>
              <a:t> </a:t>
            </a:r>
            <a:r>
              <a:rPr kumimoji="1" lang="en-US" altLang="zh-CN" dirty="0"/>
              <a:t>Limit</a:t>
            </a:r>
            <a:r>
              <a:rPr kumimoji="1" lang="zh-CN" altLang="en-US" dirty="0"/>
              <a:t> </a:t>
            </a:r>
            <a:r>
              <a:rPr kumimoji="1" lang="en-US" altLang="zh-CN" dirty="0"/>
              <a:t>(500</a:t>
            </a:r>
            <a:r>
              <a:rPr kumimoji="1" lang="zh-CN" altLang="en-US" dirty="0"/>
              <a:t> </a:t>
            </a:r>
            <a:r>
              <a:rPr kumimoji="1" lang="en-US" altLang="zh-CN" dirty="0"/>
              <a:t>per</a:t>
            </a:r>
            <a:r>
              <a:rPr kumimoji="1" lang="zh-CN" altLang="en-US" dirty="0"/>
              <a:t> </a:t>
            </a:r>
            <a:r>
              <a:rPr kumimoji="1" lang="en-US" altLang="zh-CN" dirty="0"/>
              <a:t>symbol</a:t>
            </a:r>
            <a:r>
              <a:rPr kumimoji="1" lang="zh-CN" altLang="en-US" dirty="0"/>
              <a:t> </a:t>
            </a:r>
            <a:r>
              <a:rPr kumimoji="1" lang="en-US" altLang="zh-CN" dirty="0"/>
              <a:t>per</a:t>
            </a:r>
            <a:r>
              <a:rPr kumimoji="1" lang="zh-CN" altLang="en-US" dirty="0"/>
              <a:t> </a:t>
            </a:r>
            <a:r>
              <a:rPr kumimoji="1" lang="en-US" altLang="zh-CN" dirty="0"/>
              <a:t>day)</a:t>
            </a:r>
          </a:p>
          <a:p>
            <a:pPr marL="742950" lvl="1"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Front</a:t>
            </a:r>
            <a:r>
              <a:rPr kumimoji="1" lang="zh-CN" altLang="en-US" dirty="0"/>
              <a:t> </a:t>
            </a:r>
            <a:r>
              <a:rPr kumimoji="1" lang="en-US" altLang="zh-CN" dirty="0"/>
              <a:t>Run</a:t>
            </a:r>
            <a:r>
              <a:rPr kumimoji="1" lang="zh-CN" altLang="en-US" dirty="0"/>
              <a:t> </a:t>
            </a:r>
            <a:r>
              <a:rPr kumimoji="1" lang="en-US" altLang="zh-CN" dirty="0"/>
              <a:t>Clients</a:t>
            </a:r>
          </a:p>
          <a:p>
            <a:pPr marL="742950" lvl="1" indent="-285750">
              <a:buFont typeface="Arial" panose="020B0604020202020204" pitchFamily="34" charset="0"/>
              <a:buChar char="•"/>
            </a:pPr>
            <a:r>
              <a:rPr kumimoji="1" lang="en-US" altLang="zh-CN" dirty="0"/>
              <a:t>Information</a:t>
            </a:r>
            <a:r>
              <a:rPr kumimoji="1" lang="zh-CN" altLang="en-US" dirty="0"/>
              <a:t> </a:t>
            </a:r>
            <a:r>
              <a:rPr kumimoji="1" lang="en-US" altLang="zh-CN" dirty="0"/>
              <a:t>Barrier</a:t>
            </a:r>
          </a:p>
          <a:p>
            <a:pPr marL="742950" lvl="1" indent="-285750">
              <a:buFont typeface="Arial" panose="020B0604020202020204" pitchFamily="34" charset="0"/>
              <a:buChar char="•"/>
            </a:pPr>
            <a:r>
              <a:rPr kumimoji="1" lang="en-US" altLang="zh-CN" dirty="0"/>
              <a:t>Add</a:t>
            </a:r>
            <a:r>
              <a:rPr kumimoji="1" lang="zh-CN" altLang="en-US" dirty="0"/>
              <a:t> </a:t>
            </a:r>
            <a:r>
              <a:rPr kumimoji="1" lang="en-US" altLang="zh-CN" dirty="0"/>
              <a:t>Liquidity</a:t>
            </a:r>
          </a:p>
          <a:p>
            <a:pPr marL="742950" lvl="1" indent="-285750">
              <a:buFont typeface="Arial" panose="020B0604020202020204" pitchFamily="34" charset="0"/>
              <a:buChar char="•"/>
            </a:pPr>
            <a:r>
              <a:rPr kumimoji="1" lang="en-US" altLang="zh-CN" dirty="0"/>
              <a:t>Profit</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different</a:t>
            </a:r>
            <a:r>
              <a:rPr kumimoji="1" lang="zh-CN" altLang="en-US" dirty="0"/>
              <a:t> </a:t>
            </a:r>
            <a:r>
              <a:rPr kumimoji="1" lang="en-US" altLang="zh-CN" dirty="0"/>
              <a:t>dimensions</a:t>
            </a:r>
          </a:p>
          <a:p>
            <a:pPr marL="742950" lvl="1"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Limit</a:t>
            </a:r>
            <a:r>
              <a:rPr kumimoji="1" lang="zh-CN" altLang="en-US" dirty="0"/>
              <a:t> </a:t>
            </a:r>
            <a:r>
              <a:rPr kumimoji="1" lang="en-US" altLang="zh-CN" dirty="0"/>
              <a:t>AUM</a:t>
            </a:r>
          </a:p>
          <a:p>
            <a:pPr marL="742950" lvl="1" indent="-285750">
              <a:buFont typeface="Arial" panose="020B0604020202020204" pitchFamily="34" charset="0"/>
              <a:buChar char="•"/>
            </a:pPr>
            <a:r>
              <a:rPr kumimoji="1" lang="en-US" altLang="zh-CN" dirty="0"/>
              <a:t>Hugh</a:t>
            </a:r>
            <a:r>
              <a:rPr kumimoji="1" lang="zh-CN" altLang="en-US" dirty="0"/>
              <a:t> </a:t>
            </a:r>
            <a:r>
              <a:rPr kumimoji="1" lang="en-US" altLang="zh-CN" dirty="0"/>
              <a:t>profit</a:t>
            </a:r>
            <a:r>
              <a:rPr kumimoji="1" lang="zh-CN" altLang="en-US" dirty="0"/>
              <a:t> </a:t>
            </a:r>
            <a:r>
              <a:rPr kumimoji="1" lang="en-US" altLang="zh-CN" dirty="0"/>
              <a:t>comparing</a:t>
            </a:r>
            <a:r>
              <a:rPr kumimoji="1" lang="zh-CN" altLang="en-US" dirty="0"/>
              <a:t> </a:t>
            </a:r>
            <a:r>
              <a:rPr kumimoji="1" lang="en-US" altLang="zh-CN" dirty="0"/>
              <a:t>to</a:t>
            </a:r>
            <a:r>
              <a:rPr kumimoji="1" lang="zh-CN" altLang="en-US" dirty="0"/>
              <a:t> </a:t>
            </a:r>
            <a:r>
              <a:rPr kumimoji="1" lang="en-US" altLang="zh-CN" dirty="0"/>
              <a:t>AUM</a:t>
            </a:r>
          </a:p>
          <a:p>
            <a:pPr marL="742950" lvl="1" indent="-285750">
              <a:buFont typeface="Arial" panose="020B0604020202020204" pitchFamily="34" charset="0"/>
              <a:buChar char="•"/>
            </a:pPr>
            <a:r>
              <a:rPr kumimoji="1" lang="zh-CN" altLang="en-US" dirty="0"/>
              <a:t>伊士顿 </a:t>
            </a:r>
            <a:r>
              <a:rPr kumimoji="1" lang="en-US" altLang="zh-CN" dirty="0"/>
              <a:t>7M</a:t>
            </a:r>
            <a:r>
              <a:rPr kumimoji="1" lang="zh-CN" altLang="en-US" dirty="0"/>
              <a:t> </a:t>
            </a:r>
            <a:r>
              <a:rPr kumimoji="1" lang="en-US" altLang="zh-CN" dirty="0"/>
              <a:t>to</a:t>
            </a:r>
            <a:r>
              <a:rPr kumimoji="1" lang="zh-CN" altLang="en-US" dirty="0"/>
              <a:t> </a:t>
            </a:r>
            <a:r>
              <a:rPr kumimoji="1" lang="en-US" altLang="zh-CN" dirty="0"/>
              <a:t>2B,</a:t>
            </a:r>
            <a:r>
              <a:rPr kumimoji="1" lang="zh-CN" altLang="en-US" dirty="0"/>
              <a:t> </a:t>
            </a:r>
            <a:r>
              <a:rPr kumimoji="1" lang="en-US" altLang="zh-CN" dirty="0"/>
              <a:t>2800%</a:t>
            </a:r>
            <a:r>
              <a:rPr kumimoji="1" lang="zh-CN" altLang="en-US" dirty="0"/>
              <a:t> </a:t>
            </a:r>
            <a:r>
              <a:rPr kumimoji="1" lang="en-US" altLang="zh-CN" dirty="0"/>
              <a:t>return</a:t>
            </a:r>
            <a:endParaRPr kumimoji="1" lang="zh-CN" altLang="en-US" dirty="0"/>
          </a:p>
        </p:txBody>
      </p:sp>
    </p:spTree>
    <p:extLst>
      <p:ext uri="{BB962C8B-B14F-4D97-AF65-F5344CB8AC3E}">
        <p14:creationId xmlns:p14="http://schemas.microsoft.com/office/powerpoint/2010/main" val="394310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6EEC-5119-F546-8244-9606C30A3427}"/>
              </a:ext>
            </a:extLst>
          </p:cNvPr>
          <p:cNvSpPr>
            <a:spLocks noGrp="1"/>
          </p:cNvSpPr>
          <p:nvPr>
            <p:ph type="title"/>
          </p:nvPr>
        </p:nvSpPr>
        <p:spPr/>
        <p:txBody>
          <a:bodyPr/>
          <a:lstStyle/>
          <a:p>
            <a:r>
              <a:rPr kumimoji="1" lang="en-US" altLang="zh-CN" dirty="0"/>
              <a:t>Risk</a:t>
            </a:r>
            <a:endParaRPr kumimoji="1" lang="zh-CN" altLang="en-US" dirty="0"/>
          </a:p>
        </p:txBody>
      </p:sp>
      <p:pic>
        <p:nvPicPr>
          <p:cNvPr id="4" name="图片 3">
            <a:extLst>
              <a:ext uri="{FF2B5EF4-FFF2-40B4-BE49-F238E27FC236}">
                <a16:creationId xmlns:a16="http://schemas.microsoft.com/office/drawing/2014/main" id="{29613220-F8C9-884B-A6CD-EBF6A3E16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1484784"/>
            <a:ext cx="6959600" cy="2590800"/>
          </a:xfrm>
          <a:prstGeom prst="rect">
            <a:avLst/>
          </a:prstGeom>
        </p:spPr>
      </p:pic>
    </p:spTree>
    <p:extLst>
      <p:ext uri="{BB962C8B-B14F-4D97-AF65-F5344CB8AC3E}">
        <p14:creationId xmlns:p14="http://schemas.microsoft.com/office/powerpoint/2010/main" val="1634808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FB342-BD1D-374F-8536-DD21DA0178D6}"/>
              </a:ext>
            </a:extLst>
          </p:cNvPr>
          <p:cNvSpPr>
            <a:spLocks noGrp="1"/>
          </p:cNvSpPr>
          <p:nvPr>
            <p:ph type="title"/>
          </p:nvPr>
        </p:nvSpPr>
        <p:spPr/>
        <p:txBody>
          <a:bodyPr/>
          <a:lstStyle/>
          <a:p>
            <a:r>
              <a:rPr kumimoji="1" lang="en-US" altLang="zh-CN" dirty="0"/>
              <a:t>LTCM</a:t>
            </a:r>
            <a:r>
              <a:rPr kumimoji="1" lang="zh-CN" altLang="en-US" dirty="0"/>
              <a:t>：固定收益套利</a:t>
            </a:r>
            <a:r>
              <a:rPr kumimoji="1" lang="en-US" altLang="zh-CN" dirty="0"/>
              <a:t>/</a:t>
            </a:r>
            <a:r>
              <a:rPr kumimoji="1" lang="zh-CN" altLang="en-US" dirty="0"/>
              <a:t>相对价值策略（统计套利）</a:t>
            </a:r>
          </a:p>
        </p:txBody>
      </p:sp>
      <p:sp>
        <p:nvSpPr>
          <p:cNvPr id="4" name="矩形 3">
            <a:extLst>
              <a:ext uri="{FF2B5EF4-FFF2-40B4-BE49-F238E27FC236}">
                <a16:creationId xmlns:a16="http://schemas.microsoft.com/office/drawing/2014/main" id="{13C44937-952E-3A4F-ACE8-DF7E78B8A091}"/>
              </a:ext>
            </a:extLst>
          </p:cNvPr>
          <p:cNvSpPr/>
          <p:nvPr/>
        </p:nvSpPr>
        <p:spPr>
          <a:xfrm>
            <a:off x="89755" y="1628800"/>
            <a:ext cx="8964489" cy="3970318"/>
          </a:xfrm>
          <a:prstGeom prst="rect">
            <a:avLst/>
          </a:prstGeom>
        </p:spPr>
        <p:txBody>
          <a:bodyPr wrap="square">
            <a:spAutoFit/>
          </a:bodyPr>
          <a:lstStyle/>
          <a:p>
            <a:r>
              <a:rPr lang="zh-CN" altLang="en-US" dirty="0"/>
              <a:t>1998年，金融危机降临亚洲金融市场，LTCM模型认为：发展中国家债券和美国政府债券之间利率相差过大，LTCM预测的结果是：发展中国家债券利率将逐渐恢复稳定，二者之间差距会缩小。</a:t>
            </a:r>
            <a:endParaRPr lang="en-US" altLang="zh-CN" dirty="0"/>
          </a:p>
          <a:p>
            <a:endParaRPr lang="zh-CN" altLang="en-US" dirty="0"/>
          </a:p>
          <a:p>
            <a:r>
              <a:rPr lang="zh-CN" altLang="en-US" dirty="0"/>
              <a:t>同年8月，小概率事件真的发生了，由于国际石油价格下滑，俄罗斯国内经济不断恶化，俄政府宣布卢布贬值，停止国债交易，投资者纷纷从发展中市场退出，转而持有美国、德国等风险小，质量高的债券品种。</a:t>
            </a:r>
            <a:endParaRPr lang="en-US" altLang="zh-CN" dirty="0"/>
          </a:p>
          <a:p>
            <a:endParaRPr lang="zh-CN" altLang="en-US" dirty="0"/>
          </a:p>
          <a:p>
            <a:r>
              <a:rPr lang="zh-CN" altLang="en-US" dirty="0"/>
              <a:t>由于LTCM做错了方向，它到了破产的边缘。9月23日，美林、摩根出资收购接管了LTCM。</a:t>
            </a:r>
            <a:endParaRPr lang="en-US" altLang="zh-CN" dirty="0"/>
          </a:p>
          <a:p>
            <a:endParaRPr lang="zh-CN" altLang="en-US" dirty="0"/>
          </a:p>
          <a:p>
            <a:r>
              <a:rPr lang="zh-CN" altLang="en-US" dirty="0"/>
              <a:t>该基金在2000年已倒闭清算，参与发起的1997年诺奖得主斯科尔斯和默顿的理论也被公开批评，美林证券在其年报中评论数学风险模型“或许会提供比担保更高的安全感，但可信度有限”。但布莱克—斯科尔斯公式仍然是金融学教科书中重要的数学公式。</a:t>
            </a:r>
          </a:p>
        </p:txBody>
      </p:sp>
      <p:sp>
        <p:nvSpPr>
          <p:cNvPr id="5" name="文本框 4">
            <a:extLst>
              <a:ext uri="{FF2B5EF4-FFF2-40B4-BE49-F238E27FC236}">
                <a16:creationId xmlns:a16="http://schemas.microsoft.com/office/drawing/2014/main" id="{5BED755F-DA81-0244-BCFE-DB6A67DD8E24}"/>
              </a:ext>
            </a:extLst>
          </p:cNvPr>
          <p:cNvSpPr txBox="1"/>
          <p:nvPr/>
        </p:nvSpPr>
        <p:spPr>
          <a:xfrm>
            <a:off x="89755" y="5949280"/>
            <a:ext cx="6878806" cy="369332"/>
          </a:xfrm>
          <a:prstGeom prst="rect">
            <a:avLst/>
          </a:prstGeom>
          <a:noFill/>
        </p:spPr>
        <p:txBody>
          <a:bodyPr wrap="none" rtlCol="0">
            <a:spAutoFit/>
          </a:bodyPr>
          <a:lstStyle/>
          <a:p>
            <a:r>
              <a:rPr kumimoji="1" lang="zh-CN" altLang="en-US" b="1" dirty="0">
                <a:solidFill>
                  <a:srgbClr val="FF0000"/>
                </a:solidFill>
              </a:rPr>
              <a:t>对走势过于自信，没有加上必要的风控和止损设定，过度使用杠杆</a:t>
            </a:r>
          </a:p>
        </p:txBody>
      </p:sp>
    </p:spTree>
    <p:extLst>
      <p:ext uri="{BB962C8B-B14F-4D97-AF65-F5344CB8AC3E}">
        <p14:creationId xmlns:p14="http://schemas.microsoft.com/office/powerpoint/2010/main" val="395649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3775B2-95A8-4B43-90D7-9A74ACDA9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09800"/>
            <a:ext cx="2438400" cy="2438400"/>
          </a:xfrm>
          <a:prstGeom prst="rect">
            <a:avLst/>
          </a:prstGeom>
        </p:spPr>
      </p:pic>
      <p:sp>
        <p:nvSpPr>
          <p:cNvPr id="5" name="矩形 4">
            <a:extLst>
              <a:ext uri="{FF2B5EF4-FFF2-40B4-BE49-F238E27FC236}">
                <a16:creationId xmlns:a16="http://schemas.microsoft.com/office/drawing/2014/main" id="{0E86790E-EEF6-B742-97C2-E774AF127A97}"/>
              </a:ext>
            </a:extLst>
          </p:cNvPr>
          <p:cNvSpPr/>
          <p:nvPr/>
        </p:nvSpPr>
        <p:spPr>
          <a:xfrm>
            <a:off x="3067377" y="4884360"/>
            <a:ext cx="3159839" cy="369332"/>
          </a:xfrm>
          <a:prstGeom prst="rect">
            <a:avLst/>
          </a:prstGeom>
        </p:spPr>
        <p:txBody>
          <a:bodyPr wrap="none">
            <a:spAutoFit/>
          </a:bodyPr>
          <a:lstStyle/>
          <a:p>
            <a:r>
              <a:rPr lang="zh-CN" altLang="en-US" dirty="0"/>
              <a:t>https://jinshuju.net/f/8NOBoH</a:t>
            </a:r>
          </a:p>
        </p:txBody>
      </p:sp>
      <p:sp>
        <p:nvSpPr>
          <p:cNvPr id="6" name="文本框 5">
            <a:extLst>
              <a:ext uri="{FF2B5EF4-FFF2-40B4-BE49-F238E27FC236}">
                <a16:creationId xmlns:a16="http://schemas.microsoft.com/office/drawing/2014/main" id="{837CDAB5-AF88-6141-B03C-34F5A9D5ADD4}"/>
              </a:ext>
            </a:extLst>
          </p:cNvPr>
          <p:cNvSpPr txBox="1"/>
          <p:nvPr/>
        </p:nvSpPr>
        <p:spPr>
          <a:xfrm>
            <a:off x="3507206" y="5489852"/>
            <a:ext cx="2287806" cy="369332"/>
          </a:xfrm>
          <a:prstGeom prst="rect">
            <a:avLst/>
          </a:prstGeom>
          <a:noFill/>
        </p:spPr>
        <p:txBody>
          <a:bodyPr wrap="none" rtlCol="0">
            <a:spAutoFit/>
          </a:bodyPr>
          <a:lstStyle/>
          <a:p>
            <a:r>
              <a:rPr kumimoji="1" lang="zh-CN" altLang="en-US" dirty="0"/>
              <a:t>手机：</a:t>
            </a:r>
            <a:r>
              <a:rPr kumimoji="1" lang="en-US" altLang="zh-CN" dirty="0"/>
              <a:t>18801209420</a:t>
            </a:r>
            <a:endParaRPr kumimoji="1" lang="zh-CN" altLang="en-US" dirty="0"/>
          </a:p>
        </p:txBody>
      </p:sp>
    </p:spTree>
    <p:extLst>
      <p:ext uri="{BB962C8B-B14F-4D97-AF65-F5344CB8AC3E}">
        <p14:creationId xmlns:p14="http://schemas.microsoft.com/office/powerpoint/2010/main" val="901419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1">
            <a:extLst>
              <a:ext uri="{FF2B5EF4-FFF2-40B4-BE49-F238E27FC236}">
                <a16:creationId xmlns:a16="http://schemas.microsoft.com/office/drawing/2014/main" id="{398597B3-E58B-D143-ACCB-B279EDD7A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41">
            <a:extLst>
              <a:ext uri="{FF2B5EF4-FFF2-40B4-BE49-F238E27FC236}">
                <a16:creationId xmlns:a16="http://schemas.microsoft.com/office/drawing/2014/main" id="{521D5BA6-DC31-8D4E-85C4-2145E40F9FFB}"/>
              </a:ext>
            </a:extLst>
          </p:cNvPr>
          <p:cNvSpPr>
            <a:spLocks noChangeArrowheads="1"/>
          </p:cNvSpPr>
          <p:nvPr/>
        </p:nvSpPr>
        <p:spPr bwMode="auto">
          <a:xfrm>
            <a:off x="3492500" y="5300663"/>
            <a:ext cx="43481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16" tIns="45258" rIns="90516" bIns="45258">
            <a:spAutoFit/>
          </a:bodyPr>
          <a:lstStyle>
            <a:lvl1pPr defTabSz="904875">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defTabSz="904875">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defTabSz="904875">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defTabSz="904875">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04875">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04875"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04875"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04875"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04875"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Tx/>
              <a:buFontTx/>
              <a:buNone/>
            </a:pPr>
            <a:r>
              <a:rPr lang="zh-CN" altLang="en-US" sz="2800" b="0">
                <a:solidFill>
                  <a:srgbClr val="000000"/>
                </a:solidFill>
                <a:ea typeface="黑体" panose="02010609060101010101" pitchFamily="49" charset="-122"/>
              </a:rPr>
              <a:t>和君同行，人生风景</a:t>
            </a:r>
            <a:endParaRPr lang="en-US" altLang="zh-CN" sz="2800" b="0">
              <a:solidFill>
                <a:srgbClr val="000000"/>
              </a:solidFill>
              <a:ea typeface="黑体" panose="02010609060101010101" pitchFamily="49" charset="-122"/>
            </a:endParaRPr>
          </a:p>
        </p:txBody>
      </p:sp>
      <p:pic>
        <p:nvPicPr>
          <p:cNvPr id="70660" name="Picture 5" descr="和君LOGO">
            <a:extLst>
              <a:ext uri="{FF2B5EF4-FFF2-40B4-BE49-F238E27FC236}">
                <a16:creationId xmlns:a16="http://schemas.microsoft.com/office/drawing/2014/main" id="{675F816C-1177-0044-AFF7-0653432F6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581525"/>
            <a:ext cx="180022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1B8D66-589B-464F-8ECF-42A2AC7AC312}"/>
              </a:ext>
            </a:extLst>
          </p:cNvPr>
          <p:cNvSpPr>
            <a:spLocks noGrp="1" noChangeArrowheads="1"/>
          </p:cNvSpPr>
          <p:nvPr>
            <p:ph type="title"/>
          </p:nvPr>
        </p:nvSpPr>
        <p:spPr>
          <a:xfrm>
            <a:off x="-1016414" y="405457"/>
            <a:ext cx="9756776" cy="276999"/>
          </a:xfrm>
        </p:spPr>
        <p:txBody>
          <a:bodyPr/>
          <a:lstStyle/>
          <a:p>
            <a:pPr eaLnBrk="1" hangingPunct="1"/>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Key</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points</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Stage of Business Development VS. Capital Market</a:t>
            </a:r>
            <a:endParaRPr lang="zh-CN" altLang="en-US" sz="1800" dirty="0">
              <a:latin typeface="微软雅黑" panose="020B0503020204020204" pitchFamily="34" charset="-122"/>
              <a:ea typeface="微软雅黑" panose="020B0503020204020204" pitchFamily="34" charset="-122"/>
            </a:endParaRPr>
          </a:p>
        </p:txBody>
      </p:sp>
      <p:sp>
        <p:nvSpPr>
          <p:cNvPr id="27" name="任意多边形 26">
            <a:extLst>
              <a:ext uri="{FF2B5EF4-FFF2-40B4-BE49-F238E27FC236}">
                <a16:creationId xmlns:a16="http://schemas.microsoft.com/office/drawing/2014/main" id="{2D86F0E3-1436-AB49-A191-1CC391D9BCEC}"/>
              </a:ext>
            </a:extLst>
          </p:cNvPr>
          <p:cNvSpPr/>
          <p:nvPr/>
        </p:nvSpPr>
        <p:spPr>
          <a:xfrm>
            <a:off x="1857375" y="1714500"/>
            <a:ext cx="6297613" cy="3316288"/>
          </a:xfrm>
          <a:custGeom>
            <a:avLst/>
            <a:gdLst>
              <a:gd name="connsiteX0" fmla="*/ 0 w 5293895"/>
              <a:gd name="connsiteY0" fmla="*/ 3080084 h 3080084"/>
              <a:gd name="connsiteX1" fmla="*/ 2294021 w 5293895"/>
              <a:gd name="connsiteY1" fmla="*/ 2534652 h 3080084"/>
              <a:gd name="connsiteX2" fmla="*/ 3272590 w 5293895"/>
              <a:gd name="connsiteY2" fmla="*/ 1235242 h 3080084"/>
              <a:gd name="connsiteX3" fmla="*/ 4138864 w 5293895"/>
              <a:gd name="connsiteY3" fmla="*/ 304800 h 3080084"/>
              <a:gd name="connsiteX4" fmla="*/ 5293895 w 5293895"/>
              <a:gd name="connsiteY4" fmla="*/ 0 h 3080084"/>
              <a:gd name="connsiteX0" fmla="*/ 0 w 5293895"/>
              <a:gd name="connsiteY0" fmla="*/ 3080084 h 3080084"/>
              <a:gd name="connsiteX1" fmla="*/ 2277979 w 5293895"/>
              <a:gd name="connsiteY1" fmla="*/ 2662988 h 3080084"/>
              <a:gd name="connsiteX2" fmla="*/ 3272590 w 5293895"/>
              <a:gd name="connsiteY2" fmla="*/ 1235242 h 3080084"/>
              <a:gd name="connsiteX3" fmla="*/ 4138864 w 5293895"/>
              <a:gd name="connsiteY3" fmla="*/ 304800 h 3080084"/>
              <a:gd name="connsiteX4" fmla="*/ 5293895 w 5293895"/>
              <a:gd name="connsiteY4" fmla="*/ 0 h 3080084"/>
              <a:gd name="connsiteX0" fmla="*/ 0 w 5293895"/>
              <a:gd name="connsiteY0" fmla="*/ 3080084 h 3080084"/>
              <a:gd name="connsiteX1" fmla="*/ 2277979 w 5293895"/>
              <a:gd name="connsiteY1" fmla="*/ 2662988 h 3080084"/>
              <a:gd name="connsiteX2" fmla="*/ 3160295 w 5293895"/>
              <a:gd name="connsiteY2" fmla="*/ 1155031 h 3080084"/>
              <a:gd name="connsiteX3" fmla="*/ 4138864 w 5293895"/>
              <a:gd name="connsiteY3" fmla="*/ 304800 h 3080084"/>
              <a:gd name="connsiteX4" fmla="*/ 5293895 w 5293895"/>
              <a:gd name="connsiteY4" fmla="*/ 0 h 3080084"/>
              <a:gd name="connsiteX0" fmla="*/ 0 w 5293895"/>
              <a:gd name="connsiteY0" fmla="*/ 3080084 h 3080084"/>
              <a:gd name="connsiteX1" fmla="*/ 2133600 w 5293895"/>
              <a:gd name="connsiteY1" fmla="*/ 2630904 h 3080084"/>
              <a:gd name="connsiteX2" fmla="*/ 3160295 w 5293895"/>
              <a:gd name="connsiteY2" fmla="*/ 1155031 h 3080084"/>
              <a:gd name="connsiteX3" fmla="*/ 4138864 w 5293895"/>
              <a:gd name="connsiteY3" fmla="*/ 304800 h 3080084"/>
              <a:gd name="connsiteX4" fmla="*/ 5293895 w 5293895"/>
              <a:gd name="connsiteY4" fmla="*/ 0 h 3080084"/>
              <a:gd name="connsiteX0" fmla="*/ 0 w 5293895"/>
              <a:gd name="connsiteY0" fmla="*/ 3080084 h 3080084"/>
              <a:gd name="connsiteX1" fmla="*/ 2133600 w 5293895"/>
              <a:gd name="connsiteY1" fmla="*/ 2630904 h 3080084"/>
              <a:gd name="connsiteX2" fmla="*/ 3080084 w 5293895"/>
              <a:gd name="connsiteY2" fmla="*/ 1058779 h 3080084"/>
              <a:gd name="connsiteX3" fmla="*/ 4138864 w 5293895"/>
              <a:gd name="connsiteY3" fmla="*/ 304800 h 3080084"/>
              <a:gd name="connsiteX4" fmla="*/ 5293895 w 5293895"/>
              <a:gd name="connsiteY4" fmla="*/ 0 h 3080084"/>
              <a:gd name="connsiteX0" fmla="*/ 0 w 5293895"/>
              <a:gd name="connsiteY0" fmla="*/ 3080084 h 3080084"/>
              <a:gd name="connsiteX1" fmla="*/ 2133600 w 5293895"/>
              <a:gd name="connsiteY1" fmla="*/ 2630904 h 3080084"/>
              <a:gd name="connsiteX2" fmla="*/ 3047999 w 5293895"/>
              <a:gd name="connsiteY2" fmla="*/ 1155032 h 3080084"/>
              <a:gd name="connsiteX3" fmla="*/ 4138864 w 5293895"/>
              <a:gd name="connsiteY3" fmla="*/ 304800 h 3080084"/>
              <a:gd name="connsiteX4" fmla="*/ 5293895 w 5293895"/>
              <a:gd name="connsiteY4" fmla="*/ 0 h 3080084"/>
              <a:gd name="connsiteX0" fmla="*/ 0 w 5293895"/>
              <a:gd name="connsiteY0" fmla="*/ 3080084 h 3080084"/>
              <a:gd name="connsiteX1" fmla="*/ 2069431 w 5293895"/>
              <a:gd name="connsiteY1" fmla="*/ 2582778 h 3080084"/>
              <a:gd name="connsiteX2" fmla="*/ 3047999 w 5293895"/>
              <a:gd name="connsiteY2" fmla="*/ 1155032 h 3080084"/>
              <a:gd name="connsiteX3" fmla="*/ 4138864 w 5293895"/>
              <a:gd name="connsiteY3" fmla="*/ 304800 h 3080084"/>
              <a:gd name="connsiteX4" fmla="*/ 5293895 w 5293895"/>
              <a:gd name="connsiteY4" fmla="*/ 0 h 3080084"/>
              <a:gd name="connsiteX0" fmla="*/ 0 w 5293895"/>
              <a:gd name="connsiteY0" fmla="*/ 3080084 h 3080084"/>
              <a:gd name="connsiteX1" fmla="*/ 1973178 w 5293895"/>
              <a:gd name="connsiteY1" fmla="*/ 2566736 h 3080084"/>
              <a:gd name="connsiteX2" fmla="*/ 3047999 w 5293895"/>
              <a:gd name="connsiteY2" fmla="*/ 1155032 h 3080084"/>
              <a:gd name="connsiteX3" fmla="*/ 4138864 w 5293895"/>
              <a:gd name="connsiteY3" fmla="*/ 304800 h 3080084"/>
              <a:gd name="connsiteX4" fmla="*/ 5293895 w 5293895"/>
              <a:gd name="connsiteY4" fmla="*/ 0 h 3080084"/>
              <a:gd name="connsiteX0" fmla="*/ 0 w 5293895"/>
              <a:gd name="connsiteY0" fmla="*/ 3080084 h 3080084"/>
              <a:gd name="connsiteX1" fmla="*/ 2021305 w 5293895"/>
              <a:gd name="connsiteY1" fmla="*/ 2550694 h 3080084"/>
              <a:gd name="connsiteX2" fmla="*/ 3047999 w 5293895"/>
              <a:gd name="connsiteY2" fmla="*/ 1155032 h 3080084"/>
              <a:gd name="connsiteX3" fmla="*/ 4138864 w 5293895"/>
              <a:gd name="connsiteY3" fmla="*/ 304800 h 3080084"/>
              <a:gd name="connsiteX4" fmla="*/ 5293895 w 5293895"/>
              <a:gd name="connsiteY4" fmla="*/ 0 h 3080084"/>
              <a:gd name="connsiteX0" fmla="*/ 0 w 5293895"/>
              <a:gd name="connsiteY0" fmla="*/ 3080084 h 3080084"/>
              <a:gd name="connsiteX1" fmla="*/ 2021305 w 5293895"/>
              <a:gd name="connsiteY1" fmla="*/ 2550694 h 3080084"/>
              <a:gd name="connsiteX2" fmla="*/ 2919662 w 5293895"/>
              <a:gd name="connsiteY2" fmla="*/ 1363580 h 3080084"/>
              <a:gd name="connsiteX3" fmla="*/ 4138864 w 5293895"/>
              <a:gd name="connsiteY3" fmla="*/ 304800 h 3080084"/>
              <a:gd name="connsiteX4" fmla="*/ 5293895 w 5293895"/>
              <a:gd name="connsiteY4" fmla="*/ 0 h 3080084"/>
              <a:gd name="connsiteX0" fmla="*/ 0 w 5293895"/>
              <a:gd name="connsiteY0" fmla="*/ 3080084 h 3080084"/>
              <a:gd name="connsiteX1" fmla="*/ 2021305 w 5293895"/>
              <a:gd name="connsiteY1" fmla="*/ 2550694 h 3080084"/>
              <a:gd name="connsiteX2" fmla="*/ 2967788 w 5293895"/>
              <a:gd name="connsiteY2" fmla="*/ 1251285 h 3080084"/>
              <a:gd name="connsiteX3" fmla="*/ 4138864 w 5293895"/>
              <a:gd name="connsiteY3" fmla="*/ 304800 h 3080084"/>
              <a:gd name="connsiteX4" fmla="*/ 5293895 w 5293895"/>
              <a:gd name="connsiteY4" fmla="*/ 0 h 3080084"/>
              <a:gd name="connsiteX0" fmla="*/ 0 w 5293895"/>
              <a:gd name="connsiteY0" fmla="*/ 3080084 h 3080084"/>
              <a:gd name="connsiteX1" fmla="*/ 2021305 w 5293895"/>
              <a:gd name="connsiteY1" fmla="*/ 2550694 h 3080084"/>
              <a:gd name="connsiteX2" fmla="*/ 4138864 w 5293895"/>
              <a:gd name="connsiteY2" fmla="*/ 304800 h 3080084"/>
              <a:gd name="connsiteX3" fmla="*/ 5293895 w 5293895"/>
              <a:gd name="connsiteY3" fmla="*/ 0 h 3080084"/>
              <a:gd name="connsiteX0" fmla="*/ 0 w 5293895"/>
              <a:gd name="connsiteY0" fmla="*/ 3080084 h 3080084"/>
              <a:gd name="connsiteX1" fmla="*/ 2021305 w 5293895"/>
              <a:gd name="connsiteY1" fmla="*/ 2550694 h 3080084"/>
              <a:gd name="connsiteX2" fmla="*/ 3126541 w 5293895"/>
              <a:gd name="connsiteY2" fmla="*/ 1427747 h 3080084"/>
              <a:gd name="connsiteX3" fmla="*/ 4138864 w 5293895"/>
              <a:gd name="connsiteY3" fmla="*/ 304800 h 3080084"/>
              <a:gd name="connsiteX4" fmla="*/ 5293895 w 5293895"/>
              <a:gd name="connsiteY4" fmla="*/ 0 h 3080084"/>
              <a:gd name="connsiteX0" fmla="*/ 0 w 5293895"/>
              <a:gd name="connsiteY0" fmla="*/ 3080084 h 3080084"/>
              <a:gd name="connsiteX1" fmla="*/ 2021305 w 5293895"/>
              <a:gd name="connsiteY1" fmla="*/ 2550694 h 3080084"/>
              <a:gd name="connsiteX2" fmla="*/ 3014246 w 5293895"/>
              <a:gd name="connsiteY2" fmla="*/ 1379621 h 3080084"/>
              <a:gd name="connsiteX3" fmla="*/ 4138864 w 5293895"/>
              <a:gd name="connsiteY3" fmla="*/ 304800 h 3080084"/>
              <a:gd name="connsiteX4" fmla="*/ 5293895 w 5293895"/>
              <a:gd name="connsiteY4" fmla="*/ 0 h 3080084"/>
              <a:gd name="connsiteX0" fmla="*/ 0 w 5293895"/>
              <a:gd name="connsiteY0" fmla="*/ 3080084 h 3080084"/>
              <a:gd name="connsiteX1" fmla="*/ 1844842 w 5293895"/>
              <a:gd name="connsiteY1" fmla="*/ 2630905 h 3080084"/>
              <a:gd name="connsiteX2" fmla="*/ 3014246 w 5293895"/>
              <a:gd name="connsiteY2" fmla="*/ 1379621 h 3080084"/>
              <a:gd name="connsiteX3" fmla="*/ 4138864 w 5293895"/>
              <a:gd name="connsiteY3" fmla="*/ 304800 h 3080084"/>
              <a:gd name="connsiteX4" fmla="*/ 5293895 w 5293895"/>
              <a:gd name="connsiteY4" fmla="*/ 0 h 3080084"/>
              <a:gd name="connsiteX0" fmla="*/ 0 w 5293895"/>
              <a:gd name="connsiteY0" fmla="*/ 3080084 h 3080084"/>
              <a:gd name="connsiteX1" fmla="*/ 1844842 w 5293895"/>
              <a:gd name="connsiteY1" fmla="*/ 2630905 h 3080084"/>
              <a:gd name="connsiteX2" fmla="*/ 2917993 w 5293895"/>
              <a:gd name="connsiteY2" fmla="*/ 1379621 h 3080084"/>
              <a:gd name="connsiteX3" fmla="*/ 4138864 w 5293895"/>
              <a:gd name="connsiteY3" fmla="*/ 304800 h 3080084"/>
              <a:gd name="connsiteX4" fmla="*/ 5293895 w 5293895"/>
              <a:gd name="connsiteY4" fmla="*/ 0 h 3080084"/>
              <a:gd name="connsiteX0" fmla="*/ 0 w 5293895"/>
              <a:gd name="connsiteY0" fmla="*/ 3080084 h 3080084"/>
              <a:gd name="connsiteX1" fmla="*/ 2037347 w 5293895"/>
              <a:gd name="connsiteY1" fmla="*/ 2630905 h 3080084"/>
              <a:gd name="connsiteX2" fmla="*/ 2917993 w 5293895"/>
              <a:gd name="connsiteY2" fmla="*/ 1379621 h 3080084"/>
              <a:gd name="connsiteX3" fmla="*/ 4138864 w 5293895"/>
              <a:gd name="connsiteY3" fmla="*/ 304800 h 3080084"/>
              <a:gd name="connsiteX4" fmla="*/ 5293895 w 5293895"/>
              <a:gd name="connsiteY4" fmla="*/ 0 h 3080084"/>
              <a:gd name="connsiteX0" fmla="*/ 0 w 5293895"/>
              <a:gd name="connsiteY0" fmla="*/ 3080084 h 3080084"/>
              <a:gd name="connsiteX1" fmla="*/ 2037347 w 5293895"/>
              <a:gd name="connsiteY1" fmla="*/ 2630905 h 3080084"/>
              <a:gd name="connsiteX2" fmla="*/ 2917993 w 5293895"/>
              <a:gd name="connsiteY2" fmla="*/ 1379621 h 3080084"/>
              <a:gd name="connsiteX3" fmla="*/ 3994485 w 5293895"/>
              <a:gd name="connsiteY3" fmla="*/ 352926 h 3080084"/>
              <a:gd name="connsiteX4" fmla="*/ 5293895 w 5293895"/>
              <a:gd name="connsiteY4" fmla="*/ 0 h 3080084"/>
              <a:gd name="connsiteX0" fmla="*/ 0 w 5293895"/>
              <a:gd name="connsiteY0" fmla="*/ 3080084 h 3080084"/>
              <a:gd name="connsiteX1" fmla="*/ 2037347 w 5293895"/>
              <a:gd name="connsiteY1" fmla="*/ 2630905 h 3080084"/>
              <a:gd name="connsiteX2" fmla="*/ 3014245 w 5293895"/>
              <a:gd name="connsiteY2" fmla="*/ 1379621 h 3080084"/>
              <a:gd name="connsiteX3" fmla="*/ 3994485 w 5293895"/>
              <a:gd name="connsiteY3" fmla="*/ 352926 h 3080084"/>
              <a:gd name="connsiteX4" fmla="*/ 5293895 w 5293895"/>
              <a:gd name="connsiteY4" fmla="*/ 0 h 3080084"/>
              <a:gd name="connsiteX0" fmla="*/ 0 w 5293895"/>
              <a:gd name="connsiteY0" fmla="*/ 3080084 h 3080084"/>
              <a:gd name="connsiteX1" fmla="*/ 1491916 w 5293895"/>
              <a:gd name="connsiteY1" fmla="*/ 2743200 h 3080084"/>
              <a:gd name="connsiteX2" fmla="*/ 3014245 w 5293895"/>
              <a:gd name="connsiteY2" fmla="*/ 1379621 h 3080084"/>
              <a:gd name="connsiteX3" fmla="*/ 3994485 w 5293895"/>
              <a:gd name="connsiteY3" fmla="*/ 352926 h 3080084"/>
              <a:gd name="connsiteX4" fmla="*/ 5293895 w 5293895"/>
              <a:gd name="connsiteY4" fmla="*/ 0 h 3080084"/>
              <a:gd name="connsiteX0" fmla="*/ 0 w 5293895"/>
              <a:gd name="connsiteY0" fmla="*/ 3080084 h 3080084"/>
              <a:gd name="connsiteX1" fmla="*/ 1491916 w 5293895"/>
              <a:gd name="connsiteY1" fmla="*/ 2743200 h 3080084"/>
              <a:gd name="connsiteX2" fmla="*/ 3014245 w 5293895"/>
              <a:gd name="connsiteY2" fmla="*/ 1572126 h 3080084"/>
              <a:gd name="connsiteX3" fmla="*/ 3994485 w 5293895"/>
              <a:gd name="connsiteY3" fmla="*/ 352926 h 3080084"/>
              <a:gd name="connsiteX4" fmla="*/ 5293895 w 5293895"/>
              <a:gd name="connsiteY4" fmla="*/ 0 h 3080084"/>
              <a:gd name="connsiteX0" fmla="*/ 0 w 5293895"/>
              <a:gd name="connsiteY0" fmla="*/ 3080084 h 3080084"/>
              <a:gd name="connsiteX1" fmla="*/ 2197769 w 5293895"/>
              <a:gd name="connsiteY1" fmla="*/ 2390273 h 3080084"/>
              <a:gd name="connsiteX2" fmla="*/ 3014245 w 5293895"/>
              <a:gd name="connsiteY2" fmla="*/ 1572126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3014245 w 5293895"/>
              <a:gd name="connsiteY2" fmla="*/ 1572126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950076 w 5293895"/>
              <a:gd name="connsiteY2" fmla="*/ 1347537 h 3080084"/>
              <a:gd name="connsiteX3" fmla="*/ 3994485 w 5293895"/>
              <a:gd name="connsiteY3" fmla="*/ 352926 h 3080084"/>
              <a:gd name="connsiteX4" fmla="*/ 5293895 w 5293895"/>
              <a:gd name="connsiteY4" fmla="*/ 0 h 3080084"/>
              <a:gd name="connsiteX0" fmla="*/ 0 w 5293895"/>
              <a:gd name="connsiteY0" fmla="*/ 3080084 h 3080084"/>
              <a:gd name="connsiteX1" fmla="*/ 2069432 w 5293895"/>
              <a:gd name="connsiteY1" fmla="*/ 2486525 h 3080084"/>
              <a:gd name="connsiteX2" fmla="*/ 2645278 w 5293895"/>
              <a:gd name="connsiteY2" fmla="*/ 1812758 h 3080084"/>
              <a:gd name="connsiteX3" fmla="*/ 2950076 w 5293895"/>
              <a:gd name="connsiteY3" fmla="*/ 1347537 h 3080084"/>
              <a:gd name="connsiteX4" fmla="*/ 3994485 w 5293895"/>
              <a:gd name="connsiteY4" fmla="*/ 352926 h 3080084"/>
              <a:gd name="connsiteX5" fmla="*/ 5293895 w 5293895"/>
              <a:gd name="connsiteY5" fmla="*/ 0 h 3080084"/>
              <a:gd name="connsiteX0" fmla="*/ 0 w 5293895"/>
              <a:gd name="connsiteY0" fmla="*/ 3080084 h 3080084"/>
              <a:gd name="connsiteX1" fmla="*/ 2069432 w 5293895"/>
              <a:gd name="connsiteY1" fmla="*/ 2486525 h 3080084"/>
              <a:gd name="connsiteX2" fmla="*/ 2645278 w 5293895"/>
              <a:gd name="connsiteY2" fmla="*/ 1812758 h 3080084"/>
              <a:gd name="connsiteX3" fmla="*/ 2885908 w 5293895"/>
              <a:gd name="connsiteY3" fmla="*/ 513348 h 3080084"/>
              <a:gd name="connsiteX4" fmla="*/ 3994485 w 5293895"/>
              <a:gd name="connsiteY4" fmla="*/ 352926 h 3080084"/>
              <a:gd name="connsiteX5" fmla="*/ 5293895 w 5293895"/>
              <a:gd name="connsiteY5" fmla="*/ 0 h 3080084"/>
              <a:gd name="connsiteX0" fmla="*/ 0 w 5293895"/>
              <a:gd name="connsiteY0" fmla="*/ 3080084 h 3080084"/>
              <a:gd name="connsiteX1" fmla="*/ 1860885 w 5293895"/>
              <a:gd name="connsiteY1" fmla="*/ 2679031 h 3080084"/>
              <a:gd name="connsiteX2" fmla="*/ 2645278 w 5293895"/>
              <a:gd name="connsiteY2" fmla="*/ 1812758 h 3080084"/>
              <a:gd name="connsiteX3" fmla="*/ 2885908 w 5293895"/>
              <a:gd name="connsiteY3" fmla="*/ 513348 h 3080084"/>
              <a:gd name="connsiteX4" fmla="*/ 3994485 w 5293895"/>
              <a:gd name="connsiteY4" fmla="*/ 352926 h 3080084"/>
              <a:gd name="connsiteX5" fmla="*/ 5293895 w 5293895"/>
              <a:gd name="connsiteY5" fmla="*/ 0 h 3080084"/>
              <a:gd name="connsiteX0" fmla="*/ 0 w 5293895"/>
              <a:gd name="connsiteY0" fmla="*/ 3080084 h 3080084"/>
              <a:gd name="connsiteX1" fmla="*/ 1860885 w 5293895"/>
              <a:gd name="connsiteY1" fmla="*/ 2679031 h 3080084"/>
              <a:gd name="connsiteX2" fmla="*/ 2645278 w 5293895"/>
              <a:gd name="connsiteY2" fmla="*/ 1812758 h 3080084"/>
              <a:gd name="connsiteX3" fmla="*/ 3994485 w 5293895"/>
              <a:gd name="connsiteY3" fmla="*/ 352926 h 3080084"/>
              <a:gd name="connsiteX4" fmla="*/ 5293895 w 5293895"/>
              <a:gd name="connsiteY4" fmla="*/ 0 h 3080084"/>
              <a:gd name="connsiteX0" fmla="*/ 0 w 5293895"/>
              <a:gd name="connsiteY0" fmla="*/ 3080084 h 3080084"/>
              <a:gd name="connsiteX1" fmla="*/ 1860885 w 5293895"/>
              <a:gd name="connsiteY1" fmla="*/ 2679031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597152 w 5293895"/>
              <a:gd name="connsiteY2" fmla="*/ 1941095 h 3080084"/>
              <a:gd name="connsiteX3" fmla="*/ 2950078 w 5293895"/>
              <a:gd name="connsiteY3" fmla="*/ 1443789 h 3080084"/>
              <a:gd name="connsiteX4" fmla="*/ 3994485 w 5293895"/>
              <a:gd name="connsiteY4" fmla="*/ 352926 h 3080084"/>
              <a:gd name="connsiteX5" fmla="*/ 5293895 w 5293895"/>
              <a:gd name="connsiteY5"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2629236 w 5293895"/>
              <a:gd name="connsiteY3" fmla="*/ 1459831 h 3080084"/>
              <a:gd name="connsiteX4" fmla="*/ 3994485 w 5293895"/>
              <a:gd name="connsiteY4" fmla="*/ 352926 h 3080084"/>
              <a:gd name="connsiteX5" fmla="*/ 5293895 w 5293895"/>
              <a:gd name="connsiteY5"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468815 w 5293895"/>
              <a:gd name="connsiteY2" fmla="*/ 2229852 h 3080084"/>
              <a:gd name="connsiteX3" fmla="*/ 2950078 w 5293895"/>
              <a:gd name="connsiteY3" fmla="*/ 1443789 h 3080084"/>
              <a:gd name="connsiteX4" fmla="*/ 3994485 w 5293895"/>
              <a:gd name="connsiteY4" fmla="*/ 352926 h 3080084"/>
              <a:gd name="connsiteX5" fmla="*/ 5293895 w 5293895"/>
              <a:gd name="connsiteY5"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297742 w 5293895"/>
              <a:gd name="connsiteY1" fmla="*/ 2823411 h 3080084"/>
              <a:gd name="connsiteX2" fmla="*/ 1892969 w 5293895"/>
              <a:gd name="connsiteY2" fmla="*/ 2743200 h 3080084"/>
              <a:gd name="connsiteX3" fmla="*/ 2950078 w 5293895"/>
              <a:gd name="connsiteY3" fmla="*/ 1443789 h 3080084"/>
              <a:gd name="connsiteX4" fmla="*/ 3994485 w 5293895"/>
              <a:gd name="connsiteY4" fmla="*/ 352926 h 3080084"/>
              <a:gd name="connsiteX5" fmla="*/ 5293895 w 5293895"/>
              <a:gd name="connsiteY5"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92969 w 5293895"/>
              <a:gd name="connsiteY1" fmla="*/ 2743200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28800 w 5293895"/>
              <a:gd name="connsiteY1" fmla="*/ 2614863 h 3080084"/>
              <a:gd name="connsiteX2" fmla="*/ 2950078 w 5293895"/>
              <a:gd name="connsiteY2" fmla="*/ 1443789 h 3080084"/>
              <a:gd name="connsiteX3" fmla="*/ 3994485 w 5293895"/>
              <a:gd name="connsiteY3" fmla="*/ 352926 h 3080084"/>
              <a:gd name="connsiteX4" fmla="*/ 5293895 w 5293895"/>
              <a:gd name="connsiteY4" fmla="*/ 0 h 3080084"/>
              <a:gd name="connsiteX0" fmla="*/ 0 w 5293895"/>
              <a:gd name="connsiteY0" fmla="*/ 3080084 h 3080084"/>
              <a:gd name="connsiteX1" fmla="*/ 1828800 w 5293895"/>
              <a:gd name="connsiteY1" fmla="*/ 2614863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28800 w 5293895"/>
              <a:gd name="connsiteY1" fmla="*/ 2614863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28800 w 5293895"/>
              <a:gd name="connsiteY1" fmla="*/ 2614863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28800 w 5293895"/>
              <a:gd name="connsiteY1" fmla="*/ 2614863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636295 w 5293895"/>
              <a:gd name="connsiteY1" fmla="*/ 2775284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636295 w 5293895"/>
              <a:gd name="connsiteY1" fmla="*/ 2775284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636295 w 5293895"/>
              <a:gd name="connsiteY1" fmla="*/ 2775284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98688 w 5293895"/>
              <a:gd name="connsiteY1" fmla="*/ 2568550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98688 w 5293895"/>
              <a:gd name="connsiteY1" fmla="*/ 2568550 h 3080084"/>
              <a:gd name="connsiteX2" fmla="*/ 2982162 w 5293895"/>
              <a:gd name="connsiteY2" fmla="*/ 1395663 h 3080084"/>
              <a:gd name="connsiteX3" fmla="*/ 3994485 w 5293895"/>
              <a:gd name="connsiteY3" fmla="*/ 352926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3994485 w 5293895"/>
              <a:gd name="connsiteY3" fmla="*/ 352926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3994485 w 5293895"/>
              <a:gd name="connsiteY3" fmla="*/ 352926 h 3080084"/>
              <a:gd name="connsiteX4" fmla="*/ 4058452 w 5293895"/>
              <a:gd name="connsiteY4" fmla="*/ 321958 h 3080084"/>
              <a:gd name="connsiteX5" fmla="*/ 5293895 w 5293895"/>
              <a:gd name="connsiteY5"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3994485 w 5293895"/>
              <a:gd name="connsiteY3" fmla="*/ 352926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161462 w 5293895"/>
              <a:gd name="connsiteY3" fmla="*/ 249559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21919 w 5293895"/>
              <a:gd name="connsiteY2" fmla="*/ 1427468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69627 w 5293895"/>
              <a:gd name="connsiteY2" fmla="*/ 1435419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69627 w 5293895"/>
              <a:gd name="connsiteY2" fmla="*/ 1435419 h 3080084"/>
              <a:gd name="connsiteX3" fmla="*/ 4034242 w 5293895"/>
              <a:gd name="connsiteY3" fmla="*/ 329072 h 3080084"/>
              <a:gd name="connsiteX4" fmla="*/ 5293895 w 5293895"/>
              <a:gd name="connsiteY4" fmla="*/ 0 h 3080084"/>
              <a:gd name="connsiteX0" fmla="*/ 0 w 5293895"/>
              <a:gd name="connsiteY0" fmla="*/ 3080084 h 3080084"/>
              <a:gd name="connsiteX1" fmla="*/ 1898688 w 5293895"/>
              <a:gd name="connsiteY1" fmla="*/ 2568550 h 3080084"/>
              <a:gd name="connsiteX2" fmla="*/ 3069627 w 5293895"/>
              <a:gd name="connsiteY2" fmla="*/ 1435419 h 3080084"/>
              <a:gd name="connsiteX3" fmla="*/ 4010388 w 5293895"/>
              <a:gd name="connsiteY3" fmla="*/ 384732 h 3080084"/>
              <a:gd name="connsiteX4" fmla="*/ 5293895 w 5293895"/>
              <a:gd name="connsiteY4" fmla="*/ 0 h 3080084"/>
              <a:gd name="connsiteX0" fmla="*/ 0 w 5293895"/>
              <a:gd name="connsiteY0" fmla="*/ 3080084 h 3080084"/>
              <a:gd name="connsiteX1" fmla="*/ 1803438 w 5293895"/>
              <a:gd name="connsiteY1" fmla="*/ 2568550 h 3080084"/>
              <a:gd name="connsiteX2" fmla="*/ 3069627 w 5293895"/>
              <a:gd name="connsiteY2" fmla="*/ 1435419 h 3080084"/>
              <a:gd name="connsiteX3" fmla="*/ 4010388 w 5293895"/>
              <a:gd name="connsiteY3" fmla="*/ 384732 h 3080084"/>
              <a:gd name="connsiteX4" fmla="*/ 5293895 w 5293895"/>
              <a:gd name="connsiteY4" fmla="*/ 0 h 3080084"/>
              <a:gd name="connsiteX0" fmla="*/ 0 w 5293895"/>
              <a:gd name="connsiteY0" fmla="*/ 3080084 h 3080084"/>
              <a:gd name="connsiteX1" fmla="*/ 1803438 w 5293895"/>
              <a:gd name="connsiteY1" fmla="*/ 2568550 h 3080084"/>
              <a:gd name="connsiteX2" fmla="*/ 3069627 w 5293895"/>
              <a:gd name="connsiteY2" fmla="*/ 1435419 h 3080084"/>
              <a:gd name="connsiteX3" fmla="*/ 4219938 w 5293895"/>
              <a:gd name="connsiteY3" fmla="*/ 251382 h 3080084"/>
              <a:gd name="connsiteX4" fmla="*/ 5293895 w 5293895"/>
              <a:gd name="connsiteY4" fmla="*/ 0 h 3080084"/>
              <a:gd name="connsiteX0" fmla="*/ 0 w 5293895"/>
              <a:gd name="connsiteY0" fmla="*/ 3080084 h 3080084"/>
              <a:gd name="connsiteX1" fmla="*/ 1803438 w 5293895"/>
              <a:gd name="connsiteY1" fmla="*/ 2568550 h 3080084"/>
              <a:gd name="connsiteX2" fmla="*/ 3145827 w 5293895"/>
              <a:gd name="connsiteY2" fmla="*/ 1473519 h 3080084"/>
              <a:gd name="connsiteX3" fmla="*/ 4219938 w 5293895"/>
              <a:gd name="connsiteY3" fmla="*/ 251382 h 3080084"/>
              <a:gd name="connsiteX4" fmla="*/ 5293895 w 5293895"/>
              <a:gd name="connsiteY4" fmla="*/ 0 h 3080084"/>
              <a:gd name="connsiteX0" fmla="*/ 0 w 5293895"/>
              <a:gd name="connsiteY0" fmla="*/ 3080084 h 3080084"/>
              <a:gd name="connsiteX1" fmla="*/ 1803438 w 5293895"/>
              <a:gd name="connsiteY1" fmla="*/ 2568550 h 3080084"/>
              <a:gd name="connsiteX2" fmla="*/ 2974377 w 5293895"/>
              <a:gd name="connsiteY2" fmla="*/ 1664019 h 3080084"/>
              <a:gd name="connsiteX3" fmla="*/ 4219938 w 5293895"/>
              <a:gd name="connsiteY3" fmla="*/ 251382 h 3080084"/>
              <a:gd name="connsiteX4" fmla="*/ 5293895 w 5293895"/>
              <a:gd name="connsiteY4" fmla="*/ 0 h 3080084"/>
              <a:gd name="connsiteX0" fmla="*/ 0 w 5293895"/>
              <a:gd name="connsiteY0" fmla="*/ 3080084 h 3080084"/>
              <a:gd name="connsiteX1" fmla="*/ 1593888 w 5293895"/>
              <a:gd name="connsiteY1" fmla="*/ 2644750 h 3080084"/>
              <a:gd name="connsiteX2" fmla="*/ 2974377 w 5293895"/>
              <a:gd name="connsiteY2" fmla="*/ 1664019 h 3080084"/>
              <a:gd name="connsiteX3" fmla="*/ 4219938 w 5293895"/>
              <a:gd name="connsiteY3" fmla="*/ 251382 h 3080084"/>
              <a:gd name="connsiteX4" fmla="*/ 5293895 w 5293895"/>
              <a:gd name="connsiteY4" fmla="*/ 0 h 3080084"/>
              <a:gd name="connsiteX0" fmla="*/ 0 w 5293895"/>
              <a:gd name="connsiteY0" fmla="*/ 3080084 h 3080084"/>
              <a:gd name="connsiteX1" fmla="*/ 1593888 w 5293895"/>
              <a:gd name="connsiteY1" fmla="*/ 2644750 h 3080084"/>
              <a:gd name="connsiteX2" fmla="*/ 2974377 w 5293895"/>
              <a:gd name="connsiteY2" fmla="*/ 1664019 h 3080084"/>
              <a:gd name="connsiteX3" fmla="*/ 4067538 w 5293895"/>
              <a:gd name="connsiteY3" fmla="*/ 460932 h 3080084"/>
              <a:gd name="connsiteX4" fmla="*/ 5293895 w 5293895"/>
              <a:gd name="connsiteY4" fmla="*/ 0 h 3080084"/>
              <a:gd name="connsiteX0" fmla="*/ 0 w 5293895"/>
              <a:gd name="connsiteY0" fmla="*/ 3080084 h 3080084"/>
              <a:gd name="connsiteX1" fmla="*/ 1593888 w 5293895"/>
              <a:gd name="connsiteY1" fmla="*/ 2644750 h 3080084"/>
              <a:gd name="connsiteX2" fmla="*/ 4067538 w 5293895"/>
              <a:gd name="connsiteY2" fmla="*/ 460932 h 3080084"/>
              <a:gd name="connsiteX3" fmla="*/ 5293895 w 5293895"/>
              <a:gd name="connsiteY3" fmla="*/ 0 h 3080084"/>
              <a:gd name="connsiteX0" fmla="*/ 0 w 5293895"/>
              <a:gd name="connsiteY0" fmla="*/ 3080084 h 3080084"/>
              <a:gd name="connsiteX1" fmla="*/ 2089188 w 5293895"/>
              <a:gd name="connsiteY1" fmla="*/ 2378050 h 3080084"/>
              <a:gd name="connsiteX2" fmla="*/ 4067538 w 5293895"/>
              <a:gd name="connsiteY2" fmla="*/ 460932 h 3080084"/>
              <a:gd name="connsiteX3" fmla="*/ 5293895 w 5293895"/>
              <a:gd name="connsiteY3" fmla="*/ 0 h 3080084"/>
              <a:gd name="connsiteX0" fmla="*/ 0 w 5293895"/>
              <a:gd name="connsiteY0" fmla="*/ 3080084 h 3080084"/>
              <a:gd name="connsiteX1" fmla="*/ 2089188 w 5293895"/>
              <a:gd name="connsiteY1" fmla="*/ 2378050 h 3080084"/>
              <a:gd name="connsiteX2" fmla="*/ 3705588 w 5293895"/>
              <a:gd name="connsiteY2" fmla="*/ 518082 h 3080084"/>
              <a:gd name="connsiteX3" fmla="*/ 5293895 w 5293895"/>
              <a:gd name="connsiteY3" fmla="*/ 0 h 3080084"/>
              <a:gd name="connsiteX0" fmla="*/ 0 w 5293895"/>
              <a:gd name="connsiteY0" fmla="*/ 3080084 h 3080084"/>
              <a:gd name="connsiteX1" fmla="*/ 2298738 w 5293895"/>
              <a:gd name="connsiteY1" fmla="*/ 2473300 h 3080084"/>
              <a:gd name="connsiteX2" fmla="*/ 3705588 w 5293895"/>
              <a:gd name="connsiteY2" fmla="*/ 518082 h 3080084"/>
              <a:gd name="connsiteX3" fmla="*/ 5293895 w 5293895"/>
              <a:gd name="connsiteY3" fmla="*/ 0 h 3080084"/>
              <a:gd name="connsiteX0" fmla="*/ 0 w 5293895"/>
              <a:gd name="connsiteY0" fmla="*/ 3080084 h 3080084"/>
              <a:gd name="connsiteX1" fmla="*/ 2298738 w 5293895"/>
              <a:gd name="connsiteY1" fmla="*/ 2473300 h 3080084"/>
              <a:gd name="connsiteX2" fmla="*/ 3781788 w 5293895"/>
              <a:gd name="connsiteY2" fmla="*/ 327582 h 3080084"/>
              <a:gd name="connsiteX3" fmla="*/ 5293895 w 5293895"/>
              <a:gd name="connsiteY3" fmla="*/ 0 h 3080084"/>
              <a:gd name="connsiteX0" fmla="*/ 0 w 4931945"/>
              <a:gd name="connsiteY0" fmla="*/ 3156284 h 3156284"/>
              <a:gd name="connsiteX1" fmla="*/ 2298738 w 4931945"/>
              <a:gd name="connsiteY1" fmla="*/ 2549500 h 3156284"/>
              <a:gd name="connsiteX2" fmla="*/ 3781788 w 4931945"/>
              <a:gd name="connsiteY2" fmla="*/ 403782 h 3156284"/>
              <a:gd name="connsiteX3" fmla="*/ 4931945 w 4931945"/>
              <a:gd name="connsiteY3" fmla="*/ 0 h 3156284"/>
              <a:gd name="connsiteX0" fmla="*/ 0 w 4989095"/>
              <a:gd name="connsiteY0" fmla="*/ 3194384 h 3194384"/>
              <a:gd name="connsiteX1" fmla="*/ 2355888 w 4989095"/>
              <a:gd name="connsiteY1" fmla="*/ 2549500 h 3194384"/>
              <a:gd name="connsiteX2" fmla="*/ 3838938 w 4989095"/>
              <a:gd name="connsiteY2" fmla="*/ 403782 h 3194384"/>
              <a:gd name="connsiteX3" fmla="*/ 4989095 w 4989095"/>
              <a:gd name="connsiteY3" fmla="*/ 0 h 3194384"/>
              <a:gd name="connsiteX0" fmla="*/ 0 w 4989095"/>
              <a:gd name="connsiteY0" fmla="*/ 3194384 h 3194384"/>
              <a:gd name="connsiteX1" fmla="*/ 2222538 w 4989095"/>
              <a:gd name="connsiteY1" fmla="*/ 2416150 h 3194384"/>
              <a:gd name="connsiteX2" fmla="*/ 3838938 w 4989095"/>
              <a:gd name="connsiteY2" fmla="*/ 403782 h 3194384"/>
              <a:gd name="connsiteX3" fmla="*/ 4989095 w 4989095"/>
              <a:gd name="connsiteY3" fmla="*/ 0 h 3194384"/>
              <a:gd name="connsiteX0" fmla="*/ 0 w 4989095"/>
              <a:gd name="connsiteY0" fmla="*/ 3194384 h 3194384"/>
              <a:gd name="connsiteX1" fmla="*/ 2222538 w 4989095"/>
              <a:gd name="connsiteY1" fmla="*/ 2416150 h 3194384"/>
              <a:gd name="connsiteX2" fmla="*/ 3629388 w 4989095"/>
              <a:gd name="connsiteY2" fmla="*/ 651432 h 3194384"/>
              <a:gd name="connsiteX3" fmla="*/ 4989095 w 4989095"/>
              <a:gd name="connsiteY3" fmla="*/ 0 h 3194384"/>
              <a:gd name="connsiteX0" fmla="*/ 0 w 4989095"/>
              <a:gd name="connsiteY0" fmla="*/ 3194384 h 3194384"/>
              <a:gd name="connsiteX1" fmla="*/ 2222538 w 4989095"/>
              <a:gd name="connsiteY1" fmla="*/ 2416150 h 3194384"/>
              <a:gd name="connsiteX2" fmla="*/ 3344619 w 4989095"/>
              <a:gd name="connsiteY2" fmla="*/ 670482 h 3194384"/>
              <a:gd name="connsiteX3" fmla="*/ 4989095 w 4989095"/>
              <a:gd name="connsiteY3" fmla="*/ 0 h 3194384"/>
              <a:gd name="connsiteX0" fmla="*/ 0 w 4989095"/>
              <a:gd name="connsiteY0" fmla="*/ 3194384 h 3194384"/>
              <a:gd name="connsiteX1" fmla="*/ 1887515 w 4989095"/>
              <a:gd name="connsiteY1" fmla="*/ 2587600 h 3194384"/>
              <a:gd name="connsiteX2" fmla="*/ 3344619 w 4989095"/>
              <a:gd name="connsiteY2" fmla="*/ 670482 h 3194384"/>
              <a:gd name="connsiteX3" fmla="*/ 4989095 w 4989095"/>
              <a:gd name="connsiteY3" fmla="*/ 0 h 3194384"/>
              <a:gd name="connsiteX0" fmla="*/ 0 w 4989095"/>
              <a:gd name="connsiteY0" fmla="*/ 3194384 h 3194384"/>
              <a:gd name="connsiteX1" fmla="*/ 1887515 w 4989095"/>
              <a:gd name="connsiteY1" fmla="*/ 2587600 h 3194384"/>
              <a:gd name="connsiteX2" fmla="*/ 3394243 w 4989095"/>
              <a:gd name="connsiteY2" fmla="*/ 624091 h 3194384"/>
              <a:gd name="connsiteX3" fmla="*/ 4989095 w 4989095"/>
              <a:gd name="connsiteY3" fmla="*/ 0 h 3194384"/>
            </a:gdLst>
            <a:ahLst/>
            <a:cxnLst>
              <a:cxn ang="0">
                <a:pos x="connsiteX0" y="connsiteY0"/>
              </a:cxn>
              <a:cxn ang="0">
                <a:pos x="connsiteX1" y="connsiteY1"/>
              </a:cxn>
              <a:cxn ang="0">
                <a:pos x="connsiteX2" y="connsiteY2"/>
              </a:cxn>
              <a:cxn ang="0">
                <a:pos x="connsiteX3" y="connsiteY3"/>
              </a:cxn>
            </a:cxnLst>
            <a:rect l="l" t="t" r="r" b="b"/>
            <a:pathLst>
              <a:path w="4989095" h="3194384">
                <a:moveTo>
                  <a:pt x="0" y="3194384"/>
                </a:moveTo>
                <a:cubicBezTo>
                  <a:pt x="394369" y="3124200"/>
                  <a:pt x="1321808" y="3015982"/>
                  <a:pt x="1887515" y="2587600"/>
                </a:cubicBezTo>
                <a:cubicBezTo>
                  <a:pt x="2453222" y="2159218"/>
                  <a:pt x="2877313" y="1055358"/>
                  <a:pt x="3394243" y="624091"/>
                </a:cubicBezTo>
                <a:cubicBezTo>
                  <a:pt x="3911173" y="192824"/>
                  <a:pt x="4718385" y="73526"/>
                  <a:pt x="4989095"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dirty="0"/>
          </a:p>
        </p:txBody>
      </p:sp>
      <p:sp>
        <p:nvSpPr>
          <p:cNvPr id="29" name="等腰三角形 28">
            <a:extLst>
              <a:ext uri="{FF2B5EF4-FFF2-40B4-BE49-F238E27FC236}">
                <a16:creationId xmlns:a16="http://schemas.microsoft.com/office/drawing/2014/main" id="{EA75B5CC-E1A5-6548-865E-E74FA245C950}"/>
              </a:ext>
            </a:extLst>
          </p:cNvPr>
          <p:cNvSpPr/>
          <p:nvPr/>
        </p:nvSpPr>
        <p:spPr>
          <a:xfrm rot="10800000">
            <a:off x="7227888" y="1644650"/>
            <a:ext cx="211137" cy="21113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0" name="等腰三角形 29">
            <a:extLst>
              <a:ext uri="{FF2B5EF4-FFF2-40B4-BE49-F238E27FC236}">
                <a16:creationId xmlns:a16="http://schemas.microsoft.com/office/drawing/2014/main" id="{174D4798-CC29-8342-A1E8-3908383CCFF1}"/>
              </a:ext>
            </a:extLst>
          </p:cNvPr>
          <p:cNvSpPr/>
          <p:nvPr/>
        </p:nvSpPr>
        <p:spPr>
          <a:xfrm rot="10800000">
            <a:off x="2944813" y="4456113"/>
            <a:ext cx="211137" cy="2127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5" name="等腰三角形 34">
            <a:extLst>
              <a:ext uri="{FF2B5EF4-FFF2-40B4-BE49-F238E27FC236}">
                <a16:creationId xmlns:a16="http://schemas.microsoft.com/office/drawing/2014/main" id="{9AF58CDC-682E-3F46-8D28-9EB493359AE8}"/>
              </a:ext>
            </a:extLst>
          </p:cNvPr>
          <p:cNvSpPr/>
          <p:nvPr/>
        </p:nvSpPr>
        <p:spPr>
          <a:xfrm rot="10800000">
            <a:off x="4367213" y="3722688"/>
            <a:ext cx="211137" cy="21113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等腰三角形 35">
            <a:extLst>
              <a:ext uri="{FF2B5EF4-FFF2-40B4-BE49-F238E27FC236}">
                <a16:creationId xmlns:a16="http://schemas.microsoft.com/office/drawing/2014/main" id="{D494C6DB-10F1-824A-9CB2-5F2F1B6009DA}"/>
              </a:ext>
            </a:extLst>
          </p:cNvPr>
          <p:cNvSpPr/>
          <p:nvPr/>
        </p:nvSpPr>
        <p:spPr>
          <a:xfrm rot="10800000">
            <a:off x="4879975" y="3282950"/>
            <a:ext cx="211138" cy="2127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7" name="等腰三角形 36">
            <a:extLst>
              <a:ext uri="{FF2B5EF4-FFF2-40B4-BE49-F238E27FC236}">
                <a16:creationId xmlns:a16="http://schemas.microsoft.com/office/drawing/2014/main" id="{AC55325F-3060-B447-8DD4-B7DAB8F7F13E}"/>
              </a:ext>
            </a:extLst>
          </p:cNvPr>
          <p:cNvSpPr/>
          <p:nvPr/>
        </p:nvSpPr>
        <p:spPr>
          <a:xfrm rot="10800000">
            <a:off x="5380038" y="2592388"/>
            <a:ext cx="211137" cy="2127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 name="等腰三角形 37">
            <a:extLst>
              <a:ext uri="{FF2B5EF4-FFF2-40B4-BE49-F238E27FC236}">
                <a16:creationId xmlns:a16="http://schemas.microsoft.com/office/drawing/2014/main" id="{FD859DD6-A2A9-FD41-98CE-194118BE1F3B}"/>
              </a:ext>
            </a:extLst>
          </p:cNvPr>
          <p:cNvSpPr/>
          <p:nvPr/>
        </p:nvSpPr>
        <p:spPr>
          <a:xfrm rot="10800000">
            <a:off x="2084388" y="4711700"/>
            <a:ext cx="212725" cy="21113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70" name="TextBox 38">
            <a:extLst>
              <a:ext uri="{FF2B5EF4-FFF2-40B4-BE49-F238E27FC236}">
                <a16:creationId xmlns:a16="http://schemas.microsoft.com/office/drawing/2014/main" id="{BB6364C0-FF6D-AA4E-BE60-FB038F64CF30}"/>
              </a:ext>
            </a:extLst>
          </p:cNvPr>
          <p:cNvSpPr txBox="1">
            <a:spLocks noChangeArrowheads="1"/>
          </p:cNvSpPr>
          <p:nvPr/>
        </p:nvSpPr>
        <p:spPr bwMode="auto">
          <a:xfrm>
            <a:off x="4378325" y="1989138"/>
            <a:ext cx="1993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Mergers &amp; Acquisitions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1" name="TextBox 39">
            <a:extLst>
              <a:ext uri="{FF2B5EF4-FFF2-40B4-BE49-F238E27FC236}">
                <a16:creationId xmlns:a16="http://schemas.microsoft.com/office/drawing/2014/main" id="{889440AD-E5F3-7F4E-A189-5B673747ED4C}"/>
              </a:ext>
            </a:extLst>
          </p:cNvPr>
          <p:cNvSpPr txBox="1">
            <a:spLocks noChangeArrowheads="1"/>
          </p:cNvSpPr>
          <p:nvPr/>
        </p:nvSpPr>
        <p:spPr bwMode="auto">
          <a:xfrm>
            <a:off x="6711950" y="1268413"/>
            <a:ext cx="1300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Restructures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2" name="TextBox 40">
            <a:extLst>
              <a:ext uri="{FF2B5EF4-FFF2-40B4-BE49-F238E27FC236}">
                <a16:creationId xmlns:a16="http://schemas.microsoft.com/office/drawing/2014/main" id="{7BA5A259-9E83-F04D-9E22-D7ABFD138350}"/>
              </a:ext>
            </a:extLst>
          </p:cNvPr>
          <p:cNvSpPr txBox="1">
            <a:spLocks noChangeArrowheads="1"/>
          </p:cNvSpPr>
          <p:nvPr/>
        </p:nvSpPr>
        <p:spPr bwMode="auto">
          <a:xfrm>
            <a:off x="4356100" y="2852738"/>
            <a:ext cx="1247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Follow-Ons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3" name="TextBox 41">
            <a:extLst>
              <a:ext uri="{FF2B5EF4-FFF2-40B4-BE49-F238E27FC236}">
                <a16:creationId xmlns:a16="http://schemas.microsoft.com/office/drawing/2014/main" id="{8B65F865-3556-A04E-B7C5-59C615B19CF0}"/>
              </a:ext>
            </a:extLst>
          </p:cNvPr>
          <p:cNvSpPr txBox="1">
            <a:spLocks noChangeArrowheads="1"/>
          </p:cNvSpPr>
          <p:nvPr/>
        </p:nvSpPr>
        <p:spPr bwMode="auto">
          <a:xfrm>
            <a:off x="4005263" y="3389313"/>
            <a:ext cx="604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IPO</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4" name="TextBox 42">
            <a:extLst>
              <a:ext uri="{FF2B5EF4-FFF2-40B4-BE49-F238E27FC236}">
                <a16:creationId xmlns:a16="http://schemas.microsoft.com/office/drawing/2014/main" id="{1FEE8997-8C4F-A546-B521-D7B31F7F97AF}"/>
              </a:ext>
            </a:extLst>
          </p:cNvPr>
          <p:cNvSpPr txBox="1">
            <a:spLocks noChangeArrowheads="1"/>
          </p:cNvSpPr>
          <p:nvPr/>
        </p:nvSpPr>
        <p:spPr bwMode="auto">
          <a:xfrm>
            <a:off x="2154238" y="4149725"/>
            <a:ext cx="1663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Growth  Capital</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5" name="TextBox 43">
            <a:extLst>
              <a:ext uri="{FF2B5EF4-FFF2-40B4-BE49-F238E27FC236}">
                <a16:creationId xmlns:a16="http://schemas.microsoft.com/office/drawing/2014/main" id="{83A82FE8-FA7D-FB47-A191-18107F55F85C}"/>
              </a:ext>
            </a:extLst>
          </p:cNvPr>
          <p:cNvSpPr txBox="1">
            <a:spLocks noChangeArrowheads="1"/>
          </p:cNvSpPr>
          <p:nvPr/>
        </p:nvSpPr>
        <p:spPr bwMode="auto">
          <a:xfrm>
            <a:off x="1322388" y="4352925"/>
            <a:ext cx="166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VC</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376" name="TextBox 26">
            <a:extLst>
              <a:ext uri="{FF2B5EF4-FFF2-40B4-BE49-F238E27FC236}">
                <a16:creationId xmlns:a16="http://schemas.microsoft.com/office/drawing/2014/main" id="{560CEF2F-FB11-6942-9EE9-D0C94D693F33}"/>
              </a:ext>
            </a:extLst>
          </p:cNvPr>
          <p:cNvSpPr txBox="1">
            <a:spLocks noChangeArrowheads="1"/>
          </p:cNvSpPr>
          <p:nvPr/>
        </p:nvSpPr>
        <p:spPr bwMode="auto">
          <a:xfrm>
            <a:off x="5719763" y="4040188"/>
            <a:ext cx="30162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600" b="0" dirty="0">
                <a:solidFill>
                  <a:schemeClr val="tx1"/>
                </a:solidFill>
                <a:latin typeface="微软雅黑" panose="020B0503020204020204" pitchFamily="34" charset="-122"/>
                <a:ea typeface="微软雅黑" panose="020B0503020204020204" pitchFamily="34" charset="-122"/>
              </a:rPr>
              <a:t>Public Capital Markets</a:t>
            </a:r>
          </a:p>
        </p:txBody>
      </p:sp>
      <p:sp>
        <p:nvSpPr>
          <p:cNvPr id="15377" name="TextBox 24">
            <a:extLst>
              <a:ext uri="{FF2B5EF4-FFF2-40B4-BE49-F238E27FC236}">
                <a16:creationId xmlns:a16="http://schemas.microsoft.com/office/drawing/2014/main" id="{699BF30F-7F77-974D-A950-498C8943853E}"/>
              </a:ext>
            </a:extLst>
          </p:cNvPr>
          <p:cNvSpPr txBox="1">
            <a:spLocks noChangeArrowheads="1"/>
          </p:cNvSpPr>
          <p:nvPr/>
        </p:nvSpPr>
        <p:spPr bwMode="auto">
          <a:xfrm>
            <a:off x="-55563" y="4365625"/>
            <a:ext cx="2201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Start-up(Angel -4F)</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47" name="等腰三角形 46">
            <a:extLst>
              <a:ext uri="{FF2B5EF4-FFF2-40B4-BE49-F238E27FC236}">
                <a16:creationId xmlns:a16="http://schemas.microsoft.com/office/drawing/2014/main" id="{BF77290D-1321-A34D-8778-E5DDAA15BABB}"/>
              </a:ext>
            </a:extLst>
          </p:cNvPr>
          <p:cNvSpPr/>
          <p:nvPr/>
        </p:nvSpPr>
        <p:spPr>
          <a:xfrm rot="10800000">
            <a:off x="1751013" y="4732338"/>
            <a:ext cx="211137" cy="21113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79" name="TextBox 23">
            <a:extLst>
              <a:ext uri="{FF2B5EF4-FFF2-40B4-BE49-F238E27FC236}">
                <a16:creationId xmlns:a16="http://schemas.microsoft.com/office/drawing/2014/main" id="{39DD1868-E941-6C49-BA62-F359501329E8}"/>
              </a:ext>
            </a:extLst>
          </p:cNvPr>
          <p:cNvSpPr txBox="1">
            <a:spLocks noChangeArrowheads="1"/>
          </p:cNvSpPr>
          <p:nvPr/>
        </p:nvSpPr>
        <p:spPr bwMode="auto">
          <a:xfrm>
            <a:off x="263525" y="2133600"/>
            <a:ext cx="3935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600" b="0" dirty="0">
                <a:solidFill>
                  <a:schemeClr val="tx1"/>
                </a:solidFill>
                <a:latin typeface="微软雅黑" panose="020B0503020204020204" pitchFamily="34" charset="-122"/>
                <a:ea typeface="微软雅黑" panose="020B0503020204020204" pitchFamily="34" charset="-122"/>
              </a:rPr>
              <a:t>Private  Capital Markets</a:t>
            </a:r>
          </a:p>
        </p:txBody>
      </p:sp>
      <p:cxnSp>
        <p:nvCxnSpPr>
          <p:cNvPr id="15380" name="直接箭头连接符 14">
            <a:extLst>
              <a:ext uri="{FF2B5EF4-FFF2-40B4-BE49-F238E27FC236}">
                <a16:creationId xmlns:a16="http://schemas.microsoft.com/office/drawing/2014/main" id="{040580EE-94CF-E346-9B8F-F77D32CD4A04}"/>
              </a:ext>
            </a:extLst>
          </p:cNvPr>
          <p:cNvCxnSpPr>
            <a:cxnSpLocks noChangeShapeType="1"/>
          </p:cNvCxnSpPr>
          <p:nvPr/>
        </p:nvCxnSpPr>
        <p:spPr bwMode="auto">
          <a:xfrm>
            <a:off x="4456113" y="1925638"/>
            <a:ext cx="20637" cy="43719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1" name="TextBox 24">
            <a:extLst>
              <a:ext uri="{FF2B5EF4-FFF2-40B4-BE49-F238E27FC236}">
                <a16:creationId xmlns:a16="http://schemas.microsoft.com/office/drawing/2014/main" id="{9ED4D54E-D0BB-4D48-8334-14CE234A6399}"/>
              </a:ext>
            </a:extLst>
          </p:cNvPr>
          <p:cNvSpPr txBox="1">
            <a:spLocks noChangeArrowheads="1"/>
          </p:cNvSpPr>
          <p:nvPr/>
        </p:nvSpPr>
        <p:spPr bwMode="auto">
          <a:xfrm>
            <a:off x="3170238" y="3789363"/>
            <a:ext cx="166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Pre-IPO</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51" name="等腰三角形 50">
            <a:extLst>
              <a:ext uri="{FF2B5EF4-FFF2-40B4-BE49-F238E27FC236}">
                <a16:creationId xmlns:a16="http://schemas.microsoft.com/office/drawing/2014/main" id="{6105A514-9823-C54E-BFA6-33A7DAE55951}"/>
              </a:ext>
            </a:extLst>
          </p:cNvPr>
          <p:cNvSpPr/>
          <p:nvPr/>
        </p:nvSpPr>
        <p:spPr>
          <a:xfrm rot="10800000">
            <a:off x="4062413" y="4125913"/>
            <a:ext cx="212725" cy="2127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83" name="TextBox 20">
            <a:extLst>
              <a:ext uri="{FF2B5EF4-FFF2-40B4-BE49-F238E27FC236}">
                <a16:creationId xmlns:a16="http://schemas.microsoft.com/office/drawing/2014/main" id="{7BC70573-D41B-B04E-9D21-786F6BABFF30}"/>
              </a:ext>
            </a:extLst>
          </p:cNvPr>
          <p:cNvSpPr txBox="1">
            <a:spLocks noChangeArrowheads="1"/>
          </p:cNvSpPr>
          <p:nvPr/>
        </p:nvSpPr>
        <p:spPr bwMode="auto">
          <a:xfrm>
            <a:off x="5280025" y="1557338"/>
            <a:ext cx="210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tx1"/>
                </a:solidFill>
                <a:latin typeface="微软雅黑" panose="020B0503020204020204" pitchFamily="34" charset="-122"/>
                <a:ea typeface="微软雅黑" panose="020B0503020204020204" pitchFamily="34" charset="-122"/>
              </a:rPr>
              <a:t>Convertibles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53" name="等腰三角形 52">
            <a:extLst>
              <a:ext uri="{FF2B5EF4-FFF2-40B4-BE49-F238E27FC236}">
                <a16:creationId xmlns:a16="http://schemas.microsoft.com/office/drawing/2014/main" id="{713DD4D5-B4CF-E241-8359-5733B418EA87}"/>
              </a:ext>
            </a:extLst>
          </p:cNvPr>
          <p:cNvSpPr/>
          <p:nvPr/>
        </p:nvSpPr>
        <p:spPr>
          <a:xfrm rot="10800000">
            <a:off x="6243638" y="1919288"/>
            <a:ext cx="211137" cy="2127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66006BE-2C81-C448-8D89-FB2E3BC4FDC1}"/>
              </a:ext>
            </a:extLst>
          </p:cNvPr>
          <p:cNvSpPr txBox="1">
            <a:spLocks noChangeArrowheads="1"/>
          </p:cNvSpPr>
          <p:nvPr/>
        </p:nvSpPr>
        <p:spPr bwMode="auto">
          <a:xfrm>
            <a:off x="1179513" y="333375"/>
            <a:ext cx="6032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800" dirty="0">
                <a:solidFill>
                  <a:schemeClr val="bg1"/>
                </a:solidFill>
                <a:latin typeface="微软雅黑" panose="020B0503020204020204" pitchFamily="34" charset="-122"/>
                <a:ea typeface="微软雅黑" panose="020B0503020204020204" pitchFamily="34" charset="-122"/>
                <a:cs typeface="黑体" panose="02010609060101010101" pitchFamily="49" charset="-122"/>
              </a:rPr>
              <a:t>        资本市场与企业成长</a:t>
            </a:r>
          </a:p>
        </p:txBody>
      </p:sp>
      <p:cxnSp>
        <p:nvCxnSpPr>
          <p:cNvPr id="7" name="直接连接符 6">
            <a:extLst>
              <a:ext uri="{FF2B5EF4-FFF2-40B4-BE49-F238E27FC236}">
                <a16:creationId xmlns:a16="http://schemas.microsoft.com/office/drawing/2014/main" id="{7F0622D5-BE72-F44F-A519-3ECA4140C03A}"/>
              </a:ext>
            </a:extLst>
          </p:cNvPr>
          <p:cNvCxnSpPr/>
          <p:nvPr/>
        </p:nvCxnSpPr>
        <p:spPr>
          <a:xfrm>
            <a:off x="755650" y="3830638"/>
            <a:ext cx="7380288"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F4DB3B0-1E5C-224B-A73F-76D43FF3F175}"/>
              </a:ext>
            </a:extLst>
          </p:cNvPr>
          <p:cNvCxnSpPr/>
          <p:nvPr/>
        </p:nvCxnSpPr>
        <p:spPr>
          <a:xfrm rot="5400000">
            <a:off x="4394200" y="252253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FC64F96-DCF4-F74E-B680-E29506169C69}"/>
              </a:ext>
            </a:extLst>
          </p:cNvPr>
          <p:cNvCxnSpPr/>
          <p:nvPr/>
        </p:nvCxnSpPr>
        <p:spPr>
          <a:xfrm rot="5400000">
            <a:off x="3378200" y="27320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920B84E-F564-FB4A-A44F-AC52614EA7D0}"/>
              </a:ext>
            </a:extLst>
          </p:cNvPr>
          <p:cNvCxnSpPr/>
          <p:nvPr/>
        </p:nvCxnSpPr>
        <p:spPr>
          <a:xfrm rot="5400000">
            <a:off x="5357813" y="27320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96DC480-C24C-094B-B630-2502AF62957D}"/>
              </a:ext>
            </a:extLst>
          </p:cNvPr>
          <p:cNvCxnSpPr/>
          <p:nvPr/>
        </p:nvCxnSpPr>
        <p:spPr>
          <a:xfrm rot="5400000">
            <a:off x="4394200" y="35163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9E23D1D-C132-A146-BE90-E490C6AC0387}"/>
              </a:ext>
            </a:extLst>
          </p:cNvPr>
          <p:cNvCxnSpPr/>
          <p:nvPr/>
        </p:nvCxnSpPr>
        <p:spPr>
          <a:xfrm rot="5400000">
            <a:off x="3378993" y="33075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7B0EC49-C461-774D-83E5-C107F47D632A}"/>
              </a:ext>
            </a:extLst>
          </p:cNvPr>
          <p:cNvCxnSpPr/>
          <p:nvPr/>
        </p:nvCxnSpPr>
        <p:spPr>
          <a:xfrm rot="5400000">
            <a:off x="5358606" y="33075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7DF9B8A-9112-3A43-AF37-26151473E605}"/>
              </a:ext>
            </a:extLst>
          </p:cNvPr>
          <p:cNvCxnSpPr/>
          <p:nvPr/>
        </p:nvCxnSpPr>
        <p:spPr>
          <a:xfrm rot="5400000">
            <a:off x="4394994" y="4144169"/>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52FEE-7A60-0C4B-90CD-8EDF7819B5F1}"/>
              </a:ext>
            </a:extLst>
          </p:cNvPr>
          <p:cNvCxnSpPr/>
          <p:nvPr/>
        </p:nvCxnSpPr>
        <p:spPr>
          <a:xfrm rot="5400000">
            <a:off x="2147888"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C70270F-E9CA-EA45-9335-1283DB34914A}"/>
              </a:ext>
            </a:extLst>
          </p:cNvPr>
          <p:cNvCxnSpPr/>
          <p:nvPr/>
        </p:nvCxnSpPr>
        <p:spPr>
          <a:xfrm rot="5400000">
            <a:off x="2148682"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78F8EB5-B44D-944F-8F49-48958B72BCE9}"/>
              </a:ext>
            </a:extLst>
          </p:cNvPr>
          <p:cNvCxnSpPr/>
          <p:nvPr/>
        </p:nvCxnSpPr>
        <p:spPr>
          <a:xfrm rot="5400000">
            <a:off x="3057525"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11AFAF0-434C-1048-9176-0A0E3BCBF591}"/>
              </a:ext>
            </a:extLst>
          </p:cNvPr>
          <p:cNvCxnSpPr/>
          <p:nvPr/>
        </p:nvCxnSpPr>
        <p:spPr>
          <a:xfrm rot="5400000">
            <a:off x="3058319"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CF394D1-6AD7-594C-88C6-8DA62941FFB3}"/>
              </a:ext>
            </a:extLst>
          </p:cNvPr>
          <p:cNvCxnSpPr/>
          <p:nvPr/>
        </p:nvCxnSpPr>
        <p:spPr>
          <a:xfrm rot="5400000">
            <a:off x="3913188"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54E0063-5478-2B4D-92C8-F62ECB8842F3}"/>
              </a:ext>
            </a:extLst>
          </p:cNvPr>
          <p:cNvCxnSpPr/>
          <p:nvPr/>
        </p:nvCxnSpPr>
        <p:spPr>
          <a:xfrm rot="5400000">
            <a:off x="3913982"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15973D4-2416-3549-B5E7-B63499D8394F}"/>
              </a:ext>
            </a:extLst>
          </p:cNvPr>
          <p:cNvCxnSpPr/>
          <p:nvPr/>
        </p:nvCxnSpPr>
        <p:spPr>
          <a:xfrm rot="5400000">
            <a:off x="4876800"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B57A03-7797-1F4A-8B27-FDDE619FC008}"/>
              </a:ext>
            </a:extLst>
          </p:cNvPr>
          <p:cNvCxnSpPr/>
          <p:nvPr/>
        </p:nvCxnSpPr>
        <p:spPr>
          <a:xfrm rot="5400000">
            <a:off x="4877594"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16AA09F-0E96-9A41-A5E5-7A9C60470471}"/>
              </a:ext>
            </a:extLst>
          </p:cNvPr>
          <p:cNvCxnSpPr/>
          <p:nvPr/>
        </p:nvCxnSpPr>
        <p:spPr>
          <a:xfrm rot="5400000">
            <a:off x="5784850"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B17700-FBED-8E4F-80E8-5B83C273905C}"/>
              </a:ext>
            </a:extLst>
          </p:cNvPr>
          <p:cNvCxnSpPr/>
          <p:nvPr/>
        </p:nvCxnSpPr>
        <p:spPr>
          <a:xfrm rot="5400000">
            <a:off x="5785644"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AA06949-F8C3-0C4C-962A-EF545A6B036B}"/>
              </a:ext>
            </a:extLst>
          </p:cNvPr>
          <p:cNvCxnSpPr/>
          <p:nvPr/>
        </p:nvCxnSpPr>
        <p:spPr>
          <a:xfrm rot="5400000">
            <a:off x="6640513" y="43529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8450D8F-4157-924E-A38D-8BE601894D52}"/>
              </a:ext>
            </a:extLst>
          </p:cNvPr>
          <p:cNvCxnSpPr/>
          <p:nvPr/>
        </p:nvCxnSpPr>
        <p:spPr>
          <a:xfrm rot="5400000">
            <a:off x="6641307" y="492839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9669464E-2898-A84E-8580-8E80931612D5}"/>
              </a:ext>
            </a:extLst>
          </p:cNvPr>
          <p:cNvCxnSpPr/>
          <p:nvPr/>
        </p:nvCxnSpPr>
        <p:spPr>
          <a:xfrm rot="5400000">
            <a:off x="4394200" y="5137150"/>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4A945E4-9B3A-764C-8767-675F402E2112}"/>
              </a:ext>
            </a:extLst>
          </p:cNvPr>
          <p:cNvCxnSpPr/>
          <p:nvPr/>
        </p:nvCxnSpPr>
        <p:spPr>
          <a:xfrm rot="10800000" flipV="1">
            <a:off x="3467100" y="2627313"/>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09052C89-7422-B54B-B07F-67186F3D2484}"/>
              </a:ext>
            </a:extLst>
          </p:cNvPr>
          <p:cNvSpPr/>
          <p:nvPr/>
        </p:nvSpPr>
        <p:spPr>
          <a:xfrm>
            <a:off x="3911600" y="2000250"/>
            <a:ext cx="1176338" cy="4699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金融市场</a:t>
            </a:r>
          </a:p>
        </p:txBody>
      </p:sp>
      <p:sp>
        <p:nvSpPr>
          <p:cNvPr id="30" name="矩形 29">
            <a:extLst>
              <a:ext uri="{FF2B5EF4-FFF2-40B4-BE49-F238E27FC236}">
                <a16:creationId xmlns:a16="http://schemas.microsoft.com/office/drawing/2014/main" id="{705F7D49-C9BC-984E-8FB6-71A23052F98A}"/>
              </a:ext>
            </a:extLst>
          </p:cNvPr>
          <p:cNvSpPr/>
          <p:nvPr/>
        </p:nvSpPr>
        <p:spPr>
          <a:xfrm>
            <a:off x="3001963" y="2784475"/>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资本市场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（长钱）</a:t>
            </a:r>
          </a:p>
        </p:txBody>
      </p:sp>
      <p:sp>
        <p:nvSpPr>
          <p:cNvPr id="31" name="矩形 30">
            <a:extLst>
              <a:ext uri="{FF2B5EF4-FFF2-40B4-BE49-F238E27FC236}">
                <a16:creationId xmlns:a16="http://schemas.microsoft.com/office/drawing/2014/main" id="{36EAC404-462F-CC4C-89E5-ADCD25A9DCB1}"/>
              </a:ext>
            </a:extLst>
          </p:cNvPr>
          <p:cNvSpPr/>
          <p:nvPr/>
        </p:nvSpPr>
        <p:spPr>
          <a:xfrm>
            <a:off x="4981575" y="2784475"/>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货币市场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（短钱）</a:t>
            </a:r>
          </a:p>
        </p:txBody>
      </p:sp>
      <p:sp>
        <p:nvSpPr>
          <p:cNvPr id="32" name="矩形 31">
            <a:extLst>
              <a:ext uri="{FF2B5EF4-FFF2-40B4-BE49-F238E27FC236}">
                <a16:creationId xmlns:a16="http://schemas.microsoft.com/office/drawing/2014/main" id="{92CCBB91-2141-F249-A507-B8D792151E97}"/>
              </a:ext>
            </a:extLst>
          </p:cNvPr>
          <p:cNvSpPr/>
          <p:nvPr/>
        </p:nvSpPr>
        <p:spPr>
          <a:xfrm>
            <a:off x="3963988" y="3621088"/>
            <a:ext cx="1069975" cy="4191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企业</a:t>
            </a:r>
          </a:p>
        </p:txBody>
      </p:sp>
      <p:sp>
        <p:nvSpPr>
          <p:cNvPr id="33" name="矩形 32">
            <a:extLst>
              <a:ext uri="{FF2B5EF4-FFF2-40B4-BE49-F238E27FC236}">
                <a16:creationId xmlns:a16="http://schemas.microsoft.com/office/drawing/2014/main" id="{687FD3C1-1E36-2941-BB7E-9A8B9759B2F6}"/>
              </a:ext>
            </a:extLst>
          </p:cNvPr>
          <p:cNvSpPr/>
          <p:nvPr/>
        </p:nvSpPr>
        <p:spPr>
          <a:xfrm>
            <a:off x="1878013" y="4457700"/>
            <a:ext cx="749300"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采购</a:t>
            </a:r>
          </a:p>
        </p:txBody>
      </p:sp>
      <p:sp>
        <p:nvSpPr>
          <p:cNvPr id="34" name="矩形 33">
            <a:extLst>
              <a:ext uri="{FF2B5EF4-FFF2-40B4-BE49-F238E27FC236}">
                <a16:creationId xmlns:a16="http://schemas.microsoft.com/office/drawing/2014/main" id="{FB74570F-CA48-7E44-908A-803DF9509E0B}"/>
              </a:ext>
            </a:extLst>
          </p:cNvPr>
          <p:cNvSpPr/>
          <p:nvPr/>
        </p:nvSpPr>
        <p:spPr>
          <a:xfrm>
            <a:off x="2787650" y="4457700"/>
            <a:ext cx="749300"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研发</a:t>
            </a:r>
          </a:p>
        </p:txBody>
      </p:sp>
      <p:sp>
        <p:nvSpPr>
          <p:cNvPr id="35" name="矩形 34">
            <a:extLst>
              <a:ext uri="{FF2B5EF4-FFF2-40B4-BE49-F238E27FC236}">
                <a16:creationId xmlns:a16="http://schemas.microsoft.com/office/drawing/2014/main" id="{501C4D52-FC62-5746-AD58-DE4217BE8964}"/>
              </a:ext>
            </a:extLst>
          </p:cNvPr>
          <p:cNvSpPr/>
          <p:nvPr/>
        </p:nvSpPr>
        <p:spPr>
          <a:xfrm>
            <a:off x="3697288" y="4457700"/>
            <a:ext cx="749300"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生产</a:t>
            </a:r>
          </a:p>
        </p:txBody>
      </p:sp>
      <p:sp>
        <p:nvSpPr>
          <p:cNvPr id="36" name="矩形 35">
            <a:extLst>
              <a:ext uri="{FF2B5EF4-FFF2-40B4-BE49-F238E27FC236}">
                <a16:creationId xmlns:a16="http://schemas.microsoft.com/office/drawing/2014/main" id="{4C75EF6D-9C88-D544-A2D0-C792E5560C71}"/>
              </a:ext>
            </a:extLst>
          </p:cNvPr>
          <p:cNvSpPr/>
          <p:nvPr/>
        </p:nvSpPr>
        <p:spPr>
          <a:xfrm>
            <a:off x="4606925" y="4457700"/>
            <a:ext cx="747713"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76" dirty="0">
                <a:latin typeface="微软雅黑" pitchFamily="34" charset="-122"/>
                <a:ea typeface="微软雅黑" pitchFamily="34" charset="-122"/>
              </a:rPr>
              <a:t>营销</a:t>
            </a:r>
          </a:p>
        </p:txBody>
      </p:sp>
      <p:sp>
        <p:nvSpPr>
          <p:cNvPr id="37" name="矩形 36">
            <a:extLst>
              <a:ext uri="{FF2B5EF4-FFF2-40B4-BE49-F238E27FC236}">
                <a16:creationId xmlns:a16="http://schemas.microsoft.com/office/drawing/2014/main" id="{3940B166-09FA-3341-9A38-4A49CEC0CC3F}"/>
              </a:ext>
            </a:extLst>
          </p:cNvPr>
          <p:cNvSpPr/>
          <p:nvPr/>
        </p:nvSpPr>
        <p:spPr>
          <a:xfrm>
            <a:off x="5514975" y="4457700"/>
            <a:ext cx="749300"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并购</a:t>
            </a:r>
          </a:p>
        </p:txBody>
      </p:sp>
      <p:sp>
        <p:nvSpPr>
          <p:cNvPr id="38" name="矩形 37">
            <a:extLst>
              <a:ext uri="{FF2B5EF4-FFF2-40B4-BE49-F238E27FC236}">
                <a16:creationId xmlns:a16="http://schemas.microsoft.com/office/drawing/2014/main" id="{8B336ABA-E8F5-BC49-8671-E32615CE58EF}"/>
              </a:ext>
            </a:extLst>
          </p:cNvPr>
          <p:cNvSpPr/>
          <p:nvPr/>
        </p:nvSpPr>
        <p:spPr>
          <a:xfrm>
            <a:off x="6424613" y="4457700"/>
            <a:ext cx="749300" cy="36671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投资</a:t>
            </a:r>
          </a:p>
        </p:txBody>
      </p:sp>
      <p:sp>
        <p:nvSpPr>
          <p:cNvPr id="39" name="矩形 38">
            <a:extLst>
              <a:ext uri="{FF2B5EF4-FFF2-40B4-BE49-F238E27FC236}">
                <a16:creationId xmlns:a16="http://schemas.microsoft.com/office/drawing/2014/main" id="{90002602-B14C-9A44-8F78-5EF19B9B43F9}"/>
              </a:ext>
            </a:extLst>
          </p:cNvPr>
          <p:cNvSpPr/>
          <p:nvPr/>
        </p:nvSpPr>
        <p:spPr>
          <a:xfrm>
            <a:off x="3911600" y="5189538"/>
            <a:ext cx="1176338" cy="47148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产业市场</a:t>
            </a:r>
          </a:p>
        </p:txBody>
      </p:sp>
      <p:cxnSp>
        <p:nvCxnSpPr>
          <p:cNvPr id="40" name="直接连接符 39">
            <a:extLst>
              <a:ext uri="{FF2B5EF4-FFF2-40B4-BE49-F238E27FC236}">
                <a16:creationId xmlns:a16="http://schemas.microsoft.com/office/drawing/2014/main" id="{6D51B099-A24F-844E-8764-B155F6A70580}"/>
              </a:ext>
            </a:extLst>
          </p:cNvPr>
          <p:cNvCxnSpPr/>
          <p:nvPr/>
        </p:nvCxnSpPr>
        <p:spPr>
          <a:xfrm rot="10800000" flipV="1">
            <a:off x="3482975" y="3411538"/>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A312C25-D12B-0945-80C5-C679E2012D13}"/>
              </a:ext>
            </a:extLst>
          </p:cNvPr>
          <p:cNvCxnSpPr/>
          <p:nvPr/>
        </p:nvCxnSpPr>
        <p:spPr>
          <a:xfrm rot="10800000">
            <a:off x="2252663" y="4249738"/>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F3F6682-D040-1245-80B0-700BD21663BB}"/>
              </a:ext>
            </a:extLst>
          </p:cNvPr>
          <p:cNvCxnSpPr/>
          <p:nvPr/>
        </p:nvCxnSpPr>
        <p:spPr>
          <a:xfrm rot="10800000">
            <a:off x="2252663" y="5032375"/>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CBE8FECE-6F5A-9C47-8535-9A77F7555C41}"/>
              </a:ext>
            </a:extLst>
          </p:cNvPr>
          <p:cNvGrpSpPr>
            <a:grpSpLocks/>
          </p:cNvGrpSpPr>
          <p:nvPr/>
        </p:nvGrpSpPr>
        <p:grpSpPr bwMode="auto">
          <a:xfrm>
            <a:off x="1931988" y="3516313"/>
            <a:ext cx="5135562" cy="471487"/>
            <a:chOff x="1142976" y="3357562"/>
            <a:chExt cx="6858048" cy="642942"/>
          </a:xfrm>
        </p:grpSpPr>
        <p:cxnSp>
          <p:nvCxnSpPr>
            <p:cNvPr id="44" name="直接连接符 43">
              <a:extLst>
                <a:ext uri="{FF2B5EF4-FFF2-40B4-BE49-F238E27FC236}">
                  <a16:creationId xmlns:a16="http://schemas.microsoft.com/office/drawing/2014/main" id="{1DCE9C06-6D2A-A24F-83AF-2E1E286C9D2D}"/>
                </a:ext>
              </a:extLst>
            </p:cNvPr>
            <p:cNvCxnSpPr/>
            <p:nvPr/>
          </p:nvCxnSpPr>
          <p:spPr>
            <a:xfrm rot="5400000">
              <a:off x="1695483" y="3482037"/>
              <a:ext cx="1796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7DEB9A8E-A1EF-454F-B94C-75C372A29BD9}"/>
                </a:ext>
              </a:extLst>
            </p:cNvPr>
            <p:cNvSpPr/>
            <p:nvPr/>
          </p:nvSpPr>
          <p:spPr>
            <a:xfrm>
              <a:off x="1142976"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000">
                  <a:solidFill>
                    <a:srgbClr val="FFFFFF"/>
                  </a:solidFill>
                  <a:latin typeface="微软雅黑" panose="020B0503020204020204" pitchFamily="34" charset="-122"/>
                  <a:ea typeface="微软雅黑" panose="020B0503020204020204" pitchFamily="34" charset="-122"/>
                </a:rPr>
                <a:t>企业</a:t>
              </a:r>
              <a:r>
                <a:rPr lang="en-US" altLang="zh-CN" sz="1000">
                  <a:solidFill>
                    <a:srgbClr val="FFFFFF"/>
                  </a:solidFill>
                  <a:latin typeface="微软雅黑" panose="020B0503020204020204" pitchFamily="34" charset="-122"/>
                  <a:ea typeface="微软雅黑" panose="020B0503020204020204" pitchFamily="34" charset="-122"/>
                </a:rPr>
                <a:t>A</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46" name="直接连接符 45">
              <a:extLst>
                <a:ext uri="{FF2B5EF4-FFF2-40B4-BE49-F238E27FC236}">
                  <a16:creationId xmlns:a16="http://schemas.microsoft.com/office/drawing/2014/main" id="{F01DA6C2-6239-E246-9C0C-06E535B82B00}"/>
                </a:ext>
              </a:extLst>
            </p:cNvPr>
            <p:cNvCxnSpPr/>
            <p:nvPr/>
          </p:nvCxnSpPr>
          <p:spPr>
            <a:xfrm rot="10800000" flipV="1">
              <a:off x="6133346" y="3357562"/>
              <a:ext cx="1295291"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19B2772E-31D5-0649-B2C6-FB0B70FDE97F}"/>
                </a:ext>
              </a:extLst>
            </p:cNvPr>
            <p:cNvCxnSpPr/>
            <p:nvPr/>
          </p:nvCxnSpPr>
          <p:spPr>
            <a:xfrm rot="5400000">
              <a:off x="7338798" y="3482037"/>
              <a:ext cx="1796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69286AE-473F-B741-880F-87F07FE1861D}"/>
                </a:ext>
              </a:extLst>
            </p:cNvPr>
            <p:cNvSpPr/>
            <p:nvPr/>
          </p:nvSpPr>
          <p:spPr>
            <a:xfrm>
              <a:off x="6858370"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000">
                  <a:solidFill>
                    <a:srgbClr val="FFFFFF"/>
                  </a:solidFill>
                  <a:latin typeface="微软雅黑" panose="020B0503020204020204" pitchFamily="34" charset="-122"/>
                  <a:ea typeface="微软雅黑" panose="020B0503020204020204" pitchFamily="34" charset="-122"/>
                </a:rPr>
                <a:t>企业</a:t>
              </a:r>
              <a:r>
                <a:rPr lang="en-US" altLang="zh-CN" sz="1000">
                  <a:solidFill>
                    <a:srgbClr val="FFFFFF"/>
                  </a:solidFill>
                  <a:latin typeface="微软雅黑" panose="020B0503020204020204" pitchFamily="34" charset="-122"/>
                  <a:ea typeface="微软雅黑" panose="020B0503020204020204" pitchFamily="34" charset="-122"/>
                </a:rPr>
                <a:t>X</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49" name="直接连接符 48">
              <a:extLst>
                <a:ext uri="{FF2B5EF4-FFF2-40B4-BE49-F238E27FC236}">
                  <a16:creationId xmlns:a16="http://schemas.microsoft.com/office/drawing/2014/main" id="{7E94BDFC-EE76-C745-898A-8277AF8E945A}"/>
                </a:ext>
              </a:extLst>
            </p:cNvPr>
            <p:cNvCxnSpPr/>
            <p:nvPr/>
          </p:nvCxnSpPr>
          <p:spPr>
            <a:xfrm rot="10800000" flipV="1">
              <a:off x="1776841" y="3357562"/>
              <a:ext cx="12952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573544DD-2602-7A41-A568-70DCB7D5A8D8}"/>
              </a:ext>
            </a:extLst>
          </p:cNvPr>
          <p:cNvGrpSpPr>
            <a:grpSpLocks/>
          </p:cNvGrpSpPr>
          <p:nvPr/>
        </p:nvGrpSpPr>
        <p:grpSpPr bwMode="auto">
          <a:xfrm>
            <a:off x="969963" y="3516313"/>
            <a:ext cx="7059612" cy="471487"/>
            <a:chOff x="397536" y="3305514"/>
            <a:chExt cx="8404836" cy="560279"/>
          </a:xfrm>
        </p:grpSpPr>
        <p:sp>
          <p:nvSpPr>
            <p:cNvPr id="51" name="矩形 50">
              <a:extLst>
                <a:ext uri="{FF2B5EF4-FFF2-40B4-BE49-F238E27FC236}">
                  <a16:creationId xmlns:a16="http://schemas.microsoft.com/office/drawing/2014/main" id="{BC004527-935E-BB45-B120-F34DCEB6773D}"/>
                </a:ext>
              </a:extLst>
            </p:cNvPr>
            <p:cNvSpPr/>
            <p:nvPr/>
          </p:nvSpPr>
          <p:spPr>
            <a:xfrm>
              <a:off x="7783662" y="3492273"/>
              <a:ext cx="1018710" cy="37352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AF622F95-7C01-4C41-9EAD-EC134031B052}"/>
                </a:ext>
              </a:extLst>
            </p:cNvPr>
            <p:cNvSpPr/>
            <p:nvPr/>
          </p:nvSpPr>
          <p:spPr>
            <a:xfrm>
              <a:off x="397536" y="3492273"/>
              <a:ext cx="1018710" cy="37352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cxnSp>
          <p:nvCxnSpPr>
            <p:cNvPr id="53" name="直接连接符 52">
              <a:extLst>
                <a:ext uri="{FF2B5EF4-FFF2-40B4-BE49-F238E27FC236}">
                  <a16:creationId xmlns:a16="http://schemas.microsoft.com/office/drawing/2014/main" id="{4C12061A-DF0D-9646-8F90-7A519A748F48}"/>
                </a:ext>
              </a:extLst>
            </p:cNvPr>
            <p:cNvCxnSpPr/>
            <p:nvPr/>
          </p:nvCxnSpPr>
          <p:spPr>
            <a:xfrm rot="5400000">
              <a:off x="837108" y="3413985"/>
              <a:ext cx="156576"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4E30801-19F1-4844-BD27-EB1702B6B5E2}"/>
                </a:ext>
              </a:extLst>
            </p:cNvPr>
            <p:cNvCxnSpPr/>
            <p:nvPr/>
          </p:nvCxnSpPr>
          <p:spPr>
            <a:xfrm rot="10800000" flipV="1">
              <a:off x="907836" y="3305514"/>
              <a:ext cx="1154790"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6BA5155-8656-0644-9B89-1E3DBEE3E3D6}"/>
                </a:ext>
              </a:extLst>
            </p:cNvPr>
            <p:cNvCxnSpPr/>
            <p:nvPr/>
          </p:nvCxnSpPr>
          <p:spPr>
            <a:xfrm rot="10800000" flipV="1">
              <a:off x="7146731" y="3305514"/>
              <a:ext cx="11547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5CAC9A1-66D6-7F41-9A62-9A40AFDA0E8B}"/>
                </a:ext>
              </a:extLst>
            </p:cNvPr>
            <p:cNvCxnSpPr/>
            <p:nvPr/>
          </p:nvCxnSpPr>
          <p:spPr>
            <a:xfrm rot="5400000">
              <a:off x="8223234" y="3413985"/>
              <a:ext cx="156576"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9DB53FDF-8309-E546-A33E-A8B90D404383}"/>
              </a:ext>
            </a:extLst>
          </p:cNvPr>
          <p:cNvGrpSpPr>
            <a:grpSpLocks/>
          </p:cNvGrpSpPr>
          <p:nvPr/>
        </p:nvGrpSpPr>
        <p:grpSpPr bwMode="auto">
          <a:xfrm>
            <a:off x="2947988" y="3408363"/>
            <a:ext cx="3101975" cy="579437"/>
            <a:chOff x="2753437" y="3177562"/>
            <a:chExt cx="3693034" cy="688251"/>
          </a:xfrm>
        </p:grpSpPr>
        <p:grpSp>
          <p:nvGrpSpPr>
            <p:cNvPr id="65578" name="组合 67">
              <a:extLst>
                <a:ext uri="{FF2B5EF4-FFF2-40B4-BE49-F238E27FC236}">
                  <a16:creationId xmlns:a16="http://schemas.microsoft.com/office/drawing/2014/main" id="{72FE1AEE-BCE6-8647-90DC-485A58FF6D30}"/>
                </a:ext>
              </a:extLst>
            </p:cNvPr>
            <p:cNvGrpSpPr>
              <a:grpSpLocks/>
            </p:cNvGrpSpPr>
            <p:nvPr/>
          </p:nvGrpSpPr>
          <p:grpSpPr bwMode="auto">
            <a:xfrm>
              <a:off x="2753437" y="3305515"/>
              <a:ext cx="3693034" cy="560298"/>
              <a:chOff x="2500298" y="3357542"/>
              <a:chExt cx="4143404" cy="642962"/>
            </a:xfrm>
          </p:grpSpPr>
          <p:cxnSp>
            <p:nvCxnSpPr>
              <p:cNvPr id="60" name="直接连接符 59">
                <a:extLst>
                  <a:ext uri="{FF2B5EF4-FFF2-40B4-BE49-F238E27FC236}">
                    <a16:creationId xmlns:a16="http://schemas.microsoft.com/office/drawing/2014/main" id="{2F775F41-A3BB-6549-AE43-06AE44F90240}"/>
                  </a:ext>
                </a:extLst>
              </p:cNvPr>
              <p:cNvCxnSpPr/>
              <p:nvPr/>
            </p:nvCxnSpPr>
            <p:spPr>
              <a:xfrm rot="10800000" flipV="1">
                <a:off x="3085549" y="3357851"/>
                <a:ext cx="1454644"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9513E0A-FA7F-7E42-AD73-A48AB1A647AC}"/>
                  </a:ext>
                </a:extLst>
              </p:cNvPr>
              <p:cNvCxnSpPr/>
              <p:nvPr/>
            </p:nvCxnSpPr>
            <p:spPr>
              <a:xfrm rot="5400000">
                <a:off x="2983028" y="3482270"/>
                <a:ext cx="179596"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8957F670-3E4A-D549-8A7D-13EC294D0530}"/>
                  </a:ext>
                </a:extLst>
              </p:cNvPr>
              <p:cNvSpPr/>
              <p:nvPr/>
            </p:nvSpPr>
            <p:spPr>
              <a:xfrm>
                <a:off x="2500298" y="3572068"/>
                <a:ext cx="1142934"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000">
                    <a:solidFill>
                      <a:srgbClr val="FFFFFF"/>
                    </a:solidFill>
                    <a:latin typeface="微软雅黑" panose="020B0503020204020204" pitchFamily="34" charset="-122"/>
                    <a:ea typeface="微软雅黑" panose="020B0503020204020204" pitchFamily="34" charset="-122"/>
                  </a:rPr>
                  <a:t>企业</a:t>
                </a:r>
                <a:r>
                  <a:rPr lang="en-US" altLang="zh-CN" sz="1000">
                    <a:solidFill>
                      <a:srgbClr val="FFFFFF"/>
                    </a:solidFill>
                    <a:latin typeface="微软雅黑" panose="020B0503020204020204" pitchFamily="34" charset="-122"/>
                    <a:ea typeface="微软雅黑" panose="020B0503020204020204" pitchFamily="34" charset="-122"/>
                  </a:rPr>
                  <a:t>B</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E38CD820-E8C6-1B47-86CF-F7CE49F01EA3}"/>
                  </a:ext>
                </a:extLst>
              </p:cNvPr>
              <p:cNvCxnSpPr/>
              <p:nvPr/>
            </p:nvCxnSpPr>
            <p:spPr>
              <a:xfrm rot="5400000">
                <a:off x="6053472" y="3482270"/>
                <a:ext cx="179596"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10334A35-402B-3847-A718-2774B0D2CBFA}"/>
                  </a:ext>
                </a:extLst>
              </p:cNvPr>
              <p:cNvSpPr/>
              <p:nvPr/>
            </p:nvSpPr>
            <p:spPr>
              <a:xfrm>
                <a:off x="5500766" y="3572068"/>
                <a:ext cx="1142936"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000">
                    <a:solidFill>
                      <a:srgbClr val="FFFFFF"/>
                    </a:solidFill>
                    <a:latin typeface="微软雅黑" panose="020B0503020204020204" pitchFamily="34" charset="-122"/>
                    <a:ea typeface="微软雅黑" panose="020B0503020204020204" pitchFamily="34" charset="-122"/>
                  </a:rPr>
                  <a:t>企业</a:t>
                </a:r>
                <a:r>
                  <a:rPr lang="en-US" altLang="zh-CN" sz="1000">
                    <a:solidFill>
                      <a:srgbClr val="FFFFFF"/>
                    </a:solidFill>
                    <a:latin typeface="微软雅黑" panose="020B0503020204020204" pitchFamily="34" charset="-122"/>
                    <a:ea typeface="微软雅黑" panose="020B0503020204020204" pitchFamily="34" charset="-122"/>
                  </a:rPr>
                  <a:t>C</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65" name="直接连接符 64">
                <a:extLst>
                  <a:ext uri="{FF2B5EF4-FFF2-40B4-BE49-F238E27FC236}">
                    <a16:creationId xmlns:a16="http://schemas.microsoft.com/office/drawing/2014/main" id="{567FC891-FADD-D24C-8999-539B7B3630FC}"/>
                  </a:ext>
                </a:extLst>
              </p:cNvPr>
              <p:cNvCxnSpPr/>
              <p:nvPr/>
            </p:nvCxnSpPr>
            <p:spPr>
              <a:xfrm rot="10800000" flipV="1">
                <a:off x="4567758" y="3357851"/>
                <a:ext cx="157551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59" name="直接连接符 58">
              <a:extLst>
                <a:ext uri="{FF2B5EF4-FFF2-40B4-BE49-F238E27FC236}">
                  <a16:creationId xmlns:a16="http://schemas.microsoft.com/office/drawing/2014/main" id="{C9A9AFDF-8BF4-FE4E-8167-5019FC039C30}"/>
                </a:ext>
              </a:extLst>
            </p:cNvPr>
            <p:cNvCxnSpPr/>
            <p:nvPr/>
          </p:nvCxnSpPr>
          <p:spPr>
            <a:xfrm rot="5400000">
              <a:off x="4499951" y="3249216"/>
              <a:ext cx="143307" cy="0"/>
            </a:xfrm>
            <a:prstGeom prst="line">
              <a:avLst/>
            </a:prstGeom>
            <a:ln w="28575">
              <a:solidFill>
                <a:schemeClr val="accent2">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000"/>
                                        <p:tgtEl>
                                          <p:spTgt spid="57"/>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1000"/>
                                        <p:tgtEl>
                                          <p:spTgt spid="43"/>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7A39323E-87DC-094C-B6F6-9FA9B4C65747}"/>
              </a:ext>
            </a:extLst>
          </p:cNvPr>
          <p:cNvCxnSpPr/>
          <p:nvPr/>
        </p:nvCxnSpPr>
        <p:spPr>
          <a:xfrm>
            <a:off x="863600" y="3759200"/>
            <a:ext cx="7380288"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DF96AF3-1035-C949-8DF8-A8A9BC67E56C}"/>
              </a:ext>
            </a:extLst>
          </p:cNvPr>
          <p:cNvCxnSpPr/>
          <p:nvPr/>
        </p:nvCxnSpPr>
        <p:spPr>
          <a:xfrm rot="5400000">
            <a:off x="4502150" y="2451100"/>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4BC05CC-6BB3-B04C-993F-8FCDAB2BF84E}"/>
              </a:ext>
            </a:extLst>
          </p:cNvPr>
          <p:cNvCxnSpPr/>
          <p:nvPr/>
        </p:nvCxnSpPr>
        <p:spPr>
          <a:xfrm rot="5400000">
            <a:off x="3486150" y="2660650"/>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C5EF59B-01EB-0542-BFA9-A33FB1AA121C}"/>
              </a:ext>
            </a:extLst>
          </p:cNvPr>
          <p:cNvCxnSpPr/>
          <p:nvPr/>
        </p:nvCxnSpPr>
        <p:spPr>
          <a:xfrm rot="5400000">
            <a:off x="5465763" y="2660650"/>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AB82C83-7EC0-6C42-89B4-9B1AFAB7E7DF}"/>
              </a:ext>
            </a:extLst>
          </p:cNvPr>
          <p:cNvCxnSpPr/>
          <p:nvPr/>
        </p:nvCxnSpPr>
        <p:spPr>
          <a:xfrm rot="5400000">
            <a:off x="4502150" y="344487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33FEDAE-BEC2-F941-91E4-F41EDA79DDE6}"/>
              </a:ext>
            </a:extLst>
          </p:cNvPr>
          <p:cNvCxnSpPr/>
          <p:nvPr/>
        </p:nvCxnSpPr>
        <p:spPr>
          <a:xfrm rot="5400000">
            <a:off x="3486944" y="3236119"/>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30FCB20-8F3F-1E40-9173-E52637F77506}"/>
              </a:ext>
            </a:extLst>
          </p:cNvPr>
          <p:cNvCxnSpPr/>
          <p:nvPr/>
        </p:nvCxnSpPr>
        <p:spPr>
          <a:xfrm rot="5400000">
            <a:off x="5466557" y="3236119"/>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E8E5AF1-1621-F24F-8729-01A2C1E05E20}"/>
              </a:ext>
            </a:extLst>
          </p:cNvPr>
          <p:cNvCxnSpPr/>
          <p:nvPr/>
        </p:nvCxnSpPr>
        <p:spPr>
          <a:xfrm rot="5400000">
            <a:off x="4502943" y="407273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5189802-8DEB-C04A-A8CD-1BB5C4C7C9CA}"/>
              </a:ext>
            </a:extLst>
          </p:cNvPr>
          <p:cNvCxnSpPr/>
          <p:nvPr/>
        </p:nvCxnSpPr>
        <p:spPr>
          <a:xfrm rot="5400000">
            <a:off x="2255838"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ACE7F9F-629F-054F-98BF-D0385EE07193}"/>
              </a:ext>
            </a:extLst>
          </p:cNvPr>
          <p:cNvCxnSpPr/>
          <p:nvPr/>
        </p:nvCxnSpPr>
        <p:spPr>
          <a:xfrm rot="5400000">
            <a:off x="2256631"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968D5DD-F23B-5948-8E67-7BD2557B69E9}"/>
              </a:ext>
            </a:extLst>
          </p:cNvPr>
          <p:cNvCxnSpPr/>
          <p:nvPr/>
        </p:nvCxnSpPr>
        <p:spPr>
          <a:xfrm rot="5400000">
            <a:off x="3165475"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544C809-A172-EF44-BF2C-A404E2DB6F77}"/>
              </a:ext>
            </a:extLst>
          </p:cNvPr>
          <p:cNvCxnSpPr/>
          <p:nvPr/>
        </p:nvCxnSpPr>
        <p:spPr>
          <a:xfrm rot="5400000">
            <a:off x="3166268"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2FB81BA-D653-1142-A2D7-94070F139A5D}"/>
              </a:ext>
            </a:extLst>
          </p:cNvPr>
          <p:cNvCxnSpPr/>
          <p:nvPr/>
        </p:nvCxnSpPr>
        <p:spPr>
          <a:xfrm rot="5400000">
            <a:off x="4021138"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D98B203D-DF83-C542-8507-B403F6F01F2D}"/>
              </a:ext>
            </a:extLst>
          </p:cNvPr>
          <p:cNvCxnSpPr/>
          <p:nvPr/>
        </p:nvCxnSpPr>
        <p:spPr>
          <a:xfrm rot="5400000">
            <a:off x="4021931"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F99E316-8BE9-AD44-A96E-D767F605B5F2}"/>
              </a:ext>
            </a:extLst>
          </p:cNvPr>
          <p:cNvCxnSpPr/>
          <p:nvPr/>
        </p:nvCxnSpPr>
        <p:spPr>
          <a:xfrm rot="5400000">
            <a:off x="4984750"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A9691DB-C004-EF47-B57F-6BCDFFAB215C}"/>
              </a:ext>
            </a:extLst>
          </p:cNvPr>
          <p:cNvCxnSpPr/>
          <p:nvPr/>
        </p:nvCxnSpPr>
        <p:spPr>
          <a:xfrm rot="5400000">
            <a:off x="4985543"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4F9126F-D675-6345-8CBC-24DEFC7315A7}"/>
              </a:ext>
            </a:extLst>
          </p:cNvPr>
          <p:cNvCxnSpPr/>
          <p:nvPr/>
        </p:nvCxnSpPr>
        <p:spPr>
          <a:xfrm rot="5400000">
            <a:off x="5892800"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81D9E9F-59A3-DE4A-BD45-ACC89D5BD7FB}"/>
              </a:ext>
            </a:extLst>
          </p:cNvPr>
          <p:cNvCxnSpPr/>
          <p:nvPr/>
        </p:nvCxnSpPr>
        <p:spPr>
          <a:xfrm rot="5400000">
            <a:off x="5893593"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6B724BE-D8F0-F34D-BEEF-80EAC5E4B156}"/>
              </a:ext>
            </a:extLst>
          </p:cNvPr>
          <p:cNvCxnSpPr/>
          <p:nvPr/>
        </p:nvCxnSpPr>
        <p:spPr>
          <a:xfrm rot="5400000">
            <a:off x="6748463" y="428148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87F2EB3-C473-1241-95D1-DE66C5E7E3FC}"/>
              </a:ext>
            </a:extLst>
          </p:cNvPr>
          <p:cNvCxnSpPr/>
          <p:nvPr/>
        </p:nvCxnSpPr>
        <p:spPr>
          <a:xfrm rot="5400000">
            <a:off x="6749256" y="48569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0246BB1-F913-3447-9B30-B9C2439A9384}"/>
              </a:ext>
            </a:extLst>
          </p:cNvPr>
          <p:cNvCxnSpPr/>
          <p:nvPr/>
        </p:nvCxnSpPr>
        <p:spPr>
          <a:xfrm rot="5400000">
            <a:off x="4502150" y="50657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4267DEA-FD1E-6642-AEF0-BB133ABEB1C2}"/>
              </a:ext>
            </a:extLst>
          </p:cNvPr>
          <p:cNvCxnSpPr/>
          <p:nvPr/>
        </p:nvCxnSpPr>
        <p:spPr>
          <a:xfrm rot="10800000" flipV="1">
            <a:off x="3575050" y="2555875"/>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FB1B43A8-E418-1144-B163-4BA2F1D89966}"/>
              </a:ext>
            </a:extLst>
          </p:cNvPr>
          <p:cNvSpPr/>
          <p:nvPr/>
        </p:nvSpPr>
        <p:spPr>
          <a:xfrm>
            <a:off x="4019550" y="1928813"/>
            <a:ext cx="1176338" cy="4699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金融市场</a:t>
            </a:r>
          </a:p>
        </p:txBody>
      </p:sp>
      <p:sp>
        <p:nvSpPr>
          <p:cNvPr id="42" name="矩形 41">
            <a:extLst>
              <a:ext uri="{FF2B5EF4-FFF2-40B4-BE49-F238E27FC236}">
                <a16:creationId xmlns:a16="http://schemas.microsoft.com/office/drawing/2014/main" id="{6864BD11-9717-A54B-86E0-73E0242EC0D7}"/>
              </a:ext>
            </a:extLst>
          </p:cNvPr>
          <p:cNvSpPr/>
          <p:nvPr/>
        </p:nvSpPr>
        <p:spPr>
          <a:xfrm>
            <a:off x="3109913" y="2713038"/>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资本市场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（长钱）</a:t>
            </a:r>
          </a:p>
        </p:txBody>
      </p:sp>
      <p:sp>
        <p:nvSpPr>
          <p:cNvPr id="43" name="矩形 42">
            <a:extLst>
              <a:ext uri="{FF2B5EF4-FFF2-40B4-BE49-F238E27FC236}">
                <a16:creationId xmlns:a16="http://schemas.microsoft.com/office/drawing/2014/main" id="{C9AB59F9-4338-344F-B8C1-B6A23AA9F7D2}"/>
              </a:ext>
            </a:extLst>
          </p:cNvPr>
          <p:cNvSpPr/>
          <p:nvPr/>
        </p:nvSpPr>
        <p:spPr>
          <a:xfrm>
            <a:off x="5089525" y="2713038"/>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货币市场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（短钱）</a:t>
            </a:r>
          </a:p>
        </p:txBody>
      </p:sp>
      <p:sp>
        <p:nvSpPr>
          <p:cNvPr id="44" name="矩形 43">
            <a:extLst>
              <a:ext uri="{FF2B5EF4-FFF2-40B4-BE49-F238E27FC236}">
                <a16:creationId xmlns:a16="http://schemas.microsoft.com/office/drawing/2014/main" id="{EC64245F-393D-FB49-8F65-C29CB6B04F7B}"/>
              </a:ext>
            </a:extLst>
          </p:cNvPr>
          <p:cNvSpPr/>
          <p:nvPr/>
        </p:nvSpPr>
        <p:spPr>
          <a:xfrm>
            <a:off x="4071938" y="3549650"/>
            <a:ext cx="1069975" cy="4191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600">
                <a:solidFill>
                  <a:srgbClr val="FFFFFF"/>
                </a:solidFill>
                <a:latin typeface="微软雅黑" panose="020B0503020204020204" pitchFamily="34" charset="-122"/>
                <a:ea typeface="微软雅黑" panose="020B0503020204020204" pitchFamily="34" charset="-122"/>
              </a:rPr>
              <a:t>产业部门</a:t>
            </a:r>
          </a:p>
        </p:txBody>
      </p:sp>
      <p:sp>
        <p:nvSpPr>
          <p:cNvPr id="45" name="矩形 44">
            <a:extLst>
              <a:ext uri="{FF2B5EF4-FFF2-40B4-BE49-F238E27FC236}">
                <a16:creationId xmlns:a16="http://schemas.microsoft.com/office/drawing/2014/main" id="{B8520B22-34DD-3140-8694-501839EEF074}"/>
              </a:ext>
            </a:extLst>
          </p:cNvPr>
          <p:cNvSpPr/>
          <p:nvPr/>
        </p:nvSpPr>
        <p:spPr>
          <a:xfrm>
            <a:off x="1985963" y="4386263"/>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采购</a:t>
            </a:r>
          </a:p>
        </p:txBody>
      </p:sp>
      <p:sp>
        <p:nvSpPr>
          <p:cNvPr id="46" name="矩形 45">
            <a:extLst>
              <a:ext uri="{FF2B5EF4-FFF2-40B4-BE49-F238E27FC236}">
                <a16:creationId xmlns:a16="http://schemas.microsoft.com/office/drawing/2014/main" id="{1402C594-2DAE-FB41-9EC7-D5B4B7D5B36F}"/>
              </a:ext>
            </a:extLst>
          </p:cNvPr>
          <p:cNvSpPr/>
          <p:nvPr/>
        </p:nvSpPr>
        <p:spPr>
          <a:xfrm>
            <a:off x="2895600" y="4386263"/>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研发</a:t>
            </a:r>
          </a:p>
        </p:txBody>
      </p:sp>
      <p:sp>
        <p:nvSpPr>
          <p:cNvPr id="47" name="矩形 46">
            <a:extLst>
              <a:ext uri="{FF2B5EF4-FFF2-40B4-BE49-F238E27FC236}">
                <a16:creationId xmlns:a16="http://schemas.microsoft.com/office/drawing/2014/main" id="{9D6C44F0-FE78-A64F-B9B5-D22C2BCDF39E}"/>
              </a:ext>
            </a:extLst>
          </p:cNvPr>
          <p:cNvSpPr/>
          <p:nvPr/>
        </p:nvSpPr>
        <p:spPr>
          <a:xfrm>
            <a:off x="3805238" y="4386263"/>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生产</a:t>
            </a:r>
          </a:p>
        </p:txBody>
      </p:sp>
      <p:sp>
        <p:nvSpPr>
          <p:cNvPr id="48" name="矩形 47">
            <a:extLst>
              <a:ext uri="{FF2B5EF4-FFF2-40B4-BE49-F238E27FC236}">
                <a16:creationId xmlns:a16="http://schemas.microsoft.com/office/drawing/2014/main" id="{67A5AD0C-B98E-CA4C-AB42-F32BD6B0A0D3}"/>
              </a:ext>
            </a:extLst>
          </p:cNvPr>
          <p:cNvSpPr/>
          <p:nvPr/>
        </p:nvSpPr>
        <p:spPr>
          <a:xfrm>
            <a:off x="4714875" y="4386263"/>
            <a:ext cx="747713"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76" dirty="0">
                <a:latin typeface="微软雅黑" pitchFamily="34" charset="-122"/>
                <a:ea typeface="微软雅黑" pitchFamily="34" charset="-122"/>
              </a:rPr>
              <a:t>营销</a:t>
            </a:r>
          </a:p>
        </p:txBody>
      </p:sp>
      <p:sp>
        <p:nvSpPr>
          <p:cNvPr id="49" name="矩形 48">
            <a:extLst>
              <a:ext uri="{FF2B5EF4-FFF2-40B4-BE49-F238E27FC236}">
                <a16:creationId xmlns:a16="http://schemas.microsoft.com/office/drawing/2014/main" id="{00F387D6-0142-2344-84DC-A93AAE18C953}"/>
              </a:ext>
            </a:extLst>
          </p:cNvPr>
          <p:cNvSpPr/>
          <p:nvPr/>
        </p:nvSpPr>
        <p:spPr>
          <a:xfrm>
            <a:off x="5622925" y="4386263"/>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并购</a:t>
            </a:r>
          </a:p>
        </p:txBody>
      </p:sp>
      <p:sp>
        <p:nvSpPr>
          <p:cNvPr id="50" name="矩形 49">
            <a:extLst>
              <a:ext uri="{FF2B5EF4-FFF2-40B4-BE49-F238E27FC236}">
                <a16:creationId xmlns:a16="http://schemas.microsoft.com/office/drawing/2014/main" id="{4F1502E2-CECD-7F45-9085-28D3464989FF}"/>
              </a:ext>
            </a:extLst>
          </p:cNvPr>
          <p:cNvSpPr/>
          <p:nvPr/>
        </p:nvSpPr>
        <p:spPr>
          <a:xfrm>
            <a:off x="6532563" y="4386263"/>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投资</a:t>
            </a:r>
          </a:p>
        </p:txBody>
      </p:sp>
      <p:sp>
        <p:nvSpPr>
          <p:cNvPr id="51" name="矩形 50">
            <a:extLst>
              <a:ext uri="{FF2B5EF4-FFF2-40B4-BE49-F238E27FC236}">
                <a16:creationId xmlns:a16="http://schemas.microsoft.com/office/drawing/2014/main" id="{FF6F614D-BCDE-1943-A83B-E8E8CC034F62}"/>
              </a:ext>
            </a:extLst>
          </p:cNvPr>
          <p:cNvSpPr/>
          <p:nvPr/>
        </p:nvSpPr>
        <p:spPr>
          <a:xfrm>
            <a:off x="4019550" y="5118100"/>
            <a:ext cx="1176338" cy="47148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产业市场</a:t>
            </a:r>
          </a:p>
        </p:txBody>
      </p:sp>
      <p:cxnSp>
        <p:nvCxnSpPr>
          <p:cNvPr id="52" name="直接连接符 51">
            <a:extLst>
              <a:ext uri="{FF2B5EF4-FFF2-40B4-BE49-F238E27FC236}">
                <a16:creationId xmlns:a16="http://schemas.microsoft.com/office/drawing/2014/main" id="{390AE122-6E81-0344-8B0B-526F2B2BA31E}"/>
              </a:ext>
            </a:extLst>
          </p:cNvPr>
          <p:cNvCxnSpPr/>
          <p:nvPr/>
        </p:nvCxnSpPr>
        <p:spPr>
          <a:xfrm rot="10800000" flipV="1">
            <a:off x="3590925" y="3340100"/>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60130A7-F01F-1143-A763-F689F378C3AF}"/>
              </a:ext>
            </a:extLst>
          </p:cNvPr>
          <p:cNvCxnSpPr/>
          <p:nvPr/>
        </p:nvCxnSpPr>
        <p:spPr>
          <a:xfrm rot="10800000">
            <a:off x="2360613" y="4178300"/>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10E35D0-96DC-C242-BB4B-DAE9BC5E9283}"/>
              </a:ext>
            </a:extLst>
          </p:cNvPr>
          <p:cNvCxnSpPr/>
          <p:nvPr/>
        </p:nvCxnSpPr>
        <p:spPr>
          <a:xfrm rot="10800000">
            <a:off x="2360613" y="4960938"/>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EEC8D7A0-10FA-E545-AA4F-3629A0377663}"/>
              </a:ext>
            </a:extLst>
          </p:cNvPr>
          <p:cNvGrpSpPr>
            <a:grpSpLocks/>
          </p:cNvGrpSpPr>
          <p:nvPr/>
        </p:nvGrpSpPr>
        <p:grpSpPr bwMode="auto">
          <a:xfrm>
            <a:off x="2039938" y="3444875"/>
            <a:ext cx="5135562" cy="471488"/>
            <a:chOff x="1142976" y="3357562"/>
            <a:chExt cx="6858048" cy="642942"/>
          </a:xfrm>
        </p:grpSpPr>
        <p:cxnSp>
          <p:nvCxnSpPr>
            <p:cNvPr id="56" name="直接连接符 55">
              <a:extLst>
                <a:ext uri="{FF2B5EF4-FFF2-40B4-BE49-F238E27FC236}">
                  <a16:creationId xmlns:a16="http://schemas.microsoft.com/office/drawing/2014/main" id="{9BC5E95C-584C-7C44-AB8D-46FD5EDED11C}"/>
                </a:ext>
              </a:extLst>
            </p:cNvPr>
            <p:cNvCxnSpPr/>
            <p:nvPr/>
          </p:nvCxnSpPr>
          <p:spPr>
            <a:xfrm rot="5400000">
              <a:off x="1695482" y="3482038"/>
              <a:ext cx="179678"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5B94350F-6421-6141-A11A-9F9D6B807A76}"/>
                </a:ext>
              </a:extLst>
            </p:cNvPr>
            <p:cNvSpPr/>
            <p:nvPr/>
          </p:nvSpPr>
          <p:spPr>
            <a:xfrm>
              <a:off x="1142976"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产业</a:t>
              </a:r>
              <a:r>
                <a:rPr lang="en-US" altLang="zh-CN" sz="1000" b="1">
                  <a:solidFill>
                    <a:srgbClr val="FFFFFF"/>
                  </a:solidFill>
                  <a:latin typeface="微软雅黑" charset="0"/>
                  <a:ea typeface="微软雅黑" charset="0"/>
                  <a:cs typeface="微软雅黑" charset="0"/>
                </a:rPr>
                <a:t>A</a:t>
              </a:r>
              <a:endParaRPr lang="zh-CN" altLang="en-US" sz="1000" b="1">
                <a:solidFill>
                  <a:srgbClr val="FFFFFF"/>
                </a:solidFill>
                <a:latin typeface="微软雅黑" charset="0"/>
                <a:ea typeface="微软雅黑" charset="0"/>
                <a:cs typeface="微软雅黑" charset="0"/>
              </a:endParaRPr>
            </a:p>
          </p:txBody>
        </p:sp>
        <p:cxnSp>
          <p:nvCxnSpPr>
            <p:cNvPr id="58" name="直接连接符 57">
              <a:extLst>
                <a:ext uri="{FF2B5EF4-FFF2-40B4-BE49-F238E27FC236}">
                  <a16:creationId xmlns:a16="http://schemas.microsoft.com/office/drawing/2014/main" id="{28C15260-37BC-8E4C-9800-7589609F95A9}"/>
                </a:ext>
              </a:extLst>
            </p:cNvPr>
            <p:cNvCxnSpPr/>
            <p:nvPr/>
          </p:nvCxnSpPr>
          <p:spPr>
            <a:xfrm rot="10800000" flipV="1">
              <a:off x="6133346" y="3357562"/>
              <a:ext cx="1295291"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A926C77-7BBF-F746-83D4-C230B1FD1F14}"/>
                </a:ext>
              </a:extLst>
            </p:cNvPr>
            <p:cNvCxnSpPr/>
            <p:nvPr/>
          </p:nvCxnSpPr>
          <p:spPr>
            <a:xfrm rot="5400000">
              <a:off x="7338797" y="3482038"/>
              <a:ext cx="179678"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CAE1E557-C16F-AC42-BAE7-C6E4E411E5E7}"/>
                </a:ext>
              </a:extLst>
            </p:cNvPr>
            <p:cNvSpPr/>
            <p:nvPr/>
          </p:nvSpPr>
          <p:spPr>
            <a:xfrm>
              <a:off x="6858370"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产业</a:t>
              </a:r>
              <a:r>
                <a:rPr lang="en-US" altLang="zh-CN" sz="1000" b="1">
                  <a:solidFill>
                    <a:srgbClr val="FFFFFF"/>
                  </a:solidFill>
                  <a:latin typeface="微软雅黑" charset="0"/>
                  <a:ea typeface="微软雅黑" charset="0"/>
                  <a:cs typeface="微软雅黑" charset="0"/>
                </a:rPr>
                <a:t>X</a:t>
              </a:r>
              <a:endParaRPr lang="zh-CN" altLang="en-US" sz="1000" b="1">
                <a:solidFill>
                  <a:srgbClr val="FFFFFF"/>
                </a:solidFill>
                <a:latin typeface="微软雅黑" charset="0"/>
                <a:ea typeface="微软雅黑" charset="0"/>
                <a:cs typeface="微软雅黑" charset="0"/>
              </a:endParaRPr>
            </a:p>
          </p:txBody>
        </p:sp>
        <p:cxnSp>
          <p:nvCxnSpPr>
            <p:cNvPr id="61" name="直接连接符 60">
              <a:extLst>
                <a:ext uri="{FF2B5EF4-FFF2-40B4-BE49-F238E27FC236}">
                  <a16:creationId xmlns:a16="http://schemas.microsoft.com/office/drawing/2014/main" id="{CB914569-6C13-F54C-86AB-6F84A136BAA5}"/>
                </a:ext>
              </a:extLst>
            </p:cNvPr>
            <p:cNvCxnSpPr/>
            <p:nvPr/>
          </p:nvCxnSpPr>
          <p:spPr>
            <a:xfrm rot="10800000" flipV="1">
              <a:off x="1776841" y="3357562"/>
              <a:ext cx="12952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31A71A12-24FD-BD43-8524-DBEB0F6E0040}"/>
              </a:ext>
            </a:extLst>
          </p:cNvPr>
          <p:cNvGrpSpPr>
            <a:grpSpLocks/>
          </p:cNvGrpSpPr>
          <p:nvPr/>
        </p:nvGrpSpPr>
        <p:grpSpPr bwMode="auto">
          <a:xfrm>
            <a:off x="1077913" y="3444875"/>
            <a:ext cx="7059612" cy="471488"/>
            <a:chOff x="397536" y="3305514"/>
            <a:chExt cx="8404836" cy="560279"/>
          </a:xfrm>
        </p:grpSpPr>
        <p:sp>
          <p:nvSpPr>
            <p:cNvPr id="63" name="矩形 62">
              <a:extLst>
                <a:ext uri="{FF2B5EF4-FFF2-40B4-BE49-F238E27FC236}">
                  <a16:creationId xmlns:a16="http://schemas.microsoft.com/office/drawing/2014/main" id="{EE072110-D30E-8249-B758-70D3EB1E9C71}"/>
                </a:ext>
              </a:extLst>
            </p:cNvPr>
            <p:cNvSpPr/>
            <p:nvPr/>
          </p:nvSpPr>
          <p:spPr>
            <a:xfrm>
              <a:off x="7783662" y="3492274"/>
              <a:ext cx="1018710" cy="3735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3453589F-F962-7B4B-B838-94EA6CC790C8}"/>
                </a:ext>
              </a:extLst>
            </p:cNvPr>
            <p:cNvSpPr/>
            <p:nvPr/>
          </p:nvSpPr>
          <p:spPr>
            <a:xfrm>
              <a:off x="397536" y="3492274"/>
              <a:ext cx="1018710" cy="3735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cxnSp>
          <p:nvCxnSpPr>
            <p:cNvPr id="65" name="直接连接符 64">
              <a:extLst>
                <a:ext uri="{FF2B5EF4-FFF2-40B4-BE49-F238E27FC236}">
                  <a16:creationId xmlns:a16="http://schemas.microsoft.com/office/drawing/2014/main" id="{E5C47611-55F8-504E-B3F7-B2F2964A30AD}"/>
                </a:ext>
              </a:extLst>
            </p:cNvPr>
            <p:cNvCxnSpPr/>
            <p:nvPr/>
          </p:nvCxnSpPr>
          <p:spPr>
            <a:xfrm rot="5400000">
              <a:off x="837107" y="3413986"/>
              <a:ext cx="1565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75D6D27-8C68-E34E-A670-A27983A79EBB}"/>
                </a:ext>
              </a:extLst>
            </p:cNvPr>
            <p:cNvCxnSpPr/>
            <p:nvPr/>
          </p:nvCxnSpPr>
          <p:spPr>
            <a:xfrm rot="10800000" flipV="1">
              <a:off x="907836" y="3305514"/>
              <a:ext cx="1154790"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3685E9F-5DBE-664D-8CAE-30FEE857EC2C}"/>
                </a:ext>
              </a:extLst>
            </p:cNvPr>
            <p:cNvCxnSpPr/>
            <p:nvPr/>
          </p:nvCxnSpPr>
          <p:spPr>
            <a:xfrm rot="10800000" flipV="1">
              <a:off x="7146731" y="3305514"/>
              <a:ext cx="11547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AD78DCB-7830-BE45-8955-58CF75B79C7B}"/>
                </a:ext>
              </a:extLst>
            </p:cNvPr>
            <p:cNvCxnSpPr/>
            <p:nvPr/>
          </p:nvCxnSpPr>
          <p:spPr>
            <a:xfrm rot="5400000">
              <a:off x="8223233" y="3413986"/>
              <a:ext cx="1565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750BF434-596A-3A4C-A89C-8AD84556527D}"/>
              </a:ext>
            </a:extLst>
          </p:cNvPr>
          <p:cNvGrpSpPr>
            <a:grpSpLocks/>
          </p:cNvGrpSpPr>
          <p:nvPr/>
        </p:nvGrpSpPr>
        <p:grpSpPr bwMode="auto">
          <a:xfrm>
            <a:off x="3055938" y="3336925"/>
            <a:ext cx="3101975" cy="579438"/>
            <a:chOff x="2753437" y="3177562"/>
            <a:chExt cx="3693034" cy="688251"/>
          </a:xfrm>
        </p:grpSpPr>
        <p:grpSp>
          <p:nvGrpSpPr>
            <p:cNvPr id="66602" name="组合 67">
              <a:extLst>
                <a:ext uri="{FF2B5EF4-FFF2-40B4-BE49-F238E27FC236}">
                  <a16:creationId xmlns:a16="http://schemas.microsoft.com/office/drawing/2014/main" id="{37B070A0-758C-4A4A-8E00-9052371C1944}"/>
                </a:ext>
              </a:extLst>
            </p:cNvPr>
            <p:cNvGrpSpPr>
              <a:grpSpLocks/>
            </p:cNvGrpSpPr>
            <p:nvPr/>
          </p:nvGrpSpPr>
          <p:grpSpPr bwMode="auto">
            <a:xfrm>
              <a:off x="2753437" y="3305515"/>
              <a:ext cx="3693034" cy="560298"/>
              <a:chOff x="2500298" y="3357542"/>
              <a:chExt cx="4143404" cy="642962"/>
            </a:xfrm>
          </p:grpSpPr>
          <p:cxnSp>
            <p:nvCxnSpPr>
              <p:cNvPr id="72" name="直接连接符 71">
                <a:extLst>
                  <a:ext uri="{FF2B5EF4-FFF2-40B4-BE49-F238E27FC236}">
                    <a16:creationId xmlns:a16="http://schemas.microsoft.com/office/drawing/2014/main" id="{0DC7D24B-411A-5C4E-9F67-4D5D4BFE3B8B}"/>
                  </a:ext>
                </a:extLst>
              </p:cNvPr>
              <p:cNvCxnSpPr/>
              <p:nvPr/>
            </p:nvCxnSpPr>
            <p:spPr>
              <a:xfrm rot="10800000" flipV="1">
                <a:off x="3085549" y="3357850"/>
                <a:ext cx="1454644"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CF736B43-F078-C642-949A-E42D79FD0F30}"/>
                  </a:ext>
                </a:extLst>
              </p:cNvPr>
              <p:cNvCxnSpPr/>
              <p:nvPr/>
            </p:nvCxnSpPr>
            <p:spPr>
              <a:xfrm rot="5400000">
                <a:off x="2983026" y="3482270"/>
                <a:ext cx="17959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2D8773F-62E6-6844-AFEC-83C0BEFD58D5}"/>
                  </a:ext>
                </a:extLst>
              </p:cNvPr>
              <p:cNvSpPr/>
              <p:nvPr/>
            </p:nvSpPr>
            <p:spPr>
              <a:xfrm>
                <a:off x="2500298" y="3572068"/>
                <a:ext cx="1142934"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产业</a:t>
                </a:r>
                <a:r>
                  <a:rPr lang="en-US" altLang="zh-CN" sz="1000" b="1">
                    <a:solidFill>
                      <a:srgbClr val="FFFFFF"/>
                    </a:solidFill>
                    <a:latin typeface="微软雅黑" charset="0"/>
                    <a:ea typeface="微软雅黑" charset="0"/>
                    <a:cs typeface="微软雅黑" charset="0"/>
                  </a:rPr>
                  <a:t>B</a:t>
                </a:r>
                <a:endParaRPr lang="zh-CN" altLang="en-US" sz="1000" b="1">
                  <a:solidFill>
                    <a:srgbClr val="FFFFFF"/>
                  </a:solidFill>
                  <a:latin typeface="微软雅黑" charset="0"/>
                  <a:ea typeface="微软雅黑" charset="0"/>
                  <a:cs typeface="微软雅黑" charset="0"/>
                </a:endParaRPr>
              </a:p>
            </p:txBody>
          </p:sp>
          <p:cxnSp>
            <p:nvCxnSpPr>
              <p:cNvPr id="75" name="直接连接符 74">
                <a:extLst>
                  <a:ext uri="{FF2B5EF4-FFF2-40B4-BE49-F238E27FC236}">
                    <a16:creationId xmlns:a16="http://schemas.microsoft.com/office/drawing/2014/main" id="{7CC8C379-0981-224B-A5B2-CA7A9719AA8C}"/>
                  </a:ext>
                </a:extLst>
              </p:cNvPr>
              <p:cNvCxnSpPr/>
              <p:nvPr/>
            </p:nvCxnSpPr>
            <p:spPr>
              <a:xfrm rot="5400000">
                <a:off x="6053471" y="3482270"/>
                <a:ext cx="17959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006C45D7-7414-D947-8463-A1B3EC17D48B}"/>
                  </a:ext>
                </a:extLst>
              </p:cNvPr>
              <p:cNvSpPr/>
              <p:nvPr/>
            </p:nvSpPr>
            <p:spPr>
              <a:xfrm>
                <a:off x="5500766" y="3572068"/>
                <a:ext cx="1142936"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产业</a:t>
                </a:r>
                <a:r>
                  <a:rPr lang="en-US" altLang="zh-CN" sz="1000" b="1">
                    <a:solidFill>
                      <a:srgbClr val="FFFFFF"/>
                    </a:solidFill>
                    <a:latin typeface="微软雅黑" charset="0"/>
                    <a:ea typeface="微软雅黑" charset="0"/>
                    <a:cs typeface="微软雅黑" charset="0"/>
                  </a:rPr>
                  <a:t>C</a:t>
                </a:r>
                <a:endParaRPr lang="zh-CN" altLang="en-US" sz="1000" b="1">
                  <a:solidFill>
                    <a:srgbClr val="FFFFFF"/>
                  </a:solidFill>
                  <a:latin typeface="微软雅黑" charset="0"/>
                  <a:ea typeface="微软雅黑" charset="0"/>
                  <a:cs typeface="微软雅黑" charset="0"/>
                </a:endParaRPr>
              </a:p>
            </p:txBody>
          </p:sp>
          <p:cxnSp>
            <p:nvCxnSpPr>
              <p:cNvPr id="77" name="直接连接符 76">
                <a:extLst>
                  <a:ext uri="{FF2B5EF4-FFF2-40B4-BE49-F238E27FC236}">
                    <a16:creationId xmlns:a16="http://schemas.microsoft.com/office/drawing/2014/main" id="{4608F9A1-259F-5A41-820D-81183A8AEDFF}"/>
                  </a:ext>
                </a:extLst>
              </p:cNvPr>
              <p:cNvCxnSpPr/>
              <p:nvPr/>
            </p:nvCxnSpPr>
            <p:spPr>
              <a:xfrm rot="10800000" flipV="1">
                <a:off x="4567758" y="3357850"/>
                <a:ext cx="157551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E3D7617C-21F7-234B-9EF6-CDBF1E266228}"/>
                </a:ext>
              </a:extLst>
            </p:cNvPr>
            <p:cNvCxnSpPr/>
            <p:nvPr/>
          </p:nvCxnSpPr>
          <p:spPr>
            <a:xfrm rot="5400000">
              <a:off x="4499951" y="3249215"/>
              <a:ext cx="143307" cy="0"/>
            </a:xfrm>
            <a:prstGeom prst="line">
              <a:avLst/>
            </a:prstGeom>
            <a:ln w="28575">
              <a:solidFill>
                <a:schemeClr val="accent2">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601" name="Rectangle 2">
            <a:extLst>
              <a:ext uri="{FF2B5EF4-FFF2-40B4-BE49-F238E27FC236}">
                <a16:creationId xmlns:a16="http://schemas.microsoft.com/office/drawing/2014/main" id="{88394016-4B48-3A49-B438-0713CAA34103}"/>
              </a:ext>
            </a:extLst>
          </p:cNvPr>
          <p:cNvSpPr>
            <a:spLocks noGrp="1" noChangeArrowheads="1"/>
          </p:cNvSpPr>
          <p:nvPr>
            <p:ph type="title"/>
          </p:nvPr>
        </p:nvSpPr>
        <p:spPr>
          <a:xfrm>
            <a:off x="1384300" y="333375"/>
            <a:ext cx="6265863" cy="430213"/>
          </a:xfrm>
        </p:spPr>
        <p:txBody>
          <a:bodyPr/>
          <a:lstStyle/>
          <a:p>
            <a:pPr eaLnBrk="1" hangingPunct="1"/>
            <a:r>
              <a:rPr lang="zh-CN" altLang="en-US" sz="2400" dirty="0">
                <a:solidFill>
                  <a:schemeClr val="tx2"/>
                </a:solidFill>
                <a:ea typeface="宋体" panose="02010600030101010101" pitchFamily="2" charset="-122"/>
              </a:rPr>
              <a:t>        </a:t>
            </a:r>
            <a:r>
              <a:rPr lang="zh-CN" altLang="en-US" dirty="0">
                <a:latin typeface="微软雅黑" panose="020B0503020204020204" pitchFamily="34" charset="-122"/>
                <a:ea typeface="微软雅黑" panose="020B0503020204020204" pitchFamily="34" charset="-122"/>
              </a:rPr>
              <a:t>资本市场与企业成长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2000"/>
                                        <p:tgtEl>
                                          <p:spTgt spid="69"/>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DA355885-A4B3-F94B-B04A-72AE192EFB84}"/>
              </a:ext>
            </a:extLst>
          </p:cNvPr>
          <p:cNvCxnSpPr/>
          <p:nvPr/>
        </p:nvCxnSpPr>
        <p:spPr>
          <a:xfrm>
            <a:off x="774700" y="3819525"/>
            <a:ext cx="7380288"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6971F4B2-062A-2F4A-8387-3F50B44D2926}"/>
              </a:ext>
            </a:extLst>
          </p:cNvPr>
          <p:cNvCxnSpPr/>
          <p:nvPr/>
        </p:nvCxnSpPr>
        <p:spPr>
          <a:xfrm rot="5400000">
            <a:off x="4413250" y="251142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453A071F-7EA3-314A-9BDC-0BB9465AFA15}"/>
              </a:ext>
            </a:extLst>
          </p:cNvPr>
          <p:cNvCxnSpPr/>
          <p:nvPr/>
        </p:nvCxnSpPr>
        <p:spPr>
          <a:xfrm rot="5400000">
            <a:off x="3397250" y="272097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44C83D57-1348-5D4F-B4AD-41231CAD97EF}"/>
              </a:ext>
            </a:extLst>
          </p:cNvPr>
          <p:cNvCxnSpPr/>
          <p:nvPr/>
        </p:nvCxnSpPr>
        <p:spPr>
          <a:xfrm rot="5400000">
            <a:off x="5376863" y="2720975"/>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DF6D221F-72DB-8E4A-B994-BE2EEF5EA6CF}"/>
              </a:ext>
            </a:extLst>
          </p:cNvPr>
          <p:cNvCxnSpPr/>
          <p:nvPr/>
        </p:nvCxnSpPr>
        <p:spPr>
          <a:xfrm rot="5400000">
            <a:off x="4413250" y="3505200"/>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352EBB1-42B5-C84F-AE68-C1C02B515B0B}"/>
              </a:ext>
            </a:extLst>
          </p:cNvPr>
          <p:cNvCxnSpPr/>
          <p:nvPr/>
        </p:nvCxnSpPr>
        <p:spPr>
          <a:xfrm rot="5400000">
            <a:off x="3398044" y="329644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628C42D-C5FF-1C4B-95CA-08C55EA376E6}"/>
              </a:ext>
            </a:extLst>
          </p:cNvPr>
          <p:cNvCxnSpPr/>
          <p:nvPr/>
        </p:nvCxnSpPr>
        <p:spPr>
          <a:xfrm rot="5400000">
            <a:off x="5377657" y="3296444"/>
            <a:ext cx="2079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7DDB06E-A9EC-344F-A9B0-8F8DD49ACD24}"/>
              </a:ext>
            </a:extLst>
          </p:cNvPr>
          <p:cNvCxnSpPr/>
          <p:nvPr/>
        </p:nvCxnSpPr>
        <p:spPr>
          <a:xfrm rot="5400000">
            <a:off x="4414043" y="4133057"/>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9F9CCE7-21DA-A94B-85E2-97728F42F85D}"/>
              </a:ext>
            </a:extLst>
          </p:cNvPr>
          <p:cNvCxnSpPr/>
          <p:nvPr/>
        </p:nvCxnSpPr>
        <p:spPr>
          <a:xfrm rot="5400000">
            <a:off x="2166938"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37440A1-99CF-C747-B8C0-B6230BD81C52}"/>
              </a:ext>
            </a:extLst>
          </p:cNvPr>
          <p:cNvCxnSpPr/>
          <p:nvPr/>
        </p:nvCxnSpPr>
        <p:spPr>
          <a:xfrm rot="5400000">
            <a:off x="2167731"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50F57A3-BEF4-CC43-8E1E-2CE4DC8DF431}"/>
              </a:ext>
            </a:extLst>
          </p:cNvPr>
          <p:cNvCxnSpPr/>
          <p:nvPr/>
        </p:nvCxnSpPr>
        <p:spPr>
          <a:xfrm rot="5400000">
            <a:off x="3076575"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C15754B-EB74-5B4D-9002-91951FAE59D8}"/>
              </a:ext>
            </a:extLst>
          </p:cNvPr>
          <p:cNvCxnSpPr/>
          <p:nvPr/>
        </p:nvCxnSpPr>
        <p:spPr>
          <a:xfrm rot="5400000">
            <a:off x="3077368"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8DF555A-F384-EB46-8C96-CC778D3F99C9}"/>
              </a:ext>
            </a:extLst>
          </p:cNvPr>
          <p:cNvCxnSpPr/>
          <p:nvPr/>
        </p:nvCxnSpPr>
        <p:spPr>
          <a:xfrm rot="5400000">
            <a:off x="3932238"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1520AD6-50AC-E947-9FF4-C60F4E14D752}"/>
              </a:ext>
            </a:extLst>
          </p:cNvPr>
          <p:cNvCxnSpPr/>
          <p:nvPr/>
        </p:nvCxnSpPr>
        <p:spPr>
          <a:xfrm rot="5400000">
            <a:off x="3933031"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F9A0E2-0628-6D4B-A638-6B7AEE0B54DF}"/>
              </a:ext>
            </a:extLst>
          </p:cNvPr>
          <p:cNvCxnSpPr/>
          <p:nvPr/>
        </p:nvCxnSpPr>
        <p:spPr>
          <a:xfrm rot="5400000">
            <a:off x="4895850"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08A497E-C440-3742-BAB9-254AE46627B7}"/>
              </a:ext>
            </a:extLst>
          </p:cNvPr>
          <p:cNvCxnSpPr/>
          <p:nvPr/>
        </p:nvCxnSpPr>
        <p:spPr>
          <a:xfrm rot="5400000">
            <a:off x="4896643"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2842822-5B28-2941-A142-F2E37841BD3E}"/>
              </a:ext>
            </a:extLst>
          </p:cNvPr>
          <p:cNvCxnSpPr/>
          <p:nvPr/>
        </p:nvCxnSpPr>
        <p:spPr>
          <a:xfrm rot="5400000">
            <a:off x="5803900"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E616CE8-EC2F-1545-A6CF-25700A284121}"/>
              </a:ext>
            </a:extLst>
          </p:cNvPr>
          <p:cNvCxnSpPr/>
          <p:nvPr/>
        </p:nvCxnSpPr>
        <p:spPr>
          <a:xfrm rot="5400000">
            <a:off x="5804693"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67A0B2C-3C09-6A41-951F-8DEC2B69F830}"/>
              </a:ext>
            </a:extLst>
          </p:cNvPr>
          <p:cNvCxnSpPr/>
          <p:nvPr/>
        </p:nvCxnSpPr>
        <p:spPr>
          <a:xfrm rot="5400000">
            <a:off x="6659563" y="4341813"/>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41D26B6-B549-7A42-92A7-695A416A1A2F}"/>
              </a:ext>
            </a:extLst>
          </p:cNvPr>
          <p:cNvCxnSpPr/>
          <p:nvPr/>
        </p:nvCxnSpPr>
        <p:spPr>
          <a:xfrm rot="5400000">
            <a:off x="6660356" y="4917282"/>
            <a:ext cx="2079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F9DA7EE-268B-5B4B-8159-6FD99888E3EC}"/>
              </a:ext>
            </a:extLst>
          </p:cNvPr>
          <p:cNvCxnSpPr/>
          <p:nvPr/>
        </p:nvCxnSpPr>
        <p:spPr>
          <a:xfrm rot="5400000">
            <a:off x="4413250" y="5126038"/>
            <a:ext cx="2095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7E61DB7-5D5D-9146-B009-04EFCF85D600}"/>
              </a:ext>
            </a:extLst>
          </p:cNvPr>
          <p:cNvCxnSpPr/>
          <p:nvPr/>
        </p:nvCxnSpPr>
        <p:spPr>
          <a:xfrm rot="10800000" flipV="1">
            <a:off x="3486150" y="2616200"/>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46D5DBA-D831-9245-B5A0-A16423C817BE}"/>
              </a:ext>
            </a:extLst>
          </p:cNvPr>
          <p:cNvSpPr/>
          <p:nvPr/>
        </p:nvSpPr>
        <p:spPr>
          <a:xfrm>
            <a:off x="3930650" y="1989138"/>
            <a:ext cx="1176338" cy="4699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全球</a:t>
            </a:r>
            <a:endParaRPr lang="en-US" altLang="zh-CN" sz="18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金融市场</a:t>
            </a:r>
          </a:p>
        </p:txBody>
      </p:sp>
      <p:sp>
        <p:nvSpPr>
          <p:cNvPr id="25" name="矩形 24">
            <a:extLst>
              <a:ext uri="{FF2B5EF4-FFF2-40B4-BE49-F238E27FC236}">
                <a16:creationId xmlns:a16="http://schemas.microsoft.com/office/drawing/2014/main" id="{964B6CBF-0E71-8041-BE38-AEBC98D5275B}"/>
              </a:ext>
            </a:extLst>
          </p:cNvPr>
          <p:cNvSpPr/>
          <p:nvPr/>
        </p:nvSpPr>
        <p:spPr>
          <a:xfrm>
            <a:off x="3021013" y="2773363"/>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资本市场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（长钱）</a:t>
            </a:r>
          </a:p>
        </p:txBody>
      </p:sp>
      <p:sp>
        <p:nvSpPr>
          <p:cNvPr id="26" name="矩形 25">
            <a:extLst>
              <a:ext uri="{FF2B5EF4-FFF2-40B4-BE49-F238E27FC236}">
                <a16:creationId xmlns:a16="http://schemas.microsoft.com/office/drawing/2014/main" id="{D913860D-3AAB-5541-BDCD-2465B8595C0C}"/>
              </a:ext>
            </a:extLst>
          </p:cNvPr>
          <p:cNvSpPr/>
          <p:nvPr/>
        </p:nvSpPr>
        <p:spPr>
          <a:xfrm>
            <a:off x="5000625" y="2773363"/>
            <a:ext cx="1016000"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货币市场</a:t>
            </a:r>
            <a:endParaRPr lang="en-US" altLang="zh-CN" sz="1300">
              <a:solidFill>
                <a:srgbClr val="FFFFFF"/>
              </a:solidFill>
              <a:latin typeface="微软雅黑" panose="020B0503020204020204" pitchFamily="34" charset="-122"/>
              <a:ea typeface="微软雅黑" panose="020B0503020204020204" pitchFamily="34" charset="-122"/>
            </a:endParaRPr>
          </a:p>
          <a:p>
            <a:pPr algn="ctr">
              <a:lnSpc>
                <a:spcPct val="100000"/>
              </a:lnSpc>
              <a:spcBef>
                <a:spcPct val="0"/>
              </a:spcBef>
              <a:buClrTx/>
              <a:buFontTx/>
              <a:buNone/>
            </a:pPr>
            <a:r>
              <a:rPr lang="zh-CN" altLang="en-US" sz="1300">
                <a:solidFill>
                  <a:srgbClr val="FFFFFF"/>
                </a:solidFill>
                <a:latin typeface="微软雅黑" panose="020B0503020204020204" pitchFamily="34" charset="-122"/>
                <a:ea typeface="微软雅黑" panose="020B0503020204020204" pitchFamily="34" charset="-122"/>
              </a:rPr>
              <a:t>（短钱）</a:t>
            </a:r>
          </a:p>
        </p:txBody>
      </p:sp>
      <p:sp>
        <p:nvSpPr>
          <p:cNvPr id="27" name="矩形 26">
            <a:extLst>
              <a:ext uri="{FF2B5EF4-FFF2-40B4-BE49-F238E27FC236}">
                <a16:creationId xmlns:a16="http://schemas.microsoft.com/office/drawing/2014/main" id="{E2D8909A-720D-2144-AC09-D59F9971821C}"/>
              </a:ext>
            </a:extLst>
          </p:cNvPr>
          <p:cNvSpPr/>
          <p:nvPr/>
        </p:nvSpPr>
        <p:spPr>
          <a:xfrm>
            <a:off x="3983038" y="3609975"/>
            <a:ext cx="1069975" cy="4191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国家</a:t>
            </a:r>
          </a:p>
        </p:txBody>
      </p:sp>
      <p:sp>
        <p:nvSpPr>
          <p:cNvPr id="28" name="矩形 27">
            <a:extLst>
              <a:ext uri="{FF2B5EF4-FFF2-40B4-BE49-F238E27FC236}">
                <a16:creationId xmlns:a16="http://schemas.microsoft.com/office/drawing/2014/main" id="{1CE5310A-A4D9-ED40-8C06-46C3822F0E2B}"/>
              </a:ext>
            </a:extLst>
          </p:cNvPr>
          <p:cNvSpPr/>
          <p:nvPr/>
        </p:nvSpPr>
        <p:spPr>
          <a:xfrm>
            <a:off x="1897063" y="4446588"/>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采购</a:t>
            </a:r>
          </a:p>
        </p:txBody>
      </p:sp>
      <p:sp>
        <p:nvSpPr>
          <p:cNvPr id="29" name="矩形 28">
            <a:extLst>
              <a:ext uri="{FF2B5EF4-FFF2-40B4-BE49-F238E27FC236}">
                <a16:creationId xmlns:a16="http://schemas.microsoft.com/office/drawing/2014/main" id="{65398650-EADA-FF41-B103-CF0E178CB824}"/>
              </a:ext>
            </a:extLst>
          </p:cNvPr>
          <p:cNvSpPr/>
          <p:nvPr/>
        </p:nvSpPr>
        <p:spPr>
          <a:xfrm>
            <a:off x="2806700" y="4446588"/>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研发</a:t>
            </a:r>
          </a:p>
        </p:txBody>
      </p:sp>
      <p:sp>
        <p:nvSpPr>
          <p:cNvPr id="30" name="矩形 29">
            <a:extLst>
              <a:ext uri="{FF2B5EF4-FFF2-40B4-BE49-F238E27FC236}">
                <a16:creationId xmlns:a16="http://schemas.microsoft.com/office/drawing/2014/main" id="{A1FC89A5-F2C8-1F47-B667-C6B3B22D7446}"/>
              </a:ext>
            </a:extLst>
          </p:cNvPr>
          <p:cNvSpPr/>
          <p:nvPr/>
        </p:nvSpPr>
        <p:spPr>
          <a:xfrm>
            <a:off x="3716338" y="4446588"/>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生产</a:t>
            </a:r>
          </a:p>
        </p:txBody>
      </p:sp>
      <p:sp>
        <p:nvSpPr>
          <p:cNvPr id="31" name="矩形 30">
            <a:extLst>
              <a:ext uri="{FF2B5EF4-FFF2-40B4-BE49-F238E27FC236}">
                <a16:creationId xmlns:a16="http://schemas.microsoft.com/office/drawing/2014/main" id="{48956006-F435-E449-86EC-5D7B854B0B9C}"/>
              </a:ext>
            </a:extLst>
          </p:cNvPr>
          <p:cNvSpPr/>
          <p:nvPr/>
        </p:nvSpPr>
        <p:spPr>
          <a:xfrm>
            <a:off x="4625975" y="4446588"/>
            <a:ext cx="747713"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76" dirty="0">
                <a:latin typeface="微软雅黑" pitchFamily="34" charset="-122"/>
                <a:ea typeface="微软雅黑" pitchFamily="34" charset="-122"/>
              </a:rPr>
              <a:t>营销</a:t>
            </a:r>
          </a:p>
        </p:txBody>
      </p:sp>
      <p:sp>
        <p:nvSpPr>
          <p:cNvPr id="32" name="矩形 31">
            <a:extLst>
              <a:ext uri="{FF2B5EF4-FFF2-40B4-BE49-F238E27FC236}">
                <a16:creationId xmlns:a16="http://schemas.microsoft.com/office/drawing/2014/main" id="{1EF28373-E4A5-E44E-AD15-90161B8A4956}"/>
              </a:ext>
            </a:extLst>
          </p:cNvPr>
          <p:cNvSpPr/>
          <p:nvPr/>
        </p:nvSpPr>
        <p:spPr>
          <a:xfrm>
            <a:off x="5534025" y="4446588"/>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并购</a:t>
            </a:r>
          </a:p>
        </p:txBody>
      </p:sp>
      <p:sp>
        <p:nvSpPr>
          <p:cNvPr id="33" name="矩形 32">
            <a:extLst>
              <a:ext uri="{FF2B5EF4-FFF2-40B4-BE49-F238E27FC236}">
                <a16:creationId xmlns:a16="http://schemas.microsoft.com/office/drawing/2014/main" id="{C35C551F-CA60-B240-A3F0-19F379F12CE3}"/>
              </a:ext>
            </a:extLst>
          </p:cNvPr>
          <p:cNvSpPr/>
          <p:nvPr/>
        </p:nvSpPr>
        <p:spPr>
          <a:xfrm>
            <a:off x="6443663" y="4446588"/>
            <a:ext cx="749300" cy="36671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100" b="0">
                <a:solidFill>
                  <a:srgbClr val="FFFFFF"/>
                </a:solidFill>
                <a:latin typeface="微软雅黑" panose="020B0503020204020204" pitchFamily="34" charset="-122"/>
                <a:ea typeface="微软雅黑" panose="020B0503020204020204" pitchFamily="34" charset="-122"/>
              </a:rPr>
              <a:t>投资</a:t>
            </a:r>
          </a:p>
        </p:txBody>
      </p:sp>
      <p:sp>
        <p:nvSpPr>
          <p:cNvPr id="34" name="矩形 33">
            <a:extLst>
              <a:ext uri="{FF2B5EF4-FFF2-40B4-BE49-F238E27FC236}">
                <a16:creationId xmlns:a16="http://schemas.microsoft.com/office/drawing/2014/main" id="{3FB36BC9-B0A4-6F46-A7B7-2536D455EEF3}"/>
              </a:ext>
            </a:extLst>
          </p:cNvPr>
          <p:cNvSpPr/>
          <p:nvPr/>
        </p:nvSpPr>
        <p:spPr>
          <a:xfrm>
            <a:off x="3930650" y="5178425"/>
            <a:ext cx="1176338" cy="47148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800">
                <a:solidFill>
                  <a:srgbClr val="FFFFFF"/>
                </a:solidFill>
                <a:latin typeface="微软雅黑" panose="020B0503020204020204" pitchFamily="34" charset="-122"/>
                <a:ea typeface="微软雅黑" panose="020B0503020204020204" pitchFamily="34" charset="-122"/>
              </a:rPr>
              <a:t>产业市场</a:t>
            </a:r>
          </a:p>
        </p:txBody>
      </p:sp>
      <p:cxnSp>
        <p:nvCxnSpPr>
          <p:cNvPr id="35" name="直接连接符 34">
            <a:extLst>
              <a:ext uri="{FF2B5EF4-FFF2-40B4-BE49-F238E27FC236}">
                <a16:creationId xmlns:a16="http://schemas.microsoft.com/office/drawing/2014/main" id="{A9DE8532-2349-CA4C-857C-89F1DAAEB6C1}"/>
              </a:ext>
            </a:extLst>
          </p:cNvPr>
          <p:cNvCxnSpPr/>
          <p:nvPr/>
        </p:nvCxnSpPr>
        <p:spPr>
          <a:xfrm rot="10800000" flipV="1">
            <a:off x="3502025" y="3400425"/>
            <a:ext cx="19954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A827111-F639-654F-A180-83AEA754B859}"/>
              </a:ext>
            </a:extLst>
          </p:cNvPr>
          <p:cNvCxnSpPr/>
          <p:nvPr/>
        </p:nvCxnSpPr>
        <p:spPr>
          <a:xfrm rot="10800000">
            <a:off x="2271713" y="4238625"/>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3CE810E-151A-FC42-BA79-B4F32E591F97}"/>
              </a:ext>
            </a:extLst>
          </p:cNvPr>
          <p:cNvCxnSpPr/>
          <p:nvPr/>
        </p:nvCxnSpPr>
        <p:spPr>
          <a:xfrm rot="10800000">
            <a:off x="2271713" y="5021263"/>
            <a:ext cx="450215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F026865A-3EF1-F242-8D3E-148C72328089}"/>
              </a:ext>
            </a:extLst>
          </p:cNvPr>
          <p:cNvGrpSpPr>
            <a:grpSpLocks/>
          </p:cNvGrpSpPr>
          <p:nvPr/>
        </p:nvGrpSpPr>
        <p:grpSpPr bwMode="auto">
          <a:xfrm>
            <a:off x="1951038" y="3505200"/>
            <a:ext cx="5135562" cy="471488"/>
            <a:chOff x="1142976" y="3357562"/>
            <a:chExt cx="6858048" cy="642942"/>
          </a:xfrm>
        </p:grpSpPr>
        <p:cxnSp>
          <p:nvCxnSpPr>
            <p:cNvPr id="39" name="直接连接符 38">
              <a:extLst>
                <a:ext uri="{FF2B5EF4-FFF2-40B4-BE49-F238E27FC236}">
                  <a16:creationId xmlns:a16="http://schemas.microsoft.com/office/drawing/2014/main" id="{3C02A65D-F665-414A-BCCC-1B819F919ABB}"/>
                </a:ext>
              </a:extLst>
            </p:cNvPr>
            <p:cNvCxnSpPr/>
            <p:nvPr/>
          </p:nvCxnSpPr>
          <p:spPr>
            <a:xfrm rot="5400000">
              <a:off x="1695482" y="3482038"/>
              <a:ext cx="179678"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6D67B58-9F0D-2342-8548-B1ED8C9B428C}"/>
                </a:ext>
              </a:extLst>
            </p:cNvPr>
            <p:cNvSpPr/>
            <p:nvPr/>
          </p:nvSpPr>
          <p:spPr>
            <a:xfrm>
              <a:off x="1142976"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国家</a:t>
              </a:r>
              <a:r>
                <a:rPr lang="en-US" altLang="zh-CN" sz="1000" b="1">
                  <a:solidFill>
                    <a:srgbClr val="FFFFFF"/>
                  </a:solidFill>
                  <a:latin typeface="微软雅黑" charset="0"/>
                  <a:ea typeface="微软雅黑" charset="0"/>
                  <a:cs typeface="微软雅黑" charset="0"/>
                </a:rPr>
                <a:t>A</a:t>
              </a:r>
              <a:endParaRPr lang="zh-CN" altLang="en-US" sz="1000" b="1">
                <a:solidFill>
                  <a:srgbClr val="FFFFFF"/>
                </a:solidFill>
                <a:latin typeface="微软雅黑" charset="0"/>
                <a:ea typeface="微软雅黑" charset="0"/>
                <a:cs typeface="微软雅黑" charset="0"/>
              </a:endParaRPr>
            </a:p>
          </p:txBody>
        </p:sp>
        <p:cxnSp>
          <p:nvCxnSpPr>
            <p:cNvPr id="41" name="直接连接符 40">
              <a:extLst>
                <a:ext uri="{FF2B5EF4-FFF2-40B4-BE49-F238E27FC236}">
                  <a16:creationId xmlns:a16="http://schemas.microsoft.com/office/drawing/2014/main" id="{E779B164-D79F-F34B-9F88-5D7D9D9D7090}"/>
                </a:ext>
              </a:extLst>
            </p:cNvPr>
            <p:cNvCxnSpPr/>
            <p:nvPr/>
          </p:nvCxnSpPr>
          <p:spPr>
            <a:xfrm rot="10800000" flipV="1">
              <a:off x="6133346" y="3357562"/>
              <a:ext cx="1295291"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D2EE0DD-D0C2-224E-97A3-79D95B970B17}"/>
                </a:ext>
              </a:extLst>
            </p:cNvPr>
            <p:cNvCxnSpPr/>
            <p:nvPr/>
          </p:nvCxnSpPr>
          <p:spPr>
            <a:xfrm rot="5400000">
              <a:off x="7338797" y="3482038"/>
              <a:ext cx="179678"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DB5B4A7-1B69-8C4C-AC10-61942B9B37E1}"/>
                </a:ext>
              </a:extLst>
            </p:cNvPr>
            <p:cNvSpPr/>
            <p:nvPr/>
          </p:nvSpPr>
          <p:spPr>
            <a:xfrm>
              <a:off x="6858370" y="3571876"/>
              <a:ext cx="1142654" cy="4286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国家</a:t>
              </a:r>
              <a:r>
                <a:rPr lang="en-US" altLang="zh-CN" sz="1000" b="1">
                  <a:solidFill>
                    <a:srgbClr val="FFFFFF"/>
                  </a:solidFill>
                  <a:latin typeface="微软雅黑" charset="0"/>
                  <a:ea typeface="微软雅黑" charset="0"/>
                  <a:cs typeface="微软雅黑" charset="0"/>
                </a:rPr>
                <a:t>X</a:t>
              </a:r>
              <a:endParaRPr lang="zh-CN" altLang="en-US" sz="1000" b="1">
                <a:solidFill>
                  <a:srgbClr val="FFFFFF"/>
                </a:solidFill>
                <a:latin typeface="微软雅黑" charset="0"/>
                <a:ea typeface="微软雅黑" charset="0"/>
                <a:cs typeface="微软雅黑" charset="0"/>
              </a:endParaRPr>
            </a:p>
          </p:txBody>
        </p:sp>
        <p:cxnSp>
          <p:nvCxnSpPr>
            <p:cNvPr id="44" name="直接连接符 43">
              <a:extLst>
                <a:ext uri="{FF2B5EF4-FFF2-40B4-BE49-F238E27FC236}">
                  <a16:creationId xmlns:a16="http://schemas.microsoft.com/office/drawing/2014/main" id="{0B6E4184-9852-A94A-8A79-FF11FFAE0847}"/>
                </a:ext>
              </a:extLst>
            </p:cNvPr>
            <p:cNvCxnSpPr/>
            <p:nvPr/>
          </p:nvCxnSpPr>
          <p:spPr>
            <a:xfrm rot="10800000" flipV="1">
              <a:off x="1776841" y="3357562"/>
              <a:ext cx="12952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2CCE6CCB-23AF-964D-9224-6ED30F7ED4EC}"/>
              </a:ext>
            </a:extLst>
          </p:cNvPr>
          <p:cNvGrpSpPr>
            <a:grpSpLocks/>
          </p:cNvGrpSpPr>
          <p:nvPr/>
        </p:nvGrpSpPr>
        <p:grpSpPr bwMode="auto">
          <a:xfrm>
            <a:off x="989013" y="3505200"/>
            <a:ext cx="7059612" cy="471488"/>
            <a:chOff x="397536" y="3305514"/>
            <a:chExt cx="8404836" cy="560279"/>
          </a:xfrm>
        </p:grpSpPr>
        <p:sp>
          <p:nvSpPr>
            <p:cNvPr id="46" name="矩形 45">
              <a:extLst>
                <a:ext uri="{FF2B5EF4-FFF2-40B4-BE49-F238E27FC236}">
                  <a16:creationId xmlns:a16="http://schemas.microsoft.com/office/drawing/2014/main" id="{C82934F8-601A-0043-8CE5-DE336C19D019}"/>
                </a:ext>
              </a:extLst>
            </p:cNvPr>
            <p:cNvSpPr/>
            <p:nvPr/>
          </p:nvSpPr>
          <p:spPr>
            <a:xfrm>
              <a:off x="7783662" y="3492274"/>
              <a:ext cx="1018710" cy="3735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BB94CF94-EBA0-774F-B008-1A175421B2C1}"/>
                </a:ext>
              </a:extLst>
            </p:cNvPr>
            <p:cNvSpPr/>
            <p:nvPr/>
          </p:nvSpPr>
          <p:spPr>
            <a:xfrm>
              <a:off x="397536" y="3492274"/>
              <a:ext cx="1018710" cy="3735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楷体_GB2312" pitchFamily="49" charset="-122"/>
                </a:defRPr>
              </a:lvl1pPr>
              <a:lvl2pPr marL="742950" indent="-285750">
                <a:defRPr kumimoji="1" sz="2400">
                  <a:solidFill>
                    <a:schemeClr val="tx1"/>
                  </a:solidFill>
                  <a:latin typeface="Arial" panose="020B0604020202020204" pitchFamily="34" charset="0"/>
                  <a:ea typeface="楷体_GB2312" pitchFamily="49" charset="-122"/>
                </a:defRPr>
              </a:lvl2pPr>
              <a:lvl3pPr marL="1143000" indent="-228600">
                <a:defRPr kumimoji="1" sz="2400">
                  <a:solidFill>
                    <a:schemeClr val="tx1"/>
                  </a:solidFill>
                  <a:latin typeface="Arial" panose="020B0604020202020204" pitchFamily="34" charset="0"/>
                  <a:ea typeface="楷体_GB2312" pitchFamily="49" charset="-122"/>
                </a:defRPr>
              </a:lvl3pPr>
              <a:lvl4pPr marL="1600200" indent="-228600">
                <a:defRPr kumimoji="1" sz="2400">
                  <a:solidFill>
                    <a:schemeClr val="tx1"/>
                  </a:solidFill>
                  <a:latin typeface="Arial" panose="020B0604020202020204" pitchFamily="34" charset="0"/>
                  <a:ea typeface="楷体_GB2312" pitchFamily="49" charset="-122"/>
                </a:defRPr>
              </a:lvl4pPr>
              <a:lvl5pPr marL="2057400" indent="-228600">
                <a:defRPr kumimoji="1"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楷体_GB2312" pitchFamily="49" charset="-122"/>
                </a:defRPr>
              </a:lvl9pPr>
            </a:lstStyle>
            <a:p>
              <a:pPr algn="ctr">
                <a:defRPr/>
              </a:pPr>
              <a:r>
                <a:rPr kumimoji="0" lang="en-US" altLang="zh-CN" sz="1000" b="1">
                  <a:solidFill>
                    <a:srgbClr val="FFFFFF"/>
                  </a:solidFill>
                  <a:latin typeface="微软雅黑" panose="020B0503020204020204" pitchFamily="34" charset="-122"/>
                  <a:ea typeface="微软雅黑" panose="020B0503020204020204" pitchFamily="34" charset="-122"/>
                </a:rPr>
                <a:t>… …</a:t>
              </a:r>
              <a:endParaRPr kumimoji="0" lang="zh-CN" altLang="en-US" sz="1000" b="1">
                <a:solidFill>
                  <a:srgbClr val="FFFFFF"/>
                </a:solidFill>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3CAA048A-E5A5-5F4D-81BA-2E2016FBB845}"/>
                </a:ext>
              </a:extLst>
            </p:cNvPr>
            <p:cNvCxnSpPr/>
            <p:nvPr/>
          </p:nvCxnSpPr>
          <p:spPr>
            <a:xfrm rot="5400000">
              <a:off x="837107" y="3413986"/>
              <a:ext cx="1565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FE1A1E9-0188-6D4E-9041-CB204C53B550}"/>
                </a:ext>
              </a:extLst>
            </p:cNvPr>
            <p:cNvCxnSpPr/>
            <p:nvPr/>
          </p:nvCxnSpPr>
          <p:spPr>
            <a:xfrm rot="10800000" flipV="1">
              <a:off x="907836" y="3305514"/>
              <a:ext cx="1154790"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0B96C29-EE24-1647-98B5-7880CF93EBDA}"/>
                </a:ext>
              </a:extLst>
            </p:cNvPr>
            <p:cNvCxnSpPr/>
            <p:nvPr/>
          </p:nvCxnSpPr>
          <p:spPr>
            <a:xfrm rot="10800000" flipV="1">
              <a:off x="7146731" y="3305514"/>
              <a:ext cx="115479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2CF3C2C-939C-D942-960E-FC5A4EAD6B63}"/>
                </a:ext>
              </a:extLst>
            </p:cNvPr>
            <p:cNvCxnSpPr/>
            <p:nvPr/>
          </p:nvCxnSpPr>
          <p:spPr>
            <a:xfrm rot="5400000">
              <a:off x="8223233" y="3413986"/>
              <a:ext cx="15657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99864905-1212-1F4D-B167-6159BDCC7CDC}"/>
              </a:ext>
            </a:extLst>
          </p:cNvPr>
          <p:cNvGrpSpPr>
            <a:grpSpLocks/>
          </p:cNvGrpSpPr>
          <p:nvPr/>
        </p:nvGrpSpPr>
        <p:grpSpPr bwMode="auto">
          <a:xfrm>
            <a:off x="2967038" y="3397250"/>
            <a:ext cx="3101975" cy="579438"/>
            <a:chOff x="2753437" y="3177562"/>
            <a:chExt cx="3693034" cy="688251"/>
          </a:xfrm>
        </p:grpSpPr>
        <p:grpSp>
          <p:nvGrpSpPr>
            <p:cNvPr id="67626" name="组合 67">
              <a:extLst>
                <a:ext uri="{FF2B5EF4-FFF2-40B4-BE49-F238E27FC236}">
                  <a16:creationId xmlns:a16="http://schemas.microsoft.com/office/drawing/2014/main" id="{05F06018-8887-324F-A3BC-A5BBDC3D733C}"/>
                </a:ext>
              </a:extLst>
            </p:cNvPr>
            <p:cNvGrpSpPr>
              <a:grpSpLocks/>
            </p:cNvGrpSpPr>
            <p:nvPr/>
          </p:nvGrpSpPr>
          <p:grpSpPr bwMode="auto">
            <a:xfrm>
              <a:off x="2753437" y="3305515"/>
              <a:ext cx="3693034" cy="560298"/>
              <a:chOff x="2500298" y="3357542"/>
              <a:chExt cx="4143404" cy="642962"/>
            </a:xfrm>
          </p:grpSpPr>
          <p:cxnSp>
            <p:nvCxnSpPr>
              <p:cNvPr id="55" name="直接连接符 54">
                <a:extLst>
                  <a:ext uri="{FF2B5EF4-FFF2-40B4-BE49-F238E27FC236}">
                    <a16:creationId xmlns:a16="http://schemas.microsoft.com/office/drawing/2014/main" id="{C82F4548-BED0-754B-AB01-435A2ACCAB9F}"/>
                  </a:ext>
                </a:extLst>
              </p:cNvPr>
              <p:cNvCxnSpPr/>
              <p:nvPr/>
            </p:nvCxnSpPr>
            <p:spPr>
              <a:xfrm rot="10800000" flipV="1">
                <a:off x="3085549" y="3357850"/>
                <a:ext cx="1454644"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1362EFD-8778-2749-B79B-FC722A3131E8}"/>
                  </a:ext>
                </a:extLst>
              </p:cNvPr>
              <p:cNvCxnSpPr/>
              <p:nvPr/>
            </p:nvCxnSpPr>
            <p:spPr>
              <a:xfrm rot="5400000">
                <a:off x="2983026" y="3482270"/>
                <a:ext cx="17959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67B6EC1F-89E9-0F44-9217-98F925193E84}"/>
                  </a:ext>
                </a:extLst>
              </p:cNvPr>
              <p:cNvSpPr/>
              <p:nvPr/>
            </p:nvSpPr>
            <p:spPr>
              <a:xfrm>
                <a:off x="2500298" y="3572068"/>
                <a:ext cx="1142934"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国家</a:t>
                </a:r>
                <a:r>
                  <a:rPr lang="en-US" altLang="zh-CN" sz="1000" b="1">
                    <a:solidFill>
                      <a:srgbClr val="FFFFFF"/>
                    </a:solidFill>
                    <a:latin typeface="微软雅黑" charset="0"/>
                    <a:ea typeface="微软雅黑" charset="0"/>
                    <a:cs typeface="微软雅黑" charset="0"/>
                  </a:rPr>
                  <a:t>B</a:t>
                </a:r>
                <a:endParaRPr lang="zh-CN" altLang="en-US" sz="1000" b="1">
                  <a:solidFill>
                    <a:srgbClr val="FFFFFF"/>
                  </a:solidFill>
                  <a:latin typeface="微软雅黑" charset="0"/>
                  <a:ea typeface="微软雅黑" charset="0"/>
                  <a:cs typeface="微软雅黑" charset="0"/>
                </a:endParaRPr>
              </a:p>
            </p:txBody>
          </p:sp>
          <p:cxnSp>
            <p:nvCxnSpPr>
              <p:cNvPr id="58" name="直接连接符 57">
                <a:extLst>
                  <a:ext uri="{FF2B5EF4-FFF2-40B4-BE49-F238E27FC236}">
                    <a16:creationId xmlns:a16="http://schemas.microsoft.com/office/drawing/2014/main" id="{B25D194D-80DE-4B43-AFCE-4D4C62651319}"/>
                  </a:ext>
                </a:extLst>
              </p:cNvPr>
              <p:cNvCxnSpPr/>
              <p:nvPr/>
            </p:nvCxnSpPr>
            <p:spPr>
              <a:xfrm rot="5400000">
                <a:off x="6053471" y="3482270"/>
                <a:ext cx="179597" cy="0"/>
              </a:xfrm>
              <a:prstGeom prst="line">
                <a:avLst/>
              </a:prstGeom>
              <a:ln w="28575">
                <a:solidFill>
                  <a:schemeClr val="accent2">
                    <a:lumMod val="60000"/>
                    <a:lumOff val="4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823F0BB8-0595-FF44-9AC2-0C4E2E308EE4}"/>
                  </a:ext>
                </a:extLst>
              </p:cNvPr>
              <p:cNvSpPr/>
              <p:nvPr/>
            </p:nvSpPr>
            <p:spPr>
              <a:xfrm>
                <a:off x="5500766" y="3572068"/>
                <a:ext cx="1142936" cy="4284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b="1">
                    <a:solidFill>
                      <a:srgbClr val="FFFFFF"/>
                    </a:solidFill>
                    <a:latin typeface="微软雅黑" charset="0"/>
                    <a:ea typeface="微软雅黑" charset="0"/>
                    <a:cs typeface="微软雅黑" charset="0"/>
                  </a:rPr>
                  <a:t>国家</a:t>
                </a:r>
                <a:r>
                  <a:rPr lang="en-US" altLang="zh-CN" sz="1000" b="1">
                    <a:solidFill>
                      <a:srgbClr val="FFFFFF"/>
                    </a:solidFill>
                    <a:latin typeface="微软雅黑" charset="0"/>
                    <a:ea typeface="微软雅黑" charset="0"/>
                    <a:cs typeface="微软雅黑" charset="0"/>
                  </a:rPr>
                  <a:t>C</a:t>
                </a:r>
                <a:endParaRPr lang="zh-CN" altLang="en-US" sz="1000" b="1">
                  <a:solidFill>
                    <a:srgbClr val="FFFFFF"/>
                  </a:solidFill>
                  <a:latin typeface="微软雅黑" charset="0"/>
                  <a:ea typeface="微软雅黑" charset="0"/>
                  <a:cs typeface="微软雅黑" charset="0"/>
                </a:endParaRPr>
              </a:p>
            </p:txBody>
          </p:sp>
          <p:cxnSp>
            <p:nvCxnSpPr>
              <p:cNvPr id="60" name="直接连接符 59">
                <a:extLst>
                  <a:ext uri="{FF2B5EF4-FFF2-40B4-BE49-F238E27FC236}">
                    <a16:creationId xmlns:a16="http://schemas.microsoft.com/office/drawing/2014/main" id="{233992A6-110D-8143-B40D-D283FDEDC07E}"/>
                  </a:ext>
                </a:extLst>
              </p:cNvPr>
              <p:cNvCxnSpPr/>
              <p:nvPr/>
            </p:nvCxnSpPr>
            <p:spPr>
              <a:xfrm rot="10800000" flipV="1">
                <a:off x="4567758" y="3357850"/>
                <a:ext cx="1575512" cy="0"/>
              </a:xfrm>
              <a:prstGeom prst="line">
                <a:avLst/>
              </a:prstGeom>
              <a:ln w="28575">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54" name="直接连接符 53">
              <a:extLst>
                <a:ext uri="{FF2B5EF4-FFF2-40B4-BE49-F238E27FC236}">
                  <a16:creationId xmlns:a16="http://schemas.microsoft.com/office/drawing/2014/main" id="{3FB0A903-3635-CA40-8F58-EFAB7926A689}"/>
                </a:ext>
              </a:extLst>
            </p:cNvPr>
            <p:cNvCxnSpPr/>
            <p:nvPr/>
          </p:nvCxnSpPr>
          <p:spPr>
            <a:xfrm rot="5400000">
              <a:off x="4499951" y="3249215"/>
              <a:ext cx="143307" cy="0"/>
            </a:xfrm>
            <a:prstGeom prst="line">
              <a:avLst/>
            </a:prstGeom>
            <a:ln w="28575">
              <a:solidFill>
                <a:schemeClr val="accent2">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7625" name="Rectangle 2">
            <a:extLst>
              <a:ext uri="{FF2B5EF4-FFF2-40B4-BE49-F238E27FC236}">
                <a16:creationId xmlns:a16="http://schemas.microsoft.com/office/drawing/2014/main" id="{68630DE1-94E3-314E-8756-C2BF9D59B0B9}"/>
              </a:ext>
            </a:extLst>
          </p:cNvPr>
          <p:cNvSpPr>
            <a:spLocks noGrp="1" noChangeArrowheads="1"/>
          </p:cNvSpPr>
          <p:nvPr>
            <p:ph type="title"/>
          </p:nvPr>
        </p:nvSpPr>
        <p:spPr>
          <a:xfrm>
            <a:off x="1384300" y="333375"/>
            <a:ext cx="6265863" cy="430213"/>
          </a:xfrm>
        </p:spPr>
        <p:txBody>
          <a:bodyPr/>
          <a:lstStyle/>
          <a:p>
            <a:pPr eaLnBrk="1" hangingPunct="1"/>
            <a:r>
              <a:rPr lang="zh-CN" altLang="en-US" sz="2400" dirty="0">
                <a:solidFill>
                  <a:schemeClr val="tx2"/>
                </a:solidFill>
                <a:ea typeface="宋体" panose="02010600030101010101" pitchFamily="2" charset="-122"/>
              </a:rPr>
              <a:t>     </a:t>
            </a:r>
            <a:r>
              <a:rPr lang="zh-CN" altLang="en-US" dirty="0">
                <a:latin typeface="微软雅黑" panose="020B0503020204020204" pitchFamily="34" charset="-122"/>
                <a:ea typeface="微软雅黑" panose="020B0503020204020204" pitchFamily="34" charset="-122"/>
              </a:rPr>
              <a:t>资本市场与企业成长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000"/>
                                        <p:tgtEl>
                                          <p:spTgt spid="52"/>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4618F15-4E73-CF42-91FF-51069B46A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2925763"/>
            <a:ext cx="3890963"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4">
            <a:extLst>
              <a:ext uri="{FF2B5EF4-FFF2-40B4-BE49-F238E27FC236}">
                <a16:creationId xmlns:a16="http://schemas.microsoft.com/office/drawing/2014/main" id="{BCD27616-3B60-8441-9D9E-FB6DD4A8E633}"/>
              </a:ext>
            </a:extLst>
          </p:cNvPr>
          <p:cNvSpPr txBox="1">
            <a:spLocks noChangeArrowheads="1"/>
          </p:cNvSpPr>
          <p:nvPr/>
        </p:nvSpPr>
        <p:spPr bwMode="auto">
          <a:xfrm>
            <a:off x="647700" y="4054475"/>
            <a:ext cx="197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buFont typeface="Wingdings" pitchFamily="2" charset="2"/>
              <a:buChar char="p"/>
            </a:pPr>
            <a:r>
              <a:rPr lang="zh-CN" altLang="en-US" sz="1800" b="0">
                <a:latin typeface="微软雅黑" panose="020B0503020204020204" pitchFamily="34" charset="-122"/>
                <a:ea typeface="微软雅黑" panose="020B0503020204020204" pitchFamily="34" charset="-122"/>
              </a:rPr>
              <a:t>资本市场</a:t>
            </a:r>
            <a:endParaRPr lang="en-US" altLang="zh-CN" sz="1800" b="0">
              <a:latin typeface="微软雅黑" panose="020B0503020204020204" pitchFamily="34" charset="-122"/>
              <a:ea typeface="微软雅黑" panose="020B0503020204020204" pitchFamily="34" charset="-122"/>
            </a:endParaRPr>
          </a:p>
          <a:p>
            <a:pPr algn="ctr" eaLnBrk="1" hangingPunct="1">
              <a:spcBef>
                <a:spcPct val="40000"/>
              </a:spcBef>
              <a:buFont typeface="Wingdings" pitchFamily="2" charset="2"/>
              <a:buChar char="p"/>
            </a:pPr>
            <a:r>
              <a:rPr lang="zh-CN" altLang="en-US" sz="1800" b="0">
                <a:latin typeface="微软雅黑" panose="020B0503020204020204" pitchFamily="34" charset="-122"/>
                <a:ea typeface="微软雅黑" panose="020B0503020204020204" pitchFamily="34" charset="-122"/>
              </a:rPr>
              <a:t>产生市值</a:t>
            </a:r>
          </a:p>
        </p:txBody>
      </p:sp>
      <p:sp>
        <p:nvSpPr>
          <p:cNvPr id="12" name="Text Box 14">
            <a:extLst>
              <a:ext uri="{FF2B5EF4-FFF2-40B4-BE49-F238E27FC236}">
                <a16:creationId xmlns:a16="http://schemas.microsoft.com/office/drawing/2014/main" id="{CEA42BDB-FD8C-1B44-89B7-9402A354B312}"/>
              </a:ext>
            </a:extLst>
          </p:cNvPr>
          <p:cNvSpPr txBox="1">
            <a:spLocks noChangeArrowheads="1"/>
          </p:cNvSpPr>
          <p:nvPr/>
        </p:nvSpPr>
        <p:spPr bwMode="auto">
          <a:xfrm>
            <a:off x="2955925" y="4202113"/>
            <a:ext cx="9302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buClrTx/>
              <a:buFont typeface="Wingdings" pitchFamily="2" charset="2"/>
              <a:buNone/>
            </a:pPr>
            <a:r>
              <a:rPr lang="zh-CN" altLang="en-US" sz="2000">
                <a:latin typeface="微软雅黑" panose="020B0503020204020204" pitchFamily="34" charset="-122"/>
                <a:ea typeface="微软雅黑" panose="020B0503020204020204" pitchFamily="34" charset="-122"/>
              </a:rPr>
              <a:t>资本</a:t>
            </a:r>
          </a:p>
        </p:txBody>
      </p:sp>
      <p:sp>
        <p:nvSpPr>
          <p:cNvPr id="13" name="Text Box 14">
            <a:extLst>
              <a:ext uri="{FF2B5EF4-FFF2-40B4-BE49-F238E27FC236}">
                <a16:creationId xmlns:a16="http://schemas.microsoft.com/office/drawing/2014/main" id="{EF80111B-F443-BA4B-B876-8A4B3BA63C9B}"/>
              </a:ext>
            </a:extLst>
          </p:cNvPr>
          <p:cNvSpPr txBox="1">
            <a:spLocks noChangeArrowheads="1"/>
          </p:cNvSpPr>
          <p:nvPr/>
        </p:nvSpPr>
        <p:spPr bwMode="auto">
          <a:xfrm>
            <a:off x="6699250" y="4032250"/>
            <a:ext cx="1554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buFont typeface="Wingdings" pitchFamily="2" charset="2"/>
              <a:buChar char="p"/>
            </a:pPr>
            <a:r>
              <a:rPr lang="zh-CN" altLang="en-US" sz="1800" b="0">
                <a:latin typeface="微软雅黑" panose="020B0503020204020204" pitchFamily="34" charset="-122"/>
                <a:ea typeface="微软雅黑" panose="020B0503020204020204" pitchFamily="34" charset="-122"/>
              </a:rPr>
              <a:t>产品市场</a:t>
            </a:r>
            <a:endParaRPr lang="en-US" altLang="zh-CN" sz="1800" b="0">
              <a:latin typeface="微软雅黑" panose="020B0503020204020204" pitchFamily="34" charset="-122"/>
              <a:ea typeface="微软雅黑" panose="020B0503020204020204" pitchFamily="34" charset="-122"/>
            </a:endParaRPr>
          </a:p>
          <a:p>
            <a:pPr algn="ctr" eaLnBrk="1" hangingPunct="1">
              <a:spcBef>
                <a:spcPct val="40000"/>
              </a:spcBef>
              <a:buFont typeface="Wingdings" pitchFamily="2" charset="2"/>
              <a:buChar char="p"/>
            </a:pPr>
            <a:r>
              <a:rPr lang="zh-CN" altLang="en-US" sz="1800" b="0">
                <a:latin typeface="微软雅黑" panose="020B0503020204020204" pitchFamily="34" charset="-122"/>
                <a:ea typeface="微软雅黑" panose="020B0503020204020204" pitchFamily="34" charset="-122"/>
              </a:rPr>
              <a:t>产生利润</a:t>
            </a:r>
          </a:p>
        </p:txBody>
      </p:sp>
      <p:sp>
        <p:nvSpPr>
          <p:cNvPr id="14" name="Rectangle 2">
            <a:extLst>
              <a:ext uri="{FF2B5EF4-FFF2-40B4-BE49-F238E27FC236}">
                <a16:creationId xmlns:a16="http://schemas.microsoft.com/office/drawing/2014/main" id="{605C2EB6-7850-AC4C-9504-3D8763A1CB0F}"/>
              </a:ext>
            </a:extLst>
          </p:cNvPr>
          <p:cNvSpPr txBox="1">
            <a:spLocks noChangeArrowheads="1"/>
          </p:cNvSpPr>
          <p:nvPr/>
        </p:nvSpPr>
        <p:spPr bwMode="auto">
          <a:xfrm>
            <a:off x="6240463" y="4987925"/>
            <a:ext cx="2182812" cy="701675"/>
          </a:xfrm>
          <a:prstGeom prst="rect">
            <a:avLst/>
          </a:prstGeom>
          <a:noFill/>
          <a:ln>
            <a:noFill/>
          </a:ln>
          <a:extLst/>
        </p:spPr>
        <p:txBody>
          <a:bodyPr anchor="ctr"/>
          <a:lstStyle>
            <a:lvl1pPr>
              <a:defRPr sz="3200" b="1">
                <a:solidFill>
                  <a:schemeClr val="tx2"/>
                </a:solidFill>
                <a:latin typeface="Arial" charset="0"/>
                <a:ea typeface="楷体_GB2312" charset="0"/>
                <a:cs typeface="楷体_GB2312" charset="0"/>
              </a:defRPr>
            </a:lvl1pPr>
            <a:lvl2pPr>
              <a:defRPr sz="1600" b="1">
                <a:solidFill>
                  <a:schemeClr val="tx2"/>
                </a:solidFill>
                <a:latin typeface="Arial" charset="0"/>
                <a:ea typeface="楷体_GB2312" charset="0"/>
                <a:cs typeface="楷体_GB2312" charset="0"/>
              </a:defRPr>
            </a:lvl2pPr>
            <a:lvl3pPr>
              <a:defRPr sz="1400" b="1">
                <a:solidFill>
                  <a:schemeClr val="tx2"/>
                </a:solidFill>
                <a:latin typeface="Arial" charset="0"/>
                <a:ea typeface="楷体_GB2312" charset="0"/>
                <a:cs typeface="楷体_GB2312"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defRPr/>
            </a:pPr>
            <a:endParaRPr lang="en-US" altLang="zh-CN" sz="1344" b="0" dirty="0">
              <a:solidFill>
                <a:schemeClr val="tx1"/>
              </a:solidFill>
              <a:latin typeface="微软雅黑" panose="020B0503020204020204" pitchFamily="34" charset="-122"/>
              <a:ea typeface="微软雅黑" panose="020B0503020204020204" pitchFamily="34" charset="-122"/>
              <a:cs typeface="微软雅黑" charset="0"/>
            </a:endParaRPr>
          </a:p>
        </p:txBody>
      </p:sp>
      <p:sp>
        <p:nvSpPr>
          <p:cNvPr id="15" name="Rectangle 2">
            <a:extLst>
              <a:ext uri="{FF2B5EF4-FFF2-40B4-BE49-F238E27FC236}">
                <a16:creationId xmlns:a16="http://schemas.microsoft.com/office/drawing/2014/main" id="{0961C333-4547-DC43-AF44-E53A01E6E7F0}"/>
              </a:ext>
            </a:extLst>
          </p:cNvPr>
          <p:cNvSpPr txBox="1">
            <a:spLocks noChangeArrowheads="1"/>
          </p:cNvSpPr>
          <p:nvPr/>
        </p:nvSpPr>
        <p:spPr bwMode="auto">
          <a:xfrm>
            <a:off x="66675" y="1166813"/>
            <a:ext cx="90773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Tx/>
              <a:buFontTx/>
              <a:buNone/>
            </a:pPr>
            <a:r>
              <a:rPr lang="zh-CN" altLang="en-US" sz="1800" b="0">
                <a:latin typeface="微软雅黑" panose="020B0503020204020204" pitchFamily="34" charset="-122"/>
                <a:ea typeface="微软雅黑" panose="020B0503020204020204" pitchFamily="34" charset="-122"/>
              </a:rPr>
              <a:t>企业经营升级的必由之路：从产品经营到资本经营</a:t>
            </a:r>
            <a:endParaRPr lang="en-US" altLang="zh-CN" sz="1800" b="0">
              <a:latin typeface="微软雅黑" panose="020B0503020204020204" pitchFamily="34" charset="-122"/>
              <a:ea typeface="微软雅黑" panose="020B0503020204020204" pitchFamily="34" charset="-122"/>
            </a:endParaRPr>
          </a:p>
          <a:p>
            <a:pPr algn="ctr" eaLnBrk="1" hangingPunct="1">
              <a:lnSpc>
                <a:spcPct val="150000"/>
              </a:lnSpc>
              <a:spcBef>
                <a:spcPct val="0"/>
              </a:spcBef>
              <a:buClrTx/>
              <a:buFontTx/>
              <a:buNone/>
            </a:pPr>
            <a:r>
              <a:rPr lang="zh-CN" altLang="en-US" sz="1800" b="0">
                <a:latin typeface="微软雅黑" panose="020B0503020204020204" pitchFamily="34" charset="-122"/>
                <a:ea typeface="微软雅黑" panose="020B0503020204020204" pitchFamily="34" charset="-122"/>
              </a:rPr>
              <a:t>资本经营的正见与正道：产融互动、产业与资本的良性循环</a:t>
            </a:r>
            <a:endParaRPr lang="en-US" altLang="zh-CN" sz="1800" b="0">
              <a:latin typeface="微软雅黑" panose="020B0503020204020204" pitchFamily="34" charset="-122"/>
              <a:ea typeface="微软雅黑" panose="020B0503020204020204" pitchFamily="34" charset="-122"/>
            </a:endParaRPr>
          </a:p>
          <a:p>
            <a:pPr algn="ctr" eaLnBrk="1" hangingPunct="1">
              <a:lnSpc>
                <a:spcPct val="150000"/>
              </a:lnSpc>
              <a:spcBef>
                <a:spcPct val="0"/>
              </a:spcBef>
              <a:buClrTx/>
              <a:buFontTx/>
              <a:buNone/>
            </a:pPr>
            <a:r>
              <a:rPr lang="zh-CN" altLang="en-US" sz="1800">
                <a:solidFill>
                  <a:srgbClr val="FF0000"/>
                </a:solidFill>
                <a:latin typeface="微软雅黑" panose="020B0503020204020204" pitchFamily="34" charset="-122"/>
                <a:ea typeface="微软雅黑" panose="020B0503020204020204" pitchFamily="34" charset="-122"/>
              </a:rPr>
              <a:t>融端关键词（资本市场）：标准、融资、并购、证券支付</a:t>
            </a:r>
            <a:endParaRPr lang="en-US" altLang="zh-CN" sz="1800">
              <a:solidFill>
                <a:srgbClr val="FF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ClrTx/>
              <a:buFontTx/>
              <a:buNone/>
            </a:pPr>
            <a:r>
              <a:rPr kumimoji="1" lang="zh-CN" altLang="en-US" sz="1800" b="0">
                <a:latin typeface="微软雅黑" panose="020B0503020204020204" pitchFamily="34" charset="-122"/>
                <a:ea typeface="微软雅黑" panose="020B0503020204020204" pitchFamily="34" charset="-122"/>
              </a:rPr>
              <a:t>企业的修炼：明道、取势、优术</a:t>
            </a:r>
            <a:endParaRPr lang="en-US" altLang="zh-CN" sz="1800" b="0">
              <a:latin typeface="微软雅黑" panose="020B0503020204020204" pitchFamily="34" charset="-122"/>
              <a:ea typeface="微软雅黑" panose="020B0503020204020204" pitchFamily="34" charset="-122"/>
            </a:endParaRPr>
          </a:p>
        </p:txBody>
      </p:sp>
      <p:sp>
        <p:nvSpPr>
          <p:cNvPr id="16" name="TextBox 2">
            <a:extLst>
              <a:ext uri="{FF2B5EF4-FFF2-40B4-BE49-F238E27FC236}">
                <a16:creationId xmlns:a16="http://schemas.microsoft.com/office/drawing/2014/main" id="{1A5E59AF-6ADA-B84E-AA4E-0ABB8A6CAD6F}"/>
              </a:ext>
            </a:extLst>
          </p:cNvPr>
          <p:cNvSpPr txBox="1">
            <a:spLocks noChangeArrowheads="1"/>
          </p:cNvSpPr>
          <p:nvPr/>
        </p:nvSpPr>
        <p:spPr bwMode="auto">
          <a:xfrm>
            <a:off x="5332413" y="4314825"/>
            <a:ext cx="85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tx2"/>
              </a:buClr>
              <a:buFont typeface="Wingdings" pitchFamily="2" charset="2"/>
              <a:buChar char="v"/>
              <a:defRPr sz="3200" b="1">
                <a:solidFill>
                  <a:schemeClr val="tx2"/>
                </a:solidFill>
                <a:latin typeface="Arial" panose="020B0604020202020204" pitchFamily="34" charset="0"/>
                <a:ea typeface="楷体_GB2312" pitchFamily="49" charset="-122"/>
              </a:defRPr>
            </a:lvl1pPr>
            <a:lvl2pPr marL="742950" indent="-285750">
              <a:lnSpc>
                <a:spcPct val="130000"/>
              </a:lnSpc>
              <a:spcBef>
                <a:spcPct val="20000"/>
              </a:spcBef>
              <a:buClr>
                <a:schemeClr val="tx2"/>
              </a:buClr>
              <a:buFont typeface="Wingdings" pitchFamily="2" charset="2"/>
              <a:buChar char="Ø"/>
              <a:defRPr sz="1600" b="1">
                <a:solidFill>
                  <a:schemeClr val="tx2"/>
                </a:solidFill>
                <a:latin typeface="Arial" panose="020B0604020202020204" pitchFamily="34" charset="0"/>
                <a:ea typeface="楷体_GB2312" pitchFamily="49" charset="-122"/>
              </a:defRPr>
            </a:lvl2pPr>
            <a:lvl3pPr marL="1143000" indent="-228600">
              <a:lnSpc>
                <a:spcPct val="130000"/>
              </a:lnSpc>
              <a:spcBef>
                <a:spcPct val="20000"/>
              </a:spcBef>
              <a:buClr>
                <a:schemeClr val="tx2"/>
              </a:buClr>
              <a:buChar char="•"/>
              <a:defRPr sz="1400" b="1">
                <a:solidFill>
                  <a:schemeClr val="tx2"/>
                </a:solidFill>
                <a:latin typeface="Arial" panose="020B0604020202020204" pitchFamily="34"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000">
                <a:solidFill>
                  <a:schemeClr val="bg1"/>
                </a:solidFill>
                <a:latin typeface="微软雅黑" panose="020B0503020204020204" pitchFamily="34" charset="-122"/>
                <a:ea typeface="微软雅黑" panose="020B0503020204020204" pitchFamily="34" charset="-122"/>
              </a:rPr>
              <a:t>产业</a:t>
            </a:r>
          </a:p>
        </p:txBody>
      </p:sp>
      <p:sp>
        <p:nvSpPr>
          <p:cNvPr id="17" name="Rectangle 2">
            <a:extLst>
              <a:ext uri="{FF2B5EF4-FFF2-40B4-BE49-F238E27FC236}">
                <a16:creationId xmlns:a16="http://schemas.microsoft.com/office/drawing/2014/main" id="{5C8CFA61-A365-E845-9753-E6D8CBD1833A}"/>
              </a:ext>
            </a:extLst>
          </p:cNvPr>
          <p:cNvSpPr>
            <a:spLocks noGrp="1" noChangeArrowheads="1"/>
          </p:cNvSpPr>
          <p:nvPr>
            <p:ph type="title"/>
          </p:nvPr>
        </p:nvSpPr>
        <p:spPr>
          <a:xfrm>
            <a:off x="213092" y="425252"/>
            <a:ext cx="7059278" cy="276999"/>
          </a:xfrm>
        </p:spPr>
        <p:txBody>
          <a:bodyPr/>
          <a:lstStyle/>
          <a:p>
            <a:pPr algn="l"/>
            <a:r>
              <a:rPr kumimoji="1" lang="zh-CN" altLang="en-US" sz="1800" dirty="0">
                <a:latin typeface="+mn-ea"/>
                <a:ea typeface="+mn-ea"/>
              </a:rPr>
              <a:t>课程要点回顾：三、</a:t>
            </a:r>
            <a:r>
              <a:rPr lang="zh-CN" altLang="en-US" sz="1800" dirty="0">
                <a:latin typeface="+mn-ea"/>
                <a:ea typeface="+mn-ea"/>
              </a:rPr>
              <a:t>产融互动、良性循环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par>
                          <p:cTn id="27" fill="hold" nodeType="afterGroup">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nodeType="afterGroup">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nodeType="afterGroup">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ADC8-E379-3F48-834A-E3928EF808A3}"/>
              </a:ext>
            </a:extLst>
          </p:cNvPr>
          <p:cNvSpPr>
            <a:spLocks noGrp="1"/>
          </p:cNvSpPr>
          <p:nvPr>
            <p:ph type="title"/>
          </p:nvPr>
        </p:nvSpPr>
        <p:spPr/>
        <p:txBody>
          <a:bodyPr/>
          <a:lstStyle/>
          <a:p>
            <a:r>
              <a:rPr kumimoji="1" lang="zh-CN" altLang="en-US" dirty="0"/>
              <a:t>课前秀：气宗 </a:t>
            </a:r>
            <a:r>
              <a:rPr kumimoji="1" lang="en-US" altLang="zh-CN" dirty="0"/>
              <a:t>vs.</a:t>
            </a:r>
            <a:r>
              <a:rPr kumimoji="1" lang="zh-CN" altLang="en-US" dirty="0"/>
              <a:t> 剑宗 </a:t>
            </a:r>
          </a:p>
        </p:txBody>
      </p:sp>
      <p:pic>
        <p:nvPicPr>
          <p:cNvPr id="8" name="图片 7">
            <a:extLst>
              <a:ext uri="{FF2B5EF4-FFF2-40B4-BE49-F238E27FC236}">
                <a16:creationId xmlns:a16="http://schemas.microsoft.com/office/drawing/2014/main" id="{11D50423-14E7-6F49-9B6E-C690A27BE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340768"/>
            <a:ext cx="2717625" cy="2468116"/>
          </a:xfrm>
          <a:prstGeom prst="rect">
            <a:avLst/>
          </a:prstGeom>
        </p:spPr>
      </p:pic>
      <p:pic>
        <p:nvPicPr>
          <p:cNvPr id="10" name="图片 9">
            <a:extLst>
              <a:ext uri="{FF2B5EF4-FFF2-40B4-BE49-F238E27FC236}">
                <a16:creationId xmlns:a16="http://schemas.microsoft.com/office/drawing/2014/main" id="{FCBB0216-DAF1-EC46-B7E9-4AFF38E37716}"/>
              </a:ext>
            </a:extLst>
          </p:cNvPr>
          <p:cNvPicPr>
            <a:picLocks noChangeAspect="1"/>
          </p:cNvPicPr>
          <p:nvPr/>
        </p:nvPicPr>
        <p:blipFill rotWithShape="1">
          <a:blip r:embed="rId3">
            <a:extLst>
              <a:ext uri="{28A0092B-C50C-407E-A947-70E740481C1C}">
                <a14:useLocalDpi xmlns:a14="http://schemas.microsoft.com/office/drawing/2010/main" val="0"/>
              </a:ext>
            </a:extLst>
          </a:blip>
          <a:srcRect l="7445"/>
          <a:stretch/>
        </p:blipFill>
        <p:spPr>
          <a:xfrm>
            <a:off x="6156176" y="4005064"/>
            <a:ext cx="2717626" cy="2674573"/>
          </a:xfrm>
          <a:prstGeom prst="rect">
            <a:avLst/>
          </a:prstGeom>
        </p:spPr>
      </p:pic>
      <p:sp>
        <p:nvSpPr>
          <p:cNvPr id="11" name="矩形 10">
            <a:extLst>
              <a:ext uri="{FF2B5EF4-FFF2-40B4-BE49-F238E27FC236}">
                <a16:creationId xmlns:a16="http://schemas.microsoft.com/office/drawing/2014/main" id="{F77EC41A-575D-8946-A625-0E47F8341CF9}"/>
              </a:ext>
            </a:extLst>
          </p:cNvPr>
          <p:cNvSpPr/>
          <p:nvPr/>
        </p:nvSpPr>
        <p:spPr>
          <a:xfrm>
            <a:off x="0" y="1482552"/>
            <a:ext cx="6156176" cy="646331"/>
          </a:xfrm>
          <a:prstGeom prst="rect">
            <a:avLst/>
          </a:prstGeom>
        </p:spPr>
        <p:txBody>
          <a:bodyPr wrap="square">
            <a:spAutoFit/>
          </a:bodyPr>
          <a:lstStyle/>
          <a:p>
            <a:r>
              <a:rPr lang="zh-CN" altLang="en-US" b="0" i="0" u="none" strike="noStrike" dirty="0">
                <a:solidFill>
                  <a:srgbClr val="333333"/>
                </a:solidFill>
                <a:effectLst/>
                <a:latin typeface="Helvetica Neue" panose="02000503000000020004" pitchFamily="2" charset="0"/>
              </a:rPr>
              <a:t>剑宗认为</a:t>
            </a:r>
            <a:r>
              <a:rPr lang="zh-CN" altLang="en-US" b="1" i="0" u="none" strike="noStrike" dirty="0">
                <a:solidFill>
                  <a:srgbClr val="FF0000"/>
                </a:solidFill>
                <a:effectLst/>
                <a:latin typeface="Helvetica Neue" panose="02000503000000020004" pitchFamily="2" charset="0"/>
              </a:rPr>
              <a:t>剑术一成，纵然内功平平，也能克敌致胜</a:t>
            </a:r>
            <a:r>
              <a:rPr lang="zh-CN" altLang="en-US" b="0" i="0" u="none" strike="noStrike" dirty="0">
                <a:solidFill>
                  <a:srgbClr val="333333"/>
                </a:solidFill>
                <a:effectLst/>
                <a:latin typeface="Helvetica Neue" panose="02000503000000020004" pitchFamily="2" charset="0"/>
              </a:rPr>
              <a:t>。</a:t>
            </a:r>
            <a:endParaRPr lang="en-US" altLang="zh-CN" b="0" i="0" u="none" strike="noStrike" dirty="0">
              <a:solidFill>
                <a:srgbClr val="333333"/>
              </a:solidFill>
              <a:effectLst/>
              <a:latin typeface="Helvetica Neue" panose="02000503000000020004" pitchFamily="2" charset="0"/>
            </a:endParaRPr>
          </a:p>
          <a:p>
            <a:r>
              <a:rPr lang="zh-CN" altLang="en-US" b="0" i="0" u="none" strike="noStrike" dirty="0">
                <a:solidFill>
                  <a:srgbClr val="333333"/>
                </a:solidFill>
                <a:effectLst/>
                <a:latin typeface="Helvetica Neue" panose="02000503000000020004" pitchFamily="2" charset="0"/>
              </a:rPr>
              <a:t>气宗认为</a:t>
            </a:r>
            <a:r>
              <a:rPr lang="zh-CN" altLang="en-US" b="1" i="0" u="none" strike="noStrike" dirty="0">
                <a:solidFill>
                  <a:srgbClr val="FF0000"/>
                </a:solidFill>
                <a:effectLst/>
                <a:latin typeface="Helvetica Neue" panose="02000503000000020004" pitchFamily="2" charset="0"/>
              </a:rPr>
              <a:t>以气御剑</a:t>
            </a:r>
            <a:r>
              <a:rPr lang="zh-CN" altLang="en-US" b="0" i="0" u="none" strike="noStrike" dirty="0">
                <a:solidFill>
                  <a:srgbClr val="333333"/>
                </a:solidFill>
                <a:effectLst/>
                <a:latin typeface="Helvetica Neue" panose="02000503000000020004" pitchFamily="2" charset="0"/>
              </a:rPr>
              <a:t>（岳不群自诩为</a:t>
            </a:r>
            <a:r>
              <a:rPr lang="zh-CN" altLang="en-US" b="1" i="0" u="none" strike="noStrike" dirty="0">
                <a:solidFill>
                  <a:srgbClr val="FF0000"/>
                </a:solidFill>
                <a:effectLst/>
                <a:latin typeface="Helvetica Neue" panose="02000503000000020004" pitchFamily="2" charset="0"/>
              </a:rPr>
              <a:t>正宗</a:t>
            </a:r>
            <a:r>
              <a:rPr lang="zh-CN" altLang="en-US" b="0" i="0" u="none" strike="noStrike" dirty="0">
                <a:solidFill>
                  <a:srgbClr val="333333"/>
                </a:solidFill>
                <a:effectLst/>
                <a:latin typeface="Helvetica Neue" panose="02000503000000020004" pitchFamily="2" charset="0"/>
              </a:rPr>
              <a:t>）</a:t>
            </a:r>
            <a:endParaRPr lang="zh-CN" altLang="en-US" dirty="0"/>
          </a:p>
        </p:txBody>
      </p:sp>
      <p:sp>
        <p:nvSpPr>
          <p:cNvPr id="13" name="矩形 12">
            <a:extLst>
              <a:ext uri="{FF2B5EF4-FFF2-40B4-BE49-F238E27FC236}">
                <a16:creationId xmlns:a16="http://schemas.microsoft.com/office/drawing/2014/main" id="{275F09E8-E100-FE4B-835A-DBACE3FC8FA5}"/>
              </a:ext>
            </a:extLst>
          </p:cNvPr>
          <p:cNvSpPr/>
          <p:nvPr/>
        </p:nvSpPr>
        <p:spPr>
          <a:xfrm>
            <a:off x="0" y="2436845"/>
            <a:ext cx="6156176" cy="2031325"/>
          </a:xfrm>
          <a:prstGeom prst="rect">
            <a:avLst/>
          </a:prstGeom>
        </p:spPr>
        <p:txBody>
          <a:bodyPr wrap="square">
            <a:spAutoFit/>
          </a:bodyPr>
          <a:lstStyle/>
          <a:p>
            <a:r>
              <a:rPr lang="zh-CN" altLang="en-US" b="1" i="0" u="none" strike="noStrike" dirty="0">
                <a:solidFill>
                  <a:srgbClr val="FF0000"/>
                </a:solidFill>
                <a:effectLst/>
                <a:latin typeface="Helvetica Neue" panose="02000503000000020004" pitchFamily="2" charset="0"/>
              </a:rPr>
              <a:t>究竟是剑宗强还是气宗强</a:t>
            </a:r>
            <a:r>
              <a:rPr lang="zh-CN" altLang="en-US" b="0" i="0" u="none" strike="noStrike" dirty="0">
                <a:solidFill>
                  <a:srgbClr val="333333"/>
                </a:solidFill>
                <a:effectLst/>
                <a:latin typeface="Helvetica Neue" panose="02000503000000020004" pitchFamily="2" charset="0"/>
              </a:rPr>
              <a:t>，恐怕是得不到比较理想的答案：</a:t>
            </a:r>
            <a:endParaRPr lang="en-US" altLang="zh-CN" b="0" i="0" u="none" strike="noStrike" dirty="0">
              <a:solidFill>
                <a:srgbClr val="333333"/>
              </a:solidFill>
              <a:effectLst/>
              <a:latin typeface="Helvetica Neue" panose="02000503000000020004" pitchFamily="2" charset="0"/>
            </a:endParaRPr>
          </a:p>
          <a:p>
            <a:r>
              <a:rPr lang="zh-CN" altLang="en-US" b="0" i="0" u="none" strike="noStrike" dirty="0">
                <a:solidFill>
                  <a:srgbClr val="333333"/>
                </a:solidFill>
                <a:effectLst/>
                <a:latin typeface="Helvetica Neue" panose="02000503000000020004" pitchFamily="2" charset="0"/>
              </a:rPr>
              <a:t>因为剑宗和气宗并没有强调自己只练剑或只练气，而是强调以其中一种为主，另外一种为辅，更侧重哪个罢了。</a:t>
            </a:r>
            <a:r>
              <a:rPr lang="zh-CN" altLang="en-US" b="1" i="0" u="none" strike="noStrike" dirty="0">
                <a:solidFill>
                  <a:srgbClr val="FF0000"/>
                </a:solidFill>
                <a:effectLst/>
                <a:latin typeface="Helvetica Neue" panose="02000503000000020004" pitchFamily="2" charset="0"/>
              </a:rPr>
              <a:t>强调学习要有所侧重</a:t>
            </a:r>
            <a:r>
              <a:rPr lang="zh-CN" altLang="en-US" b="0" i="0" u="none" strike="noStrike" dirty="0">
                <a:solidFill>
                  <a:srgbClr val="333333"/>
                </a:solidFill>
                <a:effectLst/>
                <a:latin typeface="Helvetica Neue" panose="02000503000000020004" pitchFamily="2" charset="0"/>
              </a:rPr>
              <a:t>，其实是很常见也很合理的理论。</a:t>
            </a:r>
            <a:r>
              <a:rPr lang="zh-CN" altLang="en-US" b="1" i="0" u="none" strike="noStrike" dirty="0">
                <a:solidFill>
                  <a:srgbClr val="FF0000"/>
                </a:solidFill>
                <a:effectLst/>
                <a:latin typeface="Helvetica Neue" panose="02000503000000020004" pitchFamily="2" charset="0"/>
              </a:rPr>
              <a:t>岳灵珊说两个都重视，而岳不群训斥两个都重就是两个都不重</a:t>
            </a:r>
            <a:r>
              <a:rPr lang="zh-CN" altLang="en-US" b="0" i="0" u="none" strike="noStrike" dirty="0">
                <a:solidFill>
                  <a:srgbClr val="333333"/>
                </a:solidFill>
                <a:effectLst/>
                <a:latin typeface="Helvetica Neue" panose="02000503000000020004" pitchFamily="2" charset="0"/>
              </a:rPr>
              <a:t>，也确实是这个道理。</a:t>
            </a:r>
            <a:r>
              <a:rPr lang="zh-CN" altLang="en-US" b="1" i="0" u="none" strike="noStrike" dirty="0">
                <a:solidFill>
                  <a:srgbClr val="FF0000"/>
                </a:solidFill>
                <a:effectLst/>
                <a:latin typeface="Helvetica Neue" panose="02000503000000020004" pitchFamily="2" charset="0"/>
              </a:rPr>
              <a:t>单独从理论上来看，似乎剑宗气宗的理论都是非常合理的</a:t>
            </a:r>
            <a:r>
              <a:rPr lang="zh-CN" altLang="en-US" b="0" i="0" u="none" strike="noStrike" dirty="0">
                <a:solidFill>
                  <a:srgbClr val="333333"/>
                </a:solidFill>
                <a:effectLst/>
                <a:latin typeface="Helvetica Neue" panose="02000503000000020004" pitchFamily="2" charset="0"/>
              </a:rPr>
              <a:t>。</a:t>
            </a:r>
            <a:endParaRPr lang="zh-CN" altLang="en-US" dirty="0"/>
          </a:p>
        </p:txBody>
      </p:sp>
      <p:sp>
        <p:nvSpPr>
          <p:cNvPr id="14" name="矩形 13">
            <a:extLst>
              <a:ext uri="{FF2B5EF4-FFF2-40B4-BE49-F238E27FC236}">
                <a16:creationId xmlns:a16="http://schemas.microsoft.com/office/drawing/2014/main" id="{06881084-225D-8A44-A87F-49DA3D6120A1}"/>
              </a:ext>
            </a:extLst>
          </p:cNvPr>
          <p:cNvSpPr/>
          <p:nvPr/>
        </p:nvSpPr>
        <p:spPr>
          <a:xfrm>
            <a:off x="0" y="4931277"/>
            <a:ext cx="6156176" cy="1200329"/>
          </a:xfrm>
          <a:prstGeom prst="rect">
            <a:avLst/>
          </a:prstGeom>
        </p:spPr>
        <p:txBody>
          <a:bodyPr wrap="square">
            <a:spAutoFit/>
          </a:bodyPr>
          <a:lstStyle/>
          <a:p>
            <a:r>
              <a:rPr lang="zh-CN" altLang="en-US" b="1" i="0" u="none" strike="noStrike" dirty="0">
                <a:solidFill>
                  <a:srgbClr val="FF0000"/>
                </a:solidFill>
                <a:effectLst/>
                <a:latin typeface="Helvetica Neue" panose="02000503000000020004" pitchFamily="2" charset="0"/>
              </a:rPr>
              <a:t>那么哪个正确</a:t>
            </a:r>
            <a:r>
              <a:rPr lang="en-US" altLang="zh-CN" b="1" i="0" u="none" strike="noStrike" dirty="0">
                <a:solidFill>
                  <a:srgbClr val="FF0000"/>
                </a:solidFill>
                <a:effectLst/>
                <a:latin typeface="Helvetica Neue" panose="02000503000000020004" pitchFamily="2" charset="0"/>
              </a:rPr>
              <a:t>/</a:t>
            </a:r>
            <a:r>
              <a:rPr lang="zh-CN" altLang="en-US" b="1" i="0" u="none" strike="noStrike" dirty="0">
                <a:solidFill>
                  <a:srgbClr val="FF0000"/>
                </a:solidFill>
                <a:effectLst/>
                <a:latin typeface="Helvetica Neue" panose="02000503000000020004" pitchFamily="2" charset="0"/>
              </a:rPr>
              <a:t>正宗呢？到底剑宗强还是气宗强呢？</a:t>
            </a:r>
            <a:endParaRPr lang="en-US" altLang="zh-CN" b="1" i="0" u="none" strike="noStrike" dirty="0">
              <a:solidFill>
                <a:srgbClr val="FF0000"/>
              </a:solidFill>
              <a:effectLst/>
              <a:latin typeface="Helvetica Neue" panose="02000503000000020004" pitchFamily="2" charset="0"/>
            </a:endParaRPr>
          </a:p>
          <a:p>
            <a:endParaRPr lang="en-US" altLang="zh-CN" dirty="0">
              <a:solidFill>
                <a:srgbClr val="333333"/>
              </a:solidFill>
              <a:latin typeface="Helvetica Neue" panose="02000503000000020004" pitchFamily="2" charset="0"/>
            </a:endParaRPr>
          </a:p>
          <a:p>
            <a:r>
              <a:rPr lang="zh-CN" altLang="en-US" b="0" i="0" u="none" strike="noStrike" dirty="0">
                <a:solidFill>
                  <a:srgbClr val="333333"/>
                </a:solidFill>
                <a:effectLst/>
                <a:latin typeface="Helvetica Neue" panose="02000503000000020004" pitchFamily="2" charset="0"/>
              </a:rPr>
              <a:t>遗憾的是虽然最后气宗取得了胜利，然而究竟是靠的力战还是智取，书中并没有一个让人觉得可信的答案。</a:t>
            </a:r>
            <a:endParaRPr lang="zh-CN" altLang="en-US" dirty="0"/>
          </a:p>
        </p:txBody>
      </p:sp>
    </p:spTree>
    <p:extLst>
      <p:ext uri="{BB962C8B-B14F-4D97-AF65-F5344CB8AC3E}">
        <p14:creationId xmlns:p14="http://schemas.microsoft.com/office/powerpoint/2010/main" val="428469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LTOP" val=" 18"/>
  <p:tag name="LLEFT" val=" 9.75"/>
</p:tagLst>
</file>

<file path=ppt/tags/tag2.xml><?xml version="1.0" encoding="utf-8"?>
<p:tagLst xmlns:a="http://schemas.openxmlformats.org/drawingml/2006/main" xmlns:r="http://schemas.openxmlformats.org/officeDocument/2006/relationships" xmlns:p="http://schemas.openxmlformats.org/presentationml/2006/main">
  <p:tag name="LTOP" val=" 100.375"/>
  <p:tag name="LLEFT" val=" 9.7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z2dEwL0JEug5d6lQ3ZRg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8VKZHi2_EONGyRPiFZq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fpskcAmfiEyxWhBnWEgr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zyd0y7iAkKBLZJ03vZOe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模板2">
  <a:themeElements>
    <a:clrScheme name="模板2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模板2">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961E3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961E3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2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模板2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模板2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模板2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模板2">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24469</TotalTime>
  <Words>4200</Words>
  <Application>Microsoft Macintosh PowerPoint</Application>
  <PresentationFormat>全屏显示(4:3)</PresentationFormat>
  <Paragraphs>318</Paragraphs>
  <Slides>35</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46" baseType="lpstr">
      <vt:lpstr>方正中等线简体</vt:lpstr>
      <vt:lpstr>黑体</vt:lpstr>
      <vt:lpstr>楷体_GB2312</vt:lpstr>
      <vt:lpstr>宋体</vt:lpstr>
      <vt:lpstr>微软雅黑</vt:lpstr>
      <vt:lpstr>Arial</vt:lpstr>
      <vt:lpstr>Helvetica Neue</vt:lpstr>
      <vt:lpstr>Times New Roman</vt:lpstr>
      <vt:lpstr>Verdana</vt:lpstr>
      <vt:lpstr>Wingdings</vt:lpstr>
      <vt:lpstr>模板2</vt:lpstr>
      <vt:lpstr>PowerPoint 演示文稿</vt:lpstr>
      <vt:lpstr>About me</vt:lpstr>
      <vt:lpstr>PowerPoint 演示文稿</vt:lpstr>
      <vt:lpstr>        Key points：2. Stage of Business Development VS. Capital Market</vt:lpstr>
      <vt:lpstr>PowerPoint 演示文稿</vt:lpstr>
      <vt:lpstr>        资本市场与企业成长</vt:lpstr>
      <vt:lpstr>     资本市场与企业成长</vt:lpstr>
      <vt:lpstr>课程要点回顾：三、产融互动、良性循环</vt:lpstr>
      <vt:lpstr>课前秀：气宗 vs. 剑宗 </vt:lpstr>
      <vt:lpstr>课前秀：气宗 vs. 剑宗 </vt:lpstr>
      <vt:lpstr>课前秀：价值投资 vs 技术分析</vt:lpstr>
      <vt:lpstr>课前秀：价值投资 vs 技术分析</vt:lpstr>
      <vt:lpstr>课前秀：大数据策略</vt:lpstr>
      <vt:lpstr>课前秀：高频交易策略（HFT）</vt:lpstr>
      <vt:lpstr>        目录</vt:lpstr>
      <vt:lpstr>        一、史鉴：产业史告诉我们什么？</vt:lpstr>
      <vt:lpstr>一、史鉴：产业史告诉我们什么？</vt:lpstr>
      <vt:lpstr>PowerPoint 演示文稿</vt:lpstr>
      <vt:lpstr>PowerPoint 演示文稿</vt:lpstr>
      <vt:lpstr>PowerPoint 演示文稿</vt:lpstr>
      <vt:lpstr>PowerPoint 演示文稿</vt:lpstr>
      <vt:lpstr>一、史鉴：产业史告诉我们什么？ </vt:lpstr>
      <vt:lpstr>一、史鉴：产业史告诉我们什么？ </vt:lpstr>
      <vt:lpstr>一、史鉴：产业史告诉我们什么？ </vt:lpstr>
      <vt:lpstr>一、史鉴：产业史告诉我们什么？</vt:lpstr>
      <vt:lpstr>一、史鉴：产业史告诉我们什么？</vt:lpstr>
      <vt:lpstr>另一个思考角度</vt:lpstr>
      <vt:lpstr>二、新兴的资本市场参与者：What is Fintech</vt:lpstr>
      <vt:lpstr>量化投资策略</vt:lpstr>
      <vt:lpstr>HFT</vt:lpstr>
      <vt:lpstr>Controversy</vt:lpstr>
      <vt:lpstr>Risk</vt:lpstr>
      <vt:lpstr>LTCM：固定收益套利/相对价值策略（统计套利）</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医药行业投资分析</dc:title>
  <dc:creator>和君咨询</dc:creator>
  <cp:lastModifiedBy>max.mengtao.zhang@outlook.com</cp:lastModifiedBy>
  <cp:revision>2337</cp:revision>
  <dcterms:created xsi:type="dcterms:W3CDTF">2006-04-21T03:01:40Z</dcterms:created>
  <dcterms:modified xsi:type="dcterms:W3CDTF">2019-02-22T07:27:40Z</dcterms:modified>
</cp:coreProperties>
</file>