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9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0F42-C07F-45EA-B79C-52B2ED2EDF55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F299-C001-4F5C-8D42-BF4518E07E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2996952"/>
            <a:ext cx="5184576" cy="792088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go</a:t>
            </a:r>
            <a:r>
              <a:rPr lang="zh-CN" altLang="en-US" sz="4000" dirty="0" smtClean="0"/>
              <a:t>服务器架构说明</a:t>
            </a:r>
            <a:endParaRPr lang="zh-CN" altLang="en-US" sz="4000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600" y="880672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35" y="1052736"/>
            <a:ext cx="646113" cy="646113"/>
          </a:xfrm>
          <a:prstGeom prst="rect">
            <a:avLst/>
          </a:prstGeom>
          <a:noFill/>
        </p:spPr>
      </p:pic>
      <p:pic>
        <p:nvPicPr>
          <p:cNvPr id="2052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231" y="2436800"/>
            <a:ext cx="1004660" cy="1009658"/>
          </a:xfrm>
          <a:prstGeom prst="rect">
            <a:avLst/>
          </a:prstGeom>
          <a:noFill/>
        </p:spPr>
      </p:pic>
      <p:pic>
        <p:nvPicPr>
          <p:cNvPr id="2053" name="Picture 5" descr="C:\Users\Administrator\Desktop\图片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636912"/>
            <a:ext cx="585787" cy="579437"/>
          </a:xfrm>
          <a:prstGeom prst="rect">
            <a:avLst/>
          </a:prstGeom>
          <a:noFill/>
        </p:spPr>
      </p:pic>
      <p:pic>
        <p:nvPicPr>
          <p:cNvPr id="2054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1009526" cy="1014757"/>
          </a:xfrm>
          <a:prstGeom prst="rect">
            <a:avLst/>
          </a:prstGeom>
          <a:noFill/>
        </p:spPr>
      </p:pic>
      <p:pic>
        <p:nvPicPr>
          <p:cNvPr id="2055" name="Picture 7" descr="C:\Users\Administrator\Desktop\图片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9610" y="4031572"/>
            <a:ext cx="554038" cy="811212"/>
          </a:xfrm>
          <a:prstGeom prst="rect">
            <a:avLst/>
          </a:prstGeom>
          <a:noFill/>
        </p:spPr>
      </p:pic>
      <p:sp>
        <p:nvSpPr>
          <p:cNvPr id="9" name="Rectangle 42"/>
          <p:cNvSpPr/>
          <p:nvPr/>
        </p:nvSpPr>
        <p:spPr>
          <a:xfrm>
            <a:off x="2051720" y="2564904"/>
            <a:ext cx="5878286" cy="1825125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Protobuf</a:t>
            </a:r>
            <a:r>
              <a:rPr lang="zh-CN" altLang="en-US" dirty="0" smtClean="0"/>
              <a:t>代码写法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接收</a:t>
            </a:r>
            <a:r>
              <a:rPr lang="en-US" altLang="zh-CN" dirty="0" err="1" smtClean="0"/>
              <a:t>protobuf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692696"/>
            <a:ext cx="7056784" cy="369331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local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CMD_Game_pb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CMD_S_ENTER_SCENE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msg:ParseFromString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	--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桌子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msg.table_id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	--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正常数据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k, v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ipairs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msg.table_users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	-- repeat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形式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print("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table_users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k",k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print("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table_users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v",v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v.user_id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player.ChairID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v.chair_id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print("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玩家坐下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v.user_id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"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椅子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v.chair_id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服务器启动顺序</a:t>
            </a:r>
            <a:endParaRPr lang="zh-CN" altLang="en-US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33" y="664648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836712"/>
            <a:ext cx="646113" cy="646113"/>
          </a:xfrm>
          <a:prstGeom prst="rect">
            <a:avLst/>
          </a:prstGeom>
          <a:noFill/>
        </p:spPr>
      </p:pic>
      <p:sp>
        <p:nvSpPr>
          <p:cNvPr id="10" name="Rectangle 42"/>
          <p:cNvSpPr/>
          <p:nvPr/>
        </p:nvSpPr>
        <p:spPr>
          <a:xfrm>
            <a:off x="395536" y="3068960"/>
            <a:ext cx="8496944" cy="3096344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启动服务器需要配置参数，或者直接用批处理来启动：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--add-port=6379/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redis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--add-port=3306/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mysql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--add-port=27017/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mongodb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--add-port=8123/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 socket</a:t>
            </a: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--add-port=8089/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ulimit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-n 65533</a:t>
            </a: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./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BYGameServerLua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WebSocketPort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=8089 -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SocketPort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=8123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58532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读取命令行参数（服务器端口）和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数据库连接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全局变量初始化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加载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创建定时器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启动游戏服务器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开始监听网络连接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循环调用遍历所有游戏桌子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多线程控制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3284984"/>
            <a:ext cx="8568952" cy="2880320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为跟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进行交互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goCallLua.go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go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去调用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的函数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交互的入口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luaCallGo.go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去调用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go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的函数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,go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会注册函数到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空间上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myServer.go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这是处理每个玩家连接的部分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包括处理数据包的接收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发送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Pb.go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protobuf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go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处理部分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0313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主线程， 跑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每个玩家连接是一个单独的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goroutine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myServer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每个玩家连接单独的去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run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当发现有消息的时候， 先解包，然后传递给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去执行逻辑，注意这里会加锁，因为主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逻辑只有一个，如果主线程忙碌，那么就等待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12" y="677082"/>
            <a:ext cx="1004660" cy="1009658"/>
          </a:xfrm>
          <a:prstGeom prst="rect">
            <a:avLst/>
          </a:prstGeom>
          <a:noFill/>
        </p:spPr>
      </p:pic>
      <p:pic>
        <p:nvPicPr>
          <p:cNvPr id="8" name="Picture 5" descr="C:\Users\Administrator\Desktop\图片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65" y="877194"/>
            <a:ext cx="585787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数据包的发送和接收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2492896"/>
            <a:ext cx="8568952" cy="3672408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NetWork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为网络底层处理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NetWork.go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数据包的格式，处理头部数据，组合成发送的数据包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Tcp_client.go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客户端用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Tcp_conn.go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网络连接处理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Tcp_server.go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网络处理主逻辑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Ws_client.go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客户端用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Ws_conn.go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网络连接处理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Ws_server.go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网络处理主逻辑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0313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前面说了，数据包的接收是每个玩家连接自己接收的，处理好排队传输到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进行逻辑处理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发送的时候，是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主线程会传递消息给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然后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始终有单独的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gorountie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处理发送，这中间会用到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，并且是带缓冲的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，注意，如果网络长期拥堵，缓冲已经满了的时候，连接会自动中断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数据包的拆包和粘包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3573016"/>
            <a:ext cx="8568952" cy="2592288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Utils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工具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/log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日志处理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zRedis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redis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数据库处理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ztimer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计时器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定时器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固定时间触发器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30832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网络传输为流，所以多个包容易在一起，将数据包拆开单个包进行处理，处理完一个再下一个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如果包不完整， 那么就继续接收，接收下一段数据后，将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段数据粘在一起处理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包除了判断头部不全，信息不全之外，还会判断头和尾的标识是否正确，只有全部格式校验通过才会发给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处理，如果不全，继续接收，如果数据包格式非法，踢掉连接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12" y="677082"/>
            <a:ext cx="1004660" cy="1009658"/>
          </a:xfrm>
          <a:prstGeom prst="rect">
            <a:avLst/>
          </a:prstGeom>
          <a:noFill/>
        </p:spPr>
      </p:pic>
      <p:pic>
        <p:nvPicPr>
          <p:cNvPr id="8" name="Picture 5" descr="C:\Users\Administrator\Desktop\图片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65" y="877194"/>
            <a:ext cx="585787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2996952"/>
            <a:ext cx="5616624" cy="792088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err="1" smtClean="0"/>
              <a:t>Lua</a:t>
            </a:r>
            <a:r>
              <a:rPr lang="zh-CN" altLang="en-US" sz="4000" dirty="0" smtClean="0"/>
              <a:t>服务器架构说明</a:t>
            </a:r>
            <a:endParaRPr lang="zh-CN" altLang="en-US" sz="4000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600" y="880672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35" y="1052736"/>
            <a:ext cx="646113" cy="646113"/>
          </a:xfrm>
          <a:prstGeom prst="rect">
            <a:avLst/>
          </a:prstGeom>
          <a:noFill/>
        </p:spPr>
      </p:pic>
      <p:pic>
        <p:nvPicPr>
          <p:cNvPr id="2052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231" y="2436800"/>
            <a:ext cx="1004660" cy="1009658"/>
          </a:xfrm>
          <a:prstGeom prst="rect">
            <a:avLst/>
          </a:prstGeom>
          <a:noFill/>
        </p:spPr>
      </p:pic>
      <p:pic>
        <p:nvPicPr>
          <p:cNvPr id="2053" name="Picture 5" descr="C:\Users\Administrator\Desktop\图片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636912"/>
            <a:ext cx="585787" cy="579437"/>
          </a:xfrm>
          <a:prstGeom prst="rect">
            <a:avLst/>
          </a:prstGeom>
          <a:noFill/>
        </p:spPr>
      </p:pic>
      <p:pic>
        <p:nvPicPr>
          <p:cNvPr id="2054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1009526" cy="1014757"/>
          </a:xfrm>
          <a:prstGeom prst="rect">
            <a:avLst/>
          </a:prstGeom>
          <a:noFill/>
        </p:spPr>
      </p:pic>
      <p:pic>
        <p:nvPicPr>
          <p:cNvPr id="2055" name="Picture 7" descr="C:\Users\Administrator\Desktop\图片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9610" y="4031572"/>
            <a:ext cx="554038" cy="811212"/>
          </a:xfrm>
          <a:prstGeom prst="rect">
            <a:avLst/>
          </a:prstGeom>
          <a:noFill/>
        </p:spPr>
      </p:pic>
      <p:sp>
        <p:nvSpPr>
          <p:cNvPr id="9" name="Rectangle 42"/>
          <p:cNvSpPr/>
          <p:nvPr/>
        </p:nvSpPr>
        <p:spPr>
          <a:xfrm>
            <a:off x="2123728" y="2420888"/>
            <a:ext cx="5878286" cy="1825125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Lua</a:t>
            </a:r>
            <a:r>
              <a:rPr lang="zh-CN" altLang="en-US" dirty="0" smtClean="0"/>
              <a:t> 游戏管理器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33" y="664648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836712"/>
            <a:ext cx="646113" cy="646113"/>
          </a:xfrm>
          <a:prstGeom prst="rect">
            <a:avLst/>
          </a:prstGeom>
          <a:noFill/>
        </p:spPr>
      </p:pic>
      <p:sp>
        <p:nvSpPr>
          <p:cNvPr id="10" name="Rectangle 42"/>
          <p:cNvSpPr/>
          <p:nvPr/>
        </p:nvSpPr>
        <p:spPr>
          <a:xfrm>
            <a:off x="395536" y="2420888"/>
            <a:ext cx="8496944" cy="3744416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Games.lua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：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AllTableList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，掌握该游戏所有的桌子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</a:rPr>
              <a:t>GoRunTableAllList</a:t>
            </a:r>
            <a:r>
              <a:rPr lang="en-US" altLang="zh-CN" sz="1600" dirty="0" smtClean="0">
                <a:solidFill>
                  <a:schemeClr val="bg1"/>
                </a:solidFill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</a:rPr>
              <a:t>掌握该游戏所有桌子的</a:t>
            </a:r>
            <a:r>
              <a:rPr lang="en-US" altLang="zh-CN" sz="1600" dirty="0" smtClean="0">
                <a:solidFill>
                  <a:schemeClr val="bg1"/>
                </a:solidFill>
              </a:rPr>
              <a:t>run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函数，用于主循环循环遍历用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桌子：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UserSeatArray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掌握所有椅子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FishArray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所有鱼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BulletArray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，所有子弹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DistributeArray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生成鱼信息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BossDistributeArray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鱼生成信息</a:t>
            </a:r>
            <a:endParaRPr 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AllGamesList</a:t>
            </a: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，掌握所有游戏</a:t>
            </a:r>
            <a:endParaRPr lang="en-US" altLang="zh-CN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AllPlayerList</a:t>
            </a: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，掌握所有玩家列表</a:t>
            </a:r>
            <a:endParaRPr lang="en-US" altLang="zh-CN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网络处理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2492896"/>
            <a:ext cx="8568952" cy="3672408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/Games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游戏逻辑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byTable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桌子逻辑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byBullet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子弹逻辑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byFish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鱼逻辑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byFishDistribute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生成鱼逻辑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175432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目录下面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network.lua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是根据主命令，子命令进行分支处理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gameEnter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是登录相关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gamefire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是捕鱼相关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Protobuf</a:t>
            </a:r>
            <a:r>
              <a:rPr lang="zh-CN" altLang="en-US" dirty="0" smtClean="0"/>
              <a:t>代码写法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发送</a:t>
            </a:r>
            <a:r>
              <a:rPr lang="en-US" altLang="zh-CN" dirty="0" err="1" smtClean="0"/>
              <a:t>protobuf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692696"/>
            <a:ext cx="7056784" cy="452431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local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sendCmd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CMD_Game_pb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CMD_S_ENTER_SCENE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sendCmd.scene_id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player.GameType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sendCmd.table_id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player.TableID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k,v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pairs(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table.UserSeatArray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     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repeat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的写法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v~= nil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local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uu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sendCmd.table_users:add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uu.user_id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v.User.UserId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uu.chair_id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k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LuaNetWorkSendToUser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userId,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MDM_GF_GAME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SUB_S_ENTER_SCENE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sendCmd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nil)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发送进入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房间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589</Words>
  <Application>Microsoft Office PowerPoint</Application>
  <PresentationFormat>全屏显示(4:3)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go服务器架构说明</vt:lpstr>
      <vt:lpstr>服务器启动顺序</vt:lpstr>
      <vt:lpstr>多线程控制</vt:lpstr>
      <vt:lpstr>数据包的发送和接收</vt:lpstr>
      <vt:lpstr>数据包的拆包和粘包</vt:lpstr>
      <vt:lpstr>Lua服务器架构说明</vt:lpstr>
      <vt:lpstr>Lua 游戏管理器/GameManager</vt:lpstr>
      <vt:lpstr>网络处理</vt:lpstr>
      <vt:lpstr>Protobuf代码写法—发送protobuf</vt:lpstr>
      <vt:lpstr>Protobuf代码写法—接收protobuf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28</cp:revision>
  <dcterms:created xsi:type="dcterms:W3CDTF">2018-11-28T06:52:56Z</dcterms:created>
  <dcterms:modified xsi:type="dcterms:W3CDTF">2018-12-19T02:44:13Z</dcterms:modified>
</cp:coreProperties>
</file>