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894" y="-7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690F42-C07F-45EA-B79C-52B2ED2EDF55}" type="datetimeFigureOut">
              <a:rPr lang="zh-CN" altLang="en-US" smtClean="0"/>
              <a:pPr/>
              <a:t>2018/11/29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8F299-C001-4F5C-8D42-BF4518E07E8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l="-25000"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2000" kern="1200">
          <a:solidFill>
            <a:schemeClr val="bg1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627784" y="2996952"/>
            <a:ext cx="5184576" cy="792088"/>
          </a:xfrm>
        </p:spPr>
        <p:txBody>
          <a:bodyPr>
            <a:noAutofit/>
          </a:bodyPr>
          <a:lstStyle/>
          <a:p>
            <a:pPr algn="l"/>
            <a:r>
              <a:rPr lang="en-US" altLang="zh-CN" sz="4000" dirty="0" smtClean="0"/>
              <a:t>go</a:t>
            </a:r>
            <a:r>
              <a:rPr lang="zh-CN" altLang="en-US" sz="4000" dirty="0" smtClean="0"/>
              <a:t>服务器架构说明</a:t>
            </a:r>
            <a:endParaRPr lang="zh-CN" altLang="en-US" sz="4000" dirty="0"/>
          </a:p>
        </p:txBody>
      </p:sp>
      <p:pic>
        <p:nvPicPr>
          <p:cNvPr id="2050" name="Picture 2" descr="C:\Users\Administrator\Desktop\图片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7600" y="880672"/>
            <a:ext cx="1008112" cy="1013335"/>
          </a:xfrm>
          <a:prstGeom prst="rect">
            <a:avLst/>
          </a:prstGeom>
          <a:noFill/>
        </p:spPr>
      </p:pic>
      <p:pic>
        <p:nvPicPr>
          <p:cNvPr id="2051" name="Picture 3" descr="C:\Users\Administrator\Desktop\图片5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7535" y="1052736"/>
            <a:ext cx="646113" cy="646113"/>
          </a:xfrm>
          <a:prstGeom prst="rect">
            <a:avLst/>
          </a:prstGeom>
          <a:noFill/>
        </p:spPr>
      </p:pic>
      <p:pic>
        <p:nvPicPr>
          <p:cNvPr id="2052" name="Picture 4" descr="C:\Users\Administrator\Desktop\图片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3231" y="2436800"/>
            <a:ext cx="1004660" cy="1009658"/>
          </a:xfrm>
          <a:prstGeom prst="rect">
            <a:avLst/>
          </a:prstGeom>
          <a:noFill/>
        </p:spPr>
      </p:pic>
      <p:pic>
        <p:nvPicPr>
          <p:cNvPr id="2053" name="Picture 5" descr="C:\Users\Administrator\Desktop\图片4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7584" y="2636912"/>
            <a:ext cx="585787" cy="579437"/>
          </a:xfrm>
          <a:prstGeom prst="rect">
            <a:avLst/>
          </a:prstGeom>
          <a:noFill/>
        </p:spPr>
      </p:pic>
      <p:pic>
        <p:nvPicPr>
          <p:cNvPr id="2054" name="Picture 6" descr="C:\Users\Administrator\Desktop\图片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3933056"/>
            <a:ext cx="1009526" cy="1014757"/>
          </a:xfrm>
          <a:prstGeom prst="rect">
            <a:avLst/>
          </a:prstGeom>
          <a:noFill/>
        </p:spPr>
      </p:pic>
      <p:pic>
        <p:nvPicPr>
          <p:cNvPr id="2055" name="Picture 7" descr="C:\Users\Administrator\Desktop\图片6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49610" y="4031572"/>
            <a:ext cx="554038" cy="811212"/>
          </a:xfrm>
          <a:prstGeom prst="rect">
            <a:avLst/>
          </a:prstGeom>
          <a:noFill/>
        </p:spPr>
      </p:pic>
      <p:sp>
        <p:nvSpPr>
          <p:cNvPr id="9" name="Rectangle 42"/>
          <p:cNvSpPr/>
          <p:nvPr/>
        </p:nvSpPr>
        <p:spPr>
          <a:xfrm>
            <a:off x="2051720" y="2564904"/>
            <a:ext cx="5878286" cy="1825125"/>
          </a:xfrm>
          <a:prstGeom prst="rect">
            <a:avLst/>
          </a:prstGeom>
          <a:solidFill>
            <a:schemeClr val="bg1">
              <a:alpha val="32000"/>
            </a:schemeClr>
          </a:solidFill>
          <a:ln w="25400" cmpd="sng">
            <a:noFill/>
            <a:miter lim="800000"/>
            <a:headEnd/>
            <a:tailEnd/>
          </a:ln>
        </p:spPr>
        <p:txBody>
          <a:bodyPr anchor="ctr"/>
          <a:lstStyle/>
          <a:p>
            <a:pPr algn="ctr" fontAlgn="ctr">
              <a:buClr>
                <a:srgbClr val="FF0000"/>
              </a:buClr>
              <a:buSzPct val="70000"/>
              <a:tabLst>
                <a:tab pos="723900" algn="l"/>
                <a:tab pos="1447800" algn="l"/>
              </a:tabLst>
            </a:pPr>
            <a:endParaRPr lang="en-US" sz="320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907704" y="116633"/>
            <a:ext cx="5760640" cy="432048"/>
          </a:xfrm>
        </p:spPr>
        <p:txBody>
          <a:bodyPr>
            <a:normAutofit/>
          </a:bodyPr>
          <a:lstStyle/>
          <a:p>
            <a:pPr algn="l"/>
            <a:r>
              <a:rPr lang="zh-CN" altLang="en-US" dirty="0" smtClean="0"/>
              <a:t>服务器启动顺序</a:t>
            </a:r>
            <a:endParaRPr lang="zh-CN" altLang="en-US" dirty="0"/>
          </a:p>
        </p:txBody>
      </p:sp>
      <p:pic>
        <p:nvPicPr>
          <p:cNvPr id="2050" name="Picture 2" descr="C:\Users\Administrator\Desktop\图片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3633" y="664648"/>
            <a:ext cx="1008112" cy="1013335"/>
          </a:xfrm>
          <a:prstGeom prst="rect">
            <a:avLst/>
          </a:prstGeom>
          <a:noFill/>
        </p:spPr>
      </p:pic>
      <p:pic>
        <p:nvPicPr>
          <p:cNvPr id="2051" name="Picture 3" descr="C:\Users\Administrator\Desktop\图片5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836712"/>
            <a:ext cx="646113" cy="646113"/>
          </a:xfrm>
          <a:prstGeom prst="rect">
            <a:avLst/>
          </a:prstGeom>
          <a:noFill/>
        </p:spPr>
      </p:pic>
      <p:sp>
        <p:nvSpPr>
          <p:cNvPr id="10" name="Rectangle 42"/>
          <p:cNvSpPr/>
          <p:nvPr/>
        </p:nvSpPr>
        <p:spPr>
          <a:xfrm>
            <a:off x="395536" y="3068960"/>
            <a:ext cx="8496944" cy="3096344"/>
          </a:xfrm>
          <a:prstGeom prst="rect">
            <a:avLst/>
          </a:prstGeom>
          <a:solidFill>
            <a:schemeClr val="bg1">
              <a:alpha val="32000"/>
            </a:schemeClr>
          </a:solidFill>
          <a:ln w="25400" cmpd="sng">
            <a:noFill/>
            <a:miter lim="800000"/>
            <a:headEnd/>
            <a:tailEnd/>
          </a:ln>
        </p:spPr>
        <p:txBody>
          <a:bodyPr anchor="ctr"/>
          <a:lstStyle/>
          <a:p>
            <a:pPr algn="ctr" fontAlgn="ctr">
              <a:buClr>
                <a:srgbClr val="FF0000"/>
              </a:buClr>
              <a:buSzPct val="70000"/>
              <a:tabLst>
                <a:tab pos="723900" algn="l"/>
                <a:tab pos="1447800" algn="l"/>
              </a:tabLst>
            </a:pPr>
            <a:endParaRPr lang="en-US" sz="160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35696" y="620688"/>
            <a:ext cx="7056784" cy="2585323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读取命令行参数（服务器端口）和 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init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配置文件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AutoNum type="arabicPeriod" startAt="2"/>
            </a:pPr>
            <a:r>
              <a:rPr lang="en-US" altLang="zh-CN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Redis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数据库连接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AutoNum type="arabicPeriod" startAt="2"/>
            </a:pP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全局变量初始化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AutoNum type="arabicPeriod" startAt="2"/>
            </a:pP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加载 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Lua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脚本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AutoNum type="arabicPeriod" startAt="2"/>
            </a:pP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创建定时器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AutoNum type="arabicPeriod" startAt="2"/>
            </a:pP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启动游戏服务器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AutoNum type="arabicPeriod" startAt="2"/>
            </a:pP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开始监听网络连接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AutoNum type="arabicPeriod" startAt="2"/>
            </a:pP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循环调用遍历所有游戏桌子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AutoNum type="arabicPeriod"/>
            </a:pP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907704" y="116633"/>
            <a:ext cx="5760640" cy="432048"/>
          </a:xfrm>
        </p:spPr>
        <p:txBody>
          <a:bodyPr>
            <a:normAutofit/>
          </a:bodyPr>
          <a:lstStyle/>
          <a:p>
            <a:pPr algn="l"/>
            <a:r>
              <a:rPr lang="zh-CN" altLang="en-US" dirty="0" smtClean="0"/>
              <a:t>多线程控制</a:t>
            </a:r>
            <a:endParaRPr lang="zh-CN" altLang="en-US" dirty="0"/>
          </a:p>
        </p:txBody>
      </p:sp>
      <p:sp>
        <p:nvSpPr>
          <p:cNvPr id="10" name="Rectangle 42"/>
          <p:cNvSpPr/>
          <p:nvPr/>
        </p:nvSpPr>
        <p:spPr>
          <a:xfrm>
            <a:off x="323528" y="3284984"/>
            <a:ext cx="8568952" cy="2880320"/>
          </a:xfrm>
          <a:prstGeom prst="rect">
            <a:avLst/>
          </a:prstGeom>
          <a:solidFill>
            <a:schemeClr val="bg1">
              <a:alpha val="32000"/>
            </a:schemeClr>
          </a:solidFill>
          <a:ln w="25400" cmpd="sng">
            <a:noFill/>
            <a:miter lim="800000"/>
            <a:headEnd/>
            <a:tailEnd/>
          </a:ln>
        </p:spPr>
        <p:txBody>
          <a:bodyPr anchor="ctr"/>
          <a:lstStyle/>
          <a:p>
            <a:pPr algn="ctr" fontAlgn="ctr">
              <a:buClr>
                <a:srgbClr val="FF0000"/>
              </a:buClr>
              <a:buSzPct val="70000"/>
              <a:tabLst>
                <a:tab pos="723900" algn="l"/>
                <a:tab pos="1447800" algn="l"/>
              </a:tabLst>
            </a:pPr>
            <a:endParaRPr lang="en-US" sz="160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35696" y="620688"/>
            <a:ext cx="7056784" cy="2031325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主线程， 跑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lua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逻辑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AutoNum type="arabicPeriod"/>
            </a:pP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每个玩家连接是一个单独的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goroutine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myServer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AutoNum type="arabicPeriod"/>
            </a:pP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每个玩家连接单独的去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run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， 当发现有消息的时候， 先解包，然后传递给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lua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去执行逻辑，注意这里会加锁，因为主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lua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逻辑只有一个，如果主线程忙碌，那么就等待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AutoNum type="arabicPeriod"/>
            </a:pP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AutoNum type="arabicPeriod"/>
            </a:pP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Picture 4" descr="C:\Users\Administrator\Desktop\图片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1612" y="677082"/>
            <a:ext cx="1004660" cy="1009658"/>
          </a:xfrm>
          <a:prstGeom prst="rect">
            <a:avLst/>
          </a:prstGeom>
          <a:noFill/>
        </p:spPr>
      </p:pic>
      <p:pic>
        <p:nvPicPr>
          <p:cNvPr id="8" name="Picture 5" descr="C:\Users\Administrator\Desktop\图片4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5965" y="877194"/>
            <a:ext cx="585787" cy="57943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907704" y="116633"/>
            <a:ext cx="5760640" cy="432048"/>
          </a:xfrm>
        </p:spPr>
        <p:txBody>
          <a:bodyPr>
            <a:normAutofit/>
          </a:bodyPr>
          <a:lstStyle/>
          <a:p>
            <a:pPr algn="l"/>
            <a:r>
              <a:rPr lang="zh-CN" altLang="en-US" dirty="0" smtClean="0"/>
              <a:t>数据包的发送和接收</a:t>
            </a:r>
            <a:endParaRPr lang="zh-CN" altLang="en-US" dirty="0"/>
          </a:p>
        </p:txBody>
      </p:sp>
      <p:sp>
        <p:nvSpPr>
          <p:cNvPr id="10" name="Rectangle 42"/>
          <p:cNvSpPr/>
          <p:nvPr/>
        </p:nvSpPr>
        <p:spPr>
          <a:xfrm>
            <a:off x="323528" y="2492896"/>
            <a:ext cx="8568952" cy="3672408"/>
          </a:xfrm>
          <a:prstGeom prst="rect">
            <a:avLst/>
          </a:prstGeom>
          <a:solidFill>
            <a:schemeClr val="bg1">
              <a:alpha val="32000"/>
            </a:schemeClr>
          </a:solidFill>
          <a:ln w="25400" cmpd="sng">
            <a:noFill/>
            <a:miter lim="800000"/>
            <a:headEnd/>
            <a:tailEnd/>
          </a:ln>
        </p:spPr>
        <p:txBody>
          <a:bodyPr anchor="ctr"/>
          <a:lstStyle/>
          <a:p>
            <a:pPr algn="ctr" fontAlgn="ctr">
              <a:buClr>
                <a:srgbClr val="FF0000"/>
              </a:buClr>
              <a:buSzPct val="70000"/>
              <a:tabLst>
                <a:tab pos="723900" algn="l"/>
                <a:tab pos="1447800" algn="l"/>
              </a:tabLst>
            </a:pPr>
            <a:endParaRPr lang="en-US" sz="160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35696" y="620688"/>
            <a:ext cx="7056784" cy="1477328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前面说了，数据包的接收是每个玩家连接自己接收的，处理好排队传输到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lua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进行逻辑处理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AutoNum type="arabicPeriod"/>
            </a:pP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发送的时候，是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lua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主线程会传递消息给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go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， 然后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go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开启一个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gorountie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去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处理，包括生成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数据包，然后发送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AutoNum type="arabicPeriod"/>
            </a:pP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" name="Picture 6" descr="C:\Users\Administrator\Desktop\图片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686051"/>
            <a:ext cx="1009526" cy="1014757"/>
          </a:xfrm>
          <a:prstGeom prst="rect">
            <a:avLst/>
          </a:prstGeom>
          <a:noFill/>
        </p:spPr>
      </p:pic>
      <p:pic>
        <p:nvPicPr>
          <p:cNvPr id="12" name="Picture 7" descr="C:\Users\Administrator\Desktop\图片6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5594" y="784567"/>
            <a:ext cx="554038" cy="81121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907704" y="116633"/>
            <a:ext cx="5760640" cy="432048"/>
          </a:xfrm>
        </p:spPr>
        <p:txBody>
          <a:bodyPr>
            <a:normAutofit/>
          </a:bodyPr>
          <a:lstStyle/>
          <a:p>
            <a:pPr algn="l"/>
            <a:r>
              <a:rPr lang="zh-CN" altLang="en-US" dirty="0" smtClean="0"/>
              <a:t>数据包的拆包和粘包</a:t>
            </a:r>
            <a:endParaRPr lang="zh-CN" altLang="en-US" dirty="0"/>
          </a:p>
        </p:txBody>
      </p:sp>
      <p:sp>
        <p:nvSpPr>
          <p:cNvPr id="10" name="Rectangle 42"/>
          <p:cNvSpPr/>
          <p:nvPr/>
        </p:nvSpPr>
        <p:spPr>
          <a:xfrm>
            <a:off x="323528" y="2708920"/>
            <a:ext cx="8568952" cy="3456384"/>
          </a:xfrm>
          <a:prstGeom prst="rect">
            <a:avLst/>
          </a:prstGeom>
          <a:solidFill>
            <a:schemeClr val="bg1">
              <a:alpha val="32000"/>
            </a:schemeClr>
          </a:solidFill>
          <a:ln w="25400" cmpd="sng">
            <a:noFill/>
            <a:miter lim="800000"/>
            <a:headEnd/>
            <a:tailEnd/>
          </a:ln>
        </p:spPr>
        <p:txBody>
          <a:bodyPr anchor="ctr"/>
          <a:lstStyle/>
          <a:p>
            <a:pPr algn="ctr" fontAlgn="ctr">
              <a:buClr>
                <a:srgbClr val="FF0000"/>
              </a:buClr>
              <a:buSzPct val="70000"/>
              <a:tabLst>
                <a:tab pos="723900" algn="l"/>
                <a:tab pos="1447800" algn="l"/>
              </a:tabLst>
            </a:pPr>
            <a:endParaRPr lang="en-US" sz="160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35696" y="620688"/>
            <a:ext cx="7056784" cy="1477328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AutoNum type="arabicPeriod"/>
            </a:pP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网络传输为流，所以多个包容易在一起，将数据包拆开单个包进行处理，处理完一个再下一个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AutoNum type="arabicPeriod"/>
            </a:pP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如果包不完整， 那么就继续接收，接收下一段数据后，将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段数据粘在一起处理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Picture 4" descr="C:\Users\Administrator\Desktop\图片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1612" y="677082"/>
            <a:ext cx="1004660" cy="1009658"/>
          </a:xfrm>
          <a:prstGeom prst="rect">
            <a:avLst/>
          </a:prstGeom>
          <a:noFill/>
        </p:spPr>
      </p:pic>
      <p:pic>
        <p:nvPicPr>
          <p:cNvPr id="8" name="Picture 5" descr="C:\Users\Administrator\Desktop\图片4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5965" y="877194"/>
            <a:ext cx="585787" cy="57943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627784" y="2996952"/>
            <a:ext cx="5616624" cy="792088"/>
          </a:xfrm>
        </p:spPr>
        <p:txBody>
          <a:bodyPr>
            <a:noAutofit/>
          </a:bodyPr>
          <a:lstStyle/>
          <a:p>
            <a:pPr algn="l"/>
            <a:r>
              <a:rPr lang="en-US" altLang="zh-CN" sz="4000" dirty="0" err="1" smtClean="0"/>
              <a:t>Lua</a:t>
            </a:r>
            <a:r>
              <a:rPr lang="zh-CN" altLang="en-US" sz="4000" dirty="0" smtClean="0"/>
              <a:t>服务器架构说明</a:t>
            </a:r>
            <a:endParaRPr lang="zh-CN" altLang="en-US" sz="4000" dirty="0"/>
          </a:p>
        </p:txBody>
      </p:sp>
      <p:pic>
        <p:nvPicPr>
          <p:cNvPr id="2050" name="Picture 2" descr="C:\Users\Administrator\Desktop\图片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7600" y="880672"/>
            <a:ext cx="1008112" cy="1013335"/>
          </a:xfrm>
          <a:prstGeom prst="rect">
            <a:avLst/>
          </a:prstGeom>
          <a:noFill/>
        </p:spPr>
      </p:pic>
      <p:pic>
        <p:nvPicPr>
          <p:cNvPr id="2051" name="Picture 3" descr="C:\Users\Administrator\Desktop\图片5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7535" y="1052736"/>
            <a:ext cx="646113" cy="646113"/>
          </a:xfrm>
          <a:prstGeom prst="rect">
            <a:avLst/>
          </a:prstGeom>
          <a:noFill/>
        </p:spPr>
      </p:pic>
      <p:pic>
        <p:nvPicPr>
          <p:cNvPr id="2052" name="Picture 4" descr="C:\Users\Administrator\Desktop\图片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3231" y="2436800"/>
            <a:ext cx="1004660" cy="1009658"/>
          </a:xfrm>
          <a:prstGeom prst="rect">
            <a:avLst/>
          </a:prstGeom>
          <a:noFill/>
        </p:spPr>
      </p:pic>
      <p:pic>
        <p:nvPicPr>
          <p:cNvPr id="2053" name="Picture 5" descr="C:\Users\Administrator\Desktop\图片4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7584" y="2636912"/>
            <a:ext cx="585787" cy="579437"/>
          </a:xfrm>
          <a:prstGeom prst="rect">
            <a:avLst/>
          </a:prstGeom>
          <a:noFill/>
        </p:spPr>
      </p:pic>
      <p:pic>
        <p:nvPicPr>
          <p:cNvPr id="2054" name="Picture 6" descr="C:\Users\Administrator\Desktop\图片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3933056"/>
            <a:ext cx="1009526" cy="1014757"/>
          </a:xfrm>
          <a:prstGeom prst="rect">
            <a:avLst/>
          </a:prstGeom>
          <a:noFill/>
        </p:spPr>
      </p:pic>
      <p:pic>
        <p:nvPicPr>
          <p:cNvPr id="2055" name="Picture 7" descr="C:\Users\Administrator\Desktop\图片6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49610" y="4031572"/>
            <a:ext cx="554038" cy="811212"/>
          </a:xfrm>
          <a:prstGeom prst="rect">
            <a:avLst/>
          </a:prstGeom>
          <a:noFill/>
        </p:spPr>
      </p:pic>
      <p:sp>
        <p:nvSpPr>
          <p:cNvPr id="9" name="Rectangle 42"/>
          <p:cNvSpPr/>
          <p:nvPr/>
        </p:nvSpPr>
        <p:spPr>
          <a:xfrm>
            <a:off x="2123728" y="2420888"/>
            <a:ext cx="5878286" cy="1825125"/>
          </a:xfrm>
          <a:prstGeom prst="rect">
            <a:avLst/>
          </a:prstGeom>
          <a:solidFill>
            <a:schemeClr val="bg1">
              <a:alpha val="32000"/>
            </a:schemeClr>
          </a:solidFill>
          <a:ln w="25400" cmpd="sng">
            <a:noFill/>
            <a:miter lim="800000"/>
            <a:headEnd/>
            <a:tailEnd/>
          </a:ln>
        </p:spPr>
        <p:txBody>
          <a:bodyPr anchor="ctr"/>
          <a:lstStyle/>
          <a:p>
            <a:pPr algn="ctr" fontAlgn="ctr">
              <a:buClr>
                <a:srgbClr val="FF0000"/>
              </a:buClr>
              <a:buSzPct val="70000"/>
              <a:tabLst>
                <a:tab pos="723900" algn="l"/>
                <a:tab pos="1447800" algn="l"/>
              </a:tabLst>
            </a:pPr>
            <a:endParaRPr lang="en-US" sz="320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907704" y="116633"/>
            <a:ext cx="5760640" cy="432048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 err="1" smtClean="0"/>
              <a:t>Lua</a:t>
            </a:r>
            <a:r>
              <a:rPr lang="zh-CN" altLang="en-US" dirty="0" smtClean="0"/>
              <a:t> 游戏管理器</a:t>
            </a:r>
            <a:endParaRPr lang="zh-CN" altLang="en-US" dirty="0"/>
          </a:p>
        </p:txBody>
      </p:sp>
      <p:pic>
        <p:nvPicPr>
          <p:cNvPr id="2050" name="Picture 2" descr="C:\Users\Administrator\Desktop\图片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3633" y="664648"/>
            <a:ext cx="1008112" cy="1013335"/>
          </a:xfrm>
          <a:prstGeom prst="rect">
            <a:avLst/>
          </a:prstGeom>
          <a:noFill/>
        </p:spPr>
      </p:pic>
      <p:pic>
        <p:nvPicPr>
          <p:cNvPr id="2051" name="Picture 3" descr="C:\Users\Administrator\Desktop\图片5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836712"/>
            <a:ext cx="646113" cy="646113"/>
          </a:xfrm>
          <a:prstGeom prst="rect">
            <a:avLst/>
          </a:prstGeom>
          <a:noFill/>
        </p:spPr>
      </p:pic>
      <p:sp>
        <p:nvSpPr>
          <p:cNvPr id="10" name="Rectangle 42"/>
          <p:cNvSpPr/>
          <p:nvPr/>
        </p:nvSpPr>
        <p:spPr>
          <a:xfrm>
            <a:off x="395536" y="2060848"/>
            <a:ext cx="8496944" cy="4104456"/>
          </a:xfrm>
          <a:prstGeom prst="rect">
            <a:avLst/>
          </a:prstGeom>
          <a:solidFill>
            <a:schemeClr val="bg1">
              <a:alpha val="32000"/>
            </a:schemeClr>
          </a:solidFill>
          <a:ln w="25400" cmpd="sng">
            <a:noFill/>
            <a:miter lim="800000"/>
            <a:headEnd/>
            <a:tailEnd/>
          </a:ln>
        </p:spPr>
        <p:txBody>
          <a:bodyPr anchor="ctr"/>
          <a:lstStyle/>
          <a:p>
            <a:pPr algn="ctr" fontAlgn="ctr">
              <a:buClr>
                <a:srgbClr val="FF0000"/>
              </a:buClr>
              <a:buSzPct val="70000"/>
              <a:tabLst>
                <a:tab pos="723900" algn="l"/>
                <a:tab pos="1447800" algn="l"/>
              </a:tabLst>
            </a:pP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游戏：</a:t>
            </a:r>
            <a:endParaRPr lang="en-US" altLang="zh-CN" sz="16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ea"/>
            </a:endParaRPr>
          </a:p>
          <a:p>
            <a:pPr algn="ctr" fontAlgn="ctr">
              <a:buClr>
                <a:srgbClr val="FF0000"/>
              </a:buClr>
              <a:buSzPct val="70000"/>
              <a:tabLst>
                <a:tab pos="723900" algn="l"/>
                <a:tab pos="1447800" algn="l"/>
              </a:tabLst>
            </a:pP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成员变量</a:t>
            </a:r>
            <a:r>
              <a:rPr lang="en-US" altLang="zh-CN" sz="1600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AllTableList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，掌握该游戏所有的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桌子</a:t>
            </a:r>
            <a:endParaRPr lang="en-US" altLang="zh-CN" sz="16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fontAlgn="ctr">
              <a:buClr>
                <a:srgbClr val="FF0000"/>
              </a:buClr>
              <a:buSzPct val="70000"/>
              <a:tabLst>
                <a:tab pos="723900" algn="l"/>
                <a:tab pos="1447800" algn="l"/>
              </a:tabLst>
            </a:pPr>
            <a:r>
              <a:rPr lang="en-US" altLang="zh-CN" sz="1600" dirty="0" err="1" smtClean="0">
                <a:solidFill>
                  <a:schemeClr val="bg1"/>
                </a:solidFill>
              </a:rPr>
              <a:t>GoRunTableAllList</a:t>
            </a:r>
            <a:r>
              <a:rPr lang="en-US" altLang="zh-CN" sz="1600" dirty="0" smtClean="0">
                <a:solidFill>
                  <a:schemeClr val="bg1"/>
                </a:solidFill>
              </a:rPr>
              <a:t>,</a:t>
            </a:r>
            <a:r>
              <a:rPr lang="zh-CN" altLang="en-US" sz="1600" dirty="0" smtClean="0">
                <a:solidFill>
                  <a:schemeClr val="bg1"/>
                </a:solidFill>
              </a:rPr>
              <a:t>掌握该游戏所有桌子的</a:t>
            </a:r>
            <a:r>
              <a:rPr lang="en-US" altLang="zh-CN" sz="1600" dirty="0" smtClean="0">
                <a:solidFill>
                  <a:schemeClr val="bg1"/>
                </a:solidFill>
              </a:rPr>
              <a:t>run</a:t>
            </a:r>
            <a:r>
              <a:rPr lang="zh-CN" altLang="en-US" sz="1600" dirty="0" smtClean="0">
                <a:solidFill>
                  <a:schemeClr val="bg1"/>
                </a:solidFill>
              </a:rPr>
              <a:t>函数，用于主循环循环遍历用</a:t>
            </a:r>
            <a:endParaRPr lang="en-US" altLang="zh-CN" sz="16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fontAlgn="ctr">
              <a:buClr>
                <a:srgbClr val="FF0000"/>
              </a:buClr>
              <a:buSzPct val="70000"/>
              <a:tabLst>
                <a:tab pos="723900" algn="l"/>
                <a:tab pos="1447800" algn="l"/>
              </a:tabLst>
            </a:pPr>
            <a:endParaRPr lang="en-US" sz="16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ea"/>
            </a:endParaRPr>
          </a:p>
          <a:p>
            <a:pPr algn="ctr" fontAlgn="ctr">
              <a:buClr>
                <a:srgbClr val="FF0000"/>
              </a:buClr>
              <a:buSzPct val="70000"/>
              <a:tabLst>
                <a:tab pos="723900" algn="l"/>
                <a:tab pos="1447800" algn="l"/>
              </a:tabLst>
            </a:pP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桌子：</a:t>
            </a:r>
            <a:endParaRPr lang="en-US" altLang="zh-CN" sz="16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ea"/>
            </a:endParaRPr>
          </a:p>
          <a:p>
            <a:pPr algn="ctr" fontAlgn="ctr">
              <a:buClr>
                <a:srgbClr val="FF0000"/>
              </a:buClr>
              <a:buSzPct val="70000"/>
              <a:tabLst>
                <a:tab pos="723900" algn="l"/>
                <a:tab pos="1447800" algn="l"/>
              </a:tabLst>
            </a:pPr>
            <a:r>
              <a:rPr lang="en-US" altLang="zh-CN" sz="1600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UserSeatArray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， 掌握所有椅子</a:t>
            </a:r>
            <a:endParaRPr lang="en-US" altLang="zh-CN" sz="16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fontAlgn="ctr">
              <a:buClr>
                <a:srgbClr val="FF0000"/>
              </a:buClr>
              <a:buSzPct val="70000"/>
              <a:tabLst>
                <a:tab pos="723900" algn="l"/>
                <a:tab pos="1447800" algn="l"/>
              </a:tabLst>
            </a:pPr>
            <a:r>
              <a:rPr lang="en-US" altLang="zh-CN" sz="1600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FishArray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， 所有鱼</a:t>
            </a:r>
            <a:endParaRPr lang="en-US" altLang="zh-CN" sz="16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fontAlgn="ctr">
              <a:buClr>
                <a:srgbClr val="FF0000"/>
              </a:buClr>
              <a:buSzPct val="70000"/>
              <a:tabLst>
                <a:tab pos="723900" algn="l"/>
                <a:tab pos="1447800" algn="l"/>
              </a:tabLst>
            </a:pPr>
            <a:r>
              <a:rPr lang="en-US" altLang="zh-CN" sz="1600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BulletArray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，所有子弹</a:t>
            </a:r>
            <a:endParaRPr lang="en-US" altLang="zh-CN" sz="16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fontAlgn="ctr">
              <a:buClr>
                <a:srgbClr val="FF0000"/>
              </a:buClr>
              <a:buSzPct val="70000"/>
              <a:tabLst>
                <a:tab pos="723900" algn="l"/>
                <a:tab pos="1447800" algn="l"/>
              </a:tabLst>
            </a:pPr>
            <a:r>
              <a:rPr lang="en-US" altLang="zh-CN" sz="1600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DistributeArray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， 生成鱼信息</a:t>
            </a:r>
            <a:endParaRPr lang="en-US" altLang="zh-CN" sz="16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fontAlgn="ctr">
              <a:buClr>
                <a:srgbClr val="FF0000"/>
              </a:buClr>
              <a:buSzPct val="70000"/>
              <a:tabLst>
                <a:tab pos="723900" algn="l"/>
                <a:tab pos="1447800" algn="l"/>
              </a:tabLst>
            </a:pPr>
            <a:r>
              <a:rPr lang="en-US" altLang="zh-CN" sz="1600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BossDistributeArray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， 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boss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鱼生成信息</a:t>
            </a:r>
            <a:endParaRPr lang="en-US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35696" y="620688"/>
            <a:ext cx="7056784" cy="646331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全局</a:t>
            </a:r>
            <a:r>
              <a:rPr lang="en-US" altLang="zh-CN" i="1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AllGamesList</a:t>
            </a:r>
            <a:r>
              <a:rPr lang="zh-CN" altLang="en-US" i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，掌握所有游戏</a:t>
            </a:r>
            <a:endParaRPr lang="en-US" altLang="zh-CN" i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AutoNum type="arabicPeriod"/>
            </a:pPr>
            <a:r>
              <a:rPr lang="zh-CN" altLang="en-US" i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全局</a:t>
            </a:r>
            <a:r>
              <a:rPr lang="en-US" altLang="zh-CN" i="1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AllPlayerList</a:t>
            </a:r>
            <a:r>
              <a:rPr lang="zh-CN" altLang="en-US" i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，掌握所有玩家列表</a:t>
            </a:r>
            <a:endParaRPr lang="en-US" altLang="zh-CN" i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907704" y="116633"/>
            <a:ext cx="5760640" cy="432048"/>
          </a:xfrm>
        </p:spPr>
        <p:txBody>
          <a:bodyPr>
            <a:normAutofit/>
          </a:bodyPr>
          <a:lstStyle/>
          <a:p>
            <a:pPr algn="l"/>
            <a:r>
              <a:rPr lang="zh-CN" altLang="en-US" dirty="0" smtClean="0"/>
              <a:t>网络处理</a:t>
            </a:r>
            <a:endParaRPr lang="zh-CN" altLang="en-US" dirty="0"/>
          </a:p>
        </p:txBody>
      </p:sp>
      <p:sp>
        <p:nvSpPr>
          <p:cNvPr id="10" name="Rectangle 42"/>
          <p:cNvSpPr/>
          <p:nvPr/>
        </p:nvSpPr>
        <p:spPr>
          <a:xfrm>
            <a:off x="323528" y="2492896"/>
            <a:ext cx="8568952" cy="3672408"/>
          </a:xfrm>
          <a:prstGeom prst="rect">
            <a:avLst/>
          </a:prstGeom>
          <a:solidFill>
            <a:schemeClr val="bg1">
              <a:alpha val="32000"/>
            </a:schemeClr>
          </a:solidFill>
          <a:ln w="25400" cmpd="sng">
            <a:noFill/>
            <a:miter lim="800000"/>
            <a:headEnd/>
            <a:tailEnd/>
          </a:ln>
        </p:spPr>
        <p:txBody>
          <a:bodyPr anchor="ctr"/>
          <a:lstStyle/>
          <a:p>
            <a:pPr algn="ctr" fontAlgn="ctr">
              <a:buClr>
                <a:srgbClr val="FF0000"/>
              </a:buClr>
              <a:buSzPct val="70000"/>
              <a:tabLst>
                <a:tab pos="723900" algn="l"/>
                <a:tab pos="1447800" algn="l"/>
              </a:tabLst>
            </a:pPr>
            <a:r>
              <a:rPr lang="en-US" altLang="zh-CN" sz="1600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/Games</a:t>
            </a:r>
            <a:r>
              <a:rPr lang="zh-CN" altLang="en-US" sz="1600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游戏逻辑</a:t>
            </a:r>
            <a:endParaRPr lang="en-US" altLang="zh-CN" sz="1600" dirty="0" smtClean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  <a:p>
            <a:pPr algn="ctr" fontAlgn="ctr">
              <a:buClr>
                <a:srgbClr val="FF0000"/>
              </a:buClr>
              <a:buSzPct val="70000"/>
              <a:tabLst>
                <a:tab pos="723900" algn="l"/>
                <a:tab pos="1447800" algn="l"/>
              </a:tabLst>
            </a:pPr>
            <a:r>
              <a:rPr lang="en-US" altLang="zh-CN" sz="1600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BY/</a:t>
            </a:r>
            <a:r>
              <a:rPr lang="en-US" altLang="zh-CN" sz="1600" dirty="0" err="1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byTable</a:t>
            </a:r>
            <a:r>
              <a:rPr lang="en-US" altLang="zh-CN" sz="1600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 </a:t>
            </a:r>
            <a:r>
              <a:rPr lang="zh-CN" altLang="en-US" sz="1600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桌子逻辑</a:t>
            </a:r>
            <a:endParaRPr lang="en-US" altLang="zh-CN" sz="1600" dirty="0" smtClean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  <a:p>
            <a:pPr algn="ctr" fontAlgn="ctr">
              <a:buClr>
                <a:srgbClr val="FF0000"/>
              </a:buClr>
              <a:buSzPct val="70000"/>
              <a:tabLst>
                <a:tab pos="723900" algn="l"/>
                <a:tab pos="1447800" algn="l"/>
              </a:tabLst>
            </a:pPr>
            <a:r>
              <a:rPr lang="en-US" altLang="zh-CN" sz="1600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BY/</a:t>
            </a:r>
            <a:r>
              <a:rPr lang="en-US" altLang="zh-CN" sz="1600" dirty="0" err="1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byBullet</a:t>
            </a:r>
            <a:r>
              <a:rPr lang="en-US" altLang="zh-CN" sz="1600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 </a:t>
            </a:r>
            <a:r>
              <a:rPr lang="zh-CN" altLang="en-US" sz="1600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子弹逻辑</a:t>
            </a:r>
            <a:endParaRPr lang="en-US" altLang="zh-CN" sz="1600" dirty="0" smtClean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  <a:p>
            <a:pPr algn="ctr" fontAlgn="ctr">
              <a:buClr>
                <a:srgbClr val="FF0000"/>
              </a:buClr>
              <a:buSzPct val="70000"/>
              <a:tabLst>
                <a:tab pos="723900" algn="l"/>
                <a:tab pos="1447800" algn="l"/>
              </a:tabLst>
            </a:pPr>
            <a:r>
              <a:rPr lang="en-US" altLang="zh-CN" sz="1600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BY/</a:t>
            </a:r>
            <a:r>
              <a:rPr lang="en-US" altLang="zh-CN" sz="1600" dirty="0" err="1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byFish</a:t>
            </a:r>
            <a:r>
              <a:rPr lang="en-US" altLang="zh-CN" sz="1600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 </a:t>
            </a:r>
            <a:r>
              <a:rPr lang="zh-CN" altLang="en-US" sz="1600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鱼逻辑</a:t>
            </a:r>
            <a:endParaRPr lang="en-US" altLang="zh-CN" sz="1600" dirty="0" smtClean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  <a:p>
            <a:pPr algn="ctr" fontAlgn="ctr">
              <a:buClr>
                <a:srgbClr val="FF0000"/>
              </a:buClr>
              <a:buSzPct val="70000"/>
              <a:tabLst>
                <a:tab pos="723900" algn="l"/>
                <a:tab pos="1447800" algn="l"/>
              </a:tabLst>
            </a:pPr>
            <a:r>
              <a:rPr lang="en-US" altLang="zh-CN" sz="1600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BY/</a:t>
            </a:r>
            <a:r>
              <a:rPr lang="en-US" altLang="zh-CN" sz="1600" dirty="0" err="1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byFishDistribute</a:t>
            </a:r>
            <a:r>
              <a:rPr lang="en-US" altLang="zh-CN" sz="1600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 </a:t>
            </a:r>
            <a:r>
              <a:rPr lang="zh-CN" altLang="en-US" sz="1600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生成鱼逻辑</a:t>
            </a:r>
            <a:endParaRPr lang="en-US" altLang="zh-CN" sz="1600" dirty="0" smtClean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  <a:p>
            <a:pPr algn="ctr" fontAlgn="ctr">
              <a:buClr>
                <a:srgbClr val="FF0000"/>
              </a:buClr>
              <a:buSzPct val="70000"/>
              <a:tabLst>
                <a:tab pos="723900" algn="l"/>
                <a:tab pos="1447800" algn="l"/>
              </a:tabLst>
            </a:pPr>
            <a:endParaRPr lang="en-US" sz="160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35696" y="620688"/>
            <a:ext cx="7056784" cy="1754326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NetWork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目录下面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AutoNum type="arabicPeriod"/>
            </a:pP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network.lua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是根据主命令，子命令进行分支处理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AutoNum type="arabicPeriod"/>
            </a:pPr>
            <a:r>
              <a:rPr lang="en-US" altLang="zh-CN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gamelogin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是登录相关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AutoNum type="arabicPeriod"/>
            </a:pPr>
            <a:r>
              <a:rPr lang="en-US" altLang="zh-CN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gamefire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是捕鱼相关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AutoNum type="arabicPeriod"/>
            </a:pP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/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" name="Picture 6" descr="C:\Users\Administrator\Desktop\图片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686051"/>
            <a:ext cx="1009526" cy="1014757"/>
          </a:xfrm>
          <a:prstGeom prst="rect">
            <a:avLst/>
          </a:prstGeom>
          <a:noFill/>
        </p:spPr>
      </p:pic>
      <p:pic>
        <p:nvPicPr>
          <p:cNvPr id="12" name="Picture 7" descr="C:\Users\Administrator\Desktop\图片6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5594" y="784567"/>
            <a:ext cx="554038" cy="81121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344</Words>
  <Application>Microsoft Office PowerPoint</Application>
  <PresentationFormat>全屏显示(4:3)</PresentationFormat>
  <Paragraphs>45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主题</vt:lpstr>
      <vt:lpstr>go服务器架构说明</vt:lpstr>
      <vt:lpstr>服务器启动顺序</vt:lpstr>
      <vt:lpstr>多线程控制</vt:lpstr>
      <vt:lpstr>数据包的发送和接收</vt:lpstr>
      <vt:lpstr>数据包的拆包和粘包</vt:lpstr>
      <vt:lpstr>Lua服务器架构说明</vt:lpstr>
      <vt:lpstr>Lua 游戏管理器</vt:lpstr>
      <vt:lpstr>网络处理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Sky123.Org</cp:lastModifiedBy>
  <cp:revision>20</cp:revision>
  <dcterms:created xsi:type="dcterms:W3CDTF">2018-11-28T06:52:56Z</dcterms:created>
  <dcterms:modified xsi:type="dcterms:W3CDTF">2018-11-29T05:44:48Z</dcterms:modified>
</cp:coreProperties>
</file>