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sldIdLst>
    <p:sldId id="256" r:id="rId2"/>
    <p:sldId id="258" r:id="rId3"/>
    <p:sldId id="306" r:id="rId4"/>
    <p:sldId id="303" r:id="rId5"/>
    <p:sldId id="304" r:id="rId6"/>
    <p:sldId id="319" r:id="rId7"/>
    <p:sldId id="320" r:id="rId8"/>
    <p:sldId id="322" r:id="rId9"/>
    <p:sldId id="313" r:id="rId10"/>
    <p:sldId id="315" r:id="rId11"/>
    <p:sldId id="305" r:id="rId12"/>
    <p:sldId id="323" r:id="rId13"/>
    <p:sldId id="324" r:id="rId14"/>
    <p:sldId id="325" r:id="rId15"/>
    <p:sldId id="327" r:id="rId16"/>
    <p:sldId id="32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3" autoAdjust="0"/>
    <p:restoredTop sz="86429" autoAdjust="0"/>
  </p:normalViewPr>
  <p:slideViewPr>
    <p:cSldViewPr snapToGrid="0">
      <p:cViewPr varScale="1">
        <p:scale>
          <a:sx n="72" d="100"/>
          <a:sy n="72" d="100"/>
        </p:scale>
        <p:origin x="1517" y="67"/>
      </p:cViewPr>
      <p:guideLst/>
    </p:cSldViewPr>
  </p:slideViewPr>
  <p:outlineViewPr>
    <p:cViewPr>
      <p:scale>
        <a:sx n="33" d="100"/>
        <a:sy n="33" d="100"/>
      </p:scale>
      <p:origin x="0" y="-246"/>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87347-6A77-44BB-B627-85E218916BB1}" type="datetimeFigureOut">
              <a:rPr lang="en-US" smtClean="0"/>
              <a:t>3/20/2022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B2C8A-B909-440D-9400-6EE6C5A84DF9}" type="slidenum">
              <a:rPr lang="en-US" smtClean="0"/>
              <a:t>‹#›</a:t>
            </a:fld>
            <a:endParaRPr lang="en-US" dirty="0"/>
          </a:p>
        </p:txBody>
      </p:sp>
    </p:spTree>
    <p:extLst>
      <p:ext uri="{BB962C8B-B14F-4D97-AF65-F5344CB8AC3E}">
        <p14:creationId xmlns:p14="http://schemas.microsoft.com/office/powerpoint/2010/main" val="252953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BB2C8A-B909-440D-9400-6EE6C5A84DF9}" type="slidenum">
              <a:rPr lang="en-US" smtClean="0"/>
              <a:t>1</a:t>
            </a:fld>
            <a:endParaRPr lang="en-US" dirty="0"/>
          </a:p>
        </p:txBody>
      </p:sp>
    </p:spTree>
    <p:extLst>
      <p:ext uri="{BB962C8B-B14F-4D97-AF65-F5344CB8AC3E}">
        <p14:creationId xmlns:p14="http://schemas.microsoft.com/office/powerpoint/2010/main" val="1160498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450" descr="mason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300038"/>
            <a:ext cx="1419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Rectangle 492"/>
          <p:cNvSpPr>
            <a:spLocks noChangeArrowheads="1"/>
          </p:cNvSpPr>
          <p:nvPr/>
        </p:nvSpPr>
        <p:spPr bwMode="auto">
          <a:xfrm>
            <a:off x="130175" y="6134100"/>
            <a:ext cx="8883650"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dirty="0"/>
          </a:p>
        </p:txBody>
      </p:sp>
      <p:sp>
        <p:nvSpPr>
          <p:cNvPr id="3074" name="Rectangle 2"/>
          <p:cNvSpPr>
            <a:spLocks noGrp="1" noChangeArrowheads="1"/>
          </p:cNvSpPr>
          <p:nvPr>
            <p:ph type="ctrTitle"/>
          </p:nvPr>
        </p:nvSpPr>
        <p:spPr>
          <a:xfrm>
            <a:off x="685800" y="1781175"/>
            <a:ext cx="7772400" cy="1470025"/>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1371600" y="3778250"/>
            <a:ext cx="6392863" cy="2279650"/>
          </a:xfrm>
        </p:spPr>
        <p:txBody>
          <a:bodyPr/>
          <a:lstStyle>
            <a:lvl1pPr marL="0" indent="0" algn="ctr">
              <a:buFontTx/>
              <a:buNone/>
              <a:defRPr/>
            </a:lvl1pPr>
          </a:lstStyle>
          <a:p>
            <a:r>
              <a:rPr lang="en-US"/>
              <a:t>Click to edit Master subtitle style</a:t>
            </a:r>
          </a:p>
        </p:txBody>
      </p:sp>
      <p:sp>
        <p:nvSpPr>
          <p:cNvPr id="255" name="Rectangle 4"/>
          <p:cNvSpPr>
            <a:spLocks noGrp="1" noChangeArrowheads="1"/>
          </p:cNvSpPr>
          <p:nvPr>
            <p:ph type="dt" sz="half" idx="10"/>
          </p:nvPr>
        </p:nvSpPr>
        <p:spPr>
          <a:xfrm>
            <a:off x="457200" y="6245225"/>
            <a:ext cx="2133600" cy="476250"/>
          </a:xfrm>
        </p:spPr>
        <p:txBody>
          <a:bodyPr/>
          <a:lstStyle>
            <a:lvl1pPr>
              <a:defRPr smtClean="0"/>
            </a:lvl1pPr>
          </a:lstStyle>
          <a:p>
            <a:fld id="{1AB66B5C-F56A-4B56-92F5-47DF5BFBDB97}" type="datetime1">
              <a:rPr lang="en-US" smtClean="0"/>
              <a:t>3/20/2022</a:t>
            </a:fld>
            <a:endParaRPr lang="en-US" dirty="0"/>
          </a:p>
        </p:txBody>
      </p:sp>
      <p:sp>
        <p:nvSpPr>
          <p:cNvPr id="256" name="Rectangle 5"/>
          <p:cNvSpPr>
            <a:spLocks noGrp="1" noChangeArrowheads="1"/>
          </p:cNvSpPr>
          <p:nvPr>
            <p:ph type="ftr" sz="quarter" idx="11"/>
          </p:nvPr>
        </p:nvSpPr>
        <p:spPr/>
        <p:txBody>
          <a:bodyPr/>
          <a:lstStyle>
            <a:lvl1pPr>
              <a:defRPr smtClean="0"/>
            </a:lvl1pPr>
          </a:lstStyle>
          <a:p>
            <a:endParaRPr lang="en-US" dirty="0"/>
          </a:p>
        </p:txBody>
      </p:sp>
      <p:sp>
        <p:nvSpPr>
          <p:cNvPr id="257" name="Rectangle 6"/>
          <p:cNvSpPr>
            <a:spLocks noGrp="1" noChangeArrowheads="1"/>
          </p:cNvSpPr>
          <p:nvPr>
            <p:ph type="sldNum" sz="quarter" idx="12"/>
          </p:nvPr>
        </p:nvSpPr>
        <p:spPr>
          <a:xfrm>
            <a:off x="6553200" y="6245225"/>
            <a:ext cx="2133600" cy="476250"/>
          </a:xfrm>
        </p:spPr>
        <p:txBody>
          <a:bodyPr/>
          <a:lstStyle>
            <a:lvl1pPr>
              <a:defRPr smtClean="0"/>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2955114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C0D3C56C-36A0-4721-89A0-B362C5521B23}" type="datetime1">
              <a:rPr lang="en-US" smtClean="0"/>
              <a:t>3/20/2022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272812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4638"/>
            <a:ext cx="19431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38"/>
            <a:ext cx="56769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D51B16B5-1C53-4B63-A32C-CE4DB746B3E8}" type="datetime1">
              <a:rPr lang="en-US" smtClean="0"/>
              <a:t>3/20/2022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217090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06914947-32E3-48C6-A1C7-321F4DC05F65}" type="datetime1">
              <a:rPr lang="en-US" smtClean="0"/>
              <a:t>3/20/2022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171962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A49C3A6B-D859-421E-8220-982490E404F5}" type="datetime1">
              <a:rPr lang="en-US" smtClean="0"/>
              <a:t>3/20/2022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3406094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447800"/>
            <a:ext cx="38100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447800"/>
            <a:ext cx="38100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2094930C-C9AF-4CD4-83B2-AB98F537ADCD}" type="datetime1">
              <a:rPr lang="en-US" smtClean="0"/>
              <a:t>3/20/2022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193749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9305F56D-A73C-4FCD-8867-D5B00074B11F}" type="datetime1">
              <a:rPr lang="en-US" smtClean="0"/>
              <a:t>3/20/2022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126166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4F12C83D-619D-4ABB-B6B4-49683F4FB9FA}" type="datetime1">
              <a:rPr lang="en-US" smtClean="0"/>
              <a:t>3/20/2022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187175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9CD19E5-565B-4DAE-858B-80758E163D45}" type="datetime1">
              <a:rPr lang="en-US" smtClean="0"/>
              <a:t>3/20/2022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323295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D087EE01-C34F-4413-ABB2-BD093C88CAEF}" type="datetime1">
              <a:rPr lang="en-US" smtClean="0"/>
              <a:t>3/20/2022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321300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2897945B-F0BB-482C-83A1-D9BFC114BDFA}" type="datetime1">
              <a:rPr lang="en-US" smtClean="0"/>
              <a:t>3/20/2022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231010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274638"/>
            <a:ext cx="77724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914400" y="1447800"/>
            <a:ext cx="77724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58850" y="6245225"/>
            <a:ext cx="186531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mn-lt"/>
              </a:defRPr>
            </a:lvl1pPr>
          </a:lstStyle>
          <a:p>
            <a:fld id="{E898959E-E471-43FB-B910-88C7DAD05B2A}" type="datetime1">
              <a:rPr lang="en-US" smtClean="0"/>
              <a:t>3/20/2022</a:t>
            </a:fld>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endParaRPr lang="en-US" dirty="0"/>
          </a:p>
        </p:txBody>
      </p:sp>
      <p:sp>
        <p:nvSpPr>
          <p:cNvPr id="1030" name="Rectangle 6"/>
          <p:cNvSpPr>
            <a:spLocks noGrp="1" noChangeArrowheads="1"/>
          </p:cNvSpPr>
          <p:nvPr>
            <p:ph type="sldNum" sz="quarter" idx="4"/>
          </p:nvPr>
        </p:nvSpPr>
        <p:spPr bwMode="auto">
          <a:xfrm>
            <a:off x="6394450" y="6245225"/>
            <a:ext cx="22923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fld id="{4577FE26-ACD1-4964-932B-823877B1C5B5}" type="slidenum">
              <a:rPr lang="en-US" smtClean="0"/>
              <a:t>‹#›</a:t>
            </a:fld>
            <a:endParaRPr lang="en-US" dirty="0"/>
          </a:p>
        </p:txBody>
      </p:sp>
      <p:sp>
        <p:nvSpPr>
          <p:cNvPr id="1032" name="Rectangle 8"/>
          <p:cNvSpPr>
            <a:spLocks noChangeArrowheads="1"/>
          </p:cNvSpPr>
          <p:nvPr/>
        </p:nvSpPr>
        <p:spPr bwMode="auto">
          <a:xfrm>
            <a:off x="18770" y="274638"/>
            <a:ext cx="42863"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dirty="0"/>
          </a:p>
        </p:txBody>
      </p:sp>
      <p:sp>
        <p:nvSpPr>
          <p:cNvPr id="1156" name="Rectangle 132"/>
          <p:cNvSpPr>
            <a:spLocks noChangeArrowheads="1"/>
          </p:cNvSpPr>
          <p:nvPr/>
        </p:nvSpPr>
        <p:spPr bwMode="auto">
          <a:xfrm flipV="1">
            <a:off x="62754" y="1030288"/>
            <a:ext cx="9186114" cy="46038"/>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dirty="0"/>
          </a:p>
        </p:txBody>
      </p:sp>
    </p:spTree>
    <p:extLst>
      <p:ext uri="{BB962C8B-B14F-4D97-AF65-F5344CB8AC3E}">
        <p14:creationId xmlns:p14="http://schemas.microsoft.com/office/powerpoint/2010/main" val="52661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bqwWJpaIm8M" TargetMode="External"/><Relationship Id="rId2" Type="http://schemas.openxmlformats.org/officeDocument/2006/relationships/hyperlink" Target="https://youtu.be/K9fKttKmz8A" TargetMode="External"/><Relationship Id="rId1" Type="http://schemas.openxmlformats.org/officeDocument/2006/relationships/slideLayout" Target="../slideLayouts/slideLayout2.xml"/><Relationship Id="rId6" Type="http://schemas.openxmlformats.org/officeDocument/2006/relationships/hyperlink" Target="https://youtu.be/Lhno4T53vcg" TargetMode="External"/><Relationship Id="rId5" Type="http://schemas.openxmlformats.org/officeDocument/2006/relationships/hyperlink" Target="https://youtu.be/utdjEH5M6HU" TargetMode="External"/><Relationship Id="rId4" Type="http://schemas.openxmlformats.org/officeDocument/2006/relationships/hyperlink" Target="https://youtu.be/UmUiu59e17Q"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Heuristic Algorithms Course</a:t>
            </a:r>
          </a:p>
        </p:txBody>
      </p:sp>
      <p:sp>
        <p:nvSpPr>
          <p:cNvPr id="3" name="Subtitle 2"/>
          <p:cNvSpPr>
            <a:spLocks noGrp="1"/>
          </p:cNvSpPr>
          <p:nvPr>
            <p:ph type="subTitle" idx="1"/>
          </p:nvPr>
        </p:nvSpPr>
        <p:spPr>
          <a:xfrm>
            <a:off x="446565" y="3448637"/>
            <a:ext cx="8272130" cy="2279650"/>
          </a:xfrm>
        </p:spPr>
        <p:txBody>
          <a:bodyPr/>
          <a:lstStyle/>
          <a:p>
            <a:r>
              <a:rPr lang="en-US" dirty="0" smtClean="0"/>
              <a:t>Joe Wilck</a:t>
            </a:r>
            <a:endParaRPr lang="en-US" dirty="0"/>
          </a:p>
          <a:p>
            <a:r>
              <a:rPr lang="en-US" dirty="0"/>
              <a:t>BUAD 5042 Heuristic </a:t>
            </a:r>
            <a:r>
              <a:rPr lang="en-US" dirty="0" smtClean="0"/>
              <a:t>Algorithms</a:t>
            </a:r>
          </a:p>
          <a:p>
            <a:r>
              <a:rPr lang="en-US" dirty="0" smtClean="0"/>
              <a:t>*Note, much of this course is based on Prof. Jim Bradley’s notes,  assignments, etc.</a:t>
            </a:r>
            <a:endParaRPr lang="en-US" dirty="0"/>
          </a:p>
        </p:txBody>
      </p:sp>
    </p:spTree>
    <p:extLst>
      <p:ext uri="{BB962C8B-B14F-4D97-AF65-F5344CB8AC3E}">
        <p14:creationId xmlns:p14="http://schemas.microsoft.com/office/powerpoint/2010/main" val="29291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Course</a:t>
            </a:r>
          </a:p>
        </p:txBody>
      </p:sp>
      <p:sp>
        <p:nvSpPr>
          <p:cNvPr id="3" name="Content Placeholder 2"/>
          <p:cNvSpPr>
            <a:spLocks noGrp="1"/>
          </p:cNvSpPr>
          <p:nvPr>
            <p:ph idx="1"/>
          </p:nvPr>
        </p:nvSpPr>
        <p:spPr/>
        <p:txBody>
          <a:bodyPr/>
          <a:lstStyle/>
          <a:p>
            <a:r>
              <a:rPr lang="en-US" dirty="0"/>
              <a:t>Assignment Rubrics </a:t>
            </a:r>
          </a:p>
          <a:p>
            <a:pPr lvl="1"/>
            <a:r>
              <a:rPr lang="en-US" dirty="0"/>
              <a:t>Please see syllabus</a:t>
            </a:r>
          </a:p>
        </p:txBody>
      </p:sp>
      <p:sp>
        <p:nvSpPr>
          <p:cNvPr id="4" name="Slide Number Placeholder 3"/>
          <p:cNvSpPr>
            <a:spLocks noGrp="1"/>
          </p:cNvSpPr>
          <p:nvPr>
            <p:ph type="sldNum" sz="quarter" idx="12"/>
          </p:nvPr>
        </p:nvSpPr>
        <p:spPr/>
        <p:txBody>
          <a:bodyPr/>
          <a:lstStyle/>
          <a:p>
            <a:fld id="{4577FE26-ACD1-4964-932B-823877B1C5B5}" type="slidenum">
              <a:rPr lang="en-US" smtClean="0"/>
              <a:t>10</a:t>
            </a:fld>
            <a:endParaRPr lang="en-US" dirty="0"/>
          </a:p>
        </p:txBody>
      </p:sp>
    </p:spTree>
    <p:extLst>
      <p:ext uri="{BB962C8B-B14F-4D97-AF65-F5344CB8AC3E}">
        <p14:creationId xmlns:p14="http://schemas.microsoft.com/office/powerpoint/2010/main" val="2748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Course</a:t>
            </a:r>
          </a:p>
        </p:txBody>
      </p:sp>
      <p:sp>
        <p:nvSpPr>
          <p:cNvPr id="3" name="Content Placeholder 2"/>
          <p:cNvSpPr>
            <a:spLocks noGrp="1"/>
          </p:cNvSpPr>
          <p:nvPr>
            <p:ph idx="1"/>
          </p:nvPr>
        </p:nvSpPr>
        <p:spPr>
          <a:xfrm>
            <a:off x="914400" y="1079500"/>
            <a:ext cx="7772400" cy="5046663"/>
          </a:xfrm>
        </p:spPr>
        <p:txBody>
          <a:bodyPr/>
          <a:lstStyle/>
          <a:p>
            <a:r>
              <a:rPr lang="en-US" dirty="0"/>
              <a:t>Final Grade</a:t>
            </a:r>
          </a:p>
          <a:p>
            <a:pPr lvl="1"/>
            <a:r>
              <a:rPr lang="en-US" dirty="0" smtClean="0"/>
              <a:t>MSBA </a:t>
            </a:r>
            <a:r>
              <a:rPr lang="en-US" dirty="0"/>
              <a:t>Program grading scale</a:t>
            </a:r>
          </a:p>
          <a:p>
            <a:pPr lvl="1"/>
            <a:r>
              <a:rPr lang="en-US" dirty="0"/>
              <a:t>Assignments weighted </a:t>
            </a:r>
            <a:r>
              <a:rPr lang="en-US" dirty="0" smtClean="0"/>
              <a:t>roughly uniform</a:t>
            </a:r>
            <a:endParaRPr lang="en-US" dirty="0"/>
          </a:p>
        </p:txBody>
      </p:sp>
      <p:sp>
        <p:nvSpPr>
          <p:cNvPr id="4" name="Slide Number Placeholder 3"/>
          <p:cNvSpPr>
            <a:spLocks noGrp="1"/>
          </p:cNvSpPr>
          <p:nvPr>
            <p:ph type="sldNum" sz="quarter" idx="12"/>
          </p:nvPr>
        </p:nvSpPr>
        <p:spPr/>
        <p:txBody>
          <a:bodyPr/>
          <a:lstStyle/>
          <a:p>
            <a:fld id="{4577FE26-ACD1-4964-932B-823877B1C5B5}" type="slidenum">
              <a:rPr lang="en-US" smtClean="0"/>
              <a:t>11</a:t>
            </a:fld>
            <a:endParaRPr lang="en-US" dirty="0"/>
          </a:p>
        </p:txBody>
      </p:sp>
      <p:pic>
        <p:nvPicPr>
          <p:cNvPr id="9" name="Picture 8"/>
          <p:cNvPicPr>
            <a:picLocks noChangeAspect="1"/>
          </p:cNvPicPr>
          <p:nvPr/>
        </p:nvPicPr>
        <p:blipFill>
          <a:blip r:embed="rId2"/>
          <a:stretch>
            <a:fillRect/>
          </a:stretch>
        </p:blipFill>
        <p:spPr>
          <a:xfrm>
            <a:off x="2839409" y="3182938"/>
            <a:ext cx="3446249" cy="2943225"/>
          </a:xfrm>
          <a:prstGeom prst="rect">
            <a:avLst/>
          </a:prstGeom>
        </p:spPr>
      </p:pic>
    </p:spTree>
    <p:extLst>
      <p:ext uri="{BB962C8B-B14F-4D97-AF65-F5344CB8AC3E}">
        <p14:creationId xmlns:p14="http://schemas.microsoft.com/office/powerpoint/2010/main" val="121100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Course</a:t>
            </a:r>
          </a:p>
        </p:txBody>
      </p:sp>
      <p:sp>
        <p:nvSpPr>
          <p:cNvPr id="3" name="Content Placeholder 2"/>
          <p:cNvSpPr>
            <a:spLocks noGrp="1"/>
          </p:cNvSpPr>
          <p:nvPr>
            <p:ph idx="1"/>
          </p:nvPr>
        </p:nvSpPr>
        <p:spPr>
          <a:xfrm>
            <a:off x="914400" y="1121134"/>
            <a:ext cx="7772400" cy="5005029"/>
          </a:xfrm>
        </p:spPr>
        <p:txBody>
          <a:bodyPr/>
          <a:lstStyle/>
          <a:p>
            <a:pPr>
              <a:spcBef>
                <a:spcPts val="0"/>
              </a:spcBef>
            </a:pPr>
            <a:r>
              <a:rPr lang="en-US" dirty="0" smtClean="0"/>
              <a:t>Major </a:t>
            </a:r>
            <a:r>
              <a:rPr lang="en-US" dirty="0"/>
              <a:t>session topics</a:t>
            </a:r>
          </a:p>
          <a:p>
            <a:pPr lvl="1">
              <a:spcBef>
                <a:spcPts val="0"/>
              </a:spcBef>
            </a:pPr>
            <a:r>
              <a:rPr lang="en-US" dirty="0"/>
              <a:t>Foundation for algorithm assignments &amp; DP</a:t>
            </a:r>
          </a:p>
          <a:p>
            <a:pPr lvl="2">
              <a:spcBef>
                <a:spcPts val="0"/>
              </a:spcBef>
            </a:pPr>
            <a:r>
              <a:rPr lang="en-US" dirty="0"/>
              <a:t>Extremely front loaded</a:t>
            </a:r>
          </a:p>
          <a:p>
            <a:pPr lvl="2">
              <a:spcBef>
                <a:spcPts val="0"/>
              </a:spcBef>
            </a:pPr>
            <a:r>
              <a:rPr lang="en-US" dirty="0"/>
              <a:t>Provide what you need ASAP to work ahead</a:t>
            </a:r>
          </a:p>
          <a:p>
            <a:pPr lvl="2">
              <a:spcBef>
                <a:spcPts val="0"/>
              </a:spcBef>
            </a:pPr>
            <a:r>
              <a:rPr lang="en-US" dirty="0"/>
              <a:t>Programming tips</a:t>
            </a:r>
          </a:p>
          <a:p>
            <a:pPr lvl="1">
              <a:spcBef>
                <a:spcPts val="0"/>
              </a:spcBef>
            </a:pPr>
            <a:r>
              <a:rPr lang="en-US" dirty="0"/>
              <a:t>Speeding up Algorithms</a:t>
            </a:r>
          </a:p>
          <a:p>
            <a:pPr lvl="1">
              <a:spcBef>
                <a:spcPts val="0"/>
              </a:spcBef>
            </a:pPr>
            <a:r>
              <a:rPr lang="en-US" dirty="0"/>
              <a:t>Stored Procedures</a:t>
            </a:r>
          </a:p>
        </p:txBody>
      </p:sp>
      <p:sp>
        <p:nvSpPr>
          <p:cNvPr id="4" name="Slide Number Placeholder 3"/>
          <p:cNvSpPr>
            <a:spLocks noGrp="1"/>
          </p:cNvSpPr>
          <p:nvPr>
            <p:ph type="sldNum" sz="quarter" idx="12"/>
          </p:nvPr>
        </p:nvSpPr>
        <p:spPr/>
        <p:txBody>
          <a:bodyPr/>
          <a:lstStyle/>
          <a:p>
            <a:fld id="{4577FE26-ACD1-4964-932B-823877B1C5B5}" type="slidenum">
              <a:rPr lang="en-US" smtClean="0"/>
              <a:t>12</a:t>
            </a:fld>
            <a:endParaRPr lang="en-US" dirty="0"/>
          </a:p>
        </p:txBody>
      </p:sp>
    </p:spTree>
    <p:extLst>
      <p:ext uri="{BB962C8B-B14F-4D97-AF65-F5344CB8AC3E}">
        <p14:creationId xmlns:p14="http://schemas.microsoft.com/office/powerpoint/2010/main" val="201252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93F1-89D7-45FC-95BB-5849929B1743}"/>
              </a:ext>
            </a:extLst>
          </p:cNvPr>
          <p:cNvSpPr>
            <a:spLocks noGrp="1"/>
          </p:cNvSpPr>
          <p:nvPr>
            <p:ph type="title"/>
          </p:nvPr>
        </p:nvSpPr>
        <p:spPr/>
        <p:txBody>
          <a:bodyPr/>
          <a:lstStyle/>
          <a:p>
            <a:r>
              <a:rPr lang="en-US" dirty="0"/>
              <a:t>Course Details</a:t>
            </a:r>
          </a:p>
        </p:txBody>
      </p:sp>
      <p:sp>
        <p:nvSpPr>
          <p:cNvPr id="3" name="Content Placeholder 2">
            <a:extLst>
              <a:ext uri="{FF2B5EF4-FFF2-40B4-BE49-F238E27FC236}">
                <a16:creationId xmlns:a16="http://schemas.microsoft.com/office/drawing/2014/main" id="{1B5217DF-192F-4BED-AD2D-77954AFCD540}"/>
              </a:ext>
            </a:extLst>
          </p:cNvPr>
          <p:cNvSpPr>
            <a:spLocks noGrp="1"/>
          </p:cNvSpPr>
          <p:nvPr>
            <p:ph idx="1"/>
          </p:nvPr>
        </p:nvSpPr>
        <p:spPr/>
        <p:txBody>
          <a:bodyPr/>
          <a:lstStyle/>
          <a:p>
            <a:r>
              <a:rPr lang="en-US" dirty="0" smtClean="0"/>
              <a:t>Recordings </a:t>
            </a:r>
            <a:r>
              <a:rPr lang="en-US" dirty="0"/>
              <a:t>posted on Blackboard</a:t>
            </a:r>
          </a:p>
          <a:p>
            <a:r>
              <a:rPr lang="en-US" dirty="0"/>
              <a:t>Lecture materials </a:t>
            </a:r>
            <a:r>
              <a:rPr lang="en-US" dirty="0" smtClean="0"/>
              <a:t>on Blackboard </a:t>
            </a:r>
            <a:r>
              <a:rPr lang="en-US" dirty="0"/>
              <a:t>folders</a:t>
            </a:r>
          </a:p>
          <a:p>
            <a:r>
              <a:rPr lang="en-US" dirty="0"/>
              <a:t>Discussions</a:t>
            </a:r>
          </a:p>
          <a:p>
            <a:r>
              <a:rPr lang="en-US" dirty="0" smtClean="0"/>
              <a:t>Assignments</a:t>
            </a:r>
            <a:endParaRPr lang="en-US" dirty="0"/>
          </a:p>
          <a:p>
            <a:pPr lvl="1"/>
            <a:r>
              <a:rPr lang="en-US" dirty="0"/>
              <a:t>Pay close attention to assignment requirements</a:t>
            </a:r>
          </a:p>
        </p:txBody>
      </p:sp>
      <p:sp>
        <p:nvSpPr>
          <p:cNvPr id="4" name="Slide Number Placeholder 3">
            <a:extLst>
              <a:ext uri="{FF2B5EF4-FFF2-40B4-BE49-F238E27FC236}">
                <a16:creationId xmlns:a16="http://schemas.microsoft.com/office/drawing/2014/main" id="{DC12B19D-189C-4934-AF8C-A818ED839B56}"/>
              </a:ext>
            </a:extLst>
          </p:cNvPr>
          <p:cNvSpPr>
            <a:spLocks noGrp="1"/>
          </p:cNvSpPr>
          <p:nvPr>
            <p:ph type="sldNum" sz="quarter" idx="12"/>
          </p:nvPr>
        </p:nvSpPr>
        <p:spPr/>
        <p:txBody>
          <a:bodyPr/>
          <a:lstStyle/>
          <a:p>
            <a:fld id="{4577FE26-ACD1-4964-932B-823877B1C5B5}" type="slidenum">
              <a:rPr lang="en-US" smtClean="0"/>
              <a:t>13</a:t>
            </a:fld>
            <a:endParaRPr lang="en-US" dirty="0"/>
          </a:p>
        </p:txBody>
      </p:sp>
    </p:spTree>
    <p:extLst>
      <p:ext uri="{BB962C8B-B14F-4D97-AF65-F5344CB8AC3E}">
        <p14:creationId xmlns:p14="http://schemas.microsoft.com/office/powerpoint/2010/main" val="314604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93F1-89D7-45FC-95BB-5849929B1743}"/>
              </a:ext>
            </a:extLst>
          </p:cNvPr>
          <p:cNvSpPr>
            <a:spLocks noGrp="1"/>
          </p:cNvSpPr>
          <p:nvPr>
            <p:ph type="title"/>
          </p:nvPr>
        </p:nvSpPr>
        <p:spPr/>
        <p:txBody>
          <a:bodyPr/>
          <a:lstStyle/>
          <a:p>
            <a:r>
              <a:rPr lang="en-US" sz="3200" b="1" dirty="0" smtClean="0"/>
              <a:t>To Do:  Dr. Bradley’s Python Tutorials</a:t>
            </a:r>
            <a:endParaRPr lang="en-US" sz="3200" b="1" dirty="0"/>
          </a:p>
        </p:txBody>
      </p:sp>
      <p:sp>
        <p:nvSpPr>
          <p:cNvPr id="3" name="Content Placeholder 2">
            <a:extLst>
              <a:ext uri="{FF2B5EF4-FFF2-40B4-BE49-F238E27FC236}">
                <a16:creationId xmlns:a16="http://schemas.microsoft.com/office/drawing/2014/main" id="{1B5217DF-192F-4BED-AD2D-77954AFCD540}"/>
              </a:ext>
            </a:extLst>
          </p:cNvPr>
          <p:cNvSpPr>
            <a:spLocks noGrp="1"/>
          </p:cNvSpPr>
          <p:nvPr>
            <p:ph idx="1"/>
          </p:nvPr>
        </p:nvSpPr>
        <p:spPr>
          <a:xfrm>
            <a:off x="202019" y="1447800"/>
            <a:ext cx="8846288" cy="4678363"/>
          </a:xfrm>
        </p:spPr>
        <p:txBody>
          <a:bodyPr/>
          <a:lstStyle/>
          <a:p>
            <a:pPr marL="0" indent="0">
              <a:buNone/>
            </a:pPr>
            <a:r>
              <a:rPr lang="en-US" sz="2000" dirty="0"/>
              <a:t>Most of these tutorials use Python version 2.7 </a:t>
            </a:r>
          </a:p>
          <a:p>
            <a:pPr marL="0" indent="0">
              <a:buNone/>
            </a:pPr>
            <a:r>
              <a:rPr lang="en-US" sz="2000" dirty="0" smtClean="0"/>
              <a:t>For example, Python </a:t>
            </a:r>
            <a:r>
              <a:rPr lang="en-US" sz="2000" dirty="0"/>
              <a:t>3 print statements require parentheses </a:t>
            </a:r>
          </a:p>
          <a:p>
            <a:pPr marL="0" indent="0">
              <a:buNone/>
            </a:pPr>
            <a:endParaRPr lang="en-US" sz="2000" dirty="0" smtClean="0"/>
          </a:p>
          <a:p>
            <a:pPr marL="0" indent="0">
              <a:buNone/>
            </a:pPr>
            <a:r>
              <a:rPr lang="en-US" sz="2000" dirty="0" smtClean="0"/>
              <a:t>These </a:t>
            </a:r>
            <a:r>
              <a:rPr lang="en-US" sz="2000" dirty="0"/>
              <a:t>tutorials on sorting lists with Python can be helpful for the upcoming algorithm assignments: </a:t>
            </a:r>
          </a:p>
          <a:p>
            <a:r>
              <a:rPr lang="en-US" sz="2000" dirty="0" smtClean="0">
                <a:hlinkClick r:id="rId2"/>
              </a:rPr>
              <a:t>https</a:t>
            </a:r>
            <a:r>
              <a:rPr lang="en-US" sz="2000" dirty="0">
                <a:hlinkClick r:id="rId2"/>
              </a:rPr>
              <a:t>://</a:t>
            </a:r>
            <a:r>
              <a:rPr lang="en-US" sz="2000" dirty="0" smtClean="0">
                <a:hlinkClick r:id="rId2"/>
              </a:rPr>
              <a:t>youtu.be/K9fKttKmz8A</a:t>
            </a:r>
            <a:endParaRPr lang="en-US" sz="2000" dirty="0" smtClean="0"/>
          </a:p>
          <a:p>
            <a:r>
              <a:rPr lang="en-US" sz="2000" dirty="0" smtClean="0">
                <a:hlinkClick r:id="rId3"/>
              </a:rPr>
              <a:t>https</a:t>
            </a:r>
            <a:r>
              <a:rPr lang="en-US" sz="2000" dirty="0">
                <a:hlinkClick r:id="rId3"/>
              </a:rPr>
              <a:t>://</a:t>
            </a:r>
            <a:r>
              <a:rPr lang="en-US" sz="2000" dirty="0" smtClean="0">
                <a:hlinkClick r:id="rId3"/>
              </a:rPr>
              <a:t>youtu.be/bqwWJpaIm8M</a:t>
            </a:r>
            <a:endParaRPr lang="en-US" sz="2000" dirty="0" smtClean="0"/>
          </a:p>
          <a:p>
            <a:r>
              <a:rPr lang="en-US" sz="2000" dirty="0" smtClean="0">
                <a:hlinkClick r:id="rId4"/>
              </a:rPr>
              <a:t>https</a:t>
            </a:r>
            <a:r>
              <a:rPr lang="en-US" sz="2000" dirty="0">
                <a:hlinkClick r:id="rId4"/>
              </a:rPr>
              <a:t>://</a:t>
            </a:r>
            <a:r>
              <a:rPr lang="en-US" sz="2000" dirty="0" smtClean="0">
                <a:hlinkClick r:id="rId4"/>
              </a:rPr>
              <a:t>youtu.be/UmUiu59e17Q</a:t>
            </a:r>
            <a:endParaRPr lang="en-US" sz="2000" dirty="0" smtClean="0"/>
          </a:p>
          <a:p>
            <a:r>
              <a:rPr lang="en-US" sz="2000" dirty="0" smtClean="0">
                <a:hlinkClick r:id="rId5"/>
              </a:rPr>
              <a:t>https</a:t>
            </a:r>
            <a:r>
              <a:rPr lang="en-US" sz="2000" dirty="0">
                <a:hlinkClick r:id="rId5"/>
              </a:rPr>
              <a:t>://</a:t>
            </a:r>
            <a:r>
              <a:rPr lang="en-US" sz="2000" dirty="0" smtClean="0">
                <a:hlinkClick r:id="rId5"/>
              </a:rPr>
              <a:t>youtu.be/utdjEH5M6HU</a:t>
            </a:r>
            <a:endParaRPr lang="en-US" sz="2000" dirty="0" smtClean="0"/>
          </a:p>
          <a:p>
            <a:pPr marL="0" indent="0">
              <a:buNone/>
            </a:pPr>
            <a:endParaRPr lang="en-US" sz="2000" dirty="0"/>
          </a:p>
          <a:p>
            <a:pPr marL="0" indent="0">
              <a:buNone/>
            </a:pPr>
            <a:endParaRPr lang="en-US" sz="2000" dirty="0"/>
          </a:p>
          <a:p>
            <a:pPr marL="0" indent="0">
              <a:buNone/>
            </a:pPr>
            <a:r>
              <a:rPr lang="en-US" sz="2000" dirty="0" smtClean="0"/>
              <a:t>This </a:t>
            </a:r>
            <a:r>
              <a:rPr lang="en-US" sz="2000" dirty="0"/>
              <a:t>tutorial explains Python functions, which you will using for your algorithms: </a:t>
            </a:r>
          </a:p>
          <a:p>
            <a:r>
              <a:rPr lang="en-US" sz="2000" dirty="0" smtClean="0">
                <a:hlinkClick r:id="rId6"/>
              </a:rPr>
              <a:t>https</a:t>
            </a:r>
            <a:r>
              <a:rPr lang="en-US" sz="2000" dirty="0">
                <a:hlinkClick r:id="rId6"/>
              </a:rPr>
              <a:t>://</a:t>
            </a:r>
            <a:r>
              <a:rPr lang="en-US" sz="2000" dirty="0" smtClean="0">
                <a:hlinkClick r:id="rId6"/>
              </a:rPr>
              <a:t>youtu.be/Lhno4T53vcg</a:t>
            </a:r>
            <a:endParaRPr lang="en-US" sz="2000" dirty="0" smtClean="0"/>
          </a:p>
          <a:p>
            <a:pPr marL="0" indent="0">
              <a:buNone/>
            </a:pPr>
            <a:r>
              <a:rPr lang="en-US" sz="2000" dirty="0"/>
              <a:t>	</a:t>
            </a:r>
          </a:p>
        </p:txBody>
      </p:sp>
      <p:sp>
        <p:nvSpPr>
          <p:cNvPr id="4" name="Slide Number Placeholder 3">
            <a:extLst>
              <a:ext uri="{FF2B5EF4-FFF2-40B4-BE49-F238E27FC236}">
                <a16:creationId xmlns:a16="http://schemas.microsoft.com/office/drawing/2014/main" id="{DC12B19D-189C-4934-AF8C-A818ED839B56}"/>
              </a:ext>
            </a:extLst>
          </p:cNvPr>
          <p:cNvSpPr>
            <a:spLocks noGrp="1"/>
          </p:cNvSpPr>
          <p:nvPr>
            <p:ph type="sldNum" sz="quarter" idx="12"/>
          </p:nvPr>
        </p:nvSpPr>
        <p:spPr/>
        <p:txBody>
          <a:bodyPr/>
          <a:lstStyle/>
          <a:p>
            <a:fld id="{4577FE26-ACD1-4964-932B-823877B1C5B5}" type="slidenum">
              <a:rPr lang="en-US" smtClean="0"/>
              <a:t>14</a:t>
            </a:fld>
            <a:endParaRPr lang="en-US" dirty="0"/>
          </a:p>
        </p:txBody>
      </p:sp>
    </p:spTree>
    <p:extLst>
      <p:ext uri="{BB962C8B-B14F-4D97-AF65-F5344CB8AC3E}">
        <p14:creationId xmlns:p14="http://schemas.microsoft.com/office/powerpoint/2010/main" val="139077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93F1-89D7-45FC-95BB-5849929B1743}"/>
              </a:ext>
            </a:extLst>
          </p:cNvPr>
          <p:cNvSpPr>
            <a:spLocks noGrp="1"/>
          </p:cNvSpPr>
          <p:nvPr>
            <p:ph type="title"/>
          </p:nvPr>
        </p:nvSpPr>
        <p:spPr/>
        <p:txBody>
          <a:bodyPr/>
          <a:lstStyle/>
          <a:p>
            <a:r>
              <a:rPr lang="en-US" sz="3200" b="1" dirty="0" smtClean="0"/>
              <a:t>To Do:  Homework 1 &amp; 2 are Posted</a:t>
            </a:r>
            <a:endParaRPr lang="en-US" sz="3200" b="1" dirty="0"/>
          </a:p>
        </p:txBody>
      </p:sp>
      <p:sp>
        <p:nvSpPr>
          <p:cNvPr id="3" name="Content Placeholder 2">
            <a:extLst>
              <a:ext uri="{FF2B5EF4-FFF2-40B4-BE49-F238E27FC236}">
                <a16:creationId xmlns:a16="http://schemas.microsoft.com/office/drawing/2014/main" id="{1B5217DF-192F-4BED-AD2D-77954AFCD540}"/>
              </a:ext>
            </a:extLst>
          </p:cNvPr>
          <p:cNvSpPr>
            <a:spLocks noGrp="1"/>
          </p:cNvSpPr>
          <p:nvPr>
            <p:ph idx="1"/>
          </p:nvPr>
        </p:nvSpPr>
        <p:spPr>
          <a:xfrm>
            <a:off x="202019" y="1219200"/>
            <a:ext cx="8846288" cy="4678363"/>
          </a:xfrm>
        </p:spPr>
        <p:txBody>
          <a:bodyPr/>
          <a:lstStyle/>
          <a:p>
            <a:pPr marL="0" indent="0">
              <a:buNone/>
            </a:pPr>
            <a:r>
              <a:rPr lang="en-US" sz="2200" dirty="0" smtClean="0"/>
              <a:t>See general rubric on Syllabus.</a:t>
            </a:r>
          </a:p>
          <a:p>
            <a:pPr marL="0" indent="0">
              <a:buNone/>
            </a:pPr>
            <a:r>
              <a:rPr lang="en-US" sz="2200" dirty="0" smtClean="0"/>
              <a:t>Assignment 1:  Due March 27 by 11:59PM, Knapsack, Category C</a:t>
            </a:r>
          </a:p>
          <a:p>
            <a:pPr marL="0" indent="0">
              <a:buNone/>
            </a:pPr>
            <a:r>
              <a:rPr lang="en-US" sz="2200" dirty="0" smtClean="0"/>
              <a:t>Assignment 2:  Due April 3 by 11:59PM, Bin Packing, Category C</a:t>
            </a:r>
          </a:p>
          <a:p>
            <a:pPr marL="0" indent="0">
              <a:buNone/>
            </a:pPr>
            <a:endParaRPr lang="en-US" sz="2200" dirty="0"/>
          </a:p>
          <a:p>
            <a:pPr marL="0" indent="0">
              <a:buNone/>
            </a:pPr>
            <a:r>
              <a:rPr lang="en-US" sz="2200" dirty="0"/>
              <a:t>What to </a:t>
            </a:r>
            <a:r>
              <a:rPr lang="en-US" sz="2200" dirty="0" smtClean="0"/>
              <a:t>submit for each Assignment:</a:t>
            </a:r>
            <a:endParaRPr lang="en-US" sz="2200" dirty="0" smtClean="0"/>
          </a:p>
          <a:p>
            <a:pPr marL="0" indent="0">
              <a:buNone/>
            </a:pPr>
            <a:r>
              <a:rPr lang="en-US" sz="2200" dirty="0" smtClean="0"/>
              <a:t>Two files</a:t>
            </a:r>
            <a:endParaRPr lang="en-US" sz="2200" dirty="0"/>
          </a:p>
          <a:p>
            <a:r>
              <a:rPr lang="en-US" sz="2200" dirty="0"/>
              <a:t>Python </a:t>
            </a:r>
            <a:r>
              <a:rPr lang="en-US" sz="2200" dirty="0" smtClean="0"/>
              <a:t>Code</a:t>
            </a:r>
          </a:p>
          <a:p>
            <a:pPr lvl="1"/>
            <a:r>
              <a:rPr lang="en-US" sz="2200" dirty="0"/>
              <a:t>Do not use any special </a:t>
            </a:r>
            <a:r>
              <a:rPr lang="en-US" sz="2200" dirty="0" smtClean="0"/>
              <a:t>packages other than pandas or </a:t>
            </a:r>
            <a:r>
              <a:rPr lang="en-US" sz="2200" dirty="0" err="1" smtClean="0"/>
              <a:t>numpy</a:t>
            </a:r>
            <a:r>
              <a:rPr lang="en-US" sz="2200" dirty="0" smtClean="0"/>
              <a:t>, </a:t>
            </a:r>
            <a:r>
              <a:rPr lang="en-US" sz="2200" dirty="0"/>
              <a:t>just create your own </a:t>
            </a:r>
            <a:r>
              <a:rPr lang="en-US" sz="2200" dirty="0" smtClean="0"/>
              <a:t>algorithm using lists, loops, functions, etc.</a:t>
            </a:r>
          </a:p>
          <a:p>
            <a:pPr lvl="1"/>
            <a:r>
              <a:rPr lang="en-US" sz="2200" dirty="0" smtClean="0"/>
              <a:t>Do not change the format of the data, input, etc.  </a:t>
            </a:r>
            <a:r>
              <a:rPr lang="en-US" sz="2200" i="1" dirty="0" smtClean="0"/>
              <a:t>I need these files to run without editing on my part when grading.</a:t>
            </a:r>
            <a:endParaRPr lang="en-US" sz="2200" i="1" dirty="0"/>
          </a:p>
          <a:p>
            <a:r>
              <a:rPr lang="en-US" sz="2200" dirty="0" smtClean="0"/>
              <a:t>Brief </a:t>
            </a:r>
            <a:r>
              <a:rPr lang="en-US" sz="2200" dirty="0"/>
              <a:t>(no more than 1 page) description (write-up) of your approach, you may use a flowchart or some other graphic if the helps</a:t>
            </a:r>
            <a:r>
              <a:rPr lang="en-US" sz="2200" dirty="0" smtClean="0"/>
              <a:t>.</a:t>
            </a:r>
            <a:endParaRPr lang="en-US" sz="2200" dirty="0"/>
          </a:p>
        </p:txBody>
      </p:sp>
      <p:sp>
        <p:nvSpPr>
          <p:cNvPr id="4" name="Slide Number Placeholder 3">
            <a:extLst>
              <a:ext uri="{FF2B5EF4-FFF2-40B4-BE49-F238E27FC236}">
                <a16:creationId xmlns:a16="http://schemas.microsoft.com/office/drawing/2014/main" id="{DC12B19D-189C-4934-AF8C-A818ED839B56}"/>
              </a:ext>
            </a:extLst>
          </p:cNvPr>
          <p:cNvSpPr>
            <a:spLocks noGrp="1"/>
          </p:cNvSpPr>
          <p:nvPr>
            <p:ph type="sldNum" sz="quarter" idx="12"/>
          </p:nvPr>
        </p:nvSpPr>
        <p:spPr/>
        <p:txBody>
          <a:bodyPr/>
          <a:lstStyle/>
          <a:p>
            <a:fld id="{4577FE26-ACD1-4964-932B-823877B1C5B5}" type="slidenum">
              <a:rPr lang="en-US" smtClean="0"/>
              <a:t>15</a:t>
            </a:fld>
            <a:endParaRPr lang="en-US" dirty="0"/>
          </a:p>
        </p:txBody>
      </p:sp>
    </p:spTree>
    <p:extLst>
      <p:ext uri="{BB962C8B-B14F-4D97-AF65-F5344CB8AC3E}">
        <p14:creationId xmlns:p14="http://schemas.microsoft.com/office/powerpoint/2010/main" val="115460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93F1-89D7-45FC-95BB-5849929B1743}"/>
              </a:ext>
            </a:extLst>
          </p:cNvPr>
          <p:cNvSpPr>
            <a:spLocks noGrp="1"/>
          </p:cNvSpPr>
          <p:nvPr>
            <p:ph type="title"/>
          </p:nvPr>
        </p:nvSpPr>
        <p:spPr>
          <a:xfrm>
            <a:off x="914400" y="189577"/>
            <a:ext cx="7772400" cy="944562"/>
          </a:xfrm>
        </p:spPr>
        <p:txBody>
          <a:bodyPr/>
          <a:lstStyle/>
          <a:p>
            <a:r>
              <a:rPr lang="en-US" dirty="0" smtClean="0"/>
              <a:t>Friday (March 25 &amp; April 1)</a:t>
            </a:r>
            <a:endParaRPr lang="en-US" dirty="0"/>
          </a:p>
        </p:txBody>
      </p:sp>
      <p:sp>
        <p:nvSpPr>
          <p:cNvPr id="3" name="Content Placeholder 2">
            <a:extLst>
              <a:ext uri="{FF2B5EF4-FFF2-40B4-BE49-F238E27FC236}">
                <a16:creationId xmlns:a16="http://schemas.microsoft.com/office/drawing/2014/main" id="{1B5217DF-192F-4BED-AD2D-77954AFCD540}"/>
              </a:ext>
            </a:extLst>
          </p:cNvPr>
          <p:cNvSpPr>
            <a:spLocks noGrp="1"/>
          </p:cNvSpPr>
          <p:nvPr>
            <p:ph idx="1"/>
          </p:nvPr>
        </p:nvSpPr>
        <p:spPr>
          <a:xfrm>
            <a:off x="202019" y="1447800"/>
            <a:ext cx="8846288" cy="4678363"/>
          </a:xfrm>
        </p:spPr>
        <p:txBody>
          <a:bodyPr/>
          <a:lstStyle/>
          <a:p>
            <a:pPr marL="0" indent="0">
              <a:buNone/>
            </a:pPr>
            <a:r>
              <a:rPr lang="en-US" dirty="0" smtClean="0"/>
              <a:t>The first two Friday sessions (March 25 and April 1) will be online and asynchronous.  I will likely record videos Thursday (after class) and post by Friday morning.</a:t>
            </a:r>
          </a:p>
          <a:p>
            <a:pPr marL="0" indent="0">
              <a:buNone/>
            </a:pPr>
            <a:endParaRPr lang="en-US" dirty="0"/>
          </a:p>
          <a:p>
            <a:pPr marL="0" indent="0">
              <a:buNone/>
            </a:pPr>
            <a:r>
              <a:rPr lang="en-US" dirty="0" smtClean="0"/>
              <a:t>I have not decided what to do about April 15 (double session).  I would prefer to be in person, but I know you have a special April 14 day in ML2.</a:t>
            </a:r>
            <a:endParaRPr lang="en-US" dirty="0"/>
          </a:p>
        </p:txBody>
      </p:sp>
      <p:sp>
        <p:nvSpPr>
          <p:cNvPr id="4" name="Slide Number Placeholder 3">
            <a:extLst>
              <a:ext uri="{FF2B5EF4-FFF2-40B4-BE49-F238E27FC236}">
                <a16:creationId xmlns:a16="http://schemas.microsoft.com/office/drawing/2014/main" id="{DC12B19D-189C-4934-AF8C-A818ED839B56}"/>
              </a:ext>
            </a:extLst>
          </p:cNvPr>
          <p:cNvSpPr>
            <a:spLocks noGrp="1"/>
          </p:cNvSpPr>
          <p:nvPr>
            <p:ph type="sldNum" sz="quarter" idx="12"/>
          </p:nvPr>
        </p:nvSpPr>
        <p:spPr/>
        <p:txBody>
          <a:bodyPr/>
          <a:lstStyle/>
          <a:p>
            <a:fld id="{4577FE26-ACD1-4964-932B-823877B1C5B5}" type="slidenum">
              <a:rPr lang="en-US" smtClean="0"/>
              <a:t>16</a:t>
            </a:fld>
            <a:endParaRPr lang="en-US" dirty="0"/>
          </a:p>
        </p:txBody>
      </p:sp>
    </p:spTree>
    <p:extLst>
      <p:ext uri="{BB962C8B-B14F-4D97-AF65-F5344CB8AC3E}">
        <p14:creationId xmlns:p14="http://schemas.microsoft.com/office/powerpoint/2010/main" val="41563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Algorithms</a:t>
            </a:r>
          </a:p>
        </p:txBody>
      </p:sp>
      <p:sp>
        <p:nvSpPr>
          <p:cNvPr id="3" name="Content Placeholder 2"/>
          <p:cNvSpPr>
            <a:spLocks noGrp="1"/>
          </p:cNvSpPr>
          <p:nvPr>
            <p:ph idx="1"/>
          </p:nvPr>
        </p:nvSpPr>
        <p:spPr/>
        <p:txBody>
          <a:bodyPr/>
          <a:lstStyle/>
          <a:p>
            <a:r>
              <a:rPr lang="en-US" dirty="0" smtClean="0"/>
              <a:t>Already </a:t>
            </a:r>
            <a:r>
              <a:rPr lang="en-US" dirty="0"/>
              <a:t>discussed HAs:</a:t>
            </a:r>
          </a:p>
          <a:p>
            <a:pPr lvl="1"/>
            <a:r>
              <a:rPr lang="en-US" i="1" dirty="0"/>
              <a:t>Automate This!</a:t>
            </a:r>
          </a:p>
          <a:p>
            <a:pPr lvl="1"/>
            <a:r>
              <a:rPr lang="en-US" dirty="0"/>
              <a:t>Algorithms</a:t>
            </a:r>
          </a:p>
          <a:p>
            <a:pPr lvl="2"/>
            <a:r>
              <a:rPr lang="en-US" dirty="0"/>
              <a:t>A sequence of steps providing a solution</a:t>
            </a:r>
          </a:p>
          <a:p>
            <a:pPr lvl="1"/>
            <a:r>
              <a:rPr lang="en-US" dirty="0"/>
              <a:t>“Heuristic” </a:t>
            </a:r>
          </a:p>
          <a:p>
            <a:pPr lvl="2"/>
            <a:r>
              <a:rPr lang="en-US" dirty="0"/>
              <a:t>Not necessarily optimal, or “approximate”</a:t>
            </a:r>
          </a:p>
          <a:p>
            <a:pPr lvl="1"/>
            <a:r>
              <a:rPr lang="en-US" dirty="0"/>
              <a:t>HAs used when optimal methods </a:t>
            </a:r>
          </a:p>
          <a:p>
            <a:pPr lvl="2"/>
            <a:r>
              <a:rPr lang="en-US" dirty="0"/>
              <a:t>Take too long …</a:t>
            </a:r>
          </a:p>
          <a:p>
            <a:pPr lvl="2"/>
            <a:r>
              <a:rPr lang="en-US" dirty="0"/>
              <a:t>A timely answer required for effective action</a:t>
            </a:r>
          </a:p>
        </p:txBody>
      </p:sp>
      <p:sp>
        <p:nvSpPr>
          <p:cNvPr id="4" name="Slide Number Placeholder 3"/>
          <p:cNvSpPr>
            <a:spLocks noGrp="1"/>
          </p:cNvSpPr>
          <p:nvPr>
            <p:ph type="sldNum" sz="quarter" idx="12"/>
          </p:nvPr>
        </p:nvSpPr>
        <p:spPr/>
        <p:txBody>
          <a:bodyPr/>
          <a:lstStyle/>
          <a:p>
            <a:fld id="{4577FE26-ACD1-4964-932B-823877B1C5B5}" type="slidenum">
              <a:rPr lang="en-US" smtClean="0"/>
              <a:pPr/>
              <a:t>2</a:t>
            </a:fld>
            <a:endParaRPr lang="en-US" dirty="0"/>
          </a:p>
        </p:txBody>
      </p:sp>
    </p:spTree>
    <p:extLst>
      <p:ext uri="{BB962C8B-B14F-4D97-AF65-F5344CB8AC3E}">
        <p14:creationId xmlns:p14="http://schemas.microsoft.com/office/powerpoint/2010/main" val="18473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Course</a:t>
            </a:r>
          </a:p>
        </p:txBody>
      </p:sp>
      <p:sp>
        <p:nvSpPr>
          <p:cNvPr id="3" name="Content Placeholder 2"/>
          <p:cNvSpPr>
            <a:spLocks noGrp="1"/>
          </p:cNvSpPr>
          <p:nvPr>
            <p:ph idx="1"/>
          </p:nvPr>
        </p:nvSpPr>
        <p:spPr/>
        <p:txBody>
          <a:bodyPr/>
          <a:lstStyle/>
          <a:p>
            <a:r>
              <a:rPr lang="en-US" dirty="0"/>
              <a:t>The goal is for you to:</a:t>
            </a:r>
          </a:p>
          <a:p>
            <a:pPr lvl="1"/>
            <a:r>
              <a:rPr lang="en-US" dirty="0"/>
              <a:t>Develop algorithms effectively …</a:t>
            </a:r>
          </a:p>
          <a:p>
            <a:pPr lvl="1"/>
            <a:r>
              <a:rPr lang="en-US" dirty="0"/>
              <a:t>Learn different logical approaches for developing algorithms</a:t>
            </a:r>
          </a:p>
          <a:p>
            <a:pPr lvl="1"/>
            <a:r>
              <a:rPr lang="en-US" dirty="0"/>
              <a:t>Implement algorithms in Python</a:t>
            </a:r>
          </a:p>
          <a:p>
            <a:pPr lvl="1"/>
            <a:r>
              <a:rPr lang="en-US" dirty="0"/>
              <a:t>Further Python programming expertise 	</a:t>
            </a:r>
          </a:p>
        </p:txBody>
      </p:sp>
      <p:sp>
        <p:nvSpPr>
          <p:cNvPr id="4" name="Slide Number Placeholder 3"/>
          <p:cNvSpPr>
            <a:spLocks noGrp="1"/>
          </p:cNvSpPr>
          <p:nvPr>
            <p:ph type="sldNum" sz="quarter" idx="12"/>
          </p:nvPr>
        </p:nvSpPr>
        <p:spPr/>
        <p:txBody>
          <a:bodyPr/>
          <a:lstStyle/>
          <a:p>
            <a:fld id="{4577FE26-ACD1-4964-932B-823877B1C5B5}" type="slidenum">
              <a:rPr lang="en-US" smtClean="0"/>
              <a:pPr/>
              <a:t>3</a:t>
            </a:fld>
            <a:endParaRPr lang="en-US" dirty="0"/>
          </a:p>
        </p:txBody>
      </p:sp>
    </p:spTree>
    <p:extLst>
      <p:ext uri="{BB962C8B-B14F-4D97-AF65-F5344CB8AC3E}">
        <p14:creationId xmlns:p14="http://schemas.microsoft.com/office/powerpoint/2010/main" val="2456676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Course</a:t>
            </a:r>
          </a:p>
        </p:txBody>
      </p:sp>
      <p:sp>
        <p:nvSpPr>
          <p:cNvPr id="3" name="Content Placeholder 2"/>
          <p:cNvSpPr>
            <a:spLocks noGrp="1"/>
          </p:cNvSpPr>
          <p:nvPr>
            <p:ph idx="1"/>
          </p:nvPr>
        </p:nvSpPr>
        <p:spPr>
          <a:xfrm>
            <a:off x="914400" y="981434"/>
            <a:ext cx="7772400" cy="5005029"/>
          </a:xfrm>
        </p:spPr>
        <p:txBody>
          <a:bodyPr/>
          <a:lstStyle/>
          <a:p>
            <a:pPr>
              <a:spcBef>
                <a:spcPts val="0"/>
              </a:spcBef>
            </a:pPr>
            <a:r>
              <a:rPr lang="en-US" dirty="0" smtClean="0"/>
              <a:t>Five Assignments </a:t>
            </a:r>
            <a:r>
              <a:rPr lang="en-US" dirty="0"/>
              <a:t>(Required)</a:t>
            </a:r>
          </a:p>
          <a:p>
            <a:pPr lvl="1">
              <a:spcBef>
                <a:spcPts val="0"/>
              </a:spcBef>
            </a:pPr>
            <a:r>
              <a:rPr lang="en-US" dirty="0" smtClean="0"/>
              <a:t>Four individual assignments</a:t>
            </a:r>
          </a:p>
          <a:p>
            <a:pPr lvl="1">
              <a:spcBef>
                <a:spcPts val="0"/>
              </a:spcBef>
            </a:pPr>
            <a:r>
              <a:rPr lang="en-US" dirty="0" smtClean="0"/>
              <a:t>One team assignment</a:t>
            </a:r>
            <a:endParaRPr lang="en-US" dirty="0"/>
          </a:p>
          <a:p>
            <a:pPr>
              <a:spcBef>
                <a:spcPts val="0"/>
              </a:spcBef>
            </a:pPr>
            <a:r>
              <a:rPr lang="en-US" dirty="0" smtClean="0"/>
              <a:t>Assignments will </a:t>
            </a:r>
            <a:r>
              <a:rPr lang="en-US" dirty="0"/>
              <a:t>require designing and writing algorithms in Python</a:t>
            </a:r>
          </a:p>
          <a:p>
            <a:pPr>
              <a:spcBef>
                <a:spcPts val="0"/>
              </a:spcBef>
            </a:pPr>
            <a:r>
              <a:rPr lang="en-US" dirty="0"/>
              <a:t>One assignment per week	</a:t>
            </a:r>
          </a:p>
          <a:p>
            <a:pPr lvl="1">
              <a:spcBef>
                <a:spcPts val="0"/>
              </a:spcBef>
            </a:pPr>
            <a:r>
              <a:rPr lang="en-US" dirty="0"/>
              <a:t>Consistent due dates: Sunday night, 11:59 p.m</a:t>
            </a:r>
            <a:r>
              <a:rPr lang="en-US" dirty="0" smtClean="0"/>
              <a:t>.</a:t>
            </a:r>
          </a:p>
          <a:p>
            <a:pPr>
              <a:spcBef>
                <a:spcPts val="0"/>
              </a:spcBef>
            </a:pPr>
            <a:endParaRPr lang="en-US" dirty="0"/>
          </a:p>
          <a:p>
            <a:pPr>
              <a:spcBef>
                <a:spcPts val="0"/>
              </a:spcBef>
            </a:pPr>
            <a:r>
              <a:rPr lang="en-US" dirty="0" smtClean="0"/>
              <a:t>First two assignments are posted!</a:t>
            </a:r>
            <a:endParaRPr lang="en-US" dirty="0"/>
          </a:p>
        </p:txBody>
      </p:sp>
      <p:sp>
        <p:nvSpPr>
          <p:cNvPr id="4" name="Slide Number Placeholder 3"/>
          <p:cNvSpPr>
            <a:spLocks noGrp="1"/>
          </p:cNvSpPr>
          <p:nvPr>
            <p:ph type="sldNum" sz="quarter" idx="12"/>
          </p:nvPr>
        </p:nvSpPr>
        <p:spPr/>
        <p:txBody>
          <a:bodyPr/>
          <a:lstStyle/>
          <a:p>
            <a:fld id="{4577FE26-ACD1-4964-932B-823877B1C5B5}" type="slidenum">
              <a:rPr lang="en-US" smtClean="0"/>
              <a:t>4</a:t>
            </a:fld>
            <a:endParaRPr lang="en-US" dirty="0"/>
          </a:p>
        </p:txBody>
      </p:sp>
    </p:spTree>
    <p:extLst>
      <p:ext uri="{BB962C8B-B14F-4D97-AF65-F5344CB8AC3E}">
        <p14:creationId xmlns:p14="http://schemas.microsoft.com/office/powerpoint/2010/main" val="3785429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Course</a:t>
            </a:r>
          </a:p>
        </p:txBody>
      </p:sp>
      <p:sp>
        <p:nvSpPr>
          <p:cNvPr id="3" name="Content Placeholder 2"/>
          <p:cNvSpPr>
            <a:spLocks noGrp="1"/>
          </p:cNvSpPr>
          <p:nvPr>
            <p:ph idx="1"/>
          </p:nvPr>
        </p:nvSpPr>
        <p:spPr>
          <a:xfrm>
            <a:off x="914400" y="1054100"/>
            <a:ext cx="7772400" cy="4906963"/>
          </a:xfrm>
        </p:spPr>
        <p:txBody>
          <a:bodyPr/>
          <a:lstStyle/>
          <a:p>
            <a:pPr lvl="0">
              <a:spcBef>
                <a:spcPts val="300"/>
              </a:spcBef>
            </a:pPr>
            <a:r>
              <a:rPr lang="en-US" dirty="0"/>
              <a:t>Algorithm assignment due dates:</a:t>
            </a:r>
          </a:p>
          <a:p>
            <a:pPr lvl="1">
              <a:spcBef>
                <a:spcPts val="300"/>
              </a:spcBef>
            </a:pPr>
            <a:r>
              <a:rPr lang="en-US" dirty="0" smtClean="0"/>
              <a:t>Please submit by due </a:t>
            </a:r>
            <a:r>
              <a:rPr lang="en-US" dirty="0"/>
              <a:t>date</a:t>
            </a:r>
          </a:p>
          <a:p>
            <a:pPr lvl="1">
              <a:spcBef>
                <a:spcPts val="300"/>
              </a:spcBef>
            </a:pPr>
            <a:r>
              <a:rPr lang="en-US" dirty="0" smtClean="0"/>
              <a:t>“</a:t>
            </a:r>
            <a:r>
              <a:rPr lang="en-US" dirty="0"/>
              <a:t>Done is better than perfect”</a:t>
            </a:r>
          </a:p>
          <a:p>
            <a:pPr>
              <a:spcBef>
                <a:spcPts val="300"/>
              </a:spcBef>
            </a:pPr>
            <a:r>
              <a:rPr lang="en-US" dirty="0"/>
              <a:t>Assignment weights</a:t>
            </a:r>
          </a:p>
          <a:p>
            <a:pPr lvl="1">
              <a:spcBef>
                <a:spcPts val="300"/>
              </a:spcBef>
            </a:pPr>
            <a:r>
              <a:rPr lang="en-US" dirty="0"/>
              <a:t>Roughly uniform</a:t>
            </a:r>
          </a:p>
          <a:p>
            <a:pPr lvl="0">
              <a:spcBef>
                <a:spcPts val="300"/>
              </a:spcBef>
            </a:pPr>
            <a:r>
              <a:rPr lang="en-US" dirty="0"/>
              <a:t>Honor code categories:</a:t>
            </a:r>
          </a:p>
          <a:p>
            <a:pPr lvl="1">
              <a:spcBef>
                <a:spcPts val="300"/>
              </a:spcBef>
            </a:pPr>
            <a:r>
              <a:rPr lang="en-US" dirty="0"/>
              <a:t>Category </a:t>
            </a:r>
            <a:r>
              <a:rPr lang="en-US" dirty="0" smtClean="0"/>
              <a:t>A, C, </a:t>
            </a:r>
            <a:r>
              <a:rPr lang="en-US" dirty="0"/>
              <a:t>or D, depending on Ind./</a:t>
            </a:r>
            <a:r>
              <a:rPr lang="en-US" dirty="0" smtClean="0"/>
              <a:t>Team; see assignment instructions</a:t>
            </a:r>
            <a:endParaRPr lang="en-US" dirty="0"/>
          </a:p>
        </p:txBody>
      </p:sp>
      <p:sp>
        <p:nvSpPr>
          <p:cNvPr id="4" name="Slide Number Placeholder 3"/>
          <p:cNvSpPr>
            <a:spLocks noGrp="1"/>
          </p:cNvSpPr>
          <p:nvPr>
            <p:ph type="sldNum" sz="quarter" idx="12"/>
          </p:nvPr>
        </p:nvSpPr>
        <p:spPr/>
        <p:txBody>
          <a:bodyPr/>
          <a:lstStyle/>
          <a:p>
            <a:fld id="{4577FE26-ACD1-4964-932B-823877B1C5B5}" type="slidenum">
              <a:rPr lang="en-US" smtClean="0"/>
              <a:t>5</a:t>
            </a:fld>
            <a:endParaRPr lang="en-US" dirty="0"/>
          </a:p>
        </p:txBody>
      </p:sp>
    </p:spTree>
    <p:extLst>
      <p:ext uri="{BB962C8B-B14F-4D97-AF65-F5344CB8AC3E}">
        <p14:creationId xmlns:p14="http://schemas.microsoft.com/office/powerpoint/2010/main" val="1543173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Course</a:t>
            </a:r>
          </a:p>
        </p:txBody>
      </p:sp>
      <p:sp>
        <p:nvSpPr>
          <p:cNvPr id="3" name="Content Placeholder 2"/>
          <p:cNvSpPr>
            <a:spLocks noGrp="1"/>
          </p:cNvSpPr>
          <p:nvPr>
            <p:ph idx="1"/>
          </p:nvPr>
        </p:nvSpPr>
        <p:spPr>
          <a:xfrm>
            <a:off x="425302" y="1219200"/>
            <a:ext cx="8261498" cy="4906963"/>
          </a:xfrm>
        </p:spPr>
        <p:txBody>
          <a:bodyPr/>
          <a:lstStyle/>
          <a:p>
            <a:r>
              <a:rPr lang="en-US" b="1" dirty="0"/>
              <a:t>Course Policies</a:t>
            </a:r>
            <a:endParaRPr lang="en-US" dirty="0"/>
          </a:p>
          <a:p>
            <a:pPr lvl="1"/>
            <a:r>
              <a:rPr lang="en-US" sz="2400" dirty="0"/>
              <a:t>You may work with your classmates on individual homework assignments.  While you are encouraged to help each other for the assignments, all the work that you turn in must be your own.  Content turned in as your work should not be generated or acquired by the activities listed below and all other similar types of methods for creating your assignment:</a:t>
            </a:r>
          </a:p>
          <a:p>
            <a:pPr lvl="2"/>
            <a:r>
              <a:rPr lang="en-US" sz="2000" dirty="0"/>
              <a:t>Students may not work together to generate one version of the homework solution and then simply turn in two copies of that one work product </a:t>
            </a:r>
          </a:p>
          <a:p>
            <a:pPr lvl="2"/>
            <a:r>
              <a:rPr lang="en-US" sz="2000" dirty="0"/>
              <a:t>Students may not copy and paste any portion of the assignment from another student or Internet sources, electronically or otherwise</a:t>
            </a:r>
          </a:p>
        </p:txBody>
      </p:sp>
      <p:sp>
        <p:nvSpPr>
          <p:cNvPr id="4" name="Slide Number Placeholder 3"/>
          <p:cNvSpPr>
            <a:spLocks noGrp="1"/>
          </p:cNvSpPr>
          <p:nvPr>
            <p:ph type="sldNum" sz="quarter" idx="12"/>
          </p:nvPr>
        </p:nvSpPr>
        <p:spPr/>
        <p:txBody>
          <a:bodyPr/>
          <a:lstStyle/>
          <a:p>
            <a:fld id="{4577FE26-ACD1-4964-932B-823877B1C5B5}" type="slidenum">
              <a:rPr lang="en-US" smtClean="0"/>
              <a:t>6</a:t>
            </a:fld>
            <a:endParaRPr lang="en-US" dirty="0"/>
          </a:p>
        </p:txBody>
      </p:sp>
    </p:spTree>
    <p:extLst>
      <p:ext uri="{BB962C8B-B14F-4D97-AF65-F5344CB8AC3E}">
        <p14:creationId xmlns:p14="http://schemas.microsoft.com/office/powerpoint/2010/main" val="3497384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Course</a:t>
            </a:r>
          </a:p>
        </p:txBody>
      </p:sp>
      <p:sp>
        <p:nvSpPr>
          <p:cNvPr id="3" name="Content Placeholder 2"/>
          <p:cNvSpPr>
            <a:spLocks noGrp="1"/>
          </p:cNvSpPr>
          <p:nvPr>
            <p:ph idx="1"/>
          </p:nvPr>
        </p:nvSpPr>
        <p:spPr>
          <a:xfrm>
            <a:off x="318977" y="1026368"/>
            <a:ext cx="8825023" cy="5099796"/>
          </a:xfrm>
        </p:spPr>
        <p:txBody>
          <a:bodyPr/>
          <a:lstStyle/>
          <a:p>
            <a:r>
              <a:rPr lang="en-US" dirty="0"/>
              <a:t>My goal: environment that maximizes learning</a:t>
            </a:r>
          </a:p>
          <a:p>
            <a:r>
              <a:rPr lang="en-US" b="1" dirty="0"/>
              <a:t>Course Policies</a:t>
            </a:r>
            <a:endParaRPr lang="en-US" dirty="0"/>
          </a:p>
          <a:p>
            <a:pPr lvl="1"/>
            <a:r>
              <a:rPr lang="en-US" dirty="0"/>
              <a:t>You will learn how to design algorithm and program them only if you practice those skills</a:t>
            </a:r>
          </a:p>
          <a:p>
            <a:pPr lvl="1"/>
            <a:r>
              <a:rPr lang="en-US" dirty="0"/>
              <a:t>Much (most) learning comes from figuring out how to approach the problems, and</a:t>
            </a:r>
          </a:p>
          <a:p>
            <a:pPr lvl="2"/>
            <a:r>
              <a:rPr lang="en-US" dirty="0"/>
              <a:t>Coding the solution yourself</a:t>
            </a:r>
          </a:p>
          <a:p>
            <a:pPr lvl="1"/>
            <a:r>
              <a:rPr lang="en-US" dirty="0"/>
              <a:t>Copying algorithms from the Internet </a:t>
            </a:r>
            <a:br>
              <a:rPr lang="en-US" dirty="0"/>
            </a:br>
            <a:r>
              <a:rPr lang="en-US" dirty="0"/>
              <a:t>short-circuits learning</a:t>
            </a:r>
          </a:p>
          <a:p>
            <a:pPr lvl="1"/>
            <a:r>
              <a:rPr lang="en-US" dirty="0"/>
              <a:t>You may not copy </a:t>
            </a:r>
            <a:r>
              <a:rPr lang="en-US" i="1" dirty="0"/>
              <a:t>code</a:t>
            </a:r>
            <a:r>
              <a:rPr lang="en-US" dirty="0"/>
              <a:t> from the Internet</a:t>
            </a:r>
          </a:p>
        </p:txBody>
      </p:sp>
      <p:sp>
        <p:nvSpPr>
          <p:cNvPr id="4" name="Slide Number Placeholder 3"/>
          <p:cNvSpPr>
            <a:spLocks noGrp="1"/>
          </p:cNvSpPr>
          <p:nvPr>
            <p:ph type="sldNum" sz="quarter" idx="12"/>
          </p:nvPr>
        </p:nvSpPr>
        <p:spPr/>
        <p:txBody>
          <a:bodyPr/>
          <a:lstStyle/>
          <a:p>
            <a:fld id="{4577FE26-ACD1-4964-932B-823877B1C5B5}" type="slidenum">
              <a:rPr lang="en-US" smtClean="0"/>
              <a:t>7</a:t>
            </a:fld>
            <a:endParaRPr lang="en-US" dirty="0"/>
          </a:p>
        </p:txBody>
      </p:sp>
    </p:spTree>
    <p:extLst>
      <p:ext uri="{BB962C8B-B14F-4D97-AF65-F5344CB8AC3E}">
        <p14:creationId xmlns:p14="http://schemas.microsoft.com/office/powerpoint/2010/main" val="75996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Course</a:t>
            </a:r>
          </a:p>
        </p:txBody>
      </p:sp>
      <p:sp>
        <p:nvSpPr>
          <p:cNvPr id="3" name="Content Placeholder 2"/>
          <p:cNvSpPr>
            <a:spLocks noGrp="1"/>
          </p:cNvSpPr>
          <p:nvPr>
            <p:ph idx="1"/>
          </p:nvPr>
        </p:nvSpPr>
        <p:spPr>
          <a:xfrm>
            <a:off x="148856" y="1043710"/>
            <a:ext cx="8835656" cy="5082454"/>
          </a:xfrm>
        </p:spPr>
        <p:txBody>
          <a:bodyPr/>
          <a:lstStyle/>
          <a:p>
            <a:pPr>
              <a:spcBef>
                <a:spcPts val="300"/>
              </a:spcBef>
            </a:pPr>
            <a:r>
              <a:rPr lang="en-US" dirty="0"/>
              <a:t>Advice</a:t>
            </a:r>
          </a:p>
          <a:p>
            <a:pPr lvl="1">
              <a:spcBef>
                <a:spcPts val="300"/>
              </a:spcBef>
            </a:pPr>
            <a:r>
              <a:rPr lang="en-US" dirty="0"/>
              <a:t>First 3 algorithm assignments can be completed with relatively simple Python techniques </a:t>
            </a:r>
          </a:p>
          <a:p>
            <a:pPr lvl="2">
              <a:spcBef>
                <a:spcPts val="300"/>
              </a:spcBef>
            </a:pPr>
            <a:r>
              <a:rPr lang="en-US" dirty="0"/>
              <a:t>Loops, lists, dictionaries, tuples, list sorts, etc.</a:t>
            </a:r>
          </a:p>
          <a:p>
            <a:pPr lvl="1">
              <a:spcBef>
                <a:spcPts val="300"/>
              </a:spcBef>
            </a:pPr>
            <a:r>
              <a:rPr lang="en-US" dirty="0"/>
              <a:t>You are free to use the Internet to find techniques to find Python methods, but avoid using tips if</a:t>
            </a:r>
          </a:p>
          <a:p>
            <a:pPr lvl="2">
              <a:spcBef>
                <a:spcPts val="300"/>
              </a:spcBef>
            </a:pPr>
            <a:r>
              <a:rPr lang="en-US" dirty="0"/>
              <a:t>They seem too complex, or </a:t>
            </a:r>
          </a:p>
          <a:p>
            <a:pPr lvl="2">
              <a:spcBef>
                <a:spcPts val="300"/>
              </a:spcBef>
            </a:pPr>
            <a:r>
              <a:rPr lang="en-US" dirty="0"/>
              <a:t>You do not understand them</a:t>
            </a:r>
          </a:p>
          <a:p>
            <a:pPr lvl="1">
              <a:spcBef>
                <a:spcPts val="300"/>
              </a:spcBef>
            </a:pPr>
            <a:r>
              <a:rPr lang="en-US" dirty="0"/>
              <a:t>I strongly discourage searching for algorithm design ideas</a:t>
            </a:r>
          </a:p>
          <a:p>
            <a:pPr lvl="2">
              <a:spcBef>
                <a:spcPts val="300"/>
              </a:spcBef>
            </a:pPr>
            <a:r>
              <a:rPr lang="en-US" dirty="0"/>
              <a:t>Takes too much time, reduces learning</a:t>
            </a:r>
          </a:p>
          <a:p>
            <a:pPr lvl="2">
              <a:spcBef>
                <a:spcPts val="300"/>
              </a:spcBef>
            </a:pPr>
            <a:r>
              <a:rPr lang="en-US" dirty="0"/>
              <a:t>These can be wrong or unnecessarily complex</a:t>
            </a:r>
          </a:p>
        </p:txBody>
      </p:sp>
      <p:sp>
        <p:nvSpPr>
          <p:cNvPr id="4" name="Slide Number Placeholder 3"/>
          <p:cNvSpPr>
            <a:spLocks noGrp="1"/>
          </p:cNvSpPr>
          <p:nvPr>
            <p:ph type="sldNum" sz="quarter" idx="12"/>
          </p:nvPr>
        </p:nvSpPr>
        <p:spPr/>
        <p:txBody>
          <a:bodyPr/>
          <a:lstStyle/>
          <a:p>
            <a:fld id="{4577FE26-ACD1-4964-932B-823877B1C5B5}" type="slidenum">
              <a:rPr lang="en-US" smtClean="0"/>
              <a:pPr/>
              <a:t>8</a:t>
            </a:fld>
            <a:endParaRPr lang="en-US" dirty="0"/>
          </a:p>
        </p:txBody>
      </p:sp>
    </p:spTree>
    <p:extLst>
      <p:ext uri="{BB962C8B-B14F-4D97-AF65-F5344CB8AC3E}">
        <p14:creationId xmlns:p14="http://schemas.microsoft.com/office/powerpoint/2010/main" val="219583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Course</a:t>
            </a:r>
          </a:p>
        </p:txBody>
      </p:sp>
      <p:sp>
        <p:nvSpPr>
          <p:cNvPr id="3" name="Content Placeholder 2"/>
          <p:cNvSpPr>
            <a:spLocks noGrp="1"/>
          </p:cNvSpPr>
          <p:nvPr>
            <p:ph idx="1"/>
          </p:nvPr>
        </p:nvSpPr>
        <p:spPr>
          <a:xfrm>
            <a:off x="265814" y="1025236"/>
            <a:ext cx="8664353" cy="5100927"/>
          </a:xfrm>
        </p:spPr>
        <p:txBody>
          <a:bodyPr/>
          <a:lstStyle/>
          <a:p>
            <a:r>
              <a:rPr lang="en-US" dirty="0"/>
              <a:t>More advice</a:t>
            </a:r>
          </a:p>
          <a:p>
            <a:pPr lvl="1"/>
            <a:r>
              <a:rPr lang="en-US" dirty="0"/>
              <a:t>You will learn the most…</a:t>
            </a:r>
          </a:p>
          <a:p>
            <a:pPr lvl="1"/>
            <a:r>
              <a:rPr lang="en-US" dirty="0"/>
              <a:t>FIRST, before Googling algorithm ideas:</a:t>
            </a:r>
          </a:p>
          <a:p>
            <a:pPr lvl="2"/>
            <a:r>
              <a:rPr lang="en-US" dirty="0"/>
              <a:t>Think about logical approaches to design</a:t>
            </a:r>
          </a:p>
          <a:p>
            <a:pPr lvl="2"/>
            <a:r>
              <a:rPr lang="en-US" dirty="0"/>
              <a:t>Think about how you would code the algorithm</a:t>
            </a:r>
          </a:p>
          <a:p>
            <a:pPr lvl="2"/>
            <a:r>
              <a:rPr lang="en-US" dirty="0"/>
              <a:t>Write an outline or pseudocode</a:t>
            </a:r>
          </a:p>
          <a:p>
            <a:pPr lvl="1"/>
            <a:r>
              <a:rPr lang="en-US" dirty="0"/>
              <a:t>We will discuss efficient algorithm development</a:t>
            </a:r>
          </a:p>
          <a:p>
            <a:pPr lvl="2"/>
            <a:r>
              <a:rPr lang="en-US" dirty="0"/>
              <a:t>Spend more time upfront developing your approach</a:t>
            </a:r>
          </a:p>
          <a:p>
            <a:pPr lvl="2"/>
            <a:r>
              <a:rPr lang="en-US" dirty="0"/>
              <a:t>More time now… a lot less time later</a:t>
            </a:r>
          </a:p>
          <a:p>
            <a:pPr lvl="2"/>
            <a:r>
              <a:rPr lang="en-US" dirty="0"/>
              <a:t>The code writes itself if you have a good outline</a:t>
            </a:r>
          </a:p>
          <a:p>
            <a:pPr lvl="1"/>
            <a:r>
              <a:rPr lang="en-US" dirty="0"/>
              <a:t>FIGHT THE NATURAL URGE TO START BY WRITING CODE!!!</a:t>
            </a:r>
          </a:p>
        </p:txBody>
      </p:sp>
      <p:sp>
        <p:nvSpPr>
          <p:cNvPr id="4" name="Slide Number Placeholder 3"/>
          <p:cNvSpPr>
            <a:spLocks noGrp="1"/>
          </p:cNvSpPr>
          <p:nvPr>
            <p:ph type="sldNum" sz="quarter" idx="12"/>
          </p:nvPr>
        </p:nvSpPr>
        <p:spPr/>
        <p:txBody>
          <a:bodyPr/>
          <a:lstStyle/>
          <a:p>
            <a:fld id="{4577FE26-ACD1-4964-932B-823877B1C5B5}" type="slidenum">
              <a:rPr lang="en-US" smtClean="0"/>
              <a:t>9</a:t>
            </a:fld>
            <a:endParaRPr lang="en-US" dirty="0"/>
          </a:p>
        </p:txBody>
      </p:sp>
    </p:spTree>
    <p:extLst>
      <p:ext uri="{BB962C8B-B14F-4D97-AF65-F5344CB8AC3E}">
        <p14:creationId xmlns:p14="http://schemas.microsoft.com/office/powerpoint/2010/main" val="2959729949"/>
      </p:ext>
    </p:extLst>
  </p:cSld>
  <p:clrMapOvr>
    <a:masterClrMapping/>
  </p:clrMapOvr>
</p:sld>
</file>

<file path=ppt/theme/theme1.xml><?xml version="1.0" encoding="utf-8"?>
<a:theme xmlns:a="http://schemas.openxmlformats.org/drawingml/2006/main" name="Theme1">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C4FA3D0A-5714-4037-B287-58C73D2EA413}" vid="{28BB5D3A-2D71-4A01-9F64-8FED13BABF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6525</TotalTime>
  <Words>893</Words>
  <PresentationFormat>On-screen Show (4:3)</PresentationFormat>
  <Paragraphs>138</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Theme1</vt:lpstr>
      <vt:lpstr>Introduction to Heuristic Algorithms Course</vt:lpstr>
      <vt:lpstr>Heuristic Algorithms</vt:lpstr>
      <vt:lpstr>HA Course</vt:lpstr>
      <vt:lpstr>HA Course</vt:lpstr>
      <vt:lpstr>HA Course</vt:lpstr>
      <vt:lpstr>HA Course</vt:lpstr>
      <vt:lpstr>HA Course</vt:lpstr>
      <vt:lpstr>HA Course</vt:lpstr>
      <vt:lpstr>HA Course</vt:lpstr>
      <vt:lpstr>HA Course</vt:lpstr>
      <vt:lpstr>HA Course</vt:lpstr>
      <vt:lpstr>HA Course</vt:lpstr>
      <vt:lpstr>Course Details</vt:lpstr>
      <vt:lpstr>To Do:  Dr. Bradley’s Python Tutorials</vt:lpstr>
      <vt:lpstr>To Do:  Homework 1 &amp; 2 are Posted</vt:lpstr>
      <vt:lpstr>Friday (March 25 &amp; April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2017-02-16T15:20:57Z</dcterms:created>
  <dcterms:modified xsi:type="dcterms:W3CDTF">2022-03-20T21:22:01Z</dcterms:modified>
</cp:coreProperties>
</file>