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256" r:id="rId2"/>
    <p:sldId id="259" r:id="rId3"/>
    <p:sldId id="262" r:id="rId4"/>
    <p:sldId id="300" r:id="rId5"/>
    <p:sldId id="263" r:id="rId6"/>
    <p:sldId id="297" r:id="rId7"/>
    <p:sldId id="298" r:id="rId8"/>
    <p:sldId id="296" r:id="rId9"/>
    <p:sldId id="288" r:id="rId10"/>
    <p:sldId id="308" r:id="rId11"/>
    <p:sldId id="307" r:id="rId12"/>
    <p:sldId id="266" r:id="rId13"/>
    <p:sldId id="258" r:id="rId14"/>
    <p:sldId id="287" r:id="rId15"/>
    <p:sldId id="290" r:id="rId16"/>
    <p:sldId id="302" r:id="rId17"/>
    <p:sldId id="303" r:id="rId18"/>
    <p:sldId id="304" r:id="rId19"/>
    <p:sldId id="305" r:id="rId20"/>
    <p:sldId id="292" r:id="rId21"/>
    <p:sldId id="261" r:id="rId22"/>
    <p:sldId id="293" r:id="rId23"/>
    <p:sldId id="299" r:id="rId24"/>
    <p:sldId id="260" r:id="rId25"/>
    <p:sldId id="268" r:id="rId26"/>
    <p:sldId id="295" r:id="rId27"/>
    <p:sldId id="267" r:id="rId28"/>
    <p:sldId id="306" r:id="rId29"/>
    <p:sldId id="294" r:id="rId30"/>
    <p:sldId id="27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552" autoAdjust="0"/>
  </p:normalViewPr>
  <p:slideViewPr>
    <p:cSldViewPr snapToGrid="0">
      <p:cViewPr varScale="1">
        <p:scale>
          <a:sx n="80" d="100"/>
          <a:sy n="80" d="100"/>
        </p:scale>
        <p:origin x="1430" y="62"/>
      </p:cViewPr>
      <p:guideLst/>
    </p:cSldViewPr>
  </p:slideViewPr>
  <p:outlineViewPr>
    <p:cViewPr>
      <p:scale>
        <a:sx n="33" d="100"/>
        <a:sy n="33" d="100"/>
      </p:scale>
      <p:origin x="0" y="-3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A490-30FD-406E-AD94-E05D4183D0B5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A1EAF-3022-47AA-923A-ECD138FDF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2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6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1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2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3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4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6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8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9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0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2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3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4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5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6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7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8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9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0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1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3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4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5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7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0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1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2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3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4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5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6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7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8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9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0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1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2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3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5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6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7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8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9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0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1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2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3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5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6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7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8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9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2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3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4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5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9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0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1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3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5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7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9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1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3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4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5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6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7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8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9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0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1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2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3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4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5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6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7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8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9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0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1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2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3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4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5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6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7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8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9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0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1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2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3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4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5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6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7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8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9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0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1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2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4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5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6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7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8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9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0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1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2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3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4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5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6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7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8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9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0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1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2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3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6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7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8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9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0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1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2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3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4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5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6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7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8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9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0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1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3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4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6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7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8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9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0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1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2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3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4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5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6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7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8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39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0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1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2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3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4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5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8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9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0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1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2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3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30175" y="6134100"/>
            <a:ext cx="8883650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11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78250"/>
            <a:ext cx="6392863" cy="2279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E25669D9-1764-4D65-AD55-81D626EFAEFC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290E3-8BDE-442A-9C98-4A145F8416AE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5EB57-2725-4F00-8143-D1127750C537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60E94-7908-4847-9F64-E0F4B49F91AB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DBE2A-5044-43DF-9F7E-093E8500294F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28243-2CC4-42BE-AA3F-06987DFC576D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D063F2-C088-406D-9249-4DDB6DECBDD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2EBFF-2FB9-4CD1-ACEC-2BE5DDEE17A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4A5C0-0431-4F89-A00C-EC19EFAE6861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86B54-B49D-418A-9290-8BA06E3C78CC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FEB65-A2DE-4108-9CB0-F8AAA842DFD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8850" y="6245225"/>
            <a:ext cx="1865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85D24FFB-BCB8-48FF-917F-2B81FE83A97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94450" y="6245225"/>
            <a:ext cx="2292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659" y="219075"/>
            <a:ext cx="42863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81522" y="1025782"/>
            <a:ext cx="8646553" cy="50544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79" y="1781175"/>
            <a:ext cx="8017042" cy="1470025"/>
          </a:xfrm>
        </p:spPr>
        <p:txBody>
          <a:bodyPr/>
          <a:lstStyle/>
          <a:p>
            <a:r>
              <a:rPr lang="en-US" dirty="0"/>
              <a:t>Dynamic Programming Approach</a:t>
            </a:r>
            <a:br>
              <a:rPr lang="en-US" dirty="0"/>
            </a:br>
            <a:r>
              <a:rPr lang="en-US" dirty="0"/>
              <a:t>&amp; Sample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BUAD 5042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3963056"/>
            <a:ext cx="8105775" cy="21631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often work DP problems backwards:</a:t>
            </a:r>
          </a:p>
          <a:p>
            <a:pPr>
              <a:spcBef>
                <a:spcPts val="0"/>
              </a:spcBef>
            </a:pPr>
            <a:r>
              <a:rPr lang="en-US" i="1" dirty="0"/>
              <a:t>f*</a:t>
            </a:r>
            <a:r>
              <a:rPr lang="en-US" dirty="0"/>
              <a:t>(A)</a:t>
            </a:r>
            <a:r>
              <a:rPr lang="en-US" baseline="0" dirty="0"/>
              <a:t> = c(A,LA) + </a:t>
            </a:r>
            <a:r>
              <a:rPr lang="en-US" i="1" dirty="0"/>
              <a:t>f*</a:t>
            </a:r>
            <a:r>
              <a:rPr lang="en-US" dirty="0"/>
              <a:t>(LA)</a:t>
            </a:r>
            <a:r>
              <a:rPr lang="en-US" baseline="0" dirty="0"/>
              <a:t> = 200</a:t>
            </a:r>
          </a:p>
          <a:p>
            <a:pPr>
              <a:spcBef>
                <a:spcPts val="0"/>
              </a:spcBef>
            </a:pPr>
            <a:r>
              <a:rPr lang="en-US" i="1" dirty="0"/>
              <a:t>f*</a:t>
            </a:r>
            <a:r>
              <a:rPr lang="en-US" dirty="0"/>
              <a:t>(C) =  c(C,LA ) + </a:t>
            </a:r>
            <a:r>
              <a:rPr lang="en-US" i="1" dirty="0"/>
              <a:t>f*</a:t>
            </a:r>
            <a:r>
              <a:rPr lang="en-US" dirty="0"/>
              <a:t>(LA) = 175</a:t>
            </a:r>
            <a:endParaRPr lang="en-US" baseline="0" dirty="0"/>
          </a:p>
          <a:p>
            <a:pPr>
              <a:spcBef>
                <a:spcPts val="0"/>
              </a:spcBef>
            </a:pPr>
            <a:r>
              <a:rPr lang="en-US" i="1" dirty="0"/>
              <a:t>f*</a:t>
            </a:r>
            <a:r>
              <a:rPr lang="en-US" dirty="0"/>
              <a:t>(P) =  c(P,LA) + </a:t>
            </a:r>
            <a:r>
              <a:rPr lang="en-US" i="1" dirty="0"/>
              <a:t>f*</a:t>
            </a:r>
            <a:r>
              <a:rPr lang="en-US" dirty="0"/>
              <a:t>(LA) = 300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38237" y="1219200"/>
            <a:ext cx="7324725" cy="2624932"/>
            <a:chOff x="1371600" y="3501231"/>
            <a:chExt cx="7324725" cy="2624932"/>
          </a:xfrm>
        </p:grpSpPr>
        <p:sp>
          <p:nvSpPr>
            <p:cNvPr id="4" name="Rectangle 3"/>
            <p:cNvSpPr/>
            <p:nvPr/>
          </p:nvSpPr>
          <p:spPr>
            <a:xfrm>
              <a:off x="1371600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</a:t>
              </a:r>
              <a:r>
                <a:rPr lang="en-US" dirty="0">
                  <a:solidFill>
                    <a:schemeClr val="tx1"/>
                  </a:solidFill>
                </a:rPr>
                <a:t>ichmond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48163" y="3501231"/>
              <a:ext cx="1371600" cy="2624932"/>
              <a:chOff x="4029075" y="3501231"/>
              <a:chExt cx="1371600" cy="26249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29075" y="3501231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tlanta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29075" y="5554663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hiladelphia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29075" y="4527947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hicago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32472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</a:t>
              </a:r>
              <a:r>
                <a:rPr lang="en-US" dirty="0">
                  <a:solidFill>
                    <a:schemeClr val="tx1"/>
                  </a:solidFill>
                </a:rPr>
                <a:t>os </a:t>
              </a:r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ngeles</a:t>
              </a:r>
            </a:p>
          </p:txBody>
        </p: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 flipV="1">
              <a:off x="2743200" y="3743325"/>
              <a:ext cx="1638300" cy="1070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</p:cNvCxnSpPr>
            <p:nvPr/>
          </p:nvCxnSpPr>
          <p:spPr>
            <a:xfrm>
              <a:off x="2743200" y="4813697"/>
              <a:ext cx="1638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1"/>
            </p:cNvCxnSpPr>
            <p:nvPr/>
          </p:nvCxnSpPr>
          <p:spPr>
            <a:xfrm>
              <a:off x="2752726" y="4813697"/>
              <a:ext cx="1595437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9" idx="1"/>
            </p:cNvCxnSpPr>
            <p:nvPr/>
          </p:nvCxnSpPr>
          <p:spPr>
            <a:xfrm>
              <a:off x="5719763" y="3786981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1"/>
            </p:cNvCxnSpPr>
            <p:nvPr/>
          </p:nvCxnSpPr>
          <p:spPr>
            <a:xfrm flipV="1">
              <a:off x="5719763" y="4813697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19763" y="4813697"/>
              <a:ext cx="1604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4950" y="378698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$120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505" y="448004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$150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4950" y="532209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$90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2206" y="536999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$300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6464" y="449490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$175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0074" y="37869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$200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79633" y="1097280"/>
            <a:ext cx="4774758" cy="3013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7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C969-5176-4466-944C-682560A3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C125-D5AB-47EC-8C96-0B210E66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 breaks complex networks down into a sequence of small, simple computations.</a:t>
            </a:r>
          </a:p>
          <a:p>
            <a:r>
              <a:rPr lang="en-US" dirty="0"/>
              <a:t>Apply to network stage by stage </a:t>
            </a:r>
          </a:p>
          <a:p>
            <a:r>
              <a:rPr lang="en-US" dirty="0"/>
              <a:t>Find the best path to the </a:t>
            </a:r>
            <a:r>
              <a:rPr lang="en-US"/>
              <a:t>next stage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B759-D948-43B9-B3DF-3C0AE444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4353957"/>
            <a:ext cx="8412481" cy="25627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(R)</a:t>
            </a:r>
            <a:r>
              <a:rPr lang="en-US" baseline="0" dirty="0"/>
              <a:t> = min</a:t>
            </a:r>
            <a:r>
              <a:rPr lang="en-US" i="1" baseline="-25000" dirty="0"/>
              <a:t>d</a:t>
            </a:r>
            <a:r>
              <a:rPr lang="en-US" baseline="-25000" dirty="0">
                <a:sym typeface="Symbol" panose="05050102010706020507" pitchFamily="18" charset="2"/>
              </a:rPr>
              <a:t>{A,C,P}</a:t>
            </a:r>
            <a:r>
              <a:rPr lang="en-US" baseline="0" dirty="0"/>
              <a:t> </a:t>
            </a:r>
            <a:r>
              <a:rPr lang="en-US" i="1" dirty="0"/>
              <a:t>f</a:t>
            </a:r>
            <a:r>
              <a:rPr lang="en-US" dirty="0"/>
              <a:t>(R,</a:t>
            </a:r>
            <a:r>
              <a:rPr lang="en-US" i="1" dirty="0"/>
              <a:t>d</a:t>
            </a:r>
            <a:r>
              <a:rPr lang="en-US" dirty="0"/>
              <a:t>)</a:t>
            </a:r>
            <a:endParaRPr lang="en-US" baseline="0" dirty="0"/>
          </a:p>
          <a:p>
            <a:pPr>
              <a:spcBef>
                <a:spcPts val="0"/>
              </a:spcBef>
            </a:pPr>
            <a:r>
              <a:rPr lang="en-US" sz="2400" i="1" dirty="0"/>
              <a:t>f</a:t>
            </a:r>
            <a:r>
              <a:rPr lang="en-US" sz="2400" i="1" baseline="30000" dirty="0"/>
              <a:t>*</a:t>
            </a:r>
            <a:r>
              <a:rPr lang="en-US" sz="2400" dirty="0"/>
              <a:t>(R) = min{</a:t>
            </a:r>
            <a:r>
              <a:rPr lang="en-US" sz="2400" i="1" dirty="0"/>
              <a:t>c</a:t>
            </a:r>
            <a:r>
              <a:rPr lang="en-US" sz="2400" dirty="0"/>
              <a:t>(R,A)+</a:t>
            </a:r>
            <a:r>
              <a:rPr lang="en-US" sz="2400" i="1" dirty="0"/>
              <a:t>f*</a:t>
            </a:r>
            <a:r>
              <a:rPr lang="en-US" sz="2400" dirty="0"/>
              <a:t>(A),</a:t>
            </a:r>
            <a:r>
              <a:rPr lang="en-US" sz="2400" i="1" dirty="0"/>
              <a:t> c</a:t>
            </a:r>
            <a:r>
              <a:rPr lang="en-US" sz="2400" dirty="0"/>
              <a:t>(R,C)+</a:t>
            </a:r>
            <a:r>
              <a:rPr lang="en-US" sz="2400" i="1" dirty="0"/>
              <a:t>f*</a:t>
            </a:r>
            <a:r>
              <a:rPr lang="en-US" sz="2400" dirty="0"/>
              <a:t>(C),</a:t>
            </a:r>
            <a:r>
              <a:rPr lang="en-US" sz="2400" i="1" dirty="0"/>
              <a:t> c</a:t>
            </a:r>
            <a:r>
              <a:rPr lang="en-US" sz="2400" dirty="0"/>
              <a:t>(R,P)+</a:t>
            </a:r>
            <a:r>
              <a:rPr lang="en-US" sz="2400" i="1" dirty="0"/>
              <a:t>f*</a:t>
            </a:r>
            <a:r>
              <a:rPr lang="en-US" sz="2400" dirty="0"/>
              <a:t>(P)}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dirty="0"/>
              <a:t>*(R) = min{120 + 200, 150 + 175, 90 + 300}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dirty="0"/>
              <a:t>*(R) = min{320, 325, 390} = $320</a:t>
            </a:r>
          </a:p>
          <a:p>
            <a:pPr>
              <a:spcBef>
                <a:spcPts val="0"/>
              </a:spcBef>
            </a:pPr>
            <a:r>
              <a:rPr lang="en-US" dirty="0"/>
              <a:t>Solution: fly through Atlanta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38237" y="1219200"/>
            <a:ext cx="7324725" cy="2624932"/>
            <a:chOff x="1371600" y="3501231"/>
            <a:chExt cx="7324725" cy="2624932"/>
          </a:xfrm>
        </p:grpSpPr>
        <p:sp>
          <p:nvSpPr>
            <p:cNvPr id="4" name="Rectangle 3"/>
            <p:cNvSpPr/>
            <p:nvPr/>
          </p:nvSpPr>
          <p:spPr>
            <a:xfrm>
              <a:off x="1371600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</a:t>
              </a:r>
              <a:r>
                <a:rPr lang="en-US" dirty="0">
                  <a:solidFill>
                    <a:schemeClr val="tx1"/>
                  </a:solidFill>
                </a:rPr>
                <a:t>ichmond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48163" y="3501231"/>
              <a:ext cx="1371600" cy="2624932"/>
              <a:chOff x="4029075" y="3501231"/>
              <a:chExt cx="1371600" cy="26249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29075" y="3501231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tlanta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29075" y="5554663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hiladelphia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29075" y="4527947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hicago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32472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</a:t>
              </a:r>
              <a:r>
                <a:rPr lang="en-US" dirty="0">
                  <a:solidFill>
                    <a:schemeClr val="tx1"/>
                  </a:solidFill>
                </a:rPr>
                <a:t>os </a:t>
              </a:r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ngeles</a:t>
              </a:r>
            </a:p>
          </p:txBody>
        </p: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 flipV="1">
              <a:off x="2743200" y="3743325"/>
              <a:ext cx="1638300" cy="1070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</p:cNvCxnSpPr>
            <p:nvPr/>
          </p:nvCxnSpPr>
          <p:spPr>
            <a:xfrm>
              <a:off x="2743200" y="4813697"/>
              <a:ext cx="1638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1"/>
            </p:cNvCxnSpPr>
            <p:nvPr/>
          </p:nvCxnSpPr>
          <p:spPr>
            <a:xfrm>
              <a:off x="2752726" y="4813697"/>
              <a:ext cx="1595437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9" idx="1"/>
            </p:cNvCxnSpPr>
            <p:nvPr/>
          </p:nvCxnSpPr>
          <p:spPr>
            <a:xfrm>
              <a:off x="5719763" y="3786981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1"/>
            </p:cNvCxnSpPr>
            <p:nvPr/>
          </p:nvCxnSpPr>
          <p:spPr>
            <a:xfrm flipV="1">
              <a:off x="5719763" y="4813697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19763" y="4813697"/>
              <a:ext cx="1604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4950" y="378698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$120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505" y="448004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$150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4950" y="532209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$90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2206" y="536999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$300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6464" y="449490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$175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0074" y="37869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$200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57920" y="175005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f*</a:t>
            </a:r>
            <a:r>
              <a:rPr lang="en-US" dirty="0">
                <a:latin typeface="+mn-lt"/>
              </a:rPr>
              <a:t>(A) = 200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4332" y="276687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f*</a:t>
            </a:r>
            <a:r>
              <a:rPr lang="en-US" dirty="0">
                <a:latin typeface="+mn-lt"/>
              </a:rPr>
              <a:t>(C) = 175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7156" y="378245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f*</a:t>
            </a:r>
            <a:r>
              <a:rPr lang="en-US" dirty="0">
                <a:latin typeface="+mn-lt"/>
              </a:rPr>
              <a:t>(P) = 300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89948" y="1097280"/>
            <a:ext cx="4774758" cy="3013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Distance: Wmbg to 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9918"/>
            <a:ext cx="7772400" cy="4806246"/>
          </a:xfrm>
        </p:spPr>
        <p:txBody>
          <a:bodyPr/>
          <a:lstStyle/>
          <a:p>
            <a:r>
              <a:rPr lang="en-US" dirty="0"/>
              <a:t>Destination: Los Angeles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2099796"/>
            <a:ext cx="8107671" cy="4189675"/>
            <a:chOff x="914400" y="1455750"/>
            <a:chExt cx="8107671" cy="41896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10933"/>
            <a:stretch/>
          </p:blipFill>
          <p:spPr>
            <a:xfrm>
              <a:off x="914400" y="1455750"/>
              <a:ext cx="8107671" cy="4189675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5829993" y="3546764"/>
              <a:ext cx="1823258" cy="243840"/>
            </a:xfrm>
            <a:custGeom>
              <a:avLst/>
              <a:gdLst>
                <a:gd name="connsiteX0" fmla="*/ 1823258 w 1823258"/>
                <a:gd name="connsiteY0" fmla="*/ 243840 h 243840"/>
                <a:gd name="connsiteX1" fmla="*/ 1745672 w 1823258"/>
                <a:gd name="connsiteY1" fmla="*/ 188421 h 243840"/>
                <a:gd name="connsiteX2" fmla="*/ 1612669 w 1823258"/>
                <a:gd name="connsiteY2" fmla="*/ 110836 h 243840"/>
                <a:gd name="connsiteX3" fmla="*/ 1485207 w 1823258"/>
                <a:gd name="connsiteY3" fmla="*/ 88669 h 243840"/>
                <a:gd name="connsiteX4" fmla="*/ 1451956 w 1823258"/>
                <a:gd name="connsiteY4" fmla="*/ 138545 h 243840"/>
                <a:gd name="connsiteX5" fmla="*/ 1213658 w 1823258"/>
                <a:gd name="connsiteY5" fmla="*/ 138545 h 243840"/>
                <a:gd name="connsiteX6" fmla="*/ 1152698 w 1823258"/>
                <a:gd name="connsiteY6" fmla="*/ 38792 h 243840"/>
                <a:gd name="connsiteX7" fmla="*/ 781396 w 1823258"/>
                <a:gd name="connsiteY7" fmla="*/ 94211 h 243840"/>
                <a:gd name="connsiteX8" fmla="*/ 604058 w 1823258"/>
                <a:gd name="connsiteY8" fmla="*/ 60960 h 243840"/>
                <a:gd name="connsiteX9" fmla="*/ 260465 w 1823258"/>
                <a:gd name="connsiteY9" fmla="*/ 60960 h 243840"/>
                <a:gd name="connsiteX10" fmla="*/ 0 w 1823258"/>
                <a:gd name="connsiteY10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3258" h="243840">
                  <a:moveTo>
                    <a:pt x="1823258" y="243840"/>
                  </a:moveTo>
                  <a:cubicBezTo>
                    <a:pt x="1802014" y="227214"/>
                    <a:pt x="1780770" y="210588"/>
                    <a:pt x="1745672" y="188421"/>
                  </a:cubicBezTo>
                  <a:cubicBezTo>
                    <a:pt x="1710574" y="166254"/>
                    <a:pt x="1656080" y="127461"/>
                    <a:pt x="1612669" y="110836"/>
                  </a:cubicBezTo>
                  <a:cubicBezTo>
                    <a:pt x="1569258" y="94211"/>
                    <a:pt x="1511992" y="84051"/>
                    <a:pt x="1485207" y="88669"/>
                  </a:cubicBezTo>
                  <a:cubicBezTo>
                    <a:pt x="1458422" y="93287"/>
                    <a:pt x="1497214" y="130232"/>
                    <a:pt x="1451956" y="138545"/>
                  </a:cubicBezTo>
                  <a:cubicBezTo>
                    <a:pt x="1406698" y="146858"/>
                    <a:pt x="1263534" y="155170"/>
                    <a:pt x="1213658" y="138545"/>
                  </a:cubicBezTo>
                  <a:cubicBezTo>
                    <a:pt x="1163782" y="121920"/>
                    <a:pt x="1224742" y="46181"/>
                    <a:pt x="1152698" y="38792"/>
                  </a:cubicBezTo>
                  <a:cubicBezTo>
                    <a:pt x="1080654" y="31403"/>
                    <a:pt x="872836" y="90516"/>
                    <a:pt x="781396" y="94211"/>
                  </a:cubicBezTo>
                  <a:cubicBezTo>
                    <a:pt x="689956" y="97906"/>
                    <a:pt x="690880" y="66502"/>
                    <a:pt x="604058" y="60960"/>
                  </a:cubicBezTo>
                  <a:cubicBezTo>
                    <a:pt x="517236" y="55418"/>
                    <a:pt x="361141" y="71120"/>
                    <a:pt x="260465" y="60960"/>
                  </a:cubicBezTo>
                  <a:cubicBezTo>
                    <a:pt x="159789" y="50800"/>
                    <a:pt x="79894" y="25400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4965469" y="3743959"/>
              <a:ext cx="2693324" cy="828180"/>
            </a:xfrm>
            <a:custGeom>
              <a:avLst/>
              <a:gdLst>
                <a:gd name="connsiteX0" fmla="*/ 2693324 w 2693324"/>
                <a:gd name="connsiteY0" fmla="*/ 79896 h 828180"/>
                <a:gd name="connsiteX1" fmla="*/ 2576946 w 2693324"/>
                <a:gd name="connsiteY1" fmla="*/ 13394 h 828180"/>
                <a:gd name="connsiteX2" fmla="*/ 2477193 w 2693324"/>
                <a:gd name="connsiteY2" fmla="*/ 312652 h 828180"/>
                <a:gd name="connsiteX3" fmla="*/ 2155767 w 2693324"/>
                <a:gd name="connsiteY3" fmla="*/ 650703 h 828180"/>
                <a:gd name="connsiteX4" fmla="*/ 1939636 w 2693324"/>
                <a:gd name="connsiteY4" fmla="*/ 639619 h 828180"/>
                <a:gd name="connsiteX5" fmla="*/ 1657004 w 2693324"/>
                <a:gd name="connsiteY5" fmla="*/ 606368 h 828180"/>
                <a:gd name="connsiteX6" fmla="*/ 1324495 w 2693324"/>
                <a:gd name="connsiteY6" fmla="*/ 645161 h 828180"/>
                <a:gd name="connsiteX7" fmla="*/ 1091738 w 2693324"/>
                <a:gd name="connsiteY7" fmla="*/ 822499 h 828180"/>
                <a:gd name="connsiteX8" fmla="*/ 0 w 2693324"/>
                <a:gd name="connsiteY8" fmla="*/ 767081 h 82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3324" h="828180">
                  <a:moveTo>
                    <a:pt x="2693324" y="79896"/>
                  </a:moveTo>
                  <a:cubicBezTo>
                    <a:pt x="2653146" y="27248"/>
                    <a:pt x="2612968" y="-25399"/>
                    <a:pt x="2576946" y="13394"/>
                  </a:cubicBezTo>
                  <a:cubicBezTo>
                    <a:pt x="2540924" y="52187"/>
                    <a:pt x="2547389" y="206434"/>
                    <a:pt x="2477193" y="312652"/>
                  </a:cubicBezTo>
                  <a:cubicBezTo>
                    <a:pt x="2406996" y="418870"/>
                    <a:pt x="2245360" y="596209"/>
                    <a:pt x="2155767" y="650703"/>
                  </a:cubicBezTo>
                  <a:cubicBezTo>
                    <a:pt x="2066174" y="705197"/>
                    <a:pt x="2022763" y="647008"/>
                    <a:pt x="1939636" y="639619"/>
                  </a:cubicBezTo>
                  <a:cubicBezTo>
                    <a:pt x="1856509" y="632230"/>
                    <a:pt x="1759527" y="605444"/>
                    <a:pt x="1657004" y="606368"/>
                  </a:cubicBezTo>
                  <a:cubicBezTo>
                    <a:pt x="1554481" y="607292"/>
                    <a:pt x="1418706" y="609139"/>
                    <a:pt x="1324495" y="645161"/>
                  </a:cubicBezTo>
                  <a:cubicBezTo>
                    <a:pt x="1230284" y="681183"/>
                    <a:pt x="1312487" y="802179"/>
                    <a:pt x="1091738" y="822499"/>
                  </a:cubicBezTo>
                  <a:cubicBezTo>
                    <a:pt x="870989" y="842819"/>
                    <a:pt x="435494" y="804950"/>
                    <a:pt x="0" y="767081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733011" y="349250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29695" y="39785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874029" y="444768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72145" y="4477415"/>
              <a:ext cx="2593571" cy="302540"/>
            </a:xfrm>
            <a:custGeom>
              <a:avLst/>
              <a:gdLst>
                <a:gd name="connsiteX0" fmla="*/ 2593571 w 2593571"/>
                <a:gd name="connsiteY0" fmla="*/ 11458 h 302540"/>
                <a:gd name="connsiteX1" fmla="*/ 2399608 w 2593571"/>
                <a:gd name="connsiteY1" fmla="*/ 89043 h 302540"/>
                <a:gd name="connsiteX2" fmla="*/ 2222270 w 2593571"/>
                <a:gd name="connsiteY2" fmla="*/ 66876 h 302540"/>
                <a:gd name="connsiteX3" fmla="*/ 2083724 w 2593571"/>
                <a:gd name="connsiteY3" fmla="*/ 105669 h 302540"/>
                <a:gd name="connsiteX4" fmla="*/ 1928553 w 2593571"/>
                <a:gd name="connsiteY4" fmla="*/ 183254 h 302540"/>
                <a:gd name="connsiteX5" fmla="*/ 1734590 w 2593571"/>
                <a:gd name="connsiteY5" fmla="*/ 288549 h 302540"/>
                <a:gd name="connsiteX6" fmla="*/ 1618211 w 2593571"/>
                <a:gd name="connsiteY6" fmla="*/ 299632 h 302540"/>
                <a:gd name="connsiteX7" fmla="*/ 1512917 w 2593571"/>
                <a:gd name="connsiteY7" fmla="*/ 271923 h 302540"/>
                <a:gd name="connsiteX8" fmla="*/ 1424248 w 2593571"/>
                <a:gd name="connsiteY8" fmla="*/ 183254 h 302540"/>
                <a:gd name="connsiteX9" fmla="*/ 1363288 w 2593571"/>
                <a:gd name="connsiteY9" fmla="*/ 122294 h 302540"/>
                <a:gd name="connsiteX10" fmla="*/ 1252451 w 2593571"/>
                <a:gd name="connsiteY10" fmla="*/ 105669 h 302540"/>
                <a:gd name="connsiteX11" fmla="*/ 1136073 w 2593571"/>
                <a:gd name="connsiteY11" fmla="*/ 105669 h 302540"/>
                <a:gd name="connsiteX12" fmla="*/ 991986 w 2593571"/>
                <a:gd name="connsiteY12" fmla="*/ 105669 h 302540"/>
                <a:gd name="connsiteX13" fmla="*/ 919942 w 2593571"/>
                <a:gd name="connsiteY13" fmla="*/ 144461 h 302540"/>
                <a:gd name="connsiteX14" fmla="*/ 831273 w 2593571"/>
                <a:gd name="connsiteY14" fmla="*/ 116752 h 302540"/>
                <a:gd name="connsiteX15" fmla="*/ 709353 w 2593571"/>
                <a:gd name="connsiteY15" fmla="*/ 22541 h 302540"/>
                <a:gd name="connsiteX16" fmla="*/ 543099 w 2593571"/>
                <a:gd name="connsiteY16" fmla="*/ 374 h 302540"/>
                <a:gd name="connsiteX17" fmla="*/ 404553 w 2593571"/>
                <a:gd name="connsiteY17" fmla="*/ 33625 h 302540"/>
                <a:gd name="connsiteX18" fmla="*/ 232757 w 2593571"/>
                <a:gd name="connsiteY18" fmla="*/ 28083 h 302540"/>
                <a:gd name="connsiteX19" fmla="*/ 0 w 2593571"/>
                <a:gd name="connsiteY19" fmla="*/ 39167 h 3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93571" h="302540">
                  <a:moveTo>
                    <a:pt x="2593571" y="11458"/>
                  </a:moveTo>
                  <a:cubicBezTo>
                    <a:pt x="2527531" y="45632"/>
                    <a:pt x="2461491" y="79807"/>
                    <a:pt x="2399608" y="89043"/>
                  </a:cubicBezTo>
                  <a:cubicBezTo>
                    <a:pt x="2337725" y="98279"/>
                    <a:pt x="2274917" y="64105"/>
                    <a:pt x="2222270" y="66876"/>
                  </a:cubicBezTo>
                  <a:cubicBezTo>
                    <a:pt x="2169623" y="69647"/>
                    <a:pt x="2132677" y="86273"/>
                    <a:pt x="2083724" y="105669"/>
                  </a:cubicBezTo>
                  <a:cubicBezTo>
                    <a:pt x="2034771" y="125065"/>
                    <a:pt x="1986742" y="152774"/>
                    <a:pt x="1928553" y="183254"/>
                  </a:cubicBezTo>
                  <a:cubicBezTo>
                    <a:pt x="1870364" y="213734"/>
                    <a:pt x="1786314" y="269153"/>
                    <a:pt x="1734590" y="288549"/>
                  </a:cubicBezTo>
                  <a:cubicBezTo>
                    <a:pt x="1682866" y="307945"/>
                    <a:pt x="1655156" y="302403"/>
                    <a:pt x="1618211" y="299632"/>
                  </a:cubicBezTo>
                  <a:cubicBezTo>
                    <a:pt x="1581265" y="296861"/>
                    <a:pt x="1545244" y="291319"/>
                    <a:pt x="1512917" y="271923"/>
                  </a:cubicBezTo>
                  <a:cubicBezTo>
                    <a:pt x="1480590" y="252527"/>
                    <a:pt x="1424248" y="183254"/>
                    <a:pt x="1424248" y="183254"/>
                  </a:cubicBezTo>
                  <a:cubicBezTo>
                    <a:pt x="1399310" y="158316"/>
                    <a:pt x="1391921" y="135225"/>
                    <a:pt x="1363288" y="122294"/>
                  </a:cubicBezTo>
                  <a:cubicBezTo>
                    <a:pt x="1334655" y="109363"/>
                    <a:pt x="1290320" y="108440"/>
                    <a:pt x="1252451" y="105669"/>
                  </a:cubicBezTo>
                  <a:cubicBezTo>
                    <a:pt x="1214582" y="102898"/>
                    <a:pt x="1136073" y="105669"/>
                    <a:pt x="1136073" y="105669"/>
                  </a:cubicBezTo>
                  <a:cubicBezTo>
                    <a:pt x="1092662" y="105669"/>
                    <a:pt x="1028008" y="99204"/>
                    <a:pt x="991986" y="105669"/>
                  </a:cubicBezTo>
                  <a:cubicBezTo>
                    <a:pt x="955964" y="112134"/>
                    <a:pt x="946727" y="142614"/>
                    <a:pt x="919942" y="144461"/>
                  </a:cubicBezTo>
                  <a:cubicBezTo>
                    <a:pt x="893157" y="146308"/>
                    <a:pt x="866371" y="137072"/>
                    <a:pt x="831273" y="116752"/>
                  </a:cubicBezTo>
                  <a:cubicBezTo>
                    <a:pt x="796175" y="96432"/>
                    <a:pt x="757382" y="41937"/>
                    <a:pt x="709353" y="22541"/>
                  </a:cubicBezTo>
                  <a:cubicBezTo>
                    <a:pt x="661324" y="3145"/>
                    <a:pt x="593899" y="-1473"/>
                    <a:pt x="543099" y="374"/>
                  </a:cubicBezTo>
                  <a:cubicBezTo>
                    <a:pt x="492299" y="2221"/>
                    <a:pt x="456277" y="29007"/>
                    <a:pt x="404553" y="33625"/>
                  </a:cubicBezTo>
                  <a:cubicBezTo>
                    <a:pt x="352829" y="38243"/>
                    <a:pt x="300182" y="27159"/>
                    <a:pt x="232757" y="28083"/>
                  </a:cubicBezTo>
                  <a:cubicBezTo>
                    <a:pt x="165332" y="29007"/>
                    <a:pt x="82666" y="34087"/>
                    <a:pt x="0" y="3916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175163" y="4461968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111433" y="4311535"/>
              <a:ext cx="135428" cy="169718"/>
            </a:xfrm>
            <a:custGeom>
              <a:avLst/>
              <a:gdLst>
                <a:gd name="connsiteX0" fmla="*/ 116378 w 116378"/>
                <a:gd name="connsiteY0" fmla="*/ 116378 h 116378"/>
                <a:gd name="connsiteX1" fmla="*/ 66502 w 116378"/>
                <a:gd name="connsiteY1" fmla="*/ 38792 h 116378"/>
                <a:gd name="connsiteX2" fmla="*/ 0 w 116378"/>
                <a:gd name="connsiteY2" fmla="*/ 0 h 116378"/>
                <a:gd name="connsiteX0" fmla="*/ 135428 w 135428"/>
                <a:gd name="connsiteY0" fmla="*/ 169718 h 169718"/>
                <a:gd name="connsiteX1" fmla="*/ 66502 w 135428"/>
                <a:gd name="connsiteY1" fmla="*/ 38792 h 169718"/>
                <a:gd name="connsiteX2" fmla="*/ 0 w 135428"/>
                <a:gd name="connsiteY2" fmla="*/ 0 h 16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28" h="169718">
                  <a:moveTo>
                    <a:pt x="135428" y="169718"/>
                  </a:moveTo>
                  <a:cubicBezTo>
                    <a:pt x="120188" y="140623"/>
                    <a:pt x="85898" y="58188"/>
                    <a:pt x="66502" y="38792"/>
                  </a:cubicBezTo>
                  <a:cubicBezTo>
                    <a:pt x="47106" y="19396"/>
                    <a:pt x="23553" y="9698"/>
                    <a:pt x="0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16975" y="4150822"/>
              <a:ext cx="171796" cy="150486"/>
            </a:xfrm>
            <a:custGeom>
              <a:avLst/>
              <a:gdLst>
                <a:gd name="connsiteX0" fmla="*/ 171796 w 171796"/>
                <a:gd name="connsiteY0" fmla="*/ 0 h 150486"/>
                <a:gd name="connsiteX1" fmla="*/ 116378 w 171796"/>
                <a:gd name="connsiteY1" fmla="*/ 77585 h 150486"/>
                <a:gd name="connsiteX2" fmla="*/ 99752 w 171796"/>
                <a:gd name="connsiteY2" fmla="*/ 144087 h 150486"/>
                <a:gd name="connsiteX3" fmla="*/ 0 w 171796"/>
                <a:gd name="connsiteY3" fmla="*/ 144087 h 15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796" h="150486">
                  <a:moveTo>
                    <a:pt x="171796" y="0"/>
                  </a:moveTo>
                  <a:cubicBezTo>
                    <a:pt x="150090" y="26785"/>
                    <a:pt x="128385" y="53571"/>
                    <a:pt x="116378" y="77585"/>
                  </a:cubicBezTo>
                  <a:cubicBezTo>
                    <a:pt x="104371" y="101599"/>
                    <a:pt x="119148" y="133003"/>
                    <a:pt x="99752" y="144087"/>
                  </a:cubicBezTo>
                  <a:cubicBezTo>
                    <a:pt x="80356" y="155171"/>
                    <a:pt x="40178" y="149629"/>
                    <a:pt x="0" y="14408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6676" y="3568931"/>
              <a:ext cx="825731" cy="447077"/>
            </a:xfrm>
            <a:custGeom>
              <a:avLst/>
              <a:gdLst>
                <a:gd name="connsiteX0" fmla="*/ 825731 w 825731"/>
                <a:gd name="connsiteY0" fmla="*/ 0 h 447077"/>
                <a:gd name="connsiteX1" fmla="*/ 714895 w 825731"/>
                <a:gd name="connsiteY1" fmla="*/ 94211 h 447077"/>
                <a:gd name="connsiteX2" fmla="*/ 598517 w 825731"/>
                <a:gd name="connsiteY2" fmla="*/ 127462 h 447077"/>
                <a:gd name="connsiteX3" fmla="*/ 532015 w 825731"/>
                <a:gd name="connsiteY3" fmla="*/ 210589 h 447077"/>
                <a:gd name="connsiteX4" fmla="*/ 365760 w 825731"/>
                <a:gd name="connsiteY4" fmla="*/ 238298 h 447077"/>
                <a:gd name="connsiteX5" fmla="*/ 293717 w 825731"/>
                <a:gd name="connsiteY5" fmla="*/ 277091 h 447077"/>
                <a:gd name="connsiteX6" fmla="*/ 171797 w 825731"/>
                <a:gd name="connsiteY6" fmla="*/ 404553 h 447077"/>
                <a:gd name="connsiteX7" fmla="*/ 49877 w 825731"/>
                <a:gd name="connsiteY7" fmla="*/ 443345 h 447077"/>
                <a:gd name="connsiteX8" fmla="*/ 0 w 825731"/>
                <a:gd name="connsiteY8" fmla="*/ 443345 h 44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731" h="447077">
                  <a:moveTo>
                    <a:pt x="825731" y="0"/>
                  </a:moveTo>
                  <a:cubicBezTo>
                    <a:pt x="789247" y="36483"/>
                    <a:pt x="752764" y="72967"/>
                    <a:pt x="714895" y="94211"/>
                  </a:cubicBezTo>
                  <a:cubicBezTo>
                    <a:pt x="677026" y="115455"/>
                    <a:pt x="628997" y="108066"/>
                    <a:pt x="598517" y="127462"/>
                  </a:cubicBezTo>
                  <a:cubicBezTo>
                    <a:pt x="568037" y="146858"/>
                    <a:pt x="570808" y="192116"/>
                    <a:pt x="532015" y="210589"/>
                  </a:cubicBezTo>
                  <a:cubicBezTo>
                    <a:pt x="493222" y="229062"/>
                    <a:pt x="405476" y="227214"/>
                    <a:pt x="365760" y="238298"/>
                  </a:cubicBezTo>
                  <a:cubicBezTo>
                    <a:pt x="326044" y="249382"/>
                    <a:pt x="326044" y="249382"/>
                    <a:pt x="293717" y="277091"/>
                  </a:cubicBezTo>
                  <a:cubicBezTo>
                    <a:pt x="261390" y="304800"/>
                    <a:pt x="212437" y="376844"/>
                    <a:pt x="171797" y="404553"/>
                  </a:cubicBezTo>
                  <a:cubicBezTo>
                    <a:pt x="131157" y="432262"/>
                    <a:pt x="78510" y="436880"/>
                    <a:pt x="49877" y="443345"/>
                  </a:cubicBezTo>
                  <a:cubicBezTo>
                    <a:pt x="21244" y="449810"/>
                    <a:pt x="10622" y="446577"/>
                    <a:pt x="0" y="44334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868189" y="3338726"/>
              <a:ext cx="1862051" cy="191412"/>
            </a:xfrm>
            <a:custGeom>
              <a:avLst/>
              <a:gdLst>
                <a:gd name="connsiteX0" fmla="*/ 1862051 w 1862051"/>
                <a:gd name="connsiteY0" fmla="*/ 191412 h 191412"/>
                <a:gd name="connsiteX1" fmla="*/ 1463040 w 1862051"/>
                <a:gd name="connsiteY1" fmla="*/ 130452 h 191412"/>
                <a:gd name="connsiteX2" fmla="*/ 1291244 w 1862051"/>
                <a:gd name="connsiteY2" fmla="*/ 119369 h 191412"/>
                <a:gd name="connsiteX3" fmla="*/ 1091738 w 1862051"/>
                <a:gd name="connsiteY3" fmla="*/ 152619 h 191412"/>
                <a:gd name="connsiteX4" fmla="*/ 958735 w 1862051"/>
                <a:gd name="connsiteY4" fmla="*/ 174787 h 191412"/>
                <a:gd name="connsiteX5" fmla="*/ 792480 w 1862051"/>
                <a:gd name="connsiteY5" fmla="*/ 163703 h 191412"/>
                <a:gd name="connsiteX6" fmla="*/ 648393 w 1862051"/>
                <a:gd name="connsiteY6" fmla="*/ 130452 h 191412"/>
                <a:gd name="connsiteX7" fmla="*/ 532015 w 1862051"/>
                <a:gd name="connsiteY7" fmla="*/ 86118 h 191412"/>
                <a:gd name="connsiteX8" fmla="*/ 354676 w 1862051"/>
                <a:gd name="connsiteY8" fmla="*/ 97201 h 191412"/>
                <a:gd name="connsiteX9" fmla="*/ 199506 w 1862051"/>
                <a:gd name="connsiteY9" fmla="*/ 97201 h 191412"/>
                <a:gd name="connsiteX10" fmla="*/ 166255 w 1862051"/>
                <a:gd name="connsiteY10" fmla="*/ 97201 h 191412"/>
                <a:gd name="connsiteX11" fmla="*/ 121920 w 1862051"/>
                <a:gd name="connsiteY11" fmla="*/ 8532 h 191412"/>
                <a:gd name="connsiteX12" fmla="*/ 0 w 1862051"/>
                <a:gd name="connsiteY12" fmla="*/ 8532 h 1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2051" h="191412">
                  <a:moveTo>
                    <a:pt x="1862051" y="191412"/>
                  </a:moveTo>
                  <a:lnTo>
                    <a:pt x="1463040" y="130452"/>
                  </a:lnTo>
                  <a:cubicBezTo>
                    <a:pt x="1367906" y="118445"/>
                    <a:pt x="1353128" y="115675"/>
                    <a:pt x="1291244" y="119369"/>
                  </a:cubicBezTo>
                  <a:cubicBezTo>
                    <a:pt x="1229360" y="123063"/>
                    <a:pt x="1091738" y="152619"/>
                    <a:pt x="1091738" y="152619"/>
                  </a:cubicBezTo>
                  <a:cubicBezTo>
                    <a:pt x="1036320" y="161855"/>
                    <a:pt x="1008611" y="172940"/>
                    <a:pt x="958735" y="174787"/>
                  </a:cubicBezTo>
                  <a:cubicBezTo>
                    <a:pt x="908859" y="176634"/>
                    <a:pt x="844204" y="171092"/>
                    <a:pt x="792480" y="163703"/>
                  </a:cubicBezTo>
                  <a:cubicBezTo>
                    <a:pt x="740756" y="156314"/>
                    <a:pt x="691804" y="143383"/>
                    <a:pt x="648393" y="130452"/>
                  </a:cubicBezTo>
                  <a:cubicBezTo>
                    <a:pt x="604982" y="117521"/>
                    <a:pt x="580968" y="91660"/>
                    <a:pt x="532015" y="86118"/>
                  </a:cubicBezTo>
                  <a:cubicBezTo>
                    <a:pt x="483062" y="80576"/>
                    <a:pt x="410094" y="95354"/>
                    <a:pt x="354676" y="97201"/>
                  </a:cubicBezTo>
                  <a:cubicBezTo>
                    <a:pt x="299258" y="99048"/>
                    <a:pt x="199506" y="97201"/>
                    <a:pt x="199506" y="97201"/>
                  </a:cubicBezTo>
                  <a:cubicBezTo>
                    <a:pt x="168103" y="97201"/>
                    <a:pt x="179186" y="111979"/>
                    <a:pt x="166255" y="97201"/>
                  </a:cubicBezTo>
                  <a:cubicBezTo>
                    <a:pt x="153324" y="82423"/>
                    <a:pt x="149629" y="23310"/>
                    <a:pt x="121920" y="8532"/>
                  </a:cubicBezTo>
                  <a:cubicBezTo>
                    <a:pt x="94211" y="-6246"/>
                    <a:pt x="47105" y="1143"/>
                    <a:pt x="0" y="853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965469" y="4200698"/>
              <a:ext cx="559724" cy="266007"/>
            </a:xfrm>
            <a:custGeom>
              <a:avLst/>
              <a:gdLst>
                <a:gd name="connsiteX0" fmla="*/ 559724 w 559724"/>
                <a:gd name="connsiteY0" fmla="*/ 0 h 266007"/>
                <a:gd name="connsiteX1" fmla="*/ 493222 w 559724"/>
                <a:gd name="connsiteY1" fmla="*/ 99753 h 266007"/>
                <a:gd name="connsiteX2" fmla="*/ 360218 w 559724"/>
                <a:gd name="connsiteY2" fmla="*/ 182880 h 266007"/>
                <a:gd name="connsiteX3" fmla="*/ 243840 w 559724"/>
                <a:gd name="connsiteY3" fmla="*/ 221673 h 266007"/>
                <a:gd name="connsiteX4" fmla="*/ 77586 w 559724"/>
                <a:gd name="connsiteY4" fmla="*/ 238298 h 266007"/>
                <a:gd name="connsiteX5" fmla="*/ 0 w 559724"/>
                <a:gd name="connsiteY5" fmla="*/ 266007 h 26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724" h="266007">
                  <a:moveTo>
                    <a:pt x="559724" y="0"/>
                  </a:moveTo>
                  <a:cubicBezTo>
                    <a:pt x="543098" y="34636"/>
                    <a:pt x="526473" y="69273"/>
                    <a:pt x="493222" y="99753"/>
                  </a:cubicBezTo>
                  <a:cubicBezTo>
                    <a:pt x="459971" y="130233"/>
                    <a:pt x="401782" y="162560"/>
                    <a:pt x="360218" y="182880"/>
                  </a:cubicBezTo>
                  <a:cubicBezTo>
                    <a:pt x="318654" y="203200"/>
                    <a:pt x="290945" y="212437"/>
                    <a:pt x="243840" y="221673"/>
                  </a:cubicBezTo>
                  <a:cubicBezTo>
                    <a:pt x="196735" y="230909"/>
                    <a:pt x="118226" y="230909"/>
                    <a:pt x="77586" y="238298"/>
                  </a:cubicBezTo>
                  <a:cubicBezTo>
                    <a:pt x="36946" y="245687"/>
                    <a:pt x="18473" y="255847"/>
                    <a:pt x="0" y="26600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349731" y="3352800"/>
              <a:ext cx="1524000" cy="786938"/>
            </a:xfrm>
            <a:custGeom>
              <a:avLst/>
              <a:gdLst>
                <a:gd name="connsiteX0" fmla="*/ 1524000 w 1524000"/>
                <a:gd name="connsiteY0" fmla="*/ 0 h 786938"/>
                <a:gd name="connsiteX1" fmla="*/ 1363287 w 1524000"/>
                <a:gd name="connsiteY1" fmla="*/ 27709 h 786938"/>
                <a:gd name="connsiteX2" fmla="*/ 1136073 w 1524000"/>
                <a:gd name="connsiteY2" fmla="*/ 49876 h 786938"/>
                <a:gd name="connsiteX3" fmla="*/ 1075113 w 1524000"/>
                <a:gd name="connsiteY3" fmla="*/ 105295 h 786938"/>
                <a:gd name="connsiteX4" fmla="*/ 980902 w 1524000"/>
                <a:gd name="connsiteY4" fmla="*/ 105295 h 786938"/>
                <a:gd name="connsiteX5" fmla="*/ 936567 w 1524000"/>
                <a:gd name="connsiteY5" fmla="*/ 149629 h 786938"/>
                <a:gd name="connsiteX6" fmla="*/ 842356 w 1524000"/>
                <a:gd name="connsiteY6" fmla="*/ 105295 h 786938"/>
                <a:gd name="connsiteX7" fmla="*/ 670560 w 1524000"/>
                <a:gd name="connsiteY7" fmla="*/ 188422 h 786938"/>
                <a:gd name="connsiteX8" fmla="*/ 620684 w 1524000"/>
                <a:gd name="connsiteY8" fmla="*/ 149629 h 786938"/>
                <a:gd name="connsiteX9" fmla="*/ 520931 w 1524000"/>
                <a:gd name="connsiteY9" fmla="*/ 210589 h 786938"/>
                <a:gd name="connsiteX10" fmla="*/ 432262 w 1524000"/>
                <a:gd name="connsiteY10" fmla="*/ 360218 h 786938"/>
                <a:gd name="connsiteX11" fmla="*/ 360218 w 1524000"/>
                <a:gd name="connsiteY11" fmla="*/ 482138 h 786938"/>
                <a:gd name="connsiteX12" fmla="*/ 271549 w 1524000"/>
                <a:gd name="connsiteY12" fmla="*/ 509847 h 786938"/>
                <a:gd name="connsiteX13" fmla="*/ 193964 w 1524000"/>
                <a:gd name="connsiteY13" fmla="*/ 576349 h 786938"/>
                <a:gd name="connsiteX14" fmla="*/ 133004 w 1524000"/>
                <a:gd name="connsiteY14" fmla="*/ 714895 h 786938"/>
                <a:gd name="connsiteX15" fmla="*/ 0 w 1524000"/>
                <a:gd name="connsiteY15" fmla="*/ 786938 h 78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0" h="786938">
                  <a:moveTo>
                    <a:pt x="1524000" y="0"/>
                  </a:moveTo>
                  <a:cubicBezTo>
                    <a:pt x="1475970" y="9698"/>
                    <a:pt x="1427941" y="19396"/>
                    <a:pt x="1363287" y="27709"/>
                  </a:cubicBezTo>
                  <a:cubicBezTo>
                    <a:pt x="1298632" y="36022"/>
                    <a:pt x="1184102" y="36945"/>
                    <a:pt x="1136073" y="49876"/>
                  </a:cubicBezTo>
                  <a:cubicBezTo>
                    <a:pt x="1088044" y="62807"/>
                    <a:pt x="1100975" y="96059"/>
                    <a:pt x="1075113" y="105295"/>
                  </a:cubicBezTo>
                  <a:cubicBezTo>
                    <a:pt x="1049251" y="114531"/>
                    <a:pt x="1003993" y="97906"/>
                    <a:pt x="980902" y="105295"/>
                  </a:cubicBezTo>
                  <a:cubicBezTo>
                    <a:pt x="957811" y="112684"/>
                    <a:pt x="959658" y="149629"/>
                    <a:pt x="936567" y="149629"/>
                  </a:cubicBezTo>
                  <a:cubicBezTo>
                    <a:pt x="913476" y="149629"/>
                    <a:pt x="886691" y="98829"/>
                    <a:pt x="842356" y="105295"/>
                  </a:cubicBezTo>
                  <a:cubicBezTo>
                    <a:pt x="798021" y="111761"/>
                    <a:pt x="707505" y="181033"/>
                    <a:pt x="670560" y="188422"/>
                  </a:cubicBezTo>
                  <a:cubicBezTo>
                    <a:pt x="633615" y="195811"/>
                    <a:pt x="645622" y="145935"/>
                    <a:pt x="620684" y="149629"/>
                  </a:cubicBezTo>
                  <a:cubicBezTo>
                    <a:pt x="595746" y="153324"/>
                    <a:pt x="552335" y="175491"/>
                    <a:pt x="520931" y="210589"/>
                  </a:cubicBezTo>
                  <a:cubicBezTo>
                    <a:pt x="489527" y="245687"/>
                    <a:pt x="432262" y="360218"/>
                    <a:pt x="432262" y="360218"/>
                  </a:cubicBezTo>
                  <a:cubicBezTo>
                    <a:pt x="405476" y="405476"/>
                    <a:pt x="387004" y="457200"/>
                    <a:pt x="360218" y="482138"/>
                  </a:cubicBezTo>
                  <a:cubicBezTo>
                    <a:pt x="333432" y="507076"/>
                    <a:pt x="299258" y="494145"/>
                    <a:pt x="271549" y="509847"/>
                  </a:cubicBezTo>
                  <a:cubicBezTo>
                    <a:pt x="243840" y="525549"/>
                    <a:pt x="217055" y="542174"/>
                    <a:pt x="193964" y="576349"/>
                  </a:cubicBezTo>
                  <a:cubicBezTo>
                    <a:pt x="170873" y="610524"/>
                    <a:pt x="165331" y="679797"/>
                    <a:pt x="133004" y="714895"/>
                  </a:cubicBezTo>
                  <a:cubicBezTo>
                    <a:pt x="100677" y="749993"/>
                    <a:pt x="50338" y="768465"/>
                    <a:pt x="0" y="7869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510705" y="4153167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671802" y="3363884"/>
              <a:ext cx="273974" cy="731838"/>
            </a:xfrm>
            <a:custGeom>
              <a:avLst/>
              <a:gdLst>
                <a:gd name="connsiteX0" fmla="*/ 227215 w 293717"/>
                <a:gd name="connsiteY0" fmla="*/ 0 h 775854"/>
                <a:gd name="connsiteX1" fmla="*/ 243840 w 293717"/>
                <a:gd name="connsiteY1" fmla="*/ 133003 h 775854"/>
                <a:gd name="connsiteX2" fmla="*/ 271549 w 293717"/>
                <a:gd name="connsiteY2" fmla="*/ 232756 h 775854"/>
                <a:gd name="connsiteX3" fmla="*/ 243840 w 293717"/>
                <a:gd name="connsiteY3" fmla="*/ 315883 h 775854"/>
                <a:gd name="connsiteX4" fmla="*/ 271549 w 293717"/>
                <a:gd name="connsiteY4" fmla="*/ 415636 h 775854"/>
                <a:gd name="connsiteX5" fmla="*/ 271549 w 293717"/>
                <a:gd name="connsiteY5" fmla="*/ 443345 h 775854"/>
                <a:gd name="connsiteX6" fmla="*/ 293717 w 293717"/>
                <a:gd name="connsiteY6" fmla="*/ 482138 h 775854"/>
                <a:gd name="connsiteX7" fmla="*/ 271549 w 293717"/>
                <a:gd name="connsiteY7" fmla="*/ 604058 h 775854"/>
                <a:gd name="connsiteX8" fmla="*/ 232757 w 293717"/>
                <a:gd name="connsiteY8" fmla="*/ 659476 h 775854"/>
                <a:gd name="connsiteX9" fmla="*/ 199506 w 293717"/>
                <a:gd name="connsiteY9" fmla="*/ 676101 h 775854"/>
                <a:gd name="connsiteX10" fmla="*/ 171797 w 293717"/>
                <a:gd name="connsiteY10" fmla="*/ 731520 h 775854"/>
                <a:gd name="connsiteX11" fmla="*/ 133004 w 293717"/>
                <a:gd name="connsiteY11" fmla="*/ 698269 h 775854"/>
                <a:gd name="connsiteX12" fmla="*/ 88669 w 293717"/>
                <a:gd name="connsiteY12" fmla="*/ 687185 h 775854"/>
                <a:gd name="connsiteX13" fmla="*/ 38793 w 293717"/>
                <a:gd name="connsiteY13" fmla="*/ 709352 h 775854"/>
                <a:gd name="connsiteX14" fmla="*/ 0 w 293717"/>
                <a:gd name="connsiteY14" fmla="*/ 775854 h 775854"/>
                <a:gd name="connsiteX0" fmla="*/ 231025 w 297527"/>
                <a:gd name="connsiteY0" fmla="*/ 0 h 772044"/>
                <a:gd name="connsiteX1" fmla="*/ 247650 w 297527"/>
                <a:gd name="connsiteY1" fmla="*/ 133003 h 772044"/>
                <a:gd name="connsiteX2" fmla="*/ 275359 w 297527"/>
                <a:gd name="connsiteY2" fmla="*/ 232756 h 772044"/>
                <a:gd name="connsiteX3" fmla="*/ 247650 w 297527"/>
                <a:gd name="connsiteY3" fmla="*/ 315883 h 772044"/>
                <a:gd name="connsiteX4" fmla="*/ 275359 w 297527"/>
                <a:gd name="connsiteY4" fmla="*/ 415636 h 772044"/>
                <a:gd name="connsiteX5" fmla="*/ 275359 w 297527"/>
                <a:gd name="connsiteY5" fmla="*/ 443345 h 772044"/>
                <a:gd name="connsiteX6" fmla="*/ 297527 w 297527"/>
                <a:gd name="connsiteY6" fmla="*/ 482138 h 772044"/>
                <a:gd name="connsiteX7" fmla="*/ 275359 w 297527"/>
                <a:gd name="connsiteY7" fmla="*/ 604058 h 772044"/>
                <a:gd name="connsiteX8" fmla="*/ 236567 w 297527"/>
                <a:gd name="connsiteY8" fmla="*/ 659476 h 772044"/>
                <a:gd name="connsiteX9" fmla="*/ 203316 w 297527"/>
                <a:gd name="connsiteY9" fmla="*/ 676101 h 772044"/>
                <a:gd name="connsiteX10" fmla="*/ 175607 w 297527"/>
                <a:gd name="connsiteY10" fmla="*/ 731520 h 772044"/>
                <a:gd name="connsiteX11" fmla="*/ 136814 w 297527"/>
                <a:gd name="connsiteY11" fmla="*/ 698269 h 772044"/>
                <a:gd name="connsiteX12" fmla="*/ 92479 w 297527"/>
                <a:gd name="connsiteY12" fmla="*/ 687185 h 772044"/>
                <a:gd name="connsiteX13" fmla="*/ 42603 w 297527"/>
                <a:gd name="connsiteY13" fmla="*/ 709352 h 772044"/>
                <a:gd name="connsiteX14" fmla="*/ 0 w 297527"/>
                <a:gd name="connsiteY14" fmla="*/ 772044 h 772044"/>
                <a:gd name="connsiteX0" fmla="*/ 188422 w 254924"/>
                <a:gd name="connsiteY0" fmla="*/ 0 h 731838"/>
                <a:gd name="connsiteX1" fmla="*/ 205047 w 254924"/>
                <a:gd name="connsiteY1" fmla="*/ 133003 h 731838"/>
                <a:gd name="connsiteX2" fmla="*/ 232756 w 254924"/>
                <a:gd name="connsiteY2" fmla="*/ 232756 h 731838"/>
                <a:gd name="connsiteX3" fmla="*/ 205047 w 254924"/>
                <a:gd name="connsiteY3" fmla="*/ 315883 h 731838"/>
                <a:gd name="connsiteX4" fmla="*/ 232756 w 254924"/>
                <a:gd name="connsiteY4" fmla="*/ 415636 h 731838"/>
                <a:gd name="connsiteX5" fmla="*/ 232756 w 254924"/>
                <a:gd name="connsiteY5" fmla="*/ 443345 h 731838"/>
                <a:gd name="connsiteX6" fmla="*/ 254924 w 254924"/>
                <a:gd name="connsiteY6" fmla="*/ 482138 h 731838"/>
                <a:gd name="connsiteX7" fmla="*/ 232756 w 254924"/>
                <a:gd name="connsiteY7" fmla="*/ 604058 h 731838"/>
                <a:gd name="connsiteX8" fmla="*/ 193964 w 254924"/>
                <a:gd name="connsiteY8" fmla="*/ 659476 h 731838"/>
                <a:gd name="connsiteX9" fmla="*/ 160713 w 254924"/>
                <a:gd name="connsiteY9" fmla="*/ 676101 h 731838"/>
                <a:gd name="connsiteX10" fmla="*/ 133004 w 254924"/>
                <a:gd name="connsiteY10" fmla="*/ 731520 h 731838"/>
                <a:gd name="connsiteX11" fmla="*/ 94211 w 254924"/>
                <a:gd name="connsiteY11" fmla="*/ 698269 h 731838"/>
                <a:gd name="connsiteX12" fmla="*/ 49876 w 254924"/>
                <a:gd name="connsiteY12" fmla="*/ 687185 h 731838"/>
                <a:gd name="connsiteX13" fmla="*/ 0 w 254924"/>
                <a:gd name="connsiteY13" fmla="*/ 709352 h 731838"/>
                <a:gd name="connsiteX0" fmla="*/ 207472 w 273974"/>
                <a:gd name="connsiteY0" fmla="*/ 0 h 731838"/>
                <a:gd name="connsiteX1" fmla="*/ 224097 w 273974"/>
                <a:gd name="connsiteY1" fmla="*/ 133003 h 731838"/>
                <a:gd name="connsiteX2" fmla="*/ 251806 w 273974"/>
                <a:gd name="connsiteY2" fmla="*/ 232756 h 731838"/>
                <a:gd name="connsiteX3" fmla="*/ 224097 w 273974"/>
                <a:gd name="connsiteY3" fmla="*/ 315883 h 731838"/>
                <a:gd name="connsiteX4" fmla="*/ 251806 w 273974"/>
                <a:gd name="connsiteY4" fmla="*/ 415636 h 731838"/>
                <a:gd name="connsiteX5" fmla="*/ 251806 w 273974"/>
                <a:gd name="connsiteY5" fmla="*/ 443345 h 731838"/>
                <a:gd name="connsiteX6" fmla="*/ 273974 w 273974"/>
                <a:gd name="connsiteY6" fmla="*/ 482138 h 731838"/>
                <a:gd name="connsiteX7" fmla="*/ 251806 w 273974"/>
                <a:gd name="connsiteY7" fmla="*/ 604058 h 731838"/>
                <a:gd name="connsiteX8" fmla="*/ 213014 w 273974"/>
                <a:gd name="connsiteY8" fmla="*/ 659476 h 731838"/>
                <a:gd name="connsiteX9" fmla="*/ 179763 w 273974"/>
                <a:gd name="connsiteY9" fmla="*/ 676101 h 731838"/>
                <a:gd name="connsiteX10" fmla="*/ 152054 w 273974"/>
                <a:gd name="connsiteY10" fmla="*/ 731520 h 731838"/>
                <a:gd name="connsiteX11" fmla="*/ 113261 w 273974"/>
                <a:gd name="connsiteY11" fmla="*/ 698269 h 731838"/>
                <a:gd name="connsiteX12" fmla="*/ 68926 w 273974"/>
                <a:gd name="connsiteY12" fmla="*/ 687185 h 731838"/>
                <a:gd name="connsiteX13" fmla="*/ 0 w 273974"/>
                <a:gd name="connsiteY13" fmla="*/ 728402 h 73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974" h="731838">
                  <a:moveTo>
                    <a:pt x="207472" y="0"/>
                  </a:moveTo>
                  <a:cubicBezTo>
                    <a:pt x="212090" y="47105"/>
                    <a:pt x="216708" y="94210"/>
                    <a:pt x="224097" y="133003"/>
                  </a:cubicBezTo>
                  <a:cubicBezTo>
                    <a:pt x="231486" y="171796"/>
                    <a:pt x="251806" y="202276"/>
                    <a:pt x="251806" y="232756"/>
                  </a:cubicBezTo>
                  <a:cubicBezTo>
                    <a:pt x="251806" y="263236"/>
                    <a:pt x="224097" y="285403"/>
                    <a:pt x="224097" y="315883"/>
                  </a:cubicBezTo>
                  <a:cubicBezTo>
                    <a:pt x="224097" y="346363"/>
                    <a:pt x="247188" y="394392"/>
                    <a:pt x="251806" y="415636"/>
                  </a:cubicBezTo>
                  <a:cubicBezTo>
                    <a:pt x="256424" y="436880"/>
                    <a:pt x="248111" y="432261"/>
                    <a:pt x="251806" y="443345"/>
                  </a:cubicBezTo>
                  <a:cubicBezTo>
                    <a:pt x="255501" y="454429"/>
                    <a:pt x="273974" y="455353"/>
                    <a:pt x="273974" y="482138"/>
                  </a:cubicBezTo>
                  <a:cubicBezTo>
                    <a:pt x="273974" y="508923"/>
                    <a:pt x="261966" y="574502"/>
                    <a:pt x="251806" y="604058"/>
                  </a:cubicBezTo>
                  <a:cubicBezTo>
                    <a:pt x="241646" y="633614"/>
                    <a:pt x="225021" y="647469"/>
                    <a:pt x="213014" y="659476"/>
                  </a:cubicBezTo>
                  <a:cubicBezTo>
                    <a:pt x="201007" y="671483"/>
                    <a:pt x="189923" y="664094"/>
                    <a:pt x="179763" y="676101"/>
                  </a:cubicBezTo>
                  <a:cubicBezTo>
                    <a:pt x="169603" y="688108"/>
                    <a:pt x="163138" y="727825"/>
                    <a:pt x="152054" y="731520"/>
                  </a:cubicBezTo>
                  <a:cubicBezTo>
                    <a:pt x="140970" y="735215"/>
                    <a:pt x="127116" y="705658"/>
                    <a:pt x="113261" y="698269"/>
                  </a:cubicBezTo>
                  <a:cubicBezTo>
                    <a:pt x="99406" y="690880"/>
                    <a:pt x="87803" y="682163"/>
                    <a:pt x="68926" y="687185"/>
                  </a:cubicBezTo>
                  <a:cubicBezTo>
                    <a:pt x="50049" y="692207"/>
                    <a:pt x="14778" y="713624"/>
                    <a:pt x="0" y="72840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618806" y="409811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6093" y="3689270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Williamsburg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3179" y="3323863"/>
              <a:ext cx="53412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St. Louis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18879" y="3803721"/>
              <a:ext cx="77296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Oklahoma City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47666" y="4210553"/>
              <a:ext cx="6030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Little Rock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7119" y="4139738"/>
              <a:ext cx="69121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Albuquerque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0912" y="4497139"/>
              <a:ext cx="4315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Dallas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836324" y="33324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66603" y="413462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68888" y="3977365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Barstow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0376" y="410466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98868" y="4299541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120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52058" y="4563165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1358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4409" y="3942981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677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0662" y="3539196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904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66001" y="368146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449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0115" y="3939683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504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866" y="3627305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498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54474" y="3343179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851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9336" y="3468629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878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2669" y="3807356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1012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44044" y="3899305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389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4849" y="4215750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319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12436" y="4386907"/>
              <a:ext cx="3834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1340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64677" y="299969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73593" y="379952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6831" y="380832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91323" y="3837401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26337" y="3905294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LR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14084" y="4639933"/>
              <a:ext cx="310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62802" y="456237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73930" y="421018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27070" y="4047995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22619" y="311393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SL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17403" y="3737893"/>
              <a:ext cx="2041025" cy="441098"/>
            </a:xfrm>
            <a:custGeom>
              <a:avLst/>
              <a:gdLst>
                <a:gd name="connsiteX0" fmla="*/ 2041025 w 2041025"/>
                <a:gd name="connsiteY0" fmla="*/ 61190 h 441098"/>
                <a:gd name="connsiteX1" fmla="*/ 1946702 w 2041025"/>
                <a:gd name="connsiteY1" fmla="*/ 929 h 441098"/>
                <a:gd name="connsiteX2" fmla="*/ 1857620 w 2041025"/>
                <a:gd name="connsiteY2" fmla="*/ 103111 h 441098"/>
                <a:gd name="connsiteX3" fmla="*/ 1799979 w 2041025"/>
                <a:gd name="connsiteY3" fmla="*/ 176473 h 441098"/>
                <a:gd name="connsiteX4" fmla="*/ 1739718 w 2041025"/>
                <a:gd name="connsiteY4" fmla="*/ 239354 h 441098"/>
                <a:gd name="connsiteX5" fmla="*/ 1572034 w 2041025"/>
                <a:gd name="connsiteY5" fmla="*/ 241974 h 441098"/>
                <a:gd name="connsiteX6" fmla="*/ 1448892 w 2041025"/>
                <a:gd name="connsiteY6" fmla="*/ 291755 h 441098"/>
                <a:gd name="connsiteX7" fmla="*/ 1351949 w 2041025"/>
                <a:gd name="connsiteY7" fmla="*/ 299615 h 441098"/>
                <a:gd name="connsiteX8" fmla="*/ 1197366 w 2041025"/>
                <a:gd name="connsiteY8" fmla="*/ 325816 h 441098"/>
                <a:gd name="connsiteX9" fmla="*/ 1142345 w 2041025"/>
                <a:gd name="connsiteY9" fmla="*/ 249834 h 441098"/>
                <a:gd name="connsiteX10" fmla="*/ 1124004 w 2041025"/>
                <a:gd name="connsiteY10" fmla="*/ 228874 h 441098"/>
                <a:gd name="connsiteX11" fmla="*/ 1050643 w 2041025"/>
                <a:gd name="connsiteY11" fmla="*/ 249834 h 441098"/>
                <a:gd name="connsiteX12" fmla="*/ 993002 w 2041025"/>
                <a:gd name="connsiteY12" fmla="*/ 262935 h 441098"/>
                <a:gd name="connsiteX13" fmla="*/ 875099 w 2041025"/>
                <a:gd name="connsiteY13" fmla="*/ 231494 h 441098"/>
                <a:gd name="connsiteX14" fmla="*/ 723136 w 2041025"/>
                <a:gd name="connsiteY14" fmla="*/ 210533 h 441098"/>
                <a:gd name="connsiteX15" fmla="*/ 563312 w 2041025"/>
                <a:gd name="connsiteY15" fmla="*/ 257694 h 441098"/>
                <a:gd name="connsiteX16" fmla="*/ 366808 w 2041025"/>
                <a:gd name="connsiteY16" fmla="*/ 323196 h 441098"/>
                <a:gd name="connsiteX17" fmla="*/ 256765 w 2041025"/>
                <a:gd name="connsiteY17" fmla="*/ 370357 h 441098"/>
                <a:gd name="connsiteX18" fmla="*/ 146723 w 2041025"/>
                <a:gd name="connsiteY18" fmla="*/ 409658 h 441098"/>
                <a:gd name="connsiteX19" fmla="*/ 0 w 2041025"/>
                <a:gd name="connsiteY19" fmla="*/ 441098 h 44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41025" h="441098">
                  <a:moveTo>
                    <a:pt x="2041025" y="61190"/>
                  </a:moveTo>
                  <a:cubicBezTo>
                    <a:pt x="2009147" y="27566"/>
                    <a:pt x="1977269" y="-6058"/>
                    <a:pt x="1946702" y="929"/>
                  </a:cubicBezTo>
                  <a:cubicBezTo>
                    <a:pt x="1916135" y="7916"/>
                    <a:pt x="1882074" y="73854"/>
                    <a:pt x="1857620" y="103111"/>
                  </a:cubicBezTo>
                  <a:cubicBezTo>
                    <a:pt x="1833166" y="132368"/>
                    <a:pt x="1819629" y="153766"/>
                    <a:pt x="1799979" y="176473"/>
                  </a:cubicBezTo>
                  <a:cubicBezTo>
                    <a:pt x="1780329" y="199180"/>
                    <a:pt x="1777709" y="228437"/>
                    <a:pt x="1739718" y="239354"/>
                  </a:cubicBezTo>
                  <a:cubicBezTo>
                    <a:pt x="1701727" y="250271"/>
                    <a:pt x="1620505" y="233241"/>
                    <a:pt x="1572034" y="241974"/>
                  </a:cubicBezTo>
                  <a:cubicBezTo>
                    <a:pt x="1523563" y="250707"/>
                    <a:pt x="1485573" y="282148"/>
                    <a:pt x="1448892" y="291755"/>
                  </a:cubicBezTo>
                  <a:cubicBezTo>
                    <a:pt x="1412211" y="301362"/>
                    <a:pt x="1393870" y="293938"/>
                    <a:pt x="1351949" y="299615"/>
                  </a:cubicBezTo>
                  <a:cubicBezTo>
                    <a:pt x="1310028" y="305292"/>
                    <a:pt x="1232300" y="334113"/>
                    <a:pt x="1197366" y="325816"/>
                  </a:cubicBezTo>
                  <a:cubicBezTo>
                    <a:pt x="1162432" y="317519"/>
                    <a:pt x="1154572" y="265991"/>
                    <a:pt x="1142345" y="249834"/>
                  </a:cubicBezTo>
                  <a:cubicBezTo>
                    <a:pt x="1130118" y="233677"/>
                    <a:pt x="1139288" y="228874"/>
                    <a:pt x="1124004" y="228874"/>
                  </a:cubicBezTo>
                  <a:cubicBezTo>
                    <a:pt x="1108720" y="228874"/>
                    <a:pt x="1072477" y="244157"/>
                    <a:pt x="1050643" y="249834"/>
                  </a:cubicBezTo>
                  <a:cubicBezTo>
                    <a:pt x="1028809" y="255511"/>
                    <a:pt x="1022259" y="265992"/>
                    <a:pt x="993002" y="262935"/>
                  </a:cubicBezTo>
                  <a:cubicBezTo>
                    <a:pt x="963745" y="259878"/>
                    <a:pt x="920077" y="240228"/>
                    <a:pt x="875099" y="231494"/>
                  </a:cubicBezTo>
                  <a:cubicBezTo>
                    <a:pt x="830121" y="222760"/>
                    <a:pt x="775100" y="206166"/>
                    <a:pt x="723136" y="210533"/>
                  </a:cubicBezTo>
                  <a:cubicBezTo>
                    <a:pt x="671172" y="214900"/>
                    <a:pt x="622700" y="238917"/>
                    <a:pt x="563312" y="257694"/>
                  </a:cubicBezTo>
                  <a:cubicBezTo>
                    <a:pt x="503924" y="276471"/>
                    <a:pt x="417899" y="304419"/>
                    <a:pt x="366808" y="323196"/>
                  </a:cubicBezTo>
                  <a:cubicBezTo>
                    <a:pt x="315717" y="341973"/>
                    <a:pt x="293446" y="355947"/>
                    <a:pt x="256765" y="370357"/>
                  </a:cubicBezTo>
                  <a:cubicBezTo>
                    <a:pt x="220084" y="384767"/>
                    <a:pt x="189517" y="397868"/>
                    <a:pt x="146723" y="409658"/>
                  </a:cubicBezTo>
                  <a:cubicBezTo>
                    <a:pt x="103929" y="421448"/>
                    <a:pt x="51964" y="431273"/>
                    <a:pt x="0" y="44109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886407" y="4063692"/>
              <a:ext cx="662874" cy="81239"/>
            </a:xfrm>
            <a:custGeom>
              <a:avLst/>
              <a:gdLst>
                <a:gd name="connsiteX0" fmla="*/ 662874 w 662874"/>
                <a:gd name="connsiteY0" fmla="*/ 81239 h 81239"/>
                <a:gd name="connsiteX1" fmla="*/ 537112 w 662874"/>
                <a:gd name="connsiteY1" fmla="*/ 20977 h 81239"/>
                <a:gd name="connsiteX2" fmla="*/ 434929 w 662874"/>
                <a:gd name="connsiteY2" fmla="*/ 17 h 81239"/>
                <a:gd name="connsiteX3" fmla="*/ 372048 w 662874"/>
                <a:gd name="connsiteY3" fmla="*/ 23597 h 81239"/>
                <a:gd name="connsiteX4" fmla="*/ 296066 w 662874"/>
                <a:gd name="connsiteY4" fmla="*/ 2637 h 81239"/>
                <a:gd name="connsiteX5" fmla="*/ 201744 w 662874"/>
                <a:gd name="connsiteY5" fmla="*/ 15737 h 81239"/>
                <a:gd name="connsiteX6" fmla="*/ 96942 w 662874"/>
                <a:gd name="connsiteY6" fmla="*/ 20977 h 81239"/>
                <a:gd name="connsiteX7" fmla="*/ 0 w 662874"/>
                <a:gd name="connsiteY7" fmla="*/ 13117 h 8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874" h="81239">
                  <a:moveTo>
                    <a:pt x="662874" y="81239"/>
                  </a:moveTo>
                  <a:cubicBezTo>
                    <a:pt x="618988" y="57876"/>
                    <a:pt x="575103" y="34514"/>
                    <a:pt x="537112" y="20977"/>
                  </a:cubicBezTo>
                  <a:cubicBezTo>
                    <a:pt x="499121" y="7440"/>
                    <a:pt x="462440" y="-420"/>
                    <a:pt x="434929" y="17"/>
                  </a:cubicBezTo>
                  <a:cubicBezTo>
                    <a:pt x="407418" y="454"/>
                    <a:pt x="395192" y="23160"/>
                    <a:pt x="372048" y="23597"/>
                  </a:cubicBezTo>
                  <a:cubicBezTo>
                    <a:pt x="348904" y="24034"/>
                    <a:pt x="324450" y="3947"/>
                    <a:pt x="296066" y="2637"/>
                  </a:cubicBezTo>
                  <a:cubicBezTo>
                    <a:pt x="267682" y="1327"/>
                    <a:pt x="234931" y="12680"/>
                    <a:pt x="201744" y="15737"/>
                  </a:cubicBezTo>
                  <a:cubicBezTo>
                    <a:pt x="168557" y="18794"/>
                    <a:pt x="130566" y="21414"/>
                    <a:pt x="96942" y="20977"/>
                  </a:cubicBezTo>
                  <a:cubicBezTo>
                    <a:pt x="63318" y="20540"/>
                    <a:pt x="31659" y="16828"/>
                    <a:pt x="0" y="13117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716250" y="4063787"/>
              <a:ext cx="1117007" cy="90661"/>
            </a:xfrm>
            <a:custGeom>
              <a:avLst/>
              <a:gdLst>
                <a:gd name="connsiteX0" fmla="*/ 1117007 w 1117007"/>
                <a:gd name="connsiteY0" fmla="*/ 4360 h 90661"/>
                <a:gd name="connsiteX1" fmla="*/ 991710 w 1117007"/>
                <a:gd name="connsiteY1" fmla="*/ 4360 h 90661"/>
                <a:gd name="connsiteX2" fmla="*/ 866414 w 1117007"/>
                <a:gd name="connsiteY2" fmla="*/ 49680 h 90661"/>
                <a:gd name="connsiteX3" fmla="*/ 679801 w 1117007"/>
                <a:gd name="connsiteY3" fmla="*/ 49680 h 90661"/>
                <a:gd name="connsiteX4" fmla="*/ 525180 w 1117007"/>
                <a:gd name="connsiteY4" fmla="*/ 60344 h 90661"/>
                <a:gd name="connsiteX5" fmla="*/ 479860 w 1117007"/>
                <a:gd name="connsiteY5" fmla="*/ 47014 h 90661"/>
                <a:gd name="connsiteX6" fmla="*/ 365226 w 1117007"/>
                <a:gd name="connsiteY6" fmla="*/ 79005 h 90661"/>
                <a:gd name="connsiteX7" fmla="*/ 295913 w 1117007"/>
                <a:gd name="connsiteY7" fmla="*/ 65675 h 90661"/>
                <a:gd name="connsiteX8" fmla="*/ 229266 w 1117007"/>
                <a:gd name="connsiteY8" fmla="*/ 87003 h 90661"/>
                <a:gd name="connsiteX9" fmla="*/ 151955 w 1117007"/>
                <a:gd name="connsiteY9" fmla="*/ 89668 h 90661"/>
                <a:gd name="connsiteX10" fmla="*/ 0 w 1117007"/>
                <a:gd name="connsiteY10" fmla="*/ 76339 h 9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7007" h="90661">
                  <a:moveTo>
                    <a:pt x="1117007" y="4360"/>
                  </a:moveTo>
                  <a:cubicBezTo>
                    <a:pt x="1075241" y="583"/>
                    <a:pt x="1033475" y="-3193"/>
                    <a:pt x="991710" y="4360"/>
                  </a:cubicBezTo>
                  <a:cubicBezTo>
                    <a:pt x="949944" y="11913"/>
                    <a:pt x="918399" y="42127"/>
                    <a:pt x="866414" y="49680"/>
                  </a:cubicBezTo>
                  <a:cubicBezTo>
                    <a:pt x="814429" y="57233"/>
                    <a:pt x="736673" y="47903"/>
                    <a:pt x="679801" y="49680"/>
                  </a:cubicBezTo>
                  <a:cubicBezTo>
                    <a:pt x="622929" y="51457"/>
                    <a:pt x="558503" y="60788"/>
                    <a:pt x="525180" y="60344"/>
                  </a:cubicBezTo>
                  <a:cubicBezTo>
                    <a:pt x="491856" y="59900"/>
                    <a:pt x="506519" y="43904"/>
                    <a:pt x="479860" y="47014"/>
                  </a:cubicBezTo>
                  <a:cubicBezTo>
                    <a:pt x="453201" y="50124"/>
                    <a:pt x="395884" y="75895"/>
                    <a:pt x="365226" y="79005"/>
                  </a:cubicBezTo>
                  <a:cubicBezTo>
                    <a:pt x="334568" y="82115"/>
                    <a:pt x="318573" y="64342"/>
                    <a:pt x="295913" y="65675"/>
                  </a:cubicBezTo>
                  <a:cubicBezTo>
                    <a:pt x="273253" y="67008"/>
                    <a:pt x="253259" y="83004"/>
                    <a:pt x="229266" y="87003"/>
                  </a:cubicBezTo>
                  <a:cubicBezTo>
                    <a:pt x="205273" y="91002"/>
                    <a:pt x="190166" y="91445"/>
                    <a:pt x="151955" y="89668"/>
                  </a:cubicBezTo>
                  <a:cubicBezTo>
                    <a:pt x="113744" y="87891"/>
                    <a:pt x="56872" y="82115"/>
                    <a:pt x="0" y="7633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72641" y="4068060"/>
              <a:ext cx="1226309" cy="127431"/>
            </a:xfrm>
            <a:custGeom>
              <a:avLst/>
              <a:gdLst>
                <a:gd name="connsiteX0" fmla="*/ 1226309 w 1226309"/>
                <a:gd name="connsiteY0" fmla="*/ 82730 h 127431"/>
                <a:gd name="connsiteX1" fmla="*/ 1133003 w 1226309"/>
                <a:gd name="connsiteY1" fmla="*/ 66734 h 127431"/>
                <a:gd name="connsiteX2" fmla="*/ 1106344 w 1226309"/>
                <a:gd name="connsiteY2" fmla="*/ 24080 h 127431"/>
                <a:gd name="connsiteX3" fmla="*/ 1007707 w 1226309"/>
                <a:gd name="connsiteY3" fmla="*/ 87 h 127431"/>
                <a:gd name="connsiteX4" fmla="*/ 949057 w 1226309"/>
                <a:gd name="connsiteY4" fmla="*/ 32078 h 127431"/>
                <a:gd name="connsiteX5" fmla="*/ 807765 w 1226309"/>
                <a:gd name="connsiteY5" fmla="*/ 101391 h 127431"/>
                <a:gd name="connsiteX6" fmla="*/ 621153 w 1226309"/>
                <a:gd name="connsiteY6" fmla="*/ 48073 h 127431"/>
                <a:gd name="connsiteX7" fmla="*/ 506519 w 1226309"/>
                <a:gd name="connsiteY7" fmla="*/ 50739 h 127431"/>
                <a:gd name="connsiteX8" fmla="*/ 458533 w 1226309"/>
                <a:gd name="connsiteY8" fmla="*/ 32078 h 127431"/>
                <a:gd name="connsiteX9" fmla="*/ 378557 w 1226309"/>
                <a:gd name="connsiteY9" fmla="*/ 56071 h 127431"/>
                <a:gd name="connsiteX10" fmla="*/ 306578 w 1226309"/>
                <a:gd name="connsiteY10" fmla="*/ 48073 h 127431"/>
                <a:gd name="connsiteX11" fmla="*/ 287916 w 1226309"/>
                <a:gd name="connsiteY11" fmla="*/ 117386 h 127431"/>
                <a:gd name="connsiteX12" fmla="*/ 242596 w 1226309"/>
                <a:gd name="connsiteY12" fmla="*/ 125384 h 127431"/>
                <a:gd name="connsiteX13" fmla="*/ 205274 w 1226309"/>
                <a:gd name="connsiteY13" fmla="*/ 101391 h 127431"/>
                <a:gd name="connsiteX14" fmla="*/ 77311 w 1226309"/>
                <a:gd name="connsiteY14" fmla="*/ 125384 h 127431"/>
                <a:gd name="connsiteX15" fmla="*/ 0 w 1226309"/>
                <a:gd name="connsiteY15" fmla="*/ 120052 h 12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6309" h="127431">
                  <a:moveTo>
                    <a:pt x="1226309" y="82730"/>
                  </a:moveTo>
                  <a:cubicBezTo>
                    <a:pt x="1189653" y="79619"/>
                    <a:pt x="1152997" y="76509"/>
                    <a:pt x="1133003" y="66734"/>
                  </a:cubicBezTo>
                  <a:cubicBezTo>
                    <a:pt x="1113009" y="56959"/>
                    <a:pt x="1127227" y="35188"/>
                    <a:pt x="1106344" y="24080"/>
                  </a:cubicBezTo>
                  <a:cubicBezTo>
                    <a:pt x="1085461" y="12972"/>
                    <a:pt x="1033921" y="-1246"/>
                    <a:pt x="1007707" y="87"/>
                  </a:cubicBezTo>
                  <a:cubicBezTo>
                    <a:pt x="981493" y="1420"/>
                    <a:pt x="982381" y="15194"/>
                    <a:pt x="949057" y="32078"/>
                  </a:cubicBezTo>
                  <a:cubicBezTo>
                    <a:pt x="915733" y="48962"/>
                    <a:pt x="862416" y="98725"/>
                    <a:pt x="807765" y="101391"/>
                  </a:cubicBezTo>
                  <a:cubicBezTo>
                    <a:pt x="753114" y="104057"/>
                    <a:pt x="671361" y="56515"/>
                    <a:pt x="621153" y="48073"/>
                  </a:cubicBezTo>
                  <a:cubicBezTo>
                    <a:pt x="570945" y="39631"/>
                    <a:pt x="533622" y="53405"/>
                    <a:pt x="506519" y="50739"/>
                  </a:cubicBezTo>
                  <a:cubicBezTo>
                    <a:pt x="479416" y="48073"/>
                    <a:pt x="479860" y="31189"/>
                    <a:pt x="458533" y="32078"/>
                  </a:cubicBezTo>
                  <a:cubicBezTo>
                    <a:pt x="437206" y="32967"/>
                    <a:pt x="403883" y="53405"/>
                    <a:pt x="378557" y="56071"/>
                  </a:cubicBezTo>
                  <a:cubicBezTo>
                    <a:pt x="353231" y="58737"/>
                    <a:pt x="321685" y="37854"/>
                    <a:pt x="306578" y="48073"/>
                  </a:cubicBezTo>
                  <a:cubicBezTo>
                    <a:pt x="291471" y="58292"/>
                    <a:pt x="298580" y="104501"/>
                    <a:pt x="287916" y="117386"/>
                  </a:cubicBezTo>
                  <a:cubicBezTo>
                    <a:pt x="277252" y="130271"/>
                    <a:pt x="256370" y="128050"/>
                    <a:pt x="242596" y="125384"/>
                  </a:cubicBezTo>
                  <a:cubicBezTo>
                    <a:pt x="228822" y="122718"/>
                    <a:pt x="232821" y="101391"/>
                    <a:pt x="205274" y="101391"/>
                  </a:cubicBezTo>
                  <a:cubicBezTo>
                    <a:pt x="177727" y="101391"/>
                    <a:pt x="111523" y="122274"/>
                    <a:pt x="77311" y="125384"/>
                  </a:cubicBezTo>
                  <a:cubicBezTo>
                    <a:pt x="43099" y="128494"/>
                    <a:pt x="21549" y="124273"/>
                    <a:pt x="0" y="12005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2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90211"/>
            <a:ext cx="8134184" cy="2235952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(LA) = 0</a:t>
            </a:r>
          </a:p>
          <a:p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0" name="Picture 5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95220DD-0779-429C-96E8-BF84E18FF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" t="48218" r="72022" b="11429"/>
          <a:stretch/>
        </p:blipFill>
        <p:spPr>
          <a:xfrm>
            <a:off x="3312694" y="1219200"/>
            <a:ext cx="2735179" cy="2520188"/>
          </a:xfrm>
          <a:prstGeom prst="rect">
            <a:avLst/>
          </a:prstGeom>
        </p:spPr>
      </p:pic>
      <p:pic>
        <p:nvPicPr>
          <p:cNvPr id="61" name="Picture 6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37EC080-B231-4BE9-AD7C-99B38F823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9" y="1202044"/>
            <a:ext cx="5050822" cy="261275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A9DFB27-BE20-44DB-B949-42730043722D}"/>
              </a:ext>
            </a:extLst>
          </p:cNvPr>
          <p:cNvSpPr/>
          <p:nvPr/>
        </p:nvSpPr>
        <p:spPr>
          <a:xfrm>
            <a:off x="2540899" y="2888857"/>
            <a:ext cx="339866" cy="194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029834"/>
            <a:ext cx="8134184" cy="2096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F14A26-7AE0-49F1-BAA9-EF3310CC2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9" y="1202044"/>
            <a:ext cx="5050822" cy="26127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F15E63-9179-46C4-9D29-0ACA46E27F8C}"/>
              </a:ext>
            </a:extLst>
          </p:cNvPr>
          <p:cNvSpPr/>
          <p:nvPr/>
        </p:nvSpPr>
        <p:spPr>
          <a:xfrm>
            <a:off x="2540899" y="2743200"/>
            <a:ext cx="461246" cy="574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5FAF99E-A694-41E2-8567-2587782CEC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1" r="48095"/>
          <a:stretch/>
        </p:blipFill>
        <p:spPr>
          <a:xfrm>
            <a:off x="2540899" y="1219200"/>
            <a:ext cx="3880936" cy="25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029834"/>
            <a:ext cx="8134184" cy="2096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F14A26-7AE0-49F1-BAA9-EF3310CC2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9" y="1202044"/>
            <a:ext cx="5050822" cy="261275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3762F27-9799-4A83-8945-C3AA6E2CEBBD}"/>
              </a:ext>
            </a:extLst>
          </p:cNvPr>
          <p:cNvSpPr/>
          <p:nvPr/>
        </p:nvSpPr>
        <p:spPr>
          <a:xfrm>
            <a:off x="2427611" y="2678464"/>
            <a:ext cx="2322414" cy="671639"/>
          </a:xfrm>
          <a:custGeom>
            <a:avLst/>
            <a:gdLst>
              <a:gd name="connsiteX0" fmla="*/ 0 w 2322414"/>
              <a:gd name="connsiteY0" fmla="*/ 671639 h 671639"/>
              <a:gd name="connsiteX1" fmla="*/ 2322414 w 2322414"/>
              <a:gd name="connsiteY1" fmla="*/ 671639 h 671639"/>
              <a:gd name="connsiteX2" fmla="*/ 2257677 w 2322414"/>
              <a:gd name="connsiteY2" fmla="*/ 307497 h 671639"/>
              <a:gd name="connsiteX3" fmla="*/ 1586039 w 2322414"/>
              <a:gd name="connsiteY3" fmla="*/ 283221 h 671639"/>
              <a:gd name="connsiteX4" fmla="*/ 1310909 w 2322414"/>
              <a:gd name="connsiteY4" fmla="*/ 0 h 671639"/>
              <a:gd name="connsiteX5" fmla="*/ 8092 w 2322414"/>
              <a:gd name="connsiteY5" fmla="*/ 24276 h 671639"/>
              <a:gd name="connsiteX6" fmla="*/ 0 w 2322414"/>
              <a:gd name="connsiteY6" fmla="*/ 671639 h 67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2414" h="671639">
                <a:moveTo>
                  <a:pt x="0" y="671639"/>
                </a:moveTo>
                <a:lnTo>
                  <a:pt x="2322414" y="671639"/>
                </a:lnTo>
                <a:lnTo>
                  <a:pt x="2257677" y="307497"/>
                </a:lnTo>
                <a:lnTo>
                  <a:pt x="1586039" y="283221"/>
                </a:lnTo>
                <a:lnTo>
                  <a:pt x="1310909" y="0"/>
                </a:lnTo>
                <a:lnTo>
                  <a:pt x="8092" y="24276"/>
                </a:lnTo>
                <a:cubicBezTo>
                  <a:pt x="10789" y="245458"/>
                  <a:pt x="13487" y="466641"/>
                  <a:pt x="0" y="67163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029834"/>
            <a:ext cx="8134184" cy="2096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F14A26-7AE0-49F1-BAA9-EF3310CC2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9" y="1202044"/>
            <a:ext cx="5050822" cy="261275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7D77E1-E475-4DD6-8466-8124DD3D17C6}"/>
              </a:ext>
            </a:extLst>
          </p:cNvPr>
          <p:cNvSpPr/>
          <p:nvPr/>
        </p:nvSpPr>
        <p:spPr>
          <a:xfrm>
            <a:off x="2427611" y="2063469"/>
            <a:ext cx="2322414" cy="1286634"/>
          </a:xfrm>
          <a:custGeom>
            <a:avLst/>
            <a:gdLst>
              <a:gd name="connsiteX0" fmla="*/ 0 w 2322414"/>
              <a:gd name="connsiteY0" fmla="*/ 671639 h 671639"/>
              <a:gd name="connsiteX1" fmla="*/ 2322414 w 2322414"/>
              <a:gd name="connsiteY1" fmla="*/ 671639 h 671639"/>
              <a:gd name="connsiteX2" fmla="*/ 2257677 w 2322414"/>
              <a:gd name="connsiteY2" fmla="*/ 307497 h 671639"/>
              <a:gd name="connsiteX3" fmla="*/ 1586039 w 2322414"/>
              <a:gd name="connsiteY3" fmla="*/ 283221 h 671639"/>
              <a:gd name="connsiteX4" fmla="*/ 1310909 w 2322414"/>
              <a:gd name="connsiteY4" fmla="*/ 0 h 671639"/>
              <a:gd name="connsiteX5" fmla="*/ 8092 w 2322414"/>
              <a:gd name="connsiteY5" fmla="*/ 24276 h 671639"/>
              <a:gd name="connsiteX6" fmla="*/ 0 w 2322414"/>
              <a:gd name="connsiteY6" fmla="*/ 671639 h 671639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310909 w 2322414"/>
              <a:gd name="connsiteY4" fmla="*/ 614995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270449 w 2322414"/>
              <a:gd name="connsiteY4" fmla="*/ 121380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2414" h="1286634">
                <a:moveTo>
                  <a:pt x="0" y="1286634"/>
                </a:moveTo>
                <a:lnTo>
                  <a:pt x="2322414" y="1286634"/>
                </a:lnTo>
                <a:lnTo>
                  <a:pt x="2257677" y="922492"/>
                </a:lnTo>
                <a:lnTo>
                  <a:pt x="1998732" y="0"/>
                </a:lnTo>
                <a:lnTo>
                  <a:pt x="1270449" y="121380"/>
                </a:lnTo>
                <a:lnTo>
                  <a:pt x="8092" y="639271"/>
                </a:lnTo>
                <a:cubicBezTo>
                  <a:pt x="10789" y="860453"/>
                  <a:pt x="13487" y="1081636"/>
                  <a:pt x="0" y="128663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029834"/>
            <a:ext cx="8134184" cy="2096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F14A26-7AE0-49F1-BAA9-EF3310CC2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9" y="1202044"/>
            <a:ext cx="5050822" cy="261275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4CCDCC-66AD-4240-93BD-47A069219B18}"/>
              </a:ext>
            </a:extLst>
          </p:cNvPr>
          <p:cNvSpPr/>
          <p:nvPr/>
        </p:nvSpPr>
        <p:spPr>
          <a:xfrm>
            <a:off x="2427611" y="2184849"/>
            <a:ext cx="2864580" cy="1165254"/>
          </a:xfrm>
          <a:custGeom>
            <a:avLst/>
            <a:gdLst>
              <a:gd name="connsiteX0" fmla="*/ 0 w 2322414"/>
              <a:gd name="connsiteY0" fmla="*/ 671639 h 671639"/>
              <a:gd name="connsiteX1" fmla="*/ 2322414 w 2322414"/>
              <a:gd name="connsiteY1" fmla="*/ 671639 h 671639"/>
              <a:gd name="connsiteX2" fmla="*/ 2257677 w 2322414"/>
              <a:gd name="connsiteY2" fmla="*/ 307497 h 671639"/>
              <a:gd name="connsiteX3" fmla="*/ 1586039 w 2322414"/>
              <a:gd name="connsiteY3" fmla="*/ 283221 h 671639"/>
              <a:gd name="connsiteX4" fmla="*/ 1310909 w 2322414"/>
              <a:gd name="connsiteY4" fmla="*/ 0 h 671639"/>
              <a:gd name="connsiteX5" fmla="*/ 8092 w 2322414"/>
              <a:gd name="connsiteY5" fmla="*/ 24276 h 671639"/>
              <a:gd name="connsiteX6" fmla="*/ 0 w 2322414"/>
              <a:gd name="connsiteY6" fmla="*/ 671639 h 671639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310909 w 2322414"/>
              <a:gd name="connsiteY4" fmla="*/ 614995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270449 w 2322414"/>
              <a:gd name="connsiteY4" fmla="*/ 121380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1998732 w 2322414"/>
              <a:gd name="connsiteY2" fmla="*/ 0 h 1286634"/>
              <a:gd name="connsiteX3" fmla="*/ 1270449 w 2322414"/>
              <a:gd name="connsiteY3" fmla="*/ 121380 h 1286634"/>
              <a:gd name="connsiteX4" fmla="*/ 8092 w 2322414"/>
              <a:gd name="connsiteY4" fmla="*/ 639271 h 1286634"/>
              <a:gd name="connsiteX5" fmla="*/ 0 w 2322414"/>
              <a:gd name="connsiteY5" fmla="*/ 1286634 h 1286634"/>
              <a:gd name="connsiteX0" fmla="*/ 0 w 2864580"/>
              <a:gd name="connsiteY0" fmla="*/ 1165254 h 1165254"/>
              <a:gd name="connsiteX1" fmla="*/ 2322414 w 2864580"/>
              <a:gd name="connsiteY1" fmla="*/ 1165254 h 1165254"/>
              <a:gd name="connsiteX2" fmla="*/ 2864580 w 2864580"/>
              <a:gd name="connsiteY2" fmla="*/ 24277 h 1165254"/>
              <a:gd name="connsiteX3" fmla="*/ 1270449 w 2864580"/>
              <a:gd name="connsiteY3" fmla="*/ 0 h 1165254"/>
              <a:gd name="connsiteX4" fmla="*/ 8092 w 2864580"/>
              <a:gd name="connsiteY4" fmla="*/ 517891 h 1165254"/>
              <a:gd name="connsiteX5" fmla="*/ 0 w 2864580"/>
              <a:gd name="connsiteY5" fmla="*/ 1165254 h 1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580" h="1165254">
                <a:moveTo>
                  <a:pt x="0" y="1165254"/>
                </a:moveTo>
                <a:lnTo>
                  <a:pt x="2322414" y="1165254"/>
                </a:lnTo>
                <a:lnTo>
                  <a:pt x="2864580" y="24277"/>
                </a:lnTo>
                <a:lnTo>
                  <a:pt x="1270449" y="0"/>
                </a:lnTo>
                <a:lnTo>
                  <a:pt x="8092" y="517891"/>
                </a:lnTo>
                <a:cubicBezTo>
                  <a:pt x="10789" y="739073"/>
                  <a:pt x="13487" y="960256"/>
                  <a:pt x="0" y="116525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029834"/>
            <a:ext cx="8134184" cy="2096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pPr>
              <a:spcBef>
                <a:spcPts val="0"/>
              </a:spcBef>
            </a:pPr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CF14A26-7AE0-49F1-BAA9-EF3310CC2C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9" y="1202044"/>
            <a:ext cx="5050822" cy="261275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4CCDCC-66AD-4240-93BD-47A069219B18}"/>
              </a:ext>
            </a:extLst>
          </p:cNvPr>
          <p:cNvSpPr/>
          <p:nvPr/>
        </p:nvSpPr>
        <p:spPr>
          <a:xfrm>
            <a:off x="2427611" y="2184849"/>
            <a:ext cx="2864580" cy="1165254"/>
          </a:xfrm>
          <a:custGeom>
            <a:avLst/>
            <a:gdLst>
              <a:gd name="connsiteX0" fmla="*/ 0 w 2322414"/>
              <a:gd name="connsiteY0" fmla="*/ 671639 h 671639"/>
              <a:gd name="connsiteX1" fmla="*/ 2322414 w 2322414"/>
              <a:gd name="connsiteY1" fmla="*/ 671639 h 671639"/>
              <a:gd name="connsiteX2" fmla="*/ 2257677 w 2322414"/>
              <a:gd name="connsiteY2" fmla="*/ 307497 h 671639"/>
              <a:gd name="connsiteX3" fmla="*/ 1586039 w 2322414"/>
              <a:gd name="connsiteY3" fmla="*/ 283221 h 671639"/>
              <a:gd name="connsiteX4" fmla="*/ 1310909 w 2322414"/>
              <a:gd name="connsiteY4" fmla="*/ 0 h 671639"/>
              <a:gd name="connsiteX5" fmla="*/ 8092 w 2322414"/>
              <a:gd name="connsiteY5" fmla="*/ 24276 h 671639"/>
              <a:gd name="connsiteX6" fmla="*/ 0 w 2322414"/>
              <a:gd name="connsiteY6" fmla="*/ 671639 h 671639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310909 w 2322414"/>
              <a:gd name="connsiteY4" fmla="*/ 614995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270449 w 2322414"/>
              <a:gd name="connsiteY4" fmla="*/ 121380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1998732 w 2322414"/>
              <a:gd name="connsiteY2" fmla="*/ 0 h 1286634"/>
              <a:gd name="connsiteX3" fmla="*/ 1270449 w 2322414"/>
              <a:gd name="connsiteY3" fmla="*/ 121380 h 1286634"/>
              <a:gd name="connsiteX4" fmla="*/ 8092 w 2322414"/>
              <a:gd name="connsiteY4" fmla="*/ 639271 h 1286634"/>
              <a:gd name="connsiteX5" fmla="*/ 0 w 2322414"/>
              <a:gd name="connsiteY5" fmla="*/ 1286634 h 1286634"/>
              <a:gd name="connsiteX0" fmla="*/ 0 w 2864580"/>
              <a:gd name="connsiteY0" fmla="*/ 1165254 h 1165254"/>
              <a:gd name="connsiteX1" fmla="*/ 2322414 w 2864580"/>
              <a:gd name="connsiteY1" fmla="*/ 1165254 h 1165254"/>
              <a:gd name="connsiteX2" fmla="*/ 2864580 w 2864580"/>
              <a:gd name="connsiteY2" fmla="*/ 24277 h 1165254"/>
              <a:gd name="connsiteX3" fmla="*/ 1270449 w 2864580"/>
              <a:gd name="connsiteY3" fmla="*/ 0 h 1165254"/>
              <a:gd name="connsiteX4" fmla="*/ 8092 w 2864580"/>
              <a:gd name="connsiteY4" fmla="*/ 517891 h 1165254"/>
              <a:gd name="connsiteX5" fmla="*/ 0 w 2864580"/>
              <a:gd name="connsiteY5" fmla="*/ 1165254 h 1165254"/>
              <a:gd name="connsiteX0" fmla="*/ 0 w 2864580"/>
              <a:gd name="connsiteY0" fmla="*/ 1165254 h 1165254"/>
              <a:gd name="connsiteX1" fmla="*/ 2322414 w 2864580"/>
              <a:gd name="connsiteY1" fmla="*/ 1165254 h 1165254"/>
              <a:gd name="connsiteX2" fmla="*/ 2557083 w 2864580"/>
              <a:gd name="connsiteY2" fmla="*/ 687824 h 1165254"/>
              <a:gd name="connsiteX3" fmla="*/ 2864580 w 2864580"/>
              <a:gd name="connsiteY3" fmla="*/ 24277 h 1165254"/>
              <a:gd name="connsiteX4" fmla="*/ 1270449 w 2864580"/>
              <a:gd name="connsiteY4" fmla="*/ 0 h 1165254"/>
              <a:gd name="connsiteX5" fmla="*/ 8092 w 2864580"/>
              <a:gd name="connsiteY5" fmla="*/ 517891 h 1165254"/>
              <a:gd name="connsiteX6" fmla="*/ 0 w 2864580"/>
              <a:gd name="connsiteY6" fmla="*/ 1165254 h 1165254"/>
              <a:gd name="connsiteX0" fmla="*/ 0 w 2864580"/>
              <a:gd name="connsiteY0" fmla="*/ 1165254 h 1165254"/>
              <a:gd name="connsiteX1" fmla="*/ 2322414 w 2864580"/>
              <a:gd name="connsiteY1" fmla="*/ 1165254 h 1165254"/>
              <a:gd name="connsiteX2" fmla="*/ 2694647 w 2864580"/>
              <a:gd name="connsiteY2" fmla="*/ 760652 h 1165254"/>
              <a:gd name="connsiteX3" fmla="*/ 2864580 w 2864580"/>
              <a:gd name="connsiteY3" fmla="*/ 24277 h 1165254"/>
              <a:gd name="connsiteX4" fmla="*/ 1270449 w 2864580"/>
              <a:gd name="connsiteY4" fmla="*/ 0 h 1165254"/>
              <a:gd name="connsiteX5" fmla="*/ 8092 w 2864580"/>
              <a:gd name="connsiteY5" fmla="*/ 517891 h 1165254"/>
              <a:gd name="connsiteX6" fmla="*/ 0 w 2864580"/>
              <a:gd name="connsiteY6" fmla="*/ 1165254 h 1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4580" h="1165254">
                <a:moveTo>
                  <a:pt x="0" y="1165254"/>
                </a:moveTo>
                <a:lnTo>
                  <a:pt x="2322414" y="1165254"/>
                </a:lnTo>
                <a:lnTo>
                  <a:pt x="2694647" y="760652"/>
                </a:lnTo>
                <a:lnTo>
                  <a:pt x="2864580" y="24277"/>
                </a:lnTo>
                <a:lnTo>
                  <a:pt x="1270449" y="0"/>
                </a:lnTo>
                <a:lnTo>
                  <a:pt x="8092" y="517891"/>
                </a:lnTo>
                <a:cubicBezTo>
                  <a:pt x="10789" y="739073"/>
                  <a:pt x="13487" y="960256"/>
                  <a:pt x="0" y="116525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1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274638"/>
            <a:ext cx="7964905" cy="944562"/>
          </a:xfrm>
        </p:spPr>
        <p:txBody>
          <a:bodyPr/>
          <a:lstStyle/>
          <a:p>
            <a:r>
              <a:rPr lang="en-US" dirty="0"/>
              <a:t>DP Approach &amp; Sample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introductory problem</a:t>
            </a:r>
          </a:p>
          <a:p>
            <a:r>
              <a:rPr lang="en-US" dirty="0"/>
              <a:t>Shortest distance problem</a:t>
            </a:r>
          </a:p>
          <a:p>
            <a:r>
              <a:rPr lang="en-US" dirty="0"/>
              <a:t>Longest time problem</a:t>
            </a:r>
          </a:p>
          <a:p>
            <a:pPr lvl="1"/>
            <a:r>
              <a:rPr lang="en-US" dirty="0"/>
              <a:t>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1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973189"/>
            <a:ext cx="8134184" cy="2152974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),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                 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 ),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                  c</a:t>
            </a:r>
            <a:r>
              <a:rPr lang="en-US" dirty="0"/>
              <a:t>( , )+</a:t>
            </a:r>
            <a:r>
              <a:rPr lang="en-US" i="1" dirty="0"/>
              <a:t>f*</a:t>
            </a:r>
            <a:r>
              <a:rPr lang="en-US" dirty="0"/>
              <a:t>( )}</a:t>
            </a:r>
          </a:p>
          <a:p>
            <a:r>
              <a:rPr lang="en-US" i="1" dirty="0"/>
              <a:t>f</a:t>
            </a:r>
            <a:r>
              <a:rPr lang="en-US" i="1" baseline="30000" dirty="0"/>
              <a:t>*</a:t>
            </a:r>
            <a:r>
              <a:rPr lang="en-US" dirty="0"/>
              <a:t>( ) = min{</a:t>
            </a:r>
            <a:r>
              <a:rPr lang="en-US" i="1" dirty="0"/>
              <a:t> 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, ,}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6127D62-AD17-4767-A01A-661AACFAF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89" y="1202044"/>
            <a:ext cx="5050822" cy="261275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F77B5A7-E3FA-444A-BACE-8A94AA581E97}"/>
              </a:ext>
            </a:extLst>
          </p:cNvPr>
          <p:cNvSpPr/>
          <p:nvPr/>
        </p:nvSpPr>
        <p:spPr>
          <a:xfrm>
            <a:off x="2427611" y="2184849"/>
            <a:ext cx="4531539" cy="1165254"/>
          </a:xfrm>
          <a:custGeom>
            <a:avLst/>
            <a:gdLst>
              <a:gd name="connsiteX0" fmla="*/ 0 w 2322414"/>
              <a:gd name="connsiteY0" fmla="*/ 671639 h 671639"/>
              <a:gd name="connsiteX1" fmla="*/ 2322414 w 2322414"/>
              <a:gd name="connsiteY1" fmla="*/ 671639 h 671639"/>
              <a:gd name="connsiteX2" fmla="*/ 2257677 w 2322414"/>
              <a:gd name="connsiteY2" fmla="*/ 307497 h 671639"/>
              <a:gd name="connsiteX3" fmla="*/ 1586039 w 2322414"/>
              <a:gd name="connsiteY3" fmla="*/ 283221 h 671639"/>
              <a:gd name="connsiteX4" fmla="*/ 1310909 w 2322414"/>
              <a:gd name="connsiteY4" fmla="*/ 0 h 671639"/>
              <a:gd name="connsiteX5" fmla="*/ 8092 w 2322414"/>
              <a:gd name="connsiteY5" fmla="*/ 24276 h 671639"/>
              <a:gd name="connsiteX6" fmla="*/ 0 w 2322414"/>
              <a:gd name="connsiteY6" fmla="*/ 671639 h 671639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310909 w 2322414"/>
              <a:gd name="connsiteY4" fmla="*/ 614995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2257677 w 2322414"/>
              <a:gd name="connsiteY2" fmla="*/ 922492 h 1286634"/>
              <a:gd name="connsiteX3" fmla="*/ 1998732 w 2322414"/>
              <a:gd name="connsiteY3" fmla="*/ 0 h 1286634"/>
              <a:gd name="connsiteX4" fmla="*/ 1270449 w 2322414"/>
              <a:gd name="connsiteY4" fmla="*/ 121380 h 1286634"/>
              <a:gd name="connsiteX5" fmla="*/ 8092 w 2322414"/>
              <a:gd name="connsiteY5" fmla="*/ 639271 h 1286634"/>
              <a:gd name="connsiteX6" fmla="*/ 0 w 2322414"/>
              <a:gd name="connsiteY6" fmla="*/ 1286634 h 1286634"/>
              <a:gd name="connsiteX0" fmla="*/ 0 w 2322414"/>
              <a:gd name="connsiteY0" fmla="*/ 1286634 h 1286634"/>
              <a:gd name="connsiteX1" fmla="*/ 2322414 w 2322414"/>
              <a:gd name="connsiteY1" fmla="*/ 1286634 h 1286634"/>
              <a:gd name="connsiteX2" fmla="*/ 1998732 w 2322414"/>
              <a:gd name="connsiteY2" fmla="*/ 0 h 1286634"/>
              <a:gd name="connsiteX3" fmla="*/ 1270449 w 2322414"/>
              <a:gd name="connsiteY3" fmla="*/ 121380 h 1286634"/>
              <a:gd name="connsiteX4" fmla="*/ 8092 w 2322414"/>
              <a:gd name="connsiteY4" fmla="*/ 639271 h 1286634"/>
              <a:gd name="connsiteX5" fmla="*/ 0 w 2322414"/>
              <a:gd name="connsiteY5" fmla="*/ 1286634 h 1286634"/>
              <a:gd name="connsiteX0" fmla="*/ 0 w 2864580"/>
              <a:gd name="connsiteY0" fmla="*/ 1165254 h 1165254"/>
              <a:gd name="connsiteX1" fmla="*/ 2322414 w 2864580"/>
              <a:gd name="connsiteY1" fmla="*/ 1165254 h 1165254"/>
              <a:gd name="connsiteX2" fmla="*/ 2864580 w 2864580"/>
              <a:gd name="connsiteY2" fmla="*/ 24277 h 1165254"/>
              <a:gd name="connsiteX3" fmla="*/ 1270449 w 2864580"/>
              <a:gd name="connsiteY3" fmla="*/ 0 h 1165254"/>
              <a:gd name="connsiteX4" fmla="*/ 8092 w 2864580"/>
              <a:gd name="connsiteY4" fmla="*/ 517891 h 1165254"/>
              <a:gd name="connsiteX5" fmla="*/ 0 w 2864580"/>
              <a:gd name="connsiteY5" fmla="*/ 1165254 h 1165254"/>
              <a:gd name="connsiteX0" fmla="*/ 0 w 2864580"/>
              <a:gd name="connsiteY0" fmla="*/ 1165254 h 1165254"/>
              <a:gd name="connsiteX1" fmla="*/ 2322414 w 2864580"/>
              <a:gd name="connsiteY1" fmla="*/ 1165254 h 1165254"/>
              <a:gd name="connsiteX2" fmla="*/ 2557083 w 2864580"/>
              <a:gd name="connsiteY2" fmla="*/ 687824 h 1165254"/>
              <a:gd name="connsiteX3" fmla="*/ 2864580 w 2864580"/>
              <a:gd name="connsiteY3" fmla="*/ 24277 h 1165254"/>
              <a:gd name="connsiteX4" fmla="*/ 1270449 w 2864580"/>
              <a:gd name="connsiteY4" fmla="*/ 0 h 1165254"/>
              <a:gd name="connsiteX5" fmla="*/ 8092 w 2864580"/>
              <a:gd name="connsiteY5" fmla="*/ 517891 h 1165254"/>
              <a:gd name="connsiteX6" fmla="*/ 0 w 2864580"/>
              <a:gd name="connsiteY6" fmla="*/ 1165254 h 1165254"/>
              <a:gd name="connsiteX0" fmla="*/ 0 w 2864580"/>
              <a:gd name="connsiteY0" fmla="*/ 1165254 h 1165254"/>
              <a:gd name="connsiteX1" fmla="*/ 2322414 w 2864580"/>
              <a:gd name="connsiteY1" fmla="*/ 1165254 h 1165254"/>
              <a:gd name="connsiteX2" fmla="*/ 2694647 w 2864580"/>
              <a:gd name="connsiteY2" fmla="*/ 760652 h 1165254"/>
              <a:gd name="connsiteX3" fmla="*/ 2864580 w 2864580"/>
              <a:gd name="connsiteY3" fmla="*/ 24277 h 1165254"/>
              <a:gd name="connsiteX4" fmla="*/ 1270449 w 2864580"/>
              <a:gd name="connsiteY4" fmla="*/ 0 h 1165254"/>
              <a:gd name="connsiteX5" fmla="*/ 8092 w 2864580"/>
              <a:gd name="connsiteY5" fmla="*/ 517891 h 1165254"/>
              <a:gd name="connsiteX6" fmla="*/ 0 w 2864580"/>
              <a:gd name="connsiteY6" fmla="*/ 1165254 h 1165254"/>
              <a:gd name="connsiteX0" fmla="*/ 0 w 4531539"/>
              <a:gd name="connsiteY0" fmla="*/ 1165254 h 1165254"/>
              <a:gd name="connsiteX1" fmla="*/ 2322414 w 4531539"/>
              <a:gd name="connsiteY1" fmla="*/ 1165254 h 1165254"/>
              <a:gd name="connsiteX2" fmla="*/ 2694647 w 4531539"/>
              <a:gd name="connsiteY2" fmla="*/ 760652 h 1165254"/>
              <a:gd name="connsiteX3" fmla="*/ 4531539 w 4531539"/>
              <a:gd name="connsiteY3" fmla="*/ 56645 h 1165254"/>
              <a:gd name="connsiteX4" fmla="*/ 1270449 w 4531539"/>
              <a:gd name="connsiteY4" fmla="*/ 0 h 1165254"/>
              <a:gd name="connsiteX5" fmla="*/ 8092 w 4531539"/>
              <a:gd name="connsiteY5" fmla="*/ 517891 h 1165254"/>
              <a:gd name="connsiteX6" fmla="*/ 0 w 4531539"/>
              <a:gd name="connsiteY6" fmla="*/ 1165254 h 1165254"/>
              <a:gd name="connsiteX0" fmla="*/ 0 w 4531539"/>
              <a:gd name="connsiteY0" fmla="*/ 1165254 h 1165254"/>
              <a:gd name="connsiteX1" fmla="*/ 2322414 w 4531539"/>
              <a:gd name="connsiteY1" fmla="*/ 1165254 h 1165254"/>
              <a:gd name="connsiteX2" fmla="*/ 4264502 w 4531539"/>
              <a:gd name="connsiteY2" fmla="*/ 817296 h 1165254"/>
              <a:gd name="connsiteX3" fmla="*/ 4531539 w 4531539"/>
              <a:gd name="connsiteY3" fmla="*/ 56645 h 1165254"/>
              <a:gd name="connsiteX4" fmla="*/ 1270449 w 4531539"/>
              <a:gd name="connsiteY4" fmla="*/ 0 h 1165254"/>
              <a:gd name="connsiteX5" fmla="*/ 8092 w 4531539"/>
              <a:gd name="connsiteY5" fmla="*/ 517891 h 1165254"/>
              <a:gd name="connsiteX6" fmla="*/ 0 w 4531539"/>
              <a:gd name="connsiteY6" fmla="*/ 1165254 h 1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31539" h="1165254">
                <a:moveTo>
                  <a:pt x="0" y="1165254"/>
                </a:moveTo>
                <a:lnTo>
                  <a:pt x="2322414" y="1165254"/>
                </a:lnTo>
                <a:lnTo>
                  <a:pt x="4264502" y="817296"/>
                </a:lnTo>
                <a:lnTo>
                  <a:pt x="4531539" y="56645"/>
                </a:lnTo>
                <a:lnTo>
                  <a:pt x="1270449" y="0"/>
                </a:lnTo>
                <a:lnTo>
                  <a:pt x="8092" y="517891"/>
                </a:lnTo>
                <a:cubicBezTo>
                  <a:pt x="10789" y="739073"/>
                  <a:pt x="13487" y="960256"/>
                  <a:pt x="0" y="116525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943850" cy="4678363"/>
          </a:xfrm>
        </p:spPr>
        <p:txBody>
          <a:bodyPr/>
          <a:lstStyle/>
          <a:p>
            <a:r>
              <a:rPr lang="en-US" dirty="0"/>
              <a:t>Dynamic Programming gives us</a:t>
            </a:r>
          </a:p>
          <a:p>
            <a:pPr lvl="1"/>
            <a:r>
              <a:rPr lang="en-US" dirty="0"/>
              <a:t>Shortest distance from Williamsburg to LA</a:t>
            </a:r>
          </a:p>
          <a:p>
            <a:pPr lvl="1"/>
            <a:r>
              <a:rPr lang="en-US" dirty="0"/>
              <a:t>Also, shortest distance from all points to LA</a:t>
            </a:r>
          </a:p>
          <a:p>
            <a:r>
              <a:rPr lang="en-US" dirty="0"/>
              <a:t>Sometimes useful to save these data</a:t>
            </a:r>
          </a:p>
          <a:p>
            <a:pPr lvl="1"/>
            <a:r>
              <a:rPr lang="en-US" dirty="0"/>
              <a:t>E.g., Google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5558"/>
            <a:ext cx="7772400" cy="4770605"/>
          </a:xfrm>
        </p:spPr>
        <p:txBody>
          <a:bodyPr/>
          <a:lstStyle/>
          <a:p>
            <a:r>
              <a:rPr lang="en-US" dirty="0"/>
              <a:t>Programming (Python) considerations</a:t>
            </a:r>
          </a:p>
          <a:p>
            <a:pPr lvl="1"/>
            <a:r>
              <a:rPr lang="en-US" dirty="0"/>
              <a:t>We want the optimal objective function value</a:t>
            </a:r>
          </a:p>
          <a:p>
            <a:pPr lvl="1"/>
            <a:r>
              <a:rPr lang="en-US" dirty="0"/>
              <a:t>We also want to know the optimal decision:</a:t>
            </a:r>
          </a:p>
          <a:p>
            <a:pPr lvl="2"/>
            <a:r>
              <a:rPr lang="en-US" dirty="0"/>
              <a:t>Which set of airline connections is optimal?</a:t>
            </a:r>
          </a:p>
          <a:p>
            <a:pPr lvl="2"/>
            <a:r>
              <a:rPr lang="en-US" dirty="0"/>
              <a:t>Which tasks are on the critical path?</a:t>
            </a:r>
          </a:p>
          <a:p>
            <a:pPr lvl="2"/>
            <a:r>
              <a:rPr lang="en-US" dirty="0"/>
              <a:t>Which route is the shortest to LA?</a:t>
            </a:r>
          </a:p>
          <a:p>
            <a:pPr lvl="1"/>
            <a:r>
              <a:rPr lang="en-US" dirty="0"/>
              <a:t>What information do we want to keep track of?</a:t>
            </a:r>
          </a:p>
          <a:p>
            <a:pPr lvl="1"/>
            <a:r>
              <a:rPr lang="en-US" dirty="0"/>
              <a:t>What Python data structures are best?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5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018674"/>
            <a:ext cx="7970655" cy="510748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What information should we keep track of?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Cost, route</a:t>
            </a:r>
          </a:p>
          <a:p>
            <a:pPr>
              <a:spcBef>
                <a:spcPts val="300"/>
              </a:spcBef>
            </a:pPr>
            <a:r>
              <a:rPr lang="en-US" dirty="0"/>
              <a:t>How?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Keep track of the best route to destination as you are computing the shortest distance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Or backtrack, once you find the shortest distance</a:t>
            </a:r>
          </a:p>
          <a:p>
            <a:pPr>
              <a:spcBef>
                <a:spcPts val="300"/>
              </a:spcBef>
            </a:pPr>
            <a:r>
              <a:rPr lang="en-US" dirty="0"/>
              <a:t>What Python data structures are best?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Dictionary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Key: location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Value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List of cost and route (list?)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List of cost and best next location (string?)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0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0"/>
            <a:ext cx="7772400" cy="504031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Projects require many tasks to be completed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Constructing a building, building a ship, manufacturing large aircraft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Possibly tens of thousands of tasks</a:t>
            </a:r>
          </a:p>
          <a:p>
            <a:pPr>
              <a:spcBef>
                <a:spcPts val="300"/>
              </a:spcBef>
            </a:pPr>
            <a:r>
              <a:rPr lang="en-US" dirty="0"/>
              <a:t>Some tasks need to be completed before others can begin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Some tasks must precede others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We call these precedence relationships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E.g., you cannot start construction until you have a building permit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4972050" cy="4678363"/>
          </a:xfrm>
        </p:spPr>
        <p:txBody>
          <a:bodyPr/>
          <a:lstStyle/>
          <a:p>
            <a:r>
              <a:rPr lang="en-US" dirty="0"/>
              <a:t>Building a house</a:t>
            </a:r>
          </a:p>
          <a:p>
            <a:pPr lvl="1"/>
            <a:r>
              <a:rPr lang="en-US" dirty="0"/>
              <a:t>Get building permit (1)</a:t>
            </a:r>
          </a:p>
          <a:p>
            <a:pPr lvl="1"/>
            <a:r>
              <a:rPr lang="en-US" dirty="0"/>
              <a:t>Excavate for foundation (2)</a:t>
            </a:r>
          </a:p>
          <a:p>
            <a:pPr lvl="1"/>
            <a:r>
              <a:rPr lang="en-US" dirty="0"/>
              <a:t>Pour foundation (3)</a:t>
            </a:r>
          </a:p>
          <a:p>
            <a:pPr lvl="1"/>
            <a:r>
              <a:rPr lang="en-US" dirty="0"/>
              <a:t>Bring electrical service to the house (4)</a:t>
            </a:r>
          </a:p>
          <a:p>
            <a:pPr lvl="1"/>
            <a:r>
              <a:rPr lang="en-US" dirty="0"/>
              <a:t>Frame the house (5)</a:t>
            </a:r>
          </a:p>
          <a:p>
            <a:pPr lvl="1"/>
            <a:r>
              <a:rPr lang="en-US" dirty="0"/>
              <a:t>Install exterior siding (6)</a:t>
            </a:r>
          </a:p>
          <a:p>
            <a:pPr lvl="1"/>
            <a:r>
              <a:rPr lang="en-US" dirty="0"/>
              <a:t>Install wiring (7)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4026" y="1447800"/>
            <a:ext cx="400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pPr lvl="1"/>
            <a:r>
              <a:rPr lang="en-US" kern="0" dirty="0"/>
              <a:t>Install drywall </a:t>
            </a:r>
            <a:r>
              <a:rPr lang="en-US" dirty="0"/>
              <a:t>(8)</a:t>
            </a:r>
            <a:endParaRPr lang="en-US" kern="0" dirty="0"/>
          </a:p>
          <a:p>
            <a:pPr lvl="1"/>
            <a:r>
              <a:rPr lang="en-US" kern="0" dirty="0"/>
              <a:t>Install roofing </a:t>
            </a:r>
            <a:r>
              <a:rPr lang="en-US" dirty="0"/>
              <a:t>(9)</a:t>
            </a:r>
            <a:endParaRPr lang="en-US" kern="0" dirty="0"/>
          </a:p>
          <a:p>
            <a:pPr lvl="1"/>
            <a:r>
              <a:rPr lang="en-US" kern="0" dirty="0"/>
              <a:t>Paint interior </a:t>
            </a:r>
            <a:r>
              <a:rPr lang="en-US" dirty="0"/>
              <a:t>(10)</a:t>
            </a:r>
            <a:endParaRPr lang="en-US" kern="0" dirty="0"/>
          </a:p>
          <a:p>
            <a:pPr lvl="1"/>
            <a:r>
              <a:rPr lang="en-US" kern="0" dirty="0"/>
              <a:t>Paint exterior </a:t>
            </a:r>
            <a:r>
              <a:rPr lang="en-US" dirty="0"/>
              <a:t>(11)</a:t>
            </a:r>
          </a:p>
          <a:p>
            <a:pPr lvl="1"/>
            <a:r>
              <a:rPr lang="en-US" kern="0" dirty="0"/>
              <a:t>Inspection </a:t>
            </a:r>
            <a:r>
              <a:rPr lang="en-US" dirty="0"/>
              <a:t>(12)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35215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76324"/>
            <a:ext cx="7772400" cy="21191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Arrows indicate precedence relationships</a:t>
            </a:r>
          </a:p>
          <a:p>
            <a:pPr>
              <a:spcBef>
                <a:spcPts val="0"/>
              </a:spcBef>
            </a:pPr>
            <a:r>
              <a:rPr lang="en-US" dirty="0"/>
              <a:t>What is the longest path (time)?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is the critical path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94450" y="6280072"/>
            <a:ext cx="2292350" cy="476250"/>
          </a:xfrm>
        </p:spPr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3855" y="4579383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941069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911190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920364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997402" y="2774872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4958715" y="372832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958715" y="277630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958715" y="4579383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3997402" y="416647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7293208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/>
          <p:cNvSpPr/>
          <p:nvPr/>
        </p:nvSpPr>
        <p:spPr>
          <a:xfrm>
            <a:off x="6093855" y="373142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Oval 15"/>
          <p:cNvSpPr/>
          <p:nvPr/>
        </p:nvSpPr>
        <p:spPr>
          <a:xfrm>
            <a:off x="5568315" y="563046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1581149" y="4488577"/>
            <a:ext cx="33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2551270" y="4488577"/>
            <a:ext cx="369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7"/>
            <a:endCxn id="9" idx="3"/>
          </p:cNvCxnSpPr>
          <p:nvPr/>
        </p:nvCxnSpPr>
        <p:spPr>
          <a:xfrm flipV="1">
            <a:off x="3466706" y="3321214"/>
            <a:ext cx="624434" cy="94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3" idx="2"/>
          </p:cNvCxnSpPr>
          <p:nvPr/>
        </p:nvCxnSpPr>
        <p:spPr>
          <a:xfrm flipV="1">
            <a:off x="3560444" y="4486514"/>
            <a:ext cx="436958" cy="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0"/>
            <a:endCxn id="11" idx="3"/>
          </p:cNvCxnSpPr>
          <p:nvPr/>
        </p:nvCxnSpPr>
        <p:spPr>
          <a:xfrm flipV="1">
            <a:off x="4317442" y="3322642"/>
            <a:ext cx="735011" cy="843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7"/>
            <a:endCxn id="10" idx="2"/>
          </p:cNvCxnSpPr>
          <p:nvPr/>
        </p:nvCxnSpPr>
        <p:spPr>
          <a:xfrm flipV="1">
            <a:off x="4543744" y="4048364"/>
            <a:ext cx="414971" cy="211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5"/>
            <a:endCxn id="12" idx="2"/>
          </p:cNvCxnSpPr>
          <p:nvPr/>
        </p:nvCxnSpPr>
        <p:spPr>
          <a:xfrm>
            <a:off x="4543744" y="4712816"/>
            <a:ext cx="414971" cy="18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4"/>
            <a:endCxn id="16" idx="1"/>
          </p:cNvCxnSpPr>
          <p:nvPr/>
        </p:nvCxnSpPr>
        <p:spPr>
          <a:xfrm>
            <a:off x="4317442" y="4806554"/>
            <a:ext cx="1344611" cy="91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15" idx="2"/>
          </p:cNvCxnSpPr>
          <p:nvPr/>
        </p:nvCxnSpPr>
        <p:spPr>
          <a:xfrm>
            <a:off x="5598795" y="4048364"/>
            <a:ext cx="495060" cy="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6"/>
            <a:endCxn id="14" idx="2"/>
          </p:cNvCxnSpPr>
          <p:nvPr/>
        </p:nvCxnSpPr>
        <p:spPr>
          <a:xfrm>
            <a:off x="6733935" y="4051460"/>
            <a:ext cx="559273" cy="437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6"/>
            <a:endCxn id="5" idx="2"/>
          </p:cNvCxnSpPr>
          <p:nvPr/>
        </p:nvCxnSpPr>
        <p:spPr>
          <a:xfrm>
            <a:off x="5598795" y="4899423"/>
            <a:ext cx="495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6"/>
            <a:endCxn id="14" idx="2"/>
          </p:cNvCxnSpPr>
          <p:nvPr/>
        </p:nvCxnSpPr>
        <p:spPr>
          <a:xfrm flipV="1">
            <a:off x="6733935" y="4488577"/>
            <a:ext cx="559273" cy="410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6"/>
            <a:endCxn id="14" idx="1"/>
          </p:cNvCxnSpPr>
          <p:nvPr/>
        </p:nvCxnSpPr>
        <p:spPr>
          <a:xfrm>
            <a:off x="5598795" y="3096340"/>
            <a:ext cx="1788151" cy="1165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1" idx="2"/>
          </p:cNvCxnSpPr>
          <p:nvPr/>
        </p:nvCxnSpPr>
        <p:spPr>
          <a:xfrm>
            <a:off x="4637482" y="3094912"/>
            <a:ext cx="321233" cy="1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6" idx="6"/>
            <a:endCxn id="14" idx="3"/>
          </p:cNvCxnSpPr>
          <p:nvPr/>
        </p:nvCxnSpPr>
        <p:spPr>
          <a:xfrm flipV="1">
            <a:off x="6208395" y="4714879"/>
            <a:ext cx="1178551" cy="1235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55394" y="6002697"/>
            <a:ext cx="25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Task durations are in days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3381" y="38794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00913" y="386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06357" y="3875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78234" y="2705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13459" y="468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88516" y="50948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84255" y="41438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505600" y="27255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15339" y="4152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29776" y="50516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17406" y="54007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423910" y="38484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8155307" y="4166039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46" name="Straight Arrow Connector 45"/>
          <p:cNvCxnSpPr>
            <a:stCxn id="14" idx="6"/>
            <a:endCxn id="45" idx="2"/>
          </p:cNvCxnSpPr>
          <p:nvPr/>
        </p:nvCxnSpPr>
        <p:spPr>
          <a:xfrm flipV="1">
            <a:off x="7933288" y="4486079"/>
            <a:ext cx="222019" cy="2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determining the longest sequence of tasks from start to finish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76324"/>
            <a:ext cx="7772400" cy="21191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Arrows indicate precedence relationships</a:t>
            </a:r>
          </a:p>
          <a:p>
            <a:pPr>
              <a:spcBef>
                <a:spcPts val="0"/>
              </a:spcBef>
            </a:pPr>
            <a:r>
              <a:rPr lang="en-US" dirty="0"/>
              <a:t>What is the longest path (time)?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is the critical path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94450" y="6280072"/>
            <a:ext cx="2292350" cy="476250"/>
          </a:xfrm>
        </p:spPr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3855" y="4579383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941069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1911190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920364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997402" y="2774872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4958715" y="372832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958715" y="277630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958715" y="4579383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3997402" y="416647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7293208" y="416853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/>
          <p:cNvSpPr/>
          <p:nvPr/>
        </p:nvSpPr>
        <p:spPr>
          <a:xfrm>
            <a:off x="6093855" y="373142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Oval 15"/>
          <p:cNvSpPr/>
          <p:nvPr/>
        </p:nvSpPr>
        <p:spPr>
          <a:xfrm>
            <a:off x="5568315" y="5630467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1581149" y="4488577"/>
            <a:ext cx="330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8" idx="2"/>
          </p:cNvCxnSpPr>
          <p:nvPr/>
        </p:nvCxnSpPr>
        <p:spPr>
          <a:xfrm>
            <a:off x="2551270" y="4488577"/>
            <a:ext cx="369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7"/>
            <a:endCxn id="9" idx="3"/>
          </p:cNvCxnSpPr>
          <p:nvPr/>
        </p:nvCxnSpPr>
        <p:spPr>
          <a:xfrm flipV="1">
            <a:off x="3466706" y="3321214"/>
            <a:ext cx="624434" cy="94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3" idx="2"/>
          </p:cNvCxnSpPr>
          <p:nvPr/>
        </p:nvCxnSpPr>
        <p:spPr>
          <a:xfrm flipV="1">
            <a:off x="3560444" y="4486514"/>
            <a:ext cx="436958" cy="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0"/>
            <a:endCxn id="11" idx="3"/>
          </p:cNvCxnSpPr>
          <p:nvPr/>
        </p:nvCxnSpPr>
        <p:spPr>
          <a:xfrm flipV="1">
            <a:off x="4317442" y="3322642"/>
            <a:ext cx="735011" cy="843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7"/>
            <a:endCxn id="10" idx="2"/>
          </p:cNvCxnSpPr>
          <p:nvPr/>
        </p:nvCxnSpPr>
        <p:spPr>
          <a:xfrm flipV="1">
            <a:off x="4543744" y="4048364"/>
            <a:ext cx="414971" cy="211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5"/>
            <a:endCxn id="12" idx="2"/>
          </p:cNvCxnSpPr>
          <p:nvPr/>
        </p:nvCxnSpPr>
        <p:spPr>
          <a:xfrm>
            <a:off x="4543744" y="4712816"/>
            <a:ext cx="414971" cy="18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4"/>
            <a:endCxn id="16" idx="1"/>
          </p:cNvCxnSpPr>
          <p:nvPr/>
        </p:nvCxnSpPr>
        <p:spPr>
          <a:xfrm>
            <a:off x="4317442" y="4806554"/>
            <a:ext cx="1344611" cy="91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15" idx="2"/>
          </p:cNvCxnSpPr>
          <p:nvPr/>
        </p:nvCxnSpPr>
        <p:spPr>
          <a:xfrm>
            <a:off x="5598795" y="4048364"/>
            <a:ext cx="495060" cy="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6"/>
            <a:endCxn id="14" idx="2"/>
          </p:cNvCxnSpPr>
          <p:nvPr/>
        </p:nvCxnSpPr>
        <p:spPr>
          <a:xfrm>
            <a:off x="6733935" y="4051460"/>
            <a:ext cx="559273" cy="437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6"/>
            <a:endCxn id="5" idx="2"/>
          </p:cNvCxnSpPr>
          <p:nvPr/>
        </p:nvCxnSpPr>
        <p:spPr>
          <a:xfrm>
            <a:off x="5598795" y="4899423"/>
            <a:ext cx="495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6"/>
            <a:endCxn id="14" idx="2"/>
          </p:cNvCxnSpPr>
          <p:nvPr/>
        </p:nvCxnSpPr>
        <p:spPr>
          <a:xfrm flipV="1">
            <a:off x="6733935" y="4488577"/>
            <a:ext cx="559273" cy="410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6"/>
            <a:endCxn id="14" idx="1"/>
          </p:cNvCxnSpPr>
          <p:nvPr/>
        </p:nvCxnSpPr>
        <p:spPr>
          <a:xfrm>
            <a:off x="5598795" y="3096340"/>
            <a:ext cx="1788151" cy="1165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1" idx="2"/>
          </p:cNvCxnSpPr>
          <p:nvPr/>
        </p:nvCxnSpPr>
        <p:spPr>
          <a:xfrm>
            <a:off x="4637482" y="3094912"/>
            <a:ext cx="321233" cy="1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6" idx="6"/>
            <a:endCxn id="14" idx="3"/>
          </p:cNvCxnSpPr>
          <p:nvPr/>
        </p:nvCxnSpPr>
        <p:spPr>
          <a:xfrm flipV="1">
            <a:off x="6208395" y="4714879"/>
            <a:ext cx="1178551" cy="1235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55394" y="6002697"/>
            <a:ext cx="25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Task durations are in days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57982" y="41837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68547" y="41686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65328" y="3646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90885" y="2761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20847" y="4534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83276" y="4848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56065" y="4016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31902" y="29479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66579" y="414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00665" y="45277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92022" y="5282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42401" y="4085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Oval 44"/>
          <p:cNvSpPr/>
          <p:nvPr/>
        </p:nvSpPr>
        <p:spPr>
          <a:xfrm>
            <a:off x="8155307" y="4166039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46" name="Straight Arrow Connector 45"/>
          <p:cNvCxnSpPr>
            <a:stCxn id="14" idx="6"/>
            <a:endCxn id="45" idx="2"/>
          </p:cNvCxnSpPr>
          <p:nvPr/>
        </p:nvCxnSpPr>
        <p:spPr>
          <a:xfrm flipV="1">
            <a:off x="7933288" y="4486079"/>
            <a:ext cx="222019" cy="2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48984" y="4152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38314" y="5105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22180" y="3508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43198" y="3851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1978" y="370032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*(12)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4BE9F4-1887-4AA8-A70B-B9819E46A089}"/>
              </a:ext>
            </a:extLst>
          </p:cNvPr>
          <p:cNvSpPr txBox="1"/>
          <p:nvPr/>
        </p:nvSpPr>
        <p:spPr>
          <a:xfrm>
            <a:off x="5122302" y="23184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D58B8F15-BA95-4418-8041-A03BC07AB973}"/>
              </a:ext>
            </a:extLst>
          </p:cNvPr>
          <p:cNvCxnSpPr>
            <a:endCxn id="82" idx="0"/>
          </p:cNvCxnSpPr>
          <p:nvPr/>
        </p:nvCxnSpPr>
        <p:spPr>
          <a:xfrm rot="16200000" flipH="1">
            <a:off x="5436365" y="2495999"/>
            <a:ext cx="469940" cy="434039"/>
          </a:xfrm>
          <a:prstGeom prst="curvedConnector3">
            <a:avLst>
              <a:gd name="adj1" fmla="val -291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6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021"/>
          <a:stretch/>
        </p:blipFill>
        <p:spPr>
          <a:xfrm>
            <a:off x="707769" y="1328738"/>
            <a:ext cx="7740905" cy="47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8881"/>
            <a:ext cx="7772400" cy="49272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Flying from Richmond to Los Angeles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Find the lowest total fare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Airline hubs in Atlanta, Chicago, Philadelphia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319401"/>
            <a:ext cx="13716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ichmond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48163" y="3292685"/>
            <a:ext cx="1371600" cy="2624932"/>
            <a:chOff x="4029075" y="3501231"/>
            <a:chExt cx="1371600" cy="2624932"/>
          </a:xfrm>
        </p:grpSpPr>
        <p:sp>
          <p:nvSpPr>
            <p:cNvPr id="5" name="Rectangle 4"/>
            <p:cNvSpPr/>
            <p:nvPr/>
          </p:nvSpPr>
          <p:spPr>
            <a:xfrm>
              <a:off x="4029075" y="3501231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tlanta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9075" y="5554663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</a:t>
              </a:r>
              <a:r>
                <a:rPr lang="en-US" dirty="0">
                  <a:solidFill>
                    <a:schemeClr val="tx1"/>
                  </a:solidFill>
                </a:rPr>
                <a:t>hiladelphia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907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dirty="0">
                  <a:solidFill>
                    <a:schemeClr val="tx1"/>
                  </a:solidFill>
                </a:rPr>
                <a:t>hicago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324725" y="4319401"/>
            <a:ext cx="13716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os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ngeles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2743200" y="3578435"/>
            <a:ext cx="1604963" cy="10267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743200" y="4605151"/>
            <a:ext cx="16049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2752726" y="4605151"/>
            <a:ext cx="1595437" cy="10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719763" y="3578435"/>
            <a:ext cx="1604962" cy="10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5719763" y="4605151"/>
            <a:ext cx="1604962" cy="10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5719763" y="4605151"/>
            <a:ext cx="16049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84950" y="35784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8505" y="42714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$150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84950" y="51135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$90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62206" y="51614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26464" y="42863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$175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30074" y="35784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04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943850" cy="4678363"/>
          </a:xfrm>
        </p:spPr>
        <p:txBody>
          <a:bodyPr/>
          <a:lstStyle/>
          <a:p>
            <a:r>
              <a:rPr lang="en-US" dirty="0"/>
              <a:t>So, what is dynamic programming?</a:t>
            </a:r>
          </a:p>
          <a:p>
            <a:pPr lvl="1"/>
            <a:r>
              <a:rPr lang="en-US" dirty="0"/>
              <a:t>Rather than solving a large, complex problem…</a:t>
            </a:r>
          </a:p>
          <a:p>
            <a:pPr lvl="1"/>
            <a:r>
              <a:rPr lang="en-US" dirty="0"/>
              <a:t>Solving a series of smaller, simple problems</a:t>
            </a:r>
          </a:p>
          <a:p>
            <a:r>
              <a:rPr lang="en-US" dirty="0"/>
              <a:t>Where did it get its name?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198881"/>
                <a:ext cx="7772400" cy="4927282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: cost of link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d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i="1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:r>
                  <a:rPr lang="en-US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) = $120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98881"/>
                <a:ext cx="7772400" cy="4927282"/>
              </a:xfrm>
              <a:blipFill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3918351"/>
            <a:ext cx="13716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ichmond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48163" y="2891635"/>
            <a:ext cx="1371600" cy="2624932"/>
            <a:chOff x="4029075" y="3501231"/>
            <a:chExt cx="1371600" cy="2624932"/>
          </a:xfrm>
        </p:grpSpPr>
        <p:sp>
          <p:nvSpPr>
            <p:cNvPr id="5" name="Rectangle 4"/>
            <p:cNvSpPr/>
            <p:nvPr/>
          </p:nvSpPr>
          <p:spPr>
            <a:xfrm>
              <a:off x="4029075" y="3501231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tlanta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9075" y="5554663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</a:t>
              </a:r>
              <a:r>
                <a:rPr lang="en-US" dirty="0">
                  <a:solidFill>
                    <a:schemeClr val="tx1"/>
                  </a:solidFill>
                </a:rPr>
                <a:t>hiladelphia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907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dirty="0">
                  <a:solidFill>
                    <a:schemeClr val="tx1"/>
                  </a:solidFill>
                </a:rPr>
                <a:t>hicago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7324725" y="3918351"/>
            <a:ext cx="13716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os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ngeles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2743200" y="3177385"/>
            <a:ext cx="1604963" cy="1026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743200" y="4204101"/>
            <a:ext cx="16049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2752726" y="4204101"/>
            <a:ext cx="1595437" cy="10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719763" y="3177385"/>
            <a:ext cx="1604962" cy="10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8" idx="1"/>
          </p:cNvCxnSpPr>
          <p:nvPr/>
        </p:nvCxnSpPr>
        <p:spPr>
          <a:xfrm flipV="1">
            <a:off x="5719763" y="4204101"/>
            <a:ext cx="1604962" cy="1026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5719763" y="4204101"/>
            <a:ext cx="16049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84950" y="31773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8505" y="38704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$150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84950" y="471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$90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62206" y="47604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26464" y="38853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$175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30074" y="31773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3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399" y="1219200"/>
                <a:ext cx="8150087" cy="4906964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: lowest total cost to Los Angeles (ultimate destination) from location </a:t>
                </a:r>
                <a:r>
                  <a:rPr lang="en-US" i="1" dirty="0"/>
                  <a:t>s</a:t>
                </a:r>
                <a:r>
                  <a:rPr lang="en-US" dirty="0"/>
                  <a:t> (the current state) by going to destination </a:t>
                </a:r>
                <a:r>
                  <a:rPr lang="en-US" i="1" dirty="0"/>
                  <a:t>d</a:t>
                </a:r>
                <a:r>
                  <a:rPr lang="en-US" dirty="0"/>
                  <a:t> next</a:t>
                </a:r>
              </a:p>
              <a:p>
                <a:pPr lvl="1">
                  <a:spcBef>
                    <a:spcPts val="5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: from Richmond to LA through Atlanta</a:t>
                </a:r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219200"/>
                <a:ext cx="8150087" cy="4906964"/>
              </a:xfrm>
              <a:blipFill>
                <a:blip r:embed="rId2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371600" y="3589466"/>
            <a:ext cx="7324725" cy="2624932"/>
            <a:chOff x="1371600" y="3501231"/>
            <a:chExt cx="7324725" cy="2624932"/>
          </a:xfrm>
        </p:grpSpPr>
        <p:sp>
          <p:nvSpPr>
            <p:cNvPr id="4" name="Rectangle 3"/>
            <p:cNvSpPr/>
            <p:nvPr/>
          </p:nvSpPr>
          <p:spPr>
            <a:xfrm>
              <a:off x="1371600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</a:t>
              </a:r>
              <a:r>
                <a:rPr lang="en-US" dirty="0">
                  <a:solidFill>
                    <a:schemeClr val="tx1"/>
                  </a:solidFill>
                </a:rPr>
                <a:t>ichmond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48163" y="3501231"/>
              <a:ext cx="1371600" cy="2624932"/>
              <a:chOff x="4029075" y="3501231"/>
              <a:chExt cx="1371600" cy="26249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29075" y="3501231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tlanta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29075" y="5554663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hiladelphia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29075" y="4527947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hicago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32472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</a:t>
              </a:r>
              <a:r>
                <a:rPr lang="en-US" dirty="0">
                  <a:solidFill>
                    <a:schemeClr val="tx1"/>
                  </a:solidFill>
                </a:rPr>
                <a:t>os </a:t>
              </a:r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ngeles</a:t>
              </a:r>
            </a:p>
          </p:txBody>
        </p: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 flipV="1">
              <a:off x="2743200" y="3743325"/>
              <a:ext cx="1638300" cy="10703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</p:cNvCxnSpPr>
            <p:nvPr/>
          </p:nvCxnSpPr>
          <p:spPr>
            <a:xfrm>
              <a:off x="2743200" y="4813697"/>
              <a:ext cx="1638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1"/>
            </p:cNvCxnSpPr>
            <p:nvPr/>
          </p:nvCxnSpPr>
          <p:spPr>
            <a:xfrm>
              <a:off x="2752726" y="4813697"/>
              <a:ext cx="1595437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9" idx="1"/>
            </p:cNvCxnSpPr>
            <p:nvPr/>
          </p:nvCxnSpPr>
          <p:spPr>
            <a:xfrm>
              <a:off x="5719763" y="3786981"/>
              <a:ext cx="1604962" cy="10267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1"/>
            </p:cNvCxnSpPr>
            <p:nvPr/>
          </p:nvCxnSpPr>
          <p:spPr>
            <a:xfrm flipV="1">
              <a:off x="5719763" y="4813697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19763" y="4813697"/>
              <a:ext cx="1604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4950" y="378698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$120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505" y="448004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$150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4950" y="532209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$90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2206" y="536999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$300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6464" y="449490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$175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0074" y="37869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$200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6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399" y="1261218"/>
                <a:ext cx="8150087" cy="486494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: least cost from </a:t>
                </a:r>
                <a:r>
                  <a:rPr lang="en-US" i="1" dirty="0"/>
                  <a:t>s</a:t>
                </a:r>
                <a:r>
                  <a:rPr lang="en-US" dirty="0"/>
                  <a:t> to ultimate destination</a:t>
                </a:r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261218"/>
                <a:ext cx="8150087" cy="4864945"/>
              </a:xfrm>
              <a:blipFill>
                <a:blip r:embed="rId2"/>
                <a:stretch>
                  <a:fillRect t="-1754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BBAA70-449B-4191-8CB1-B8AEB34EE437}"/>
              </a:ext>
            </a:extLst>
          </p:cNvPr>
          <p:cNvGrpSpPr/>
          <p:nvPr/>
        </p:nvGrpSpPr>
        <p:grpSpPr>
          <a:xfrm>
            <a:off x="1138237" y="2971850"/>
            <a:ext cx="7324725" cy="2624932"/>
            <a:chOff x="1371600" y="3501231"/>
            <a:chExt cx="7324725" cy="26249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A42039-C798-44C8-B7AB-2900A1BA0D19}"/>
                </a:ext>
              </a:extLst>
            </p:cNvPr>
            <p:cNvSpPr/>
            <p:nvPr/>
          </p:nvSpPr>
          <p:spPr>
            <a:xfrm>
              <a:off x="1371600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</a:t>
              </a:r>
              <a:r>
                <a:rPr lang="en-US" dirty="0">
                  <a:solidFill>
                    <a:schemeClr val="tx1"/>
                  </a:solidFill>
                </a:rPr>
                <a:t>ichmond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8D8286-30FC-448D-A150-D9919DA4F188}"/>
                </a:ext>
              </a:extLst>
            </p:cNvPr>
            <p:cNvGrpSpPr/>
            <p:nvPr/>
          </p:nvGrpSpPr>
          <p:grpSpPr>
            <a:xfrm>
              <a:off x="4348163" y="3501231"/>
              <a:ext cx="1371600" cy="2624932"/>
              <a:chOff x="4029075" y="3501231"/>
              <a:chExt cx="1371600" cy="262493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638DF87-FD01-429E-ADB6-8494A84C0ECB}"/>
                  </a:ext>
                </a:extLst>
              </p:cNvPr>
              <p:cNvSpPr/>
              <p:nvPr/>
            </p:nvSpPr>
            <p:spPr>
              <a:xfrm>
                <a:off x="4029075" y="3501231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tlanta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DAB202D-0EFF-4581-B094-4685395D7D66}"/>
                  </a:ext>
                </a:extLst>
              </p:cNvPr>
              <p:cNvSpPr/>
              <p:nvPr/>
            </p:nvSpPr>
            <p:spPr>
              <a:xfrm>
                <a:off x="4029075" y="5554663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hiladelphia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596034B-42D2-4BC0-B9D3-37BEAF9D0FBB}"/>
                  </a:ext>
                </a:extLst>
              </p:cNvPr>
              <p:cNvSpPr/>
              <p:nvPr/>
            </p:nvSpPr>
            <p:spPr>
              <a:xfrm>
                <a:off x="4029075" y="4527947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hicago</a:t>
                </a: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F92E73-1242-456F-81B0-475749FDC1B9}"/>
                </a:ext>
              </a:extLst>
            </p:cNvPr>
            <p:cNvSpPr/>
            <p:nvPr/>
          </p:nvSpPr>
          <p:spPr>
            <a:xfrm>
              <a:off x="732472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</a:t>
              </a:r>
              <a:r>
                <a:rPr lang="en-US" dirty="0">
                  <a:solidFill>
                    <a:schemeClr val="tx1"/>
                  </a:solidFill>
                </a:rPr>
                <a:t>os </a:t>
              </a:r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ngeles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6D1C85-0C0C-49DF-AF83-EAB2E77C51F5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2743200" y="3743325"/>
              <a:ext cx="1638300" cy="10703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992AC7-098A-4DA4-89C4-07F60C4DBD27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2743200" y="4813697"/>
              <a:ext cx="1638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C363FD-9BBF-40F6-8540-157B3BF57587}"/>
                </a:ext>
              </a:extLst>
            </p:cNvPr>
            <p:cNvCxnSpPr>
              <a:endCxn id="41" idx="1"/>
            </p:cNvCxnSpPr>
            <p:nvPr/>
          </p:nvCxnSpPr>
          <p:spPr>
            <a:xfrm>
              <a:off x="2752726" y="4813697"/>
              <a:ext cx="1595437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8788CF-2DF5-475F-8597-3357DE514D31}"/>
                </a:ext>
              </a:extLst>
            </p:cNvPr>
            <p:cNvCxnSpPr>
              <a:stCxn id="40" idx="3"/>
              <a:endCxn id="27" idx="1"/>
            </p:cNvCxnSpPr>
            <p:nvPr/>
          </p:nvCxnSpPr>
          <p:spPr>
            <a:xfrm>
              <a:off x="5719763" y="3786981"/>
              <a:ext cx="1604962" cy="10267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6FFA80-B56C-4B46-AF0F-D1EAA5DB8927}"/>
                </a:ext>
              </a:extLst>
            </p:cNvPr>
            <p:cNvCxnSpPr>
              <a:stCxn id="41" idx="3"/>
              <a:endCxn id="27" idx="1"/>
            </p:cNvCxnSpPr>
            <p:nvPr/>
          </p:nvCxnSpPr>
          <p:spPr>
            <a:xfrm flipV="1">
              <a:off x="5719763" y="4813697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C2C7E3-6260-454A-A261-5ABA5A9EDEEA}"/>
                </a:ext>
              </a:extLst>
            </p:cNvPr>
            <p:cNvCxnSpPr>
              <a:stCxn id="42" idx="3"/>
              <a:endCxn id="27" idx="1"/>
            </p:cNvCxnSpPr>
            <p:nvPr/>
          </p:nvCxnSpPr>
          <p:spPr>
            <a:xfrm>
              <a:off x="5719763" y="4813697"/>
              <a:ext cx="1604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4B62C-A5FD-4C68-A277-B24C6234B224}"/>
                </a:ext>
              </a:extLst>
            </p:cNvPr>
            <p:cNvSpPr txBox="1"/>
            <p:nvPr/>
          </p:nvSpPr>
          <p:spPr>
            <a:xfrm>
              <a:off x="3084950" y="378698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31B721-4AEA-4977-9D8B-438CB99C9AF5}"/>
                </a:ext>
              </a:extLst>
            </p:cNvPr>
            <p:cNvSpPr txBox="1"/>
            <p:nvPr/>
          </p:nvSpPr>
          <p:spPr>
            <a:xfrm>
              <a:off x="3428505" y="448004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$150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253119-EA2A-4669-8827-BB1A30A90FA6}"/>
                </a:ext>
              </a:extLst>
            </p:cNvPr>
            <p:cNvSpPr txBox="1"/>
            <p:nvPr/>
          </p:nvSpPr>
          <p:spPr>
            <a:xfrm>
              <a:off x="3084950" y="532209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$90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4C4C54-B2E2-415E-AAA2-4A08C67485F8}"/>
                </a:ext>
              </a:extLst>
            </p:cNvPr>
            <p:cNvSpPr txBox="1"/>
            <p:nvPr/>
          </p:nvSpPr>
          <p:spPr>
            <a:xfrm>
              <a:off x="6362206" y="536999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$300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7B7789-9459-4530-BC6F-C7B4BADDEF56}"/>
                </a:ext>
              </a:extLst>
            </p:cNvPr>
            <p:cNvSpPr txBox="1"/>
            <p:nvPr/>
          </p:nvSpPr>
          <p:spPr>
            <a:xfrm>
              <a:off x="6126464" y="449490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$175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1BBB71-2545-49BB-BF85-D744F306E7AF}"/>
                </a:ext>
              </a:extLst>
            </p:cNvPr>
            <p:cNvSpPr txBox="1"/>
            <p:nvPr/>
          </p:nvSpPr>
          <p:spPr>
            <a:xfrm>
              <a:off x="6130074" y="37869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8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871E-94AD-4039-9373-C08F0D61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F26E9-A87E-4E1F-9036-1C1911198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47800"/>
                <a:ext cx="8125326" cy="4678363"/>
              </a:xfrm>
            </p:spPr>
            <p:txBody>
              <a:bodyPr/>
              <a:lstStyle/>
              <a:p>
                <a:pPr>
                  <a:spcBef>
                    <a:spcPts val="7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: cost of link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d</a:t>
                </a:r>
              </a:p>
              <a:p>
                <a:pPr lvl="1">
                  <a:spcBef>
                    <a:spcPts val="700"/>
                  </a:spcBef>
                </a:pPr>
                <a:r>
                  <a:rPr lang="en-US" dirty="0"/>
                  <a:t>e.g., </a:t>
                </a:r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R</a:t>
                </a:r>
                <a:r>
                  <a:rPr lang="en-US" dirty="0"/>
                  <a:t>,</a:t>
                </a:r>
                <a:r>
                  <a:rPr lang="en-US" i="1" dirty="0"/>
                  <a:t>A</a:t>
                </a:r>
                <a:r>
                  <a:rPr lang="en-US" dirty="0"/>
                  <a:t>) = $120</a:t>
                </a:r>
              </a:p>
              <a:p>
                <a:pPr>
                  <a:spcBef>
                    <a:spcPts val="7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: lowest total cost to Los Angeles (ultimate destination) from location </a:t>
                </a:r>
                <a:r>
                  <a:rPr lang="en-US" i="1" dirty="0"/>
                  <a:t>s</a:t>
                </a:r>
                <a:r>
                  <a:rPr lang="en-US" dirty="0"/>
                  <a:t> (the current state) by going to destination </a:t>
                </a:r>
                <a:r>
                  <a:rPr lang="en-US" i="1" dirty="0"/>
                  <a:t>d</a:t>
                </a:r>
                <a:r>
                  <a:rPr lang="en-US" dirty="0"/>
                  <a:t> next</a:t>
                </a:r>
              </a:p>
              <a:p>
                <a:pPr lvl="1">
                  <a:spcBef>
                    <a:spcPts val="7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/>
                  <a:t>from Richmond to LA through Atlanta</a:t>
                </a:r>
              </a:p>
              <a:p>
                <a:pPr>
                  <a:spcBef>
                    <a:spcPts val="7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: least cost from </a:t>
                </a:r>
                <a:r>
                  <a:rPr lang="en-US" i="1" dirty="0"/>
                  <a:t>s</a:t>
                </a:r>
                <a:r>
                  <a:rPr lang="en-US" dirty="0"/>
                  <a:t> to ultimate destination</a:t>
                </a:r>
              </a:p>
              <a:p>
                <a:pPr lvl="1">
                  <a:spcBef>
                    <a:spcPts val="700"/>
                  </a:spcBef>
                </a:pPr>
                <a:r>
                  <a:rPr lang="en-US" dirty="0"/>
                  <a:t>The minimum of all the possibilities</a:t>
                </a:r>
              </a:p>
              <a:p>
                <a:endParaRPr lang="en-US" i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F26E9-A87E-4E1F-9036-1C1911198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47800"/>
                <a:ext cx="8125326" cy="4678363"/>
              </a:xfrm>
              <a:blipFill>
                <a:blip r:embed="rId2"/>
                <a:stretch>
                  <a:fillRect t="-1825" r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A0CF4-F4BE-40E3-A3E9-9375DC57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399" y="1085850"/>
                <a:ext cx="8229601" cy="504031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0" i="1" dirty="0"/>
                  <a:t>Next</a:t>
                </a:r>
                <a:r>
                  <a:rPr lang="en-US" b="0" dirty="0"/>
                  <a:t> possible destinations from </a:t>
                </a:r>
                <a:r>
                  <a:rPr lang="en-US" b="0" i="1" dirty="0"/>
                  <a:t>s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Richmond</m:t>
                        </m:r>
                      </m:e>
                    </m:d>
                  </m:oMath>
                </a14:m>
                <a:r>
                  <a:rPr lang="en-US" dirty="0"/>
                  <a:t>={Atlanta, Chicago, Philadelphia}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={A, C, P}</a:t>
                </a: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		[Ignores second leg]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 smtClean="0"/>
                  <a:t>		[Ignores second leg]</a:t>
                </a:r>
                <a:endParaRPr lang="en-US" sz="24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1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sz="24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085850"/>
                <a:ext cx="8229601" cy="5040313"/>
              </a:xfrm>
              <a:blipFill>
                <a:blip r:embed="rId2"/>
                <a:stretch>
                  <a:fillRect l="-1630" t="-169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371600" y="4110831"/>
            <a:ext cx="7324725" cy="2624932"/>
            <a:chOff x="1371600" y="3501231"/>
            <a:chExt cx="7324725" cy="2624932"/>
          </a:xfrm>
        </p:grpSpPr>
        <p:sp>
          <p:nvSpPr>
            <p:cNvPr id="4" name="Rectangle 3"/>
            <p:cNvSpPr/>
            <p:nvPr/>
          </p:nvSpPr>
          <p:spPr>
            <a:xfrm>
              <a:off x="1371600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</a:t>
              </a:r>
              <a:r>
                <a:rPr lang="en-US" dirty="0">
                  <a:solidFill>
                    <a:schemeClr val="tx1"/>
                  </a:solidFill>
                </a:rPr>
                <a:t>ichmond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48163" y="3501231"/>
              <a:ext cx="1371600" cy="2624932"/>
              <a:chOff x="4029075" y="3501231"/>
              <a:chExt cx="1371600" cy="26249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29075" y="3501231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tlanta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29075" y="5554663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hiladelphia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29075" y="4527947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hicago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32472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</a:t>
              </a:r>
              <a:r>
                <a:rPr lang="en-US" dirty="0">
                  <a:solidFill>
                    <a:schemeClr val="tx1"/>
                  </a:solidFill>
                </a:rPr>
                <a:t>os </a:t>
              </a:r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ngeles</a:t>
              </a:r>
            </a:p>
          </p:txBody>
        </p: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 flipV="1">
              <a:off x="2743200" y="3743325"/>
              <a:ext cx="1638300" cy="1070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</p:cNvCxnSpPr>
            <p:nvPr/>
          </p:nvCxnSpPr>
          <p:spPr>
            <a:xfrm>
              <a:off x="2743200" y="4813697"/>
              <a:ext cx="1638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1"/>
            </p:cNvCxnSpPr>
            <p:nvPr/>
          </p:nvCxnSpPr>
          <p:spPr>
            <a:xfrm>
              <a:off x="2752726" y="4813697"/>
              <a:ext cx="1595437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9" idx="1"/>
            </p:cNvCxnSpPr>
            <p:nvPr/>
          </p:nvCxnSpPr>
          <p:spPr>
            <a:xfrm>
              <a:off x="5719763" y="3786981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1"/>
            </p:cNvCxnSpPr>
            <p:nvPr/>
          </p:nvCxnSpPr>
          <p:spPr>
            <a:xfrm flipV="1">
              <a:off x="5719763" y="4813697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19763" y="4813697"/>
              <a:ext cx="1604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4950" y="378698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$120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505" y="448004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$150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4950" y="532209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$90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2206" y="536999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$300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6464" y="449490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$175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0074" y="37869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$200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399" y="1085850"/>
                <a:ext cx="8105775" cy="504031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The minimum of these: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(through Atlanta)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(through Chicago)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(through Philadelphia)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But, we don’t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yet!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1085850"/>
                <a:ext cx="8105775" cy="5040313"/>
              </a:xfrm>
              <a:blipFill>
                <a:blip r:embed="rId2"/>
                <a:stretch>
                  <a:fillRect l="-1654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371600" y="4110831"/>
            <a:ext cx="7324725" cy="2624932"/>
            <a:chOff x="1371600" y="3501231"/>
            <a:chExt cx="7324725" cy="2624932"/>
          </a:xfrm>
        </p:grpSpPr>
        <p:sp>
          <p:nvSpPr>
            <p:cNvPr id="4" name="Rectangle 3"/>
            <p:cNvSpPr/>
            <p:nvPr/>
          </p:nvSpPr>
          <p:spPr>
            <a:xfrm>
              <a:off x="1371600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</a:t>
              </a:r>
              <a:r>
                <a:rPr lang="en-US" dirty="0">
                  <a:solidFill>
                    <a:schemeClr val="tx1"/>
                  </a:solidFill>
                </a:rPr>
                <a:t>ichmond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348163" y="3501231"/>
              <a:ext cx="1371600" cy="2624932"/>
              <a:chOff x="4029075" y="3501231"/>
              <a:chExt cx="1371600" cy="26249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29075" y="3501231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tlanta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29075" y="5554663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hiladelphia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29075" y="4527947"/>
                <a:ext cx="13716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hicago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324725" y="4527947"/>
              <a:ext cx="13716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</a:t>
              </a:r>
              <a:r>
                <a:rPr lang="en-US" dirty="0">
                  <a:solidFill>
                    <a:schemeClr val="tx1"/>
                  </a:solidFill>
                </a:rPr>
                <a:t>os </a:t>
              </a:r>
              <a:r>
                <a:rPr lang="en-US" b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ngeles</a:t>
              </a:r>
            </a:p>
          </p:txBody>
        </p:sp>
        <p:cxnSp>
          <p:nvCxnSpPr>
            <p:cNvPr id="10" name="Straight Arrow Connector 9"/>
            <p:cNvCxnSpPr>
              <a:stCxn id="4" idx="3"/>
            </p:cNvCxnSpPr>
            <p:nvPr/>
          </p:nvCxnSpPr>
          <p:spPr>
            <a:xfrm flipV="1">
              <a:off x="2743200" y="3743325"/>
              <a:ext cx="1638300" cy="1070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</p:cNvCxnSpPr>
            <p:nvPr/>
          </p:nvCxnSpPr>
          <p:spPr>
            <a:xfrm>
              <a:off x="2743200" y="4813697"/>
              <a:ext cx="16383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1"/>
            </p:cNvCxnSpPr>
            <p:nvPr/>
          </p:nvCxnSpPr>
          <p:spPr>
            <a:xfrm>
              <a:off x="2752726" y="4813697"/>
              <a:ext cx="1595437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9" idx="1"/>
            </p:cNvCxnSpPr>
            <p:nvPr/>
          </p:nvCxnSpPr>
          <p:spPr>
            <a:xfrm>
              <a:off x="5719763" y="3786981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1"/>
            </p:cNvCxnSpPr>
            <p:nvPr/>
          </p:nvCxnSpPr>
          <p:spPr>
            <a:xfrm flipV="1">
              <a:off x="5719763" y="4813697"/>
              <a:ext cx="1604962" cy="1026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19763" y="4813697"/>
              <a:ext cx="16049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84950" y="378698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$120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505" y="448004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$150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4950" y="532209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$90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2206" y="536999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$300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6464" y="449490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$175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0074" y="378698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$200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116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4FA3D0A-5714-4037-B287-58C73D2EA413}" vid="{28BB5D3A-2D71-4A01-9F64-8FED13BABF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5642</TotalTime>
  <Words>1756</Words>
  <Application>Microsoft Office PowerPoint</Application>
  <PresentationFormat>On-screen Show (4:3)</PresentationFormat>
  <Paragraphs>365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Times New Roman</vt:lpstr>
      <vt:lpstr>Theme1</vt:lpstr>
      <vt:lpstr>Dynamic Programming Approach &amp; Sample Problems</vt:lpstr>
      <vt:lpstr>DP Approach &amp; Sample Problems</vt:lpstr>
      <vt:lpstr>Introduction Problem</vt:lpstr>
      <vt:lpstr>Introduction Problem</vt:lpstr>
      <vt:lpstr>Introductory Problem</vt:lpstr>
      <vt:lpstr>Introductory Problem</vt:lpstr>
      <vt:lpstr>Notation Summary</vt:lpstr>
      <vt:lpstr>Introductory Problem</vt:lpstr>
      <vt:lpstr>Introductory Problem</vt:lpstr>
      <vt:lpstr>Introductory Problem</vt:lpstr>
      <vt:lpstr>Main Idea</vt:lpstr>
      <vt:lpstr>Introductory Problem</vt:lpstr>
      <vt:lpstr>Shortest Distance: Wmbg to LA</vt:lpstr>
      <vt:lpstr>DP Worksheet</vt:lpstr>
      <vt:lpstr>DP Worksheet</vt:lpstr>
      <vt:lpstr>DP Worksheet</vt:lpstr>
      <vt:lpstr>DP Worksheet</vt:lpstr>
      <vt:lpstr>DP Worksheet</vt:lpstr>
      <vt:lpstr>DP Worksheet</vt:lpstr>
      <vt:lpstr>DP Worksheet</vt:lpstr>
      <vt:lpstr>Shortest Distance</vt:lpstr>
      <vt:lpstr>Dynamic Programming</vt:lpstr>
      <vt:lpstr>Dynamic Programming</vt:lpstr>
      <vt:lpstr>Project Management</vt:lpstr>
      <vt:lpstr>Project Management</vt:lpstr>
      <vt:lpstr>Project Management</vt:lpstr>
      <vt:lpstr>Project Management</vt:lpstr>
      <vt:lpstr>Project Management</vt:lpstr>
      <vt:lpstr>Project Management</vt:lpstr>
      <vt:lpstr>Dynamic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Approach &amp; Sample Problems</dc:title>
  <cp:lastModifiedBy>Wilck, Joseph</cp:lastModifiedBy>
  <cp:revision>3</cp:revision>
  <dcterms:created xsi:type="dcterms:W3CDTF">2017-03-25T19:28:44Z</dcterms:created>
  <dcterms:modified xsi:type="dcterms:W3CDTF">2022-04-02T20:36:22Z</dcterms:modified>
</cp:coreProperties>
</file>