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7"/>
  </p:notesMasterIdLst>
  <p:sldIdLst>
    <p:sldId id="256" r:id="rId2"/>
    <p:sldId id="257" r:id="rId3"/>
    <p:sldId id="299" r:id="rId4"/>
    <p:sldId id="273" r:id="rId5"/>
    <p:sldId id="274" r:id="rId6"/>
    <p:sldId id="304" r:id="rId7"/>
    <p:sldId id="309" r:id="rId8"/>
    <p:sldId id="310" r:id="rId9"/>
    <p:sldId id="302" r:id="rId10"/>
    <p:sldId id="272" r:id="rId11"/>
    <p:sldId id="291" r:id="rId12"/>
    <p:sldId id="288" r:id="rId13"/>
    <p:sldId id="290" r:id="rId14"/>
    <p:sldId id="292" r:id="rId15"/>
    <p:sldId id="275" r:id="rId16"/>
    <p:sldId id="276" r:id="rId17"/>
    <p:sldId id="271" r:id="rId18"/>
    <p:sldId id="277" r:id="rId19"/>
    <p:sldId id="300" r:id="rId20"/>
    <p:sldId id="263" r:id="rId21"/>
    <p:sldId id="265" r:id="rId22"/>
    <p:sldId id="278" r:id="rId23"/>
    <p:sldId id="301" r:id="rId24"/>
    <p:sldId id="264" r:id="rId25"/>
    <p:sldId id="308" r:id="rId26"/>
    <p:sldId id="307" r:id="rId27"/>
    <p:sldId id="306" r:id="rId28"/>
    <p:sldId id="305" r:id="rId29"/>
    <p:sldId id="279" r:id="rId30"/>
    <p:sldId id="294" r:id="rId31"/>
    <p:sldId id="284" r:id="rId32"/>
    <p:sldId id="295" r:id="rId33"/>
    <p:sldId id="285" r:id="rId34"/>
    <p:sldId id="287" r:id="rId35"/>
    <p:sldId id="286" r:id="rId36"/>
  </p:sldIdLst>
  <p:sldSz cx="9144000" cy="6858000" type="screen4x3"/>
  <p:notesSz cx="6980238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34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A3758-005B-478D-9DFA-70EAB5360146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411638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4400550"/>
            <a:ext cx="558419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302477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8685214"/>
            <a:ext cx="302477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64F71-F03E-42CF-A7D0-187125D84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6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0" descr="mason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00038"/>
            <a:ext cx="1419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93"/>
          <p:cNvGrpSpPr>
            <a:grpSpLocks/>
          </p:cNvGrpSpPr>
          <p:nvPr/>
        </p:nvGrpSpPr>
        <p:grpSpPr bwMode="auto">
          <a:xfrm>
            <a:off x="1885950" y="295275"/>
            <a:ext cx="5786438" cy="476250"/>
            <a:chOff x="1188" y="186"/>
            <a:chExt cx="3645" cy="300"/>
          </a:xfrm>
        </p:grpSpPr>
        <p:sp>
          <p:nvSpPr>
            <p:cNvPr id="6" name="Rectangle 490"/>
            <p:cNvSpPr>
              <a:spLocks noChangeArrowheads="1"/>
            </p:cNvSpPr>
            <p:nvPr/>
          </p:nvSpPr>
          <p:spPr bwMode="auto">
            <a:xfrm rot="5400000">
              <a:off x="4086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" name="Rectangle 485"/>
            <p:cNvSpPr>
              <a:spLocks noChangeArrowheads="1"/>
            </p:cNvSpPr>
            <p:nvPr/>
          </p:nvSpPr>
          <p:spPr bwMode="auto">
            <a:xfrm rot="5400000">
              <a:off x="3556" y="423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486"/>
            <p:cNvSpPr>
              <a:spLocks noChangeArrowheads="1"/>
            </p:cNvSpPr>
            <p:nvPr/>
          </p:nvSpPr>
          <p:spPr bwMode="auto">
            <a:xfrm rot="5400000">
              <a:off x="3556" y="36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487"/>
            <p:cNvSpPr>
              <a:spLocks noChangeArrowheads="1"/>
            </p:cNvSpPr>
            <p:nvPr/>
          </p:nvSpPr>
          <p:spPr bwMode="auto">
            <a:xfrm rot="5400000">
              <a:off x="355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Rectangle 481"/>
            <p:cNvSpPr>
              <a:spLocks noChangeArrowheads="1"/>
            </p:cNvSpPr>
            <p:nvPr/>
          </p:nvSpPr>
          <p:spPr bwMode="auto">
            <a:xfrm rot="5400000">
              <a:off x="302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Rectangle 482"/>
            <p:cNvSpPr>
              <a:spLocks noChangeArrowheads="1"/>
            </p:cNvSpPr>
            <p:nvPr/>
          </p:nvSpPr>
          <p:spPr bwMode="auto">
            <a:xfrm rot="5400000">
              <a:off x="3024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Rectangle 483"/>
            <p:cNvSpPr>
              <a:spLocks noChangeArrowheads="1"/>
            </p:cNvSpPr>
            <p:nvPr/>
          </p:nvSpPr>
          <p:spPr bwMode="auto">
            <a:xfrm rot="5400000">
              <a:off x="3025" y="30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" name="Rectangle 484"/>
            <p:cNvSpPr>
              <a:spLocks noChangeArrowheads="1"/>
            </p:cNvSpPr>
            <p:nvPr/>
          </p:nvSpPr>
          <p:spPr bwMode="auto">
            <a:xfrm rot="5400000">
              <a:off x="3025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" name="Rectangle 480"/>
            <p:cNvSpPr>
              <a:spLocks noChangeArrowheads="1"/>
            </p:cNvSpPr>
            <p:nvPr/>
          </p:nvSpPr>
          <p:spPr bwMode="auto">
            <a:xfrm rot="5400000">
              <a:off x="272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Rectangle 475"/>
            <p:cNvSpPr>
              <a:spLocks noChangeArrowheads="1"/>
            </p:cNvSpPr>
            <p:nvPr/>
          </p:nvSpPr>
          <p:spPr bwMode="auto">
            <a:xfrm rot="5400000">
              <a:off x="2372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" name="Rectangle 476"/>
            <p:cNvSpPr>
              <a:spLocks noChangeArrowheads="1"/>
            </p:cNvSpPr>
            <p:nvPr/>
          </p:nvSpPr>
          <p:spPr bwMode="auto">
            <a:xfrm rot="5400000">
              <a:off x="237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" name="Rectangle 477"/>
            <p:cNvSpPr>
              <a:spLocks noChangeArrowheads="1"/>
            </p:cNvSpPr>
            <p:nvPr/>
          </p:nvSpPr>
          <p:spPr bwMode="auto">
            <a:xfrm rot="5400000">
              <a:off x="2372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" name="Rectangle 478"/>
            <p:cNvSpPr>
              <a:spLocks noChangeArrowheads="1"/>
            </p:cNvSpPr>
            <p:nvPr/>
          </p:nvSpPr>
          <p:spPr bwMode="auto">
            <a:xfrm rot="5400000">
              <a:off x="2372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" name="Rectangle 479"/>
            <p:cNvSpPr>
              <a:spLocks noChangeArrowheads="1"/>
            </p:cNvSpPr>
            <p:nvPr/>
          </p:nvSpPr>
          <p:spPr bwMode="auto">
            <a:xfrm rot="5400000">
              <a:off x="2372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" name="Rectangle 470"/>
            <p:cNvSpPr>
              <a:spLocks noChangeArrowheads="1"/>
            </p:cNvSpPr>
            <p:nvPr/>
          </p:nvSpPr>
          <p:spPr bwMode="auto">
            <a:xfrm rot="5400000">
              <a:off x="2140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" name="Rectangle 471"/>
            <p:cNvSpPr>
              <a:spLocks noChangeArrowheads="1"/>
            </p:cNvSpPr>
            <p:nvPr/>
          </p:nvSpPr>
          <p:spPr bwMode="auto">
            <a:xfrm rot="5400000">
              <a:off x="2137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" name="Rectangle 472"/>
            <p:cNvSpPr>
              <a:spLocks noChangeArrowheads="1"/>
            </p:cNvSpPr>
            <p:nvPr/>
          </p:nvSpPr>
          <p:spPr bwMode="auto">
            <a:xfrm rot="5400000">
              <a:off x="2140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" name="Rectangle 473"/>
            <p:cNvSpPr>
              <a:spLocks noChangeArrowheads="1"/>
            </p:cNvSpPr>
            <p:nvPr/>
          </p:nvSpPr>
          <p:spPr bwMode="auto">
            <a:xfrm rot="5400000">
              <a:off x="2138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" name="Rectangle 474"/>
            <p:cNvSpPr>
              <a:spLocks noChangeArrowheads="1"/>
            </p:cNvSpPr>
            <p:nvPr/>
          </p:nvSpPr>
          <p:spPr bwMode="auto">
            <a:xfrm rot="5400000">
              <a:off x="213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" name="Rectangle 469"/>
            <p:cNvSpPr>
              <a:spLocks noChangeArrowheads="1"/>
            </p:cNvSpPr>
            <p:nvPr/>
          </p:nvSpPr>
          <p:spPr bwMode="auto">
            <a:xfrm rot="5400000">
              <a:off x="166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" name="Rectangle 468"/>
            <p:cNvSpPr>
              <a:spLocks noChangeArrowheads="1"/>
            </p:cNvSpPr>
            <p:nvPr/>
          </p:nvSpPr>
          <p:spPr bwMode="auto">
            <a:xfrm rot="5400000">
              <a:off x="1666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" name="Rectangle 467"/>
            <p:cNvSpPr>
              <a:spLocks noChangeArrowheads="1"/>
            </p:cNvSpPr>
            <p:nvPr/>
          </p:nvSpPr>
          <p:spPr bwMode="auto">
            <a:xfrm rot="5400000">
              <a:off x="1666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Rectangle 466"/>
            <p:cNvSpPr>
              <a:spLocks noChangeArrowheads="1"/>
            </p:cNvSpPr>
            <p:nvPr/>
          </p:nvSpPr>
          <p:spPr bwMode="auto">
            <a:xfrm rot="5400000">
              <a:off x="166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" name="Rectangle 465"/>
            <p:cNvSpPr>
              <a:spLocks noChangeArrowheads="1"/>
            </p:cNvSpPr>
            <p:nvPr/>
          </p:nvSpPr>
          <p:spPr bwMode="auto">
            <a:xfrm rot="5400000">
              <a:off x="1666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" name="Rectangle 233"/>
            <p:cNvSpPr>
              <a:spLocks noChangeArrowheads="1"/>
            </p:cNvSpPr>
            <p:nvPr/>
          </p:nvSpPr>
          <p:spPr bwMode="auto">
            <a:xfrm rot="5400000">
              <a:off x="443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Rectangle 234"/>
            <p:cNvSpPr>
              <a:spLocks noChangeArrowheads="1"/>
            </p:cNvSpPr>
            <p:nvPr/>
          </p:nvSpPr>
          <p:spPr bwMode="auto">
            <a:xfrm rot="5400000">
              <a:off x="432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" name="Rectangle 235"/>
            <p:cNvSpPr>
              <a:spLocks noChangeArrowheads="1"/>
            </p:cNvSpPr>
            <p:nvPr/>
          </p:nvSpPr>
          <p:spPr bwMode="auto">
            <a:xfrm rot="5400000">
              <a:off x="4265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" name="Rectangle 236"/>
            <p:cNvSpPr>
              <a:spLocks noChangeArrowheads="1"/>
            </p:cNvSpPr>
            <p:nvPr/>
          </p:nvSpPr>
          <p:spPr bwMode="auto">
            <a:xfrm rot="5400000">
              <a:off x="3790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" name="Rectangle 237"/>
            <p:cNvSpPr>
              <a:spLocks noChangeArrowheads="1"/>
            </p:cNvSpPr>
            <p:nvPr/>
          </p:nvSpPr>
          <p:spPr bwMode="auto">
            <a:xfrm rot="5400000">
              <a:off x="4205" y="19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" name="Rectangle 238"/>
            <p:cNvSpPr>
              <a:spLocks noChangeArrowheads="1"/>
            </p:cNvSpPr>
            <p:nvPr/>
          </p:nvSpPr>
          <p:spPr bwMode="auto">
            <a:xfrm rot="5400000">
              <a:off x="4145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" name="Rectangle 239"/>
            <p:cNvSpPr>
              <a:spLocks noChangeArrowheads="1"/>
            </p:cNvSpPr>
            <p:nvPr/>
          </p:nvSpPr>
          <p:spPr bwMode="auto">
            <a:xfrm rot="5400000">
              <a:off x="385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" name="Rectangle 240"/>
            <p:cNvSpPr>
              <a:spLocks noChangeArrowheads="1"/>
            </p:cNvSpPr>
            <p:nvPr/>
          </p:nvSpPr>
          <p:spPr bwMode="auto">
            <a:xfrm rot="5400000">
              <a:off x="4031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" name="Rectangle 241"/>
            <p:cNvSpPr>
              <a:spLocks noChangeArrowheads="1"/>
            </p:cNvSpPr>
            <p:nvPr/>
          </p:nvSpPr>
          <p:spPr bwMode="auto">
            <a:xfrm rot="5400000">
              <a:off x="3791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" name="Rectangle 242"/>
            <p:cNvSpPr>
              <a:spLocks noChangeArrowheads="1"/>
            </p:cNvSpPr>
            <p:nvPr/>
          </p:nvSpPr>
          <p:spPr bwMode="auto">
            <a:xfrm rot="5400000">
              <a:off x="3730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" name="Rectangle 243"/>
            <p:cNvSpPr>
              <a:spLocks noChangeArrowheads="1"/>
            </p:cNvSpPr>
            <p:nvPr/>
          </p:nvSpPr>
          <p:spPr bwMode="auto">
            <a:xfrm rot="5400000">
              <a:off x="373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" name="Rectangle 244"/>
            <p:cNvSpPr>
              <a:spLocks noChangeArrowheads="1"/>
            </p:cNvSpPr>
            <p:nvPr/>
          </p:nvSpPr>
          <p:spPr bwMode="auto">
            <a:xfrm rot="5400000">
              <a:off x="3908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" name="Rectangle 245"/>
            <p:cNvSpPr>
              <a:spLocks noChangeArrowheads="1"/>
            </p:cNvSpPr>
            <p:nvPr/>
          </p:nvSpPr>
          <p:spPr bwMode="auto">
            <a:xfrm rot="5400000">
              <a:off x="390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" name="Rectangle 246"/>
            <p:cNvSpPr>
              <a:spLocks noChangeArrowheads="1"/>
            </p:cNvSpPr>
            <p:nvPr/>
          </p:nvSpPr>
          <p:spPr bwMode="auto">
            <a:xfrm rot="5400000">
              <a:off x="3852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" name="Rectangle 247"/>
            <p:cNvSpPr>
              <a:spLocks noChangeArrowheads="1"/>
            </p:cNvSpPr>
            <p:nvPr/>
          </p:nvSpPr>
          <p:spPr bwMode="auto">
            <a:xfrm rot="5400000">
              <a:off x="3672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" name="Rectangle 248"/>
            <p:cNvSpPr>
              <a:spLocks noChangeArrowheads="1"/>
            </p:cNvSpPr>
            <p:nvPr/>
          </p:nvSpPr>
          <p:spPr bwMode="auto">
            <a:xfrm rot="5400000">
              <a:off x="3672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" name="Rectangle 249"/>
            <p:cNvSpPr>
              <a:spLocks noChangeArrowheads="1"/>
            </p:cNvSpPr>
            <p:nvPr/>
          </p:nvSpPr>
          <p:spPr bwMode="auto">
            <a:xfrm rot="5400000">
              <a:off x="36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" name="Rectangle 250"/>
            <p:cNvSpPr>
              <a:spLocks noChangeArrowheads="1"/>
            </p:cNvSpPr>
            <p:nvPr/>
          </p:nvSpPr>
          <p:spPr bwMode="auto">
            <a:xfrm rot="5400000">
              <a:off x="361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" name="Rectangle 251"/>
            <p:cNvSpPr>
              <a:spLocks noChangeArrowheads="1"/>
            </p:cNvSpPr>
            <p:nvPr/>
          </p:nvSpPr>
          <p:spPr bwMode="auto">
            <a:xfrm rot="5400000">
              <a:off x="3614" y="189"/>
              <a:ext cx="58" cy="58"/>
            </a:xfrm>
            <a:prstGeom prst="rect">
              <a:avLst/>
            </a:prstGeom>
            <a:solidFill>
              <a:srgbClr val="E2BF2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" name="Rectangle 252"/>
            <p:cNvSpPr>
              <a:spLocks noChangeArrowheads="1"/>
            </p:cNvSpPr>
            <p:nvPr/>
          </p:nvSpPr>
          <p:spPr bwMode="auto">
            <a:xfrm rot="5400000">
              <a:off x="3496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" name="Rectangle 253"/>
            <p:cNvSpPr>
              <a:spLocks noChangeArrowheads="1"/>
            </p:cNvSpPr>
            <p:nvPr/>
          </p:nvSpPr>
          <p:spPr bwMode="auto">
            <a:xfrm rot="5400000">
              <a:off x="3495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1" name="Rectangle 254"/>
            <p:cNvSpPr>
              <a:spLocks noChangeArrowheads="1"/>
            </p:cNvSpPr>
            <p:nvPr/>
          </p:nvSpPr>
          <p:spPr bwMode="auto">
            <a:xfrm rot="5400000">
              <a:off x="3494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2" name="Rectangle 255"/>
            <p:cNvSpPr>
              <a:spLocks noChangeArrowheads="1"/>
            </p:cNvSpPr>
            <p:nvPr/>
          </p:nvSpPr>
          <p:spPr bwMode="auto">
            <a:xfrm rot="5400000">
              <a:off x="3437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3" name="Rectangle 256"/>
            <p:cNvSpPr>
              <a:spLocks noChangeArrowheads="1"/>
            </p:cNvSpPr>
            <p:nvPr/>
          </p:nvSpPr>
          <p:spPr bwMode="auto">
            <a:xfrm rot="5400000">
              <a:off x="343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4" name="Rectangle 257"/>
            <p:cNvSpPr>
              <a:spLocks noChangeArrowheads="1"/>
            </p:cNvSpPr>
            <p:nvPr/>
          </p:nvSpPr>
          <p:spPr bwMode="auto">
            <a:xfrm rot="5400000">
              <a:off x="3436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5" name="Rectangle 258"/>
            <p:cNvSpPr>
              <a:spLocks noChangeArrowheads="1"/>
            </p:cNvSpPr>
            <p:nvPr/>
          </p:nvSpPr>
          <p:spPr bwMode="auto">
            <a:xfrm rot="5400000">
              <a:off x="337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6" name="Rectangle 259"/>
            <p:cNvSpPr>
              <a:spLocks noChangeArrowheads="1"/>
            </p:cNvSpPr>
            <p:nvPr/>
          </p:nvSpPr>
          <p:spPr bwMode="auto">
            <a:xfrm rot="5400000">
              <a:off x="3375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7" name="Rectangle 260"/>
            <p:cNvSpPr>
              <a:spLocks noChangeArrowheads="1"/>
            </p:cNvSpPr>
            <p:nvPr/>
          </p:nvSpPr>
          <p:spPr bwMode="auto">
            <a:xfrm rot="5400000">
              <a:off x="337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8" name="Rectangle 261"/>
            <p:cNvSpPr>
              <a:spLocks noChangeArrowheads="1"/>
            </p:cNvSpPr>
            <p:nvPr/>
          </p:nvSpPr>
          <p:spPr bwMode="auto">
            <a:xfrm rot="5400000">
              <a:off x="3318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9" name="Rectangle 262"/>
            <p:cNvSpPr>
              <a:spLocks noChangeArrowheads="1"/>
            </p:cNvSpPr>
            <p:nvPr/>
          </p:nvSpPr>
          <p:spPr bwMode="auto">
            <a:xfrm rot="5400000">
              <a:off x="331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" name="Rectangle 263"/>
            <p:cNvSpPr>
              <a:spLocks noChangeArrowheads="1"/>
            </p:cNvSpPr>
            <p:nvPr/>
          </p:nvSpPr>
          <p:spPr bwMode="auto">
            <a:xfrm rot="5400000">
              <a:off x="332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1" name="Rectangle 264"/>
            <p:cNvSpPr>
              <a:spLocks noChangeArrowheads="1"/>
            </p:cNvSpPr>
            <p:nvPr/>
          </p:nvSpPr>
          <p:spPr bwMode="auto">
            <a:xfrm rot="5400000">
              <a:off x="3261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2" name="Rectangle 265"/>
            <p:cNvSpPr>
              <a:spLocks noChangeArrowheads="1"/>
            </p:cNvSpPr>
            <p:nvPr/>
          </p:nvSpPr>
          <p:spPr bwMode="auto">
            <a:xfrm rot="5400000">
              <a:off x="3260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3" name="Rectangle 266"/>
            <p:cNvSpPr>
              <a:spLocks noChangeArrowheads="1"/>
            </p:cNvSpPr>
            <p:nvPr/>
          </p:nvSpPr>
          <p:spPr bwMode="auto">
            <a:xfrm rot="5400000">
              <a:off x="3262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4" name="Rectangle 267"/>
            <p:cNvSpPr>
              <a:spLocks noChangeArrowheads="1"/>
            </p:cNvSpPr>
            <p:nvPr/>
          </p:nvSpPr>
          <p:spPr bwMode="auto">
            <a:xfrm rot="5400000">
              <a:off x="326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" name="Rectangle 268"/>
            <p:cNvSpPr>
              <a:spLocks noChangeArrowheads="1"/>
            </p:cNvSpPr>
            <p:nvPr/>
          </p:nvSpPr>
          <p:spPr bwMode="auto">
            <a:xfrm rot="5400000">
              <a:off x="3967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" name="Rectangle 269"/>
            <p:cNvSpPr>
              <a:spLocks noChangeArrowheads="1"/>
            </p:cNvSpPr>
            <p:nvPr/>
          </p:nvSpPr>
          <p:spPr bwMode="auto">
            <a:xfrm rot="5400000">
              <a:off x="3200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" name="Rectangle 270"/>
            <p:cNvSpPr>
              <a:spLocks noChangeArrowheads="1"/>
            </p:cNvSpPr>
            <p:nvPr/>
          </p:nvSpPr>
          <p:spPr bwMode="auto">
            <a:xfrm rot="5400000">
              <a:off x="3200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8" name="Rectangle 271"/>
            <p:cNvSpPr>
              <a:spLocks noChangeArrowheads="1"/>
            </p:cNvSpPr>
            <p:nvPr/>
          </p:nvSpPr>
          <p:spPr bwMode="auto">
            <a:xfrm rot="5400000">
              <a:off x="3199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9" name="Rectangle 272"/>
            <p:cNvSpPr>
              <a:spLocks noChangeArrowheads="1"/>
            </p:cNvSpPr>
            <p:nvPr/>
          </p:nvSpPr>
          <p:spPr bwMode="auto">
            <a:xfrm rot="5400000">
              <a:off x="3199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0" name="Rectangle 273"/>
            <p:cNvSpPr>
              <a:spLocks noChangeArrowheads="1"/>
            </p:cNvSpPr>
            <p:nvPr/>
          </p:nvSpPr>
          <p:spPr bwMode="auto">
            <a:xfrm rot="5400000">
              <a:off x="314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" name="Rectangle 274"/>
            <p:cNvSpPr>
              <a:spLocks noChangeArrowheads="1"/>
            </p:cNvSpPr>
            <p:nvPr/>
          </p:nvSpPr>
          <p:spPr bwMode="auto">
            <a:xfrm rot="5400000">
              <a:off x="3140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2" name="Rectangle 275"/>
            <p:cNvSpPr>
              <a:spLocks noChangeArrowheads="1"/>
            </p:cNvSpPr>
            <p:nvPr/>
          </p:nvSpPr>
          <p:spPr bwMode="auto">
            <a:xfrm rot="5400000">
              <a:off x="3140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3" name="Rectangle 276"/>
            <p:cNvSpPr>
              <a:spLocks noChangeArrowheads="1"/>
            </p:cNvSpPr>
            <p:nvPr/>
          </p:nvSpPr>
          <p:spPr bwMode="auto">
            <a:xfrm rot="5400000">
              <a:off x="314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4" name="Rectangle 277"/>
            <p:cNvSpPr>
              <a:spLocks noChangeArrowheads="1"/>
            </p:cNvSpPr>
            <p:nvPr/>
          </p:nvSpPr>
          <p:spPr bwMode="auto">
            <a:xfrm rot="5400000">
              <a:off x="3084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5" name="Rectangle 278"/>
            <p:cNvSpPr>
              <a:spLocks noChangeArrowheads="1"/>
            </p:cNvSpPr>
            <p:nvPr/>
          </p:nvSpPr>
          <p:spPr bwMode="auto">
            <a:xfrm rot="5400000">
              <a:off x="3086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6" name="Rectangle 279"/>
            <p:cNvSpPr>
              <a:spLocks noChangeArrowheads="1"/>
            </p:cNvSpPr>
            <p:nvPr/>
          </p:nvSpPr>
          <p:spPr bwMode="auto">
            <a:xfrm rot="5400000">
              <a:off x="308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7" name="Rectangle 280"/>
            <p:cNvSpPr>
              <a:spLocks noChangeArrowheads="1"/>
            </p:cNvSpPr>
            <p:nvPr/>
          </p:nvSpPr>
          <p:spPr bwMode="auto">
            <a:xfrm rot="5400000">
              <a:off x="308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8" name="Rectangle 281"/>
            <p:cNvSpPr>
              <a:spLocks noChangeArrowheads="1"/>
            </p:cNvSpPr>
            <p:nvPr/>
          </p:nvSpPr>
          <p:spPr bwMode="auto">
            <a:xfrm rot="5400000">
              <a:off x="2963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9" name="Rectangle 282"/>
            <p:cNvSpPr>
              <a:spLocks noChangeArrowheads="1"/>
            </p:cNvSpPr>
            <p:nvPr/>
          </p:nvSpPr>
          <p:spPr bwMode="auto">
            <a:xfrm rot="5400000">
              <a:off x="296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0" name="Rectangle 283"/>
            <p:cNvSpPr>
              <a:spLocks noChangeArrowheads="1"/>
            </p:cNvSpPr>
            <p:nvPr/>
          </p:nvSpPr>
          <p:spPr bwMode="auto">
            <a:xfrm rot="5400000">
              <a:off x="296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1" name="Rectangle 284"/>
            <p:cNvSpPr>
              <a:spLocks noChangeArrowheads="1"/>
            </p:cNvSpPr>
            <p:nvPr/>
          </p:nvSpPr>
          <p:spPr bwMode="auto">
            <a:xfrm rot="5400000">
              <a:off x="2963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" name="Rectangle 285"/>
            <p:cNvSpPr>
              <a:spLocks noChangeArrowheads="1"/>
            </p:cNvSpPr>
            <p:nvPr/>
          </p:nvSpPr>
          <p:spPr bwMode="auto">
            <a:xfrm rot="5400000">
              <a:off x="2789" y="307"/>
              <a:ext cx="293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3" name="Rectangle 286"/>
            <p:cNvSpPr>
              <a:spLocks noChangeArrowheads="1"/>
            </p:cNvSpPr>
            <p:nvPr/>
          </p:nvSpPr>
          <p:spPr bwMode="auto">
            <a:xfrm rot="5400000">
              <a:off x="219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4" name="Rectangle 287"/>
            <p:cNvSpPr>
              <a:spLocks noChangeArrowheads="1"/>
            </p:cNvSpPr>
            <p:nvPr/>
          </p:nvSpPr>
          <p:spPr bwMode="auto">
            <a:xfrm rot="5400000">
              <a:off x="266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5" name="Rectangle 288"/>
            <p:cNvSpPr>
              <a:spLocks noChangeArrowheads="1"/>
            </p:cNvSpPr>
            <p:nvPr/>
          </p:nvSpPr>
          <p:spPr bwMode="auto">
            <a:xfrm rot="5400000">
              <a:off x="261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6" name="Rectangle 289"/>
            <p:cNvSpPr>
              <a:spLocks noChangeArrowheads="1"/>
            </p:cNvSpPr>
            <p:nvPr/>
          </p:nvSpPr>
          <p:spPr bwMode="auto">
            <a:xfrm rot="5400000">
              <a:off x="2552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7" name="Rectangle 290"/>
            <p:cNvSpPr>
              <a:spLocks noChangeArrowheads="1"/>
            </p:cNvSpPr>
            <p:nvPr/>
          </p:nvSpPr>
          <p:spPr bwMode="auto">
            <a:xfrm rot="5400000">
              <a:off x="249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8" name="Rectangle 291"/>
            <p:cNvSpPr>
              <a:spLocks noChangeArrowheads="1"/>
            </p:cNvSpPr>
            <p:nvPr/>
          </p:nvSpPr>
          <p:spPr bwMode="auto">
            <a:xfrm rot="5400000">
              <a:off x="2432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9" name="Rectangle 292"/>
            <p:cNvSpPr>
              <a:spLocks noChangeArrowheads="1"/>
            </p:cNvSpPr>
            <p:nvPr/>
          </p:nvSpPr>
          <p:spPr bwMode="auto">
            <a:xfrm rot="5400000">
              <a:off x="2432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0" name="Rectangle 293"/>
            <p:cNvSpPr>
              <a:spLocks noChangeArrowheads="1"/>
            </p:cNvSpPr>
            <p:nvPr/>
          </p:nvSpPr>
          <p:spPr bwMode="auto">
            <a:xfrm rot="5400000">
              <a:off x="2317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1" name="Rectangle 294"/>
            <p:cNvSpPr>
              <a:spLocks noChangeArrowheads="1"/>
            </p:cNvSpPr>
            <p:nvPr/>
          </p:nvSpPr>
          <p:spPr bwMode="auto">
            <a:xfrm rot="5400000">
              <a:off x="2318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2" name="Rectangle 295"/>
            <p:cNvSpPr>
              <a:spLocks noChangeArrowheads="1"/>
            </p:cNvSpPr>
            <p:nvPr/>
          </p:nvSpPr>
          <p:spPr bwMode="auto">
            <a:xfrm rot="5400000">
              <a:off x="2256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3" name="Rectangle 296"/>
            <p:cNvSpPr>
              <a:spLocks noChangeArrowheads="1"/>
            </p:cNvSpPr>
            <p:nvPr/>
          </p:nvSpPr>
          <p:spPr bwMode="auto">
            <a:xfrm rot="5400000">
              <a:off x="2254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4" name="Rectangle 297"/>
            <p:cNvSpPr>
              <a:spLocks noChangeArrowheads="1"/>
            </p:cNvSpPr>
            <p:nvPr/>
          </p:nvSpPr>
          <p:spPr bwMode="auto">
            <a:xfrm rot="5400000">
              <a:off x="225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5" name="Rectangle 298"/>
            <p:cNvSpPr>
              <a:spLocks noChangeArrowheads="1"/>
            </p:cNvSpPr>
            <p:nvPr/>
          </p:nvSpPr>
          <p:spPr bwMode="auto">
            <a:xfrm rot="5400000">
              <a:off x="219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6" name="Rectangle 299"/>
            <p:cNvSpPr>
              <a:spLocks noChangeArrowheads="1"/>
            </p:cNvSpPr>
            <p:nvPr/>
          </p:nvSpPr>
          <p:spPr bwMode="auto">
            <a:xfrm rot="5400000">
              <a:off x="219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7" name="Rectangle 300"/>
            <p:cNvSpPr>
              <a:spLocks noChangeArrowheads="1"/>
            </p:cNvSpPr>
            <p:nvPr/>
          </p:nvSpPr>
          <p:spPr bwMode="auto">
            <a:xfrm rot="5400000">
              <a:off x="2553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8" name="Rectangle 301"/>
            <p:cNvSpPr>
              <a:spLocks noChangeArrowheads="1"/>
            </p:cNvSpPr>
            <p:nvPr/>
          </p:nvSpPr>
          <p:spPr bwMode="auto">
            <a:xfrm rot="5400000">
              <a:off x="2667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9" name="Rectangle 302"/>
            <p:cNvSpPr>
              <a:spLocks noChangeArrowheads="1"/>
            </p:cNvSpPr>
            <p:nvPr/>
          </p:nvSpPr>
          <p:spPr bwMode="auto">
            <a:xfrm rot="5400000">
              <a:off x="2667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0" name="Rectangle 303"/>
            <p:cNvSpPr>
              <a:spLocks noChangeArrowheads="1"/>
            </p:cNvSpPr>
            <p:nvPr/>
          </p:nvSpPr>
          <p:spPr bwMode="auto">
            <a:xfrm rot="5400000">
              <a:off x="2667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1" name="Rectangle 304"/>
            <p:cNvSpPr>
              <a:spLocks noChangeArrowheads="1"/>
            </p:cNvSpPr>
            <p:nvPr/>
          </p:nvSpPr>
          <p:spPr bwMode="auto">
            <a:xfrm rot="5400000">
              <a:off x="266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2" name="Rectangle 305"/>
            <p:cNvSpPr>
              <a:spLocks noChangeArrowheads="1"/>
            </p:cNvSpPr>
            <p:nvPr/>
          </p:nvSpPr>
          <p:spPr bwMode="auto">
            <a:xfrm rot="5400000">
              <a:off x="2610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3" name="Rectangle 306"/>
            <p:cNvSpPr>
              <a:spLocks noChangeArrowheads="1"/>
            </p:cNvSpPr>
            <p:nvPr/>
          </p:nvSpPr>
          <p:spPr bwMode="auto">
            <a:xfrm rot="5400000">
              <a:off x="2609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4" name="Rectangle 307"/>
            <p:cNvSpPr>
              <a:spLocks noChangeArrowheads="1"/>
            </p:cNvSpPr>
            <p:nvPr/>
          </p:nvSpPr>
          <p:spPr bwMode="auto">
            <a:xfrm rot="5400000">
              <a:off x="2609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5" name="Rectangle 308"/>
            <p:cNvSpPr>
              <a:spLocks noChangeArrowheads="1"/>
            </p:cNvSpPr>
            <p:nvPr/>
          </p:nvSpPr>
          <p:spPr bwMode="auto">
            <a:xfrm rot="5400000">
              <a:off x="261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6" name="Rectangle 309"/>
            <p:cNvSpPr>
              <a:spLocks noChangeArrowheads="1"/>
            </p:cNvSpPr>
            <p:nvPr/>
          </p:nvSpPr>
          <p:spPr bwMode="auto">
            <a:xfrm rot="5400000">
              <a:off x="254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7" name="Rectangle 310"/>
            <p:cNvSpPr>
              <a:spLocks noChangeArrowheads="1"/>
            </p:cNvSpPr>
            <p:nvPr/>
          </p:nvSpPr>
          <p:spPr bwMode="auto">
            <a:xfrm rot="5400000">
              <a:off x="255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8" name="Rectangle 311"/>
            <p:cNvSpPr>
              <a:spLocks noChangeArrowheads="1"/>
            </p:cNvSpPr>
            <p:nvPr/>
          </p:nvSpPr>
          <p:spPr bwMode="auto">
            <a:xfrm rot="5400000">
              <a:off x="2553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9" name="Rectangle 312"/>
            <p:cNvSpPr>
              <a:spLocks noChangeArrowheads="1"/>
            </p:cNvSpPr>
            <p:nvPr/>
          </p:nvSpPr>
          <p:spPr bwMode="auto">
            <a:xfrm rot="5400000">
              <a:off x="2491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0" name="Rectangle 313"/>
            <p:cNvSpPr>
              <a:spLocks noChangeArrowheads="1"/>
            </p:cNvSpPr>
            <p:nvPr/>
          </p:nvSpPr>
          <p:spPr bwMode="auto">
            <a:xfrm rot="5400000">
              <a:off x="2491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1" name="Rectangle 314"/>
            <p:cNvSpPr>
              <a:spLocks noChangeArrowheads="1"/>
            </p:cNvSpPr>
            <p:nvPr/>
          </p:nvSpPr>
          <p:spPr bwMode="auto">
            <a:xfrm rot="5400000">
              <a:off x="2491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2" name="Rectangle 315"/>
            <p:cNvSpPr>
              <a:spLocks noChangeArrowheads="1"/>
            </p:cNvSpPr>
            <p:nvPr/>
          </p:nvSpPr>
          <p:spPr bwMode="auto">
            <a:xfrm rot="5400000">
              <a:off x="2491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3" name="Rectangle 316"/>
            <p:cNvSpPr>
              <a:spLocks noChangeArrowheads="1"/>
            </p:cNvSpPr>
            <p:nvPr/>
          </p:nvSpPr>
          <p:spPr bwMode="auto">
            <a:xfrm rot="5400000">
              <a:off x="2432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4" name="Rectangle 317"/>
            <p:cNvSpPr>
              <a:spLocks noChangeArrowheads="1"/>
            </p:cNvSpPr>
            <p:nvPr/>
          </p:nvSpPr>
          <p:spPr bwMode="auto">
            <a:xfrm rot="5400000">
              <a:off x="2432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5" name="Rectangle 318"/>
            <p:cNvSpPr>
              <a:spLocks noChangeArrowheads="1"/>
            </p:cNvSpPr>
            <p:nvPr/>
          </p:nvSpPr>
          <p:spPr bwMode="auto">
            <a:xfrm rot="5400000">
              <a:off x="243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6" name="Rectangle 319"/>
            <p:cNvSpPr>
              <a:spLocks noChangeArrowheads="1"/>
            </p:cNvSpPr>
            <p:nvPr/>
          </p:nvSpPr>
          <p:spPr bwMode="auto">
            <a:xfrm rot="5400000">
              <a:off x="23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7" name="Rectangle 320"/>
            <p:cNvSpPr>
              <a:spLocks noChangeArrowheads="1"/>
            </p:cNvSpPr>
            <p:nvPr/>
          </p:nvSpPr>
          <p:spPr bwMode="auto">
            <a:xfrm rot="5400000">
              <a:off x="2318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8" name="Rectangle 321"/>
            <p:cNvSpPr>
              <a:spLocks noChangeArrowheads="1"/>
            </p:cNvSpPr>
            <p:nvPr/>
          </p:nvSpPr>
          <p:spPr bwMode="auto">
            <a:xfrm rot="5400000">
              <a:off x="2318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9" name="Rectangle 322"/>
            <p:cNvSpPr>
              <a:spLocks noChangeArrowheads="1"/>
            </p:cNvSpPr>
            <p:nvPr/>
          </p:nvSpPr>
          <p:spPr bwMode="auto">
            <a:xfrm rot="5400000">
              <a:off x="2255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0" name="Rectangle 323"/>
            <p:cNvSpPr>
              <a:spLocks noChangeArrowheads="1"/>
            </p:cNvSpPr>
            <p:nvPr/>
          </p:nvSpPr>
          <p:spPr bwMode="auto">
            <a:xfrm rot="5400000">
              <a:off x="2254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1" name="Rectangle 324"/>
            <p:cNvSpPr>
              <a:spLocks noChangeArrowheads="1"/>
            </p:cNvSpPr>
            <p:nvPr/>
          </p:nvSpPr>
          <p:spPr bwMode="auto">
            <a:xfrm rot="5400000">
              <a:off x="2197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2" name="Rectangle 325"/>
            <p:cNvSpPr>
              <a:spLocks noChangeArrowheads="1"/>
            </p:cNvSpPr>
            <p:nvPr/>
          </p:nvSpPr>
          <p:spPr bwMode="auto">
            <a:xfrm rot="5400000">
              <a:off x="219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" name="Rectangle 326"/>
            <p:cNvSpPr>
              <a:spLocks noChangeArrowheads="1"/>
            </p:cNvSpPr>
            <p:nvPr/>
          </p:nvSpPr>
          <p:spPr bwMode="auto">
            <a:xfrm rot="5400000">
              <a:off x="2081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4" name="Rectangle 327"/>
            <p:cNvSpPr>
              <a:spLocks noChangeArrowheads="1"/>
            </p:cNvSpPr>
            <p:nvPr/>
          </p:nvSpPr>
          <p:spPr bwMode="auto">
            <a:xfrm rot="5400000">
              <a:off x="2078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5" name="Rectangle 328"/>
            <p:cNvSpPr>
              <a:spLocks noChangeArrowheads="1"/>
            </p:cNvSpPr>
            <p:nvPr/>
          </p:nvSpPr>
          <p:spPr bwMode="auto">
            <a:xfrm rot="5400000">
              <a:off x="208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6" name="Rectangle 329"/>
            <p:cNvSpPr>
              <a:spLocks noChangeArrowheads="1"/>
            </p:cNvSpPr>
            <p:nvPr/>
          </p:nvSpPr>
          <p:spPr bwMode="auto">
            <a:xfrm rot="5400000">
              <a:off x="2020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7" name="Rectangle 330"/>
            <p:cNvSpPr>
              <a:spLocks noChangeArrowheads="1"/>
            </p:cNvSpPr>
            <p:nvPr/>
          </p:nvSpPr>
          <p:spPr bwMode="auto">
            <a:xfrm rot="5400000">
              <a:off x="202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" name="Rectangle 331"/>
            <p:cNvSpPr>
              <a:spLocks noChangeArrowheads="1"/>
            </p:cNvSpPr>
            <p:nvPr/>
          </p:nvSpPr>
          <p:spPr bwMode="auto">
            <a:xfrm rot="5400000">
              <a:off x="2019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9" name="Rectangle 332"/>
            <p:cNvSpPr>
              <a:spLocks noChangeArrowheads="1"/>
            </p:cNvSpPr>
            <p:nvPr/>
          </p:nvSpPr>
          <p:spPr bwMode="auto">
            <a:xfrm rot="5400000">
              <a:off x="196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0" name="Rectangle 333"/>
            <p:cNvSpPr>
              <a:spLocks noChangeArrowheads="1"/>
            </p:cNvSpPr>
            <p:nvPr/>
          </p:nvSpPr>
          <p:spPr bwMode="auto">
            <a:xfrm rot="5400000">
              <a:off x="1960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1" name="Rectangle 334"/>
            <p:cNvSpPr>
              <a:spLocks noChangeArrowheads="1"/>
            </p:cNvSpPr>
            <p:nvPr/>
          </p:nvSpPr>
          <p:spPr bwMode="auto">
            <a:xfrm rot="5400000">
              <a:off x="1962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2" name="Rectangle 335"/>
            <p:cNvSpPr>
              <a:spLocks noChangeArrowheads="1"/>
            </p:cNvSpPr>
            <p:nvPr/>
          </p:nvSpPr>
          <p:spPr bwMode="auto">
            <a:xfrm rot="5400000">
              <a:off x="1904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3" name="Rectangle 336"/>
            <p:cNvSpPr>
              <a:spLocks noChangeArrowheads="1"/>
            </p:cNvSpPr>
            <p:nvPr/>
          </p:nvSpPr>
          <p:spPr bwMode="auto">
            <a:xfrm rot="5400000">
              <a:off x="1901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4" name="Rectangle 337"/>
            <p:cNvSpPr>
              <a:spLocks noChangeArrowheads="1"/>
            </p:cNvSpPr>
            <p:nvPr/>
          </p:nvSpPr>
          <p:spPr bwMode="auto">
            <a:xfrm rot="5400000">
              <a:off x="1901" y="42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5" name="Rectangle 338"/>
            <p:cNvSpPr>
              <a:spLocks noChangeArrowheads="1"/>
            </p:cNvSpPr>
            <p:nvPr/>
          </p:nvSpPr>
          <p:spPr bwMode="auto">
            <a:xfrm rot="5400000">
              <a:off x="2079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6" name="Rectangle 339"/>
            <p:cNvSpPr>
              <a:spLocks noChangeArrowheads="1"/>
            </p:cNvSpPr>
            <p:nvPr/>
          </p:nvSpPr>
          <p:spPr bwMode="auto">
            <a:xfrm rot="5400000">
              <a:off x="2020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7" name="Rectangle 340"/>
            <p:cNvSpPr>
              <a:spLocks noChangeArrowheads="1"/>
            </p:cNvSpPr>
            <p:nvPr/>
          </p:nvSpPr>
          <p:spPr bwMode="auto">
            <a:xfrm rot="5400000">
              <a:off x="2082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8" name="Rectangle 341"/>
            <p:cNvSpPr>
              <a:spLocks noChangeArrowheads="1"/>
            </p:cNvSpPr>
            <p:nvPr/>
          </p:nvSpPr>
          <p:spPr bwMode="auto">
            <a:xfrm rot="5400000">
              <a:off x="1961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9" name="Rectangle 342"/>
            <p:cNvSpPr>
              <a:spLocks noChangeArrowheads="1"/>
            </p:cNvSpPr>
            <p:nvPr/>
          </p:nvSpPr>
          <p:spPr bwMode="auto">
            <a:xfrm rot="5400000">
              <a:off x="196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0" name="Rectangle 343"/>
            <p:cNvSpPr>
              <a:spLocks noChangeArrowheads="1"/>
            </p:cNvSpPr>
            <p:nvPr/>
          </p:nvSpPr>
          <p:spPr bwMode="auto">
            <a:xfrm rot="5400000">
              <a:off x="201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1" name="Rectangle 344"/>
            <p:cNvSpPr>
              <a:spLocks noChangeArrowheads="1"/>
            </p:cNvSpPr>
            <p:nvPr/>
          </p:nvSpPr>
          <p:spPr bwMode="auto">
            <a:xfrm rot="5400000">
              <a:off x="1901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2" name="Rectangle 345"/>
            <p:cNvSpPr>
              <a:spLocks noChangeArrowheads="1"/>
            </p:cNvSpPr>
            <p:nvPr/>
          </p:nvSpPr>
          <p:spPr bwMode="auto">
            <a:xfrm rot="5400000">
              <a:off x="1904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3" name="Rectangle 346"/>
            <p:cNvSpPr>
              <a:spLocks noChangeArrowheads="1"/>
            </p:cNvSpPr>
            <p:nvPr/>
          </p:nvSpPr>
          <p:spPr bwMode="auto">
            <a:xfrm rot="5400000">
              <a:off x="184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4" name="Rectangle 347"/>
            <p:cNvSpPr>
              <a:spLocks noChangeArrowheads="1"/>
            </p:cNvSpPr>
            <p:nvPr/>
          </p:nvSpPr>
          <p:spPr bwMode="auto">
            <a:xfrm rot="5400000">
              <a:off x="1841" y="36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5" name="Rectangle 348"/>
            <p:cNvSpPr>
              <a:spLocks noChangeArrowheads="1"/>
            </p:cNvSpPr>
            <p:nvPr/>
          </p:nvSpPr>
          <p:spPr bwMode="auto">
            <a:xfrm rot="5400000">
              <a:off x="1842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6" name="Rectangle 349"/>
            <p:cNvSpPr>
              <a:spLocks noChangeArrowheads="1"/>
            </p:cNvSpPr>
            <p:nvPr/>
          </p:nvSpPr>
          <p:spPr bwMode="auto">
            <a:xfrm rot="5400000">
              <a:off x="1843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7" name="Rectangle 350"/>
            <p:cNvSpPr>
              <a:spLocks noChangeArrowheads="1"/>
            </p:cNvSpPr>
            <p:nvPr/>
          </p:nvSpPr>
          <p:spPr bwMode="auto">
            <a:xfrm rot="5400000">
              <a:off x="1783" y="25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8" name="Rectangle 351"/>
            <p:cNvSpPr>
              <a:spLocks noChangeArrowheads="1"/>
            </p:cNvSpPr>
            <p:nvPr/>
          </p:nvSpPr>
          <p:spPr bwMode="auto">
            <a:xfrm rot="5400000">
              <a:off x="1784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9" name="Rectangle 352"/>
            <p:cNvSpPr>
              <a:spLocks noChangeArrowheads="1"/>
            </p:cNvSpPr>
            <p:nvPr/>
          </p:nvSpPr>
          <p:spPr bwMode="auto">
            <a:xfrm rot="5400000">
              <a:off x="178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0" name="Rectangle 353"/>
            <p:cNvSpPr>
              <a:spLocks noChangeArrowheads="1"/>
            </p:cNvSpPr>
            <p:nvPr/>
          </p:nvSpPr>
          <p:spPr bwMode="auto">
            <a:xfrm rot="5400000">
              <a:off x="1783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1" name="Rectangle 354"/>
            <p:cNvSpPr>
              <a:spLocks noChangeArrowheads="1"/>
            </p:cNvSpPr>
            <p:nvPr/>
          </p:nvSpPr>
          <p:spPr bwMode="auto">
            <a:xfrm rot="5400000">
              <a:off x="1727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2" name="Rectangle 355"/>
            <p:cNvSpPr>
              <a:spLocks noChangeArrowheads="1"/>
            </p:cNvSpPr>
            <p:nvPr/>
          </p:nvSpPr>
          <p:spPr bwMode="auto">
            <a:xfrm rot="5400000">
              <a:off x="1727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3" name="Rectangle 356"/>
            <p:cNvSpPr>
              <a:spLocks noChangeArrowheads="1"/>
            </p:cNvSpPr>
            <p:nvPr/>
          </p:nvSpPr>
          <p:spPr bwMode="auto">
            <a:xfrm rot="5400000">
              <a:off x="172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4" name="Rectangle 357"/>
            <p:cNvSpPr>
              <a:spLocks noChangeArrowheads="1"/>
            </p:cNvSpPr>
            <p:nvPr/>
          </p:nvSpPr>
          <p:spPr bwMode="auto">
            <a:xfrm rot="5400000">
              <a:off x="1727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5" name="Rectangle 358"/>
            <p:cNvSpPr>
              <a:spLocks noChangeArrowheads="1"/>
            </p:cNvSpPr>
            <p:nvPr/>
          </p:nvSpPr>
          <p:spPr bwMode="auto">
            <a:xfrm rot="5400000">
              <a:off x="1605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6" name="Rectangle 359"/>
            <p:cNvSpPr>
              <a:spLocks noChangeArrowheads="1"/>
            </p:cNvSpPr>
            <p:nvPr/>
          </p:nvSpPr>
          <p:spPr bwMode="auto">
            <a:xfrm rot="5400000">
              <a:off x="1605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7" name="Rectangle 360"/>
            <p:cNvSpPr>
              <a:spLocks noChangeArrowheads="1"/>
            </p:cNvSpPr>
            <p:nvPr/>
          </p:nvSpPr>
          <p:spPr bwMode="auto">
            <a:xfrm rot="5400000">
              <a:off x="1604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8" name="Rectangle 361"/>
            <p:cNvSpPr>
              <a:spLocks noChangeArrowheads="1"/>
            </p:cNvSpPr>
            <p:nvPr/>
          </p:nvSpPr>
          <p:spPr bwMode="auto">
            <a:xfrm rot="5400000">
              <a:off x="160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9" name="Rectangle 362"/>
            <p:cNvSpPr>
              <a:spLocks noChangeArrowheads="1"/>
            </p:cNvSpPr>
            <p:nvPr/>
          </p:nvSpPr>
          <p:spPr bwMode="auto">
            <a:xfrm rot="5400000">
              <a:off x="1842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0" name="Rectangle 363"/>
            <p:cNvSpPr>
              <a:spLocks noChangeArrowheads="1"/>
            </p:cNvSpPr>
            <p:nvPr/>
          </p:nvSpPr>
          <p:spPr bwMode="auto">
            <a:xfrm rot="5400000">
              <a:off x="178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1" name="Rectangle 364"/>
            <p:cNvSpPr>
              <a:spLocks noChangeArrowheads="1"/>
            </p:cNvSpPr>
            <p:nvPr/>
          </p:nvSpPr>
          <p:spPr bwMode="auto">
            <a:xfrm rot="5400000">
              <a:off x="172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2" name="Rectangle 365"/>
            <p:cNvSpPr>
              <a:spLocks noChangeArrowheads="1"/>
            </p:cNvSpPr>
            <p:nvPr/>
          </p:nvSpPr>
          <p:spPr bwMode="auto">
            <a:xfrm rot="5400000">
              <a:off x="160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3" name="Rectangle 366"/>
            <p:cNvSpPr>
              <a:spLocks noChangeArrowheads="1"/>
            </p:cNvSpPr>
            <p:nvPr/>
          </p:nvSpPr>
          <p:spPr bwMode="auto">
            <a:xfrm rot="5400000">
              <a:off x="1546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4" name="Rectangle 367"/>
            <p:cNvSpPr>
              <a:spLocks noChangeArrowheads="1"/>
            </p:cNvSpPr>
            <p:nvPr/>
          </p:nvSpPr>
          <p:spPr bwMode="auto">
            <a:xfrm rot="5400000">
              <a:off x="154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5" name="Rectangle 368"/>
            <p:cNvSpPr>
              <a:spLocks noChangeArrowheads="1"/>
            </p:cNvSpPr>
            <p:nvPr/>
          </p:nvSpPr>
          <p:spPr bwMode="auto">
            <a:xfrm rot="5400000">
              <a:off x="154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6" name="Rectangle 369"/>
            <p:cNvSpPr>
              <a:spLocks noChangeArrowheads="1"/>
            </p:cNvSpPr>
            <p:nvPr/>
          </p:nvSpPr>
          <p:spPr bwMode="auto">
            <a:xfrm rot="5400000">
              <a:off x="1547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7" name="Rectangle 370"/>
            <p:cNvSpPr>
              <a:spLocks noChangeArrowheads="1"/>
            </p:cNvSpPr>
            <p:nvPr/>
          </p:nvSpPr>
          <p:spPr bwMode="auto">
            <a:xfrm rot="5400000">
              <a:off x="1484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8" name="Rectangle 371"/>
            <p:cNvSpPr>
              <a:spLocks noChangeArrowheads="1"/>
            </p:cNvSpPr>
            <p:nvPr/>
          </p:nvSpPr>
          <p:spPr bwMode="auto">
            <a:xfrm rot="5400000">
              <a:off x="1484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9" name="Rectangle 372"/>
            <p:cNvSpPr>
              <a:spLocks noChangeArrowheads="1"/>
            </p:cNvSpPr>
            <p:nvPr/>
          </p:nvSpPr>
          <p:spPr bwMode="auto">
            <a:xfrm rot="5400000">
              <a:off x="1483" y="36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0" name="Rectangle 373"/>
            <p:cNvSpPr>
              <a:spLocks noChangeArrowheads="1"/>
            </p:cNvSpPr>
            <p:nvPr/>
          </p:nvSpPr>
          <p:spPr bwMode="auto">
            <a:xfrm rot="5400000">
              <a:off x="1483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1" name="Rectangle 374"/>
            <p:cNvSpPr>
              <a:spLocks noChangeArrowheads="1"/>
            </p:cNvSpPr>
            <p:nvPr/>
          </p:nvSpPr>
          <p:spPr bwMode="auto">
            <a:xfrm rot="5400000">
              <a:off x="154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2" name="Rectangle 375"/>
            <p:cNvSpPr>
              <a:spLocks noChangeArrowheads="1"/>
            </p:cNvSpPr>
            <p:nvPr/>
          </p:nvSpPr>
          <p:spPr bwMode="auto">
            <a:xfrm rot="5400000">
              <a:off x="148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3" name="Rectangle 376"/>
            <p:cNvSpPr>
              <a:spLocks noChangeArrowheads="1"/>
            </p:cNvSpPr>
            <p:nvPr/>
          </p:nvSpPr>
          <p:spPr bwMode="auto">
            <a:xfrm rot="5400000">
              <a:off x="1426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4" name="Rectangle 377"/>
            <p:cNvSpPr>
              <a:spLocks noChangeArrowheads="1"/>
            </p:cNvSpPr>
            <p:nvPr/>
          </p:nvSpPr>
          <p:spPr bwMode="auto">
            <a:xfrm rot="5400000">
              <a:off x="1428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5" name="Rectangle 378"/>
            <p:cNvSpPr>
              <a:spLocks noChangeArrowheads="1"/>
            </p:cNvSpPr>
            <p:nvPr/>
          </p:nvSpPr>
          <p:spPr bwMode="auto">
            <a:xfrm rot="5400000">
              <a:off x="1424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6" name="Rectangle 379"/>
            <p:cNvSpPr>
              <a:spLocks noChangeArrowheads="1"/>
            </p:cNvSpPr>
            <p:nvPr/>
          </p:nvSpPr>
          <p:spPr bwMode="auto">
            <a:xfrm rot="5400000">
              <a:off x="142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7" name="Rectangle 380"/>
            <p:cNvSpPr>
              <a:spLocks noChangeArrowheads="1"/>
            </p:cNvSpPr>
            <p:nvPr/>
          </p:nvSpPr>
          <p:spPr bwMode="auto">
            <a:xfrm rot="5400000">
              <a:off x="136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8" name="Rectangle 381"/>
            <p:cNvSpPr>
              <a:spLocks noChangeArrowheads="1"/>
            </p:cNvSpPr>
            <p:nvPr/>
          </p:nvSpPr>
          <p:spPr bwMode="auto">
            <a:xfrm rot="5400000">
              <a:off x="1368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9" name="Rectangle 382"/>
            <p:cNvSpPr>
              <a:spLocks noChangeArrowheads="1"/>
            </p:cNvSpPr>
            <p:nvPr/>
          </p:nvSpPr>
          <p:spPr bwMode="auto">
            <a:xfrm rot="5400000">
              <a:off x="1368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0" name="Rectangle 383"/>
            <p:cNvSpPr>
              <a:spLocks noChangeArrowheads="1"/>
            </p:cNvSpPr>
            <p:nvPr/>
          </p:nvSpPr>
          <p:spPr bwMode="auto">
            <a:xfrm rot="5400000">
              <a:off x="1368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1" name="Rectangle 384"/>
            <p:cNvSpPr>
              <a:spLocks noChangeArrowheads="1"/>
            </p:cNvSpPr>
            <p:nvPr/>
          </p:nvSpPr>
          <p:spPr bwMode="auto">
            <a:xfrm rot="5400000">
              <a:off x="1426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2" name="Rectangle 385"/>
            <p:cNvSpPr>
              <a:spLocks noChangeArrowheads="1"/>
            </p:cNvSpPr>
            <p:nvPr/>
          </p:nvSpPr>
          <p:spPr bwMode="auto">
            <a:xfrm rot="5400000">
              <a:off x="1368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3" name="Rectangle 386"/>
            <p:cNvSpPr>
              <a:spLocks noChangeArrowheads="1"/>
            </p:cNvSpPr>
            <p:nvPr/>
          </p:nvSpPr>
          <p:spPr bwMode="auto">
            <a:xfrm rot="5400000">
              <a:off x="1191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4" name="Rectangle 387"/>
            <p:cNvSpPr>
              <a:spLocks noChangeArrowheads="1"/>
            </p:cNvSpPr>
            <p:nvPr/>
          </p:nvSpPr>
          <p:spPr bwMode="auto">
            <a:xfrm rot="5400000">
              <a:off x="260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5" name="Rectangle 388"/>
            <p:cNvSpPr>
              <a:spLocks noChangeArrowheads="1"/>
            </p:cNvSpPr>
            <p:nvPr/>
          </p:nvSpPr>
          <p:spPr bwMode="auto">
            <a:xfrm rot="5400000">
              <a:off x="2667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6" name="Rectangle 389"/>
            <p:cNvSpPr>
              <a:spLocks noChangeArrowheads="1"/>
            </p:cNvSpPr>
            <p:nvPr/>
          </p:nvSpPr>
          <p:spPr bwMode="auto">
            <a:xfrm rot="5400000">
              <a:off x="1132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7" name="Rectangle 390"/>
            <p:cNvSpPr>
              <a:spLocks noChangeArrowheads="1"/>
            </p:cNvSpPr>
            <p:nvPr/>
          </p:nvSpPr>
          <p:spPr bwMode="auto">
            <a:xfrm rot="5400000">
              <a:off x="1071" y="307"/>
              <a:ext cx="296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8" name="Line 391"/>
            <p:cNvSpPr>
              <a:spLocks noChangeShapeType="1"/>
            </p:cNvSpPr>
            <p:nvPr/>
          </p:nvSpPr>
          <p:spPr bwMode="auto">
            <a:xfrm rot="5400000">
              <a:off x="429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9" name="Line 392"/>
            <p:cNvSpPr>
              <a:spLocks noChangeShapeType="1"/>
            </p:cNvSpPr>
            <p:nvPr/>
          </p:nvSpPr>
          <p:spPr bwMode="auto">
            <a:xfrm rot="5400000">
              <a:off x="2920" y="-1303"/>
              <a:ext cx="0" cy="3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0" name="Line 393"/>
            <p:cNvSpPr>
              <a:spLocks noChangeShapeType="1"/>
            </p:cNvSpPr>
            <p:nvPr/>
          </p:nvSpPr>
          <p:spPr bwMode="auto">
            <a:xfrm rot="5400000">
              <a:off x="2947" y="-1391"/>
              <a:ext cx="0" cy="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1" name="Line 394"/>
            <p:cNvSpPr>
              <a:spLocks noChangeShapeType="1"/>
            </p:cNvSpPr>
            <p:nvPr/>
          </p:nvSpPr>
          <p:spPr bwMode="auto">
            <a:xfrm rot="5400000">
              <a:off x="3012" y="-1636"/>
              <a:ext cx="0" cy="3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2" name="Line 395"/>
            <p:cNvSpPr>
              <a:spLocks noChangeShapeType="1"/>
            </p:cNvSpPr>
            <p:nvPr/>
          </p:nvSpPr>
          <p:spPr bwMode="auto">
            <a:xfrm rot="5400000">
              <a:off x="2926" y="-1487"/>
              <a:ext cx="0" cy="3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3" name="Line 396"/>
            <p:cNvSpPr>
              <a:spLocks noChangeShapeType="1"/>
            </p:cNvSpPr>
            <p:nvPr/>
          </p:nvSpPr>
          <p:spPr bwMode="auto">
            <a:xfrm rot="5400000">
              <a:off x="2968" y="-1474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4" name="Line 397"/>
            <p:cNvSpPr>
              <a:spLocks noChangeShapeType="1"/>
            </p:cNvSpPr>
            <p:nvPr/>
          </p:nvSpPr>
          <p:spPr bwMode="auto">
            <a:xfrm rot="5400000">
              <a:off x="2855" y="-1182"/>
              <a:ext cx="0" cy="3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5" name="Line 398"/>
            <p:cNvSpPr>
              <a:spLocks noChangeShapeType="1"/>
            </p:cNvSpPr>
            <p:nvPr/>
          </p:nvSpPr>
          <p:spPr bwMode="auto">
            <a:xfrm rot="5400000">
              <a:off x="423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6" name="Line 399"/>
            <p:cNvSpPr>
              <a:spLocks noChangeShapeType="1"/>
            </p:cNvSpPr>
            <p:nvPr/>
          </p:nvSpPr>
          <p:spPr bwMode="auto">
            <a:xfrm rot="5400000">
              <a:off x="417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7" name="Line 400"/>
            <p:cNvSpPr>
              <a:spLocks noChangeShapeType="1"/>
            </p:cNvSpPr>
            <p:nvPr/>
          </p:nvSpPr>
          <p:spPr bwMode="auto">
            <a:xfrm rot="5400000">
              <a:off x="411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8" name="Line 401"/>
            <p:cNvSpPr>
              <a:spLocks noChangeShapeType="1"/>
            </p:cNvSpPr>
            <p:nvPr/>
          </p:nvSpPr>
          <p:spPr bwMode="auto">
            <a:xfrm rot="5400000">
              <a:off x="405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9" name="Line 402"/>
            <p:cNvSpPr>
              <a:spLocks noChangeShapeType="1"/>
            </p:cNvSpPr>
            <p:nvPr/>
          </p:nvSpPr>
          <p:spPr bwMode="auto">
            <a:xfrm rot="5400000">
              <a:off x="399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0" name="Line 403"/>
            <p:cNvSpPr>
              <a:spLocks noChangeShapeType="1"/>
            </p:cNvSpPr>
            <p:nvPr/>
          </p:nvSpPr>
          <p:spPr bwMode="auto">
            <a:xfrm rot="5400000">
              <a:off x="38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1" name="Line 404"/>
            <p:cNvSpPr>
              <a:spLocks noChangeShapeType="1"/>
            </p:cNvSpPr>
            <p:nvPr/>
          </p:nvSpPr>
          <p:spPr bwMode="auto">
            <a:xfrm rot="5400000">
              <a:off x="3819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2" name="Line 405"/>
            <p:cNvSpPr>
              <a:spLocks noChangeShapeType="1"/>
            </p:cNvSpPr>
            <p:nvPr/>
          </p:nvSpPr>
          <p:spPr bwMode="auto">
            <a:xfrm rot="5400000">
              <a:off x="3760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3" name="Line 406"/>
            <p:cNvSpPr>
              <a:spLocks noChangeShapeType="1"/>
            </p:cNvSpPr>
            <p:nvPr/>
          </p:nvSpPr>
          <p:spPr bwMode="auto">
            <a:xfrm rot="5400000">
              <a:off x="3701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" name="Line 407"/>
            <p:cNvSpPr>
              <a:spLocks noChangeShapeType="1"/>
            </p:cNvSpPr>
            <p:nvPr/>
          </p:nvSpPr>
          <p:spPr bwMode="auto">
            <a:xfrm rot="5400000">
              <a:off x="3642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" name="Line 408"/>
            <p:cNvSpPr>
              <a:spLocks noChangeShapeType="1"/>
            </p:cNvSpPr>
            <p:nvPr/>
          </p:nvSpPr>
          <p:spPr bwMode="auto">
            <a:xfrm rot="5400000">
              <a:off x="3583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6" name="Line 409"/>
            <p:cNvSpPr>
              <a:spLocks noChangeShapeType="1"/>
            </p:cNvSpPr>
            <p:nvPr/>
          </p:nvSpPr>
          <p:spPr bwMode="auto">
            <a:xfrm rot="5400000">
              <a:off x="35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7" name="Line 410"/>
            <p:cNvSpPr>
              <a:spLocks noChangeShapeType="1"/>
            </p:cNvSpPr>
            <p:nvPr/>
          </p:nvSpPr>
          <p:spPr bwMode="auto">
            <a:xfrm rot="5400000">
              <a:off x="3465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8" name="Line 411"/>
            <p:cNvSpPr>
              <a:spLocks noChangeShapeType="1"/>
            </p:cNvSpPr>
            <p:nvPr/>
          </p:nvSpPr>
          <p:spPr bwMode="auto">
            <a:xfrm rot="5400000">
              <a:off x="3346" y="33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9" name="Line 412"/>
            <p:cNvSpPr>
              <a:spLocks noChangeShapeType="1"/>
            </p:cNvSpPr>
            <p:nvPr/>
          </p:nvSpPr>
          <p:spPr bwMode="auto">
            <a:xfrm rot="5400000">
              <a:off x="32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0" name="Line 413"/>
            <p:cNvSpPr>
              <a:spLocks noChangeShapeType="1"/>
            </p:cNvSpPr>
            <p:nvPr/>
          </p:nvSpPr>
          <p:spPr bwMode="auto">
            <a:xfrm rot="5400000">
              <a:off x="32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1" name="Line 414"/>
            <p:cNvSpPr>
              <a:spLocks noChangeShapeType="1"/>
            </p:cNvSpPr>
            <p:nvPr/>
          </p:nvSpPr>
          <p:spPr bwMode="auto">
            <a:xfrm rot="5400000">
              <a:off x="31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2" name="Line 415"/>
            <p:cNvSpPr>
              <a:spLocks noChangeShapeType="1"/>
            </p:cNvSpPr>
            <p:nvPr/>
          </p:nvSpPr>
          <p:spPr bwMode="auto">
            <a:xfrm rot="5400000">
              <a:off x="31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3" name="Line 416"/>
            <p:cNvSpPr>
              <a:spLocks noChangeShapeType="1"/>
            </p:cNvSpPr>
            <p:nvPr/>
          </p:nvSpPr>
          <p:spPr bwMode="auto">
            <a:xfrm rot="5400000">
              <a:off x="30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4" name="Line 417"/>
            <p:cNvSpPr>
              <a:spLocks noChangeShapeType="1"/>
            </p:cNvSpPr>
            <p:nvPr/>
          </p:nvSpPr>
          <p:spPr bwMode="auto">
            <a:xfrm rot="5400000">
              <a:off x="29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5" name="Line 418"/>
            <p:cNvSpPr>
              <a:spLocks noChangeShapeType="1"/>
            </p:cNvSpPr>
            <p:nvPr/>
          </p:nvSpPr>
          <p:spPr bwMode="auto">
            <a:xfrm rot="5400000">
              <a:off x="29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6" name="Line 419"/>
            <p:cNvSpPr>
              <a:spLocks noChangeShapeType="1"/>
            </p:cNvSpPr>
            <p:nvPr/>
          </p:nvSpPr>
          <p:spPr bwMode="auto">
            <a:xfrm rot="5400000">
              <a:off x="28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7" name="Line 420"/>
            <p:cNvSpPr>
              <a:spLocks noChangeShapeType="1"/>
            </p:cNvSpPr>
            <p:nvPr/>
          </p:nvSpPr>
          <p:spPr bwMode="auto">
            <a:xfrm rot="5400000">
              <a:off x="27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8" name="Line 421"/>
            <p:cNvSpPr>
              <a:spLocks noChangeShapeType="1"/>
            </p:cNvSpPr>
            <p:nvPr/>
          </p:nvSpPr>
          <p:spPr bwMode="auto">
            <a:xfrm rot="5400000">
              <a:off x="26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9" name="Line 422"/>
            <p:cNvSpPr>
              <a:spLocks noChangeShapeType="1"/>
            </p:cNvSpPr>
            <p:nvPr/>
          </p:nvSpPr>
          <p:spPr bwMode="auto">
            <a:xfrm rot="5400000">
              <a:off x="25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0" name="Line 423"/>
            <p:cNvSpPr>
              <a:spLocks noChangeShapeType="1"/>
            </p:cNvSpPr>
            <p:nvPr/>
          </p:nvSpPr>
          <p:spPr bwMode="auto">
            <a:xfrm rot="5400000">
              <a:off x="25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1" name="Line 424"/>
            <p:cNvSpPr>
              <a:spLocks noChangeShapeType="1"/>
            </p:cNvSpPr>
            <p:nvPr/>
          </p:nvSpPr>
          <p:spPr bwMode="auto">
            <a:xfrm rot="5400000">
              <a:off x="24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2" name="Line 425"/>
            <p:cNvSpPr>
              <a:spLocks noChangeShapeType="1"/>
            </p:cNvSpPr>
            <p:nvPr/>
          </p:nvSpPr>
          <p:spPr bwMode="auto">
            <a:xfrm rot="5400000">
              <a:off x="24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3" name="Line 426"/>
            <p:cNvSpPr>
              <a:spLocks noChangeShapeType="1"/>
            </p:cNvSpPr>
            <p:nvPr/>
          </p:nvSpPr>
          <p:spPr bwMode="auto">
            <a:xfrm rot="5400000">
              <a:off x="23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4" name="Line 427"/>
            <p:cNvSpPr>
              <a:spLocks noChangeShapeType="1"/>
            </p:cNvSpPr>
            <p:nvPr/>
          </p:nvSpPr>
          <p:spPr bwMode="auto">
            <a:xfrm rot="5400000">
              <a:off x="228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5" name="Line 428"/>
            <p:cNvSpPr>
              <a:spLocks noChangeShapeType="1"/>
            </p:cNvSpPr>
            <p:nvPr/>
          </p:nvSpPr>
          <p:spPr bwMode="auto">
            <a:xfrm rot="5400000">
              <a:off x="216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6" name="Line 429"/>
            <p:cNvSpPr>
              <a:spLocks noChangeShapeType="1"/>
            </p:cNvSpPr>
            <p:nvPr/>
          </p:nvSpPr>
          <p:spPr bwMode="auto">
            <a:xfrm rot="5400000">
              <a:off x="210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7" name="Line 430"/>
            <p:cNvSpPr>
              <a:spLocks noChangeShapeType="1"/>
            </p:cNvSpPr>
            <p:nvPr/>
          </p:nvSpPr>
          <p:spPr bwMode="auto">
            <a:xfrm rot="5400000">
              <a:off x="204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8" name="Line 431"/>
            <p:cNvSpPr>
              <a:spLocks noChangeShapeType="1"/>
            </p:cNvSpPr>
            <p:nvPr/>
          </p:nvSpPr>
          <p:spPr bwMode="auto">
            <a:xfrm rot="5400000">
              <a:off x="19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9" name="Line 432"/>
            <p:cNvSpPr>
              <a:spLocks noChangeShapeType="1"/>
            </p:cNvSpPr>
            <p:nvPr/>
          </p:nvSpPr>
          <p:spPr bwMode="auto">
            <a:xfrm rot="5400000">
              <a:off x="18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0" name="Line 433"/>
            <p:cNvSpPr>
              <a:spLocks noChangeShapeType="1"/>
            </p:cNvSpPr>
            <p:nvPr/>
          </p:nvSpPr>
          <p:spPr bwMode="auto">
            <a:xfrm rot="5400000">
              <a:off x="18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1" name="Line 434"/>
            <p:cNvSpPr>
              <a:spLocks noChangeShapeType="1"/>
            </p:cNvSpPr>
            <p:nvPr/>
          </p:nvSpPr>
          <p:spPr bwMode="auto">
            <a:xfrm rot="5400000">
              <a:off x="17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2" name="Line 435"/>
            <p:cNvSpPr>
              <a:spLocks noChangeShapeType="1"/>
            </p:cNvSpPr>
            <p:nvPr/>
          </p:nvSpPr>
          <p:spPr bwMode="auto">
            <a:xfrm rot="5400000">
              <a:off x="16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3" name="Line 436"/>
            <p:cNvSpPr>
              <a:spLocks noChangeShapeType="1"/>
            </p:cNvSpPr>
            <p:nvPr/>
          </p:nvSpPr>
          <p:spPr bwMode="auto">
            <a:xfrm rot="5400000">
              <a:off x="16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4" name="Line 437"/>
            <p:cNvSpPr>
              <a:spLocks noChangeShapeType="1"/>
            </p:cNvSpPr>
            <p:nvPr/>
          </p:nvSpPr>
          <p:spPr bwMode="auto">
            <a:xfrm rot="5400000">
              <a:off x="15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5" name="Line 438"/>
            <p:cNvSpPr>
              <a:spLocks noChangeShapeType="1"/>
            </p:cNvSpPr>
            <p:nvPr/>
          </p:nvSpPr>
          <p:spPr bwMode="auto">
            <a:xfrm rot="5400000">
              <a:off x="14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6" name="Line 439"/>
            <p:cNvSpPr>
              <a:spLocks noChangeShapeType="1"/>
            </p:cNvSpPr>
            <p:nvPr/>
          </p:nvSpPr>
          <p:spPr bwMode="auto">
            <a:xfrm rot="5400000">
              <a:off x="139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7" name="Line 440"/>
            <p:cNvSpPr>
              <a:spLocks noChangeShapeType="1"/>
            </p:cNvSpPr>
            <p:nvPr/>
          </p:nvSpPr>
          <p:spPr bwMode="auto">
            <a:xfrm rot="5400000">
              <a:off x="133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8" name="Line 441"/>
            <p:cNvSpPr>
              <a:spLocks noChangeShapeType="1"/>
            </p:cNvSpPr>
            <p:nvPr/>
          </p:nvSpPr>
          <p:spPr bwMode="auto">
            <a:xfrm rot="5400000">
              <a:off x="127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9" name="Line 442"/>
            <p:cNvSpPr>
              <a:spLocks noChangeShapeType="1"/>
            </p:cNvSpPr>
            <p:nvPr/>
          </p:nvSpPr>
          <p:spPr bwMode="auto">
            <a:xfrm rot="5400000">
              <a:off x="12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0" name="Line 443"/>
            <p:cNvSpPr>
              <a:spLocks noChangeShapeType="1"/>
            </p:cNvSpPr>
            <p:nvPr/>
          </p:nvSpPr>
          <p:spPr bwMode="auto">
            <a:xfrm rot="5400000">
              <a:off x="11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1" name="Line 444"/>
            <p:cNvSpPr>
              <a:spLocks noChangeShapeType="1"/>
            </p:cNvSpPr>
            <p:nvPr/>
          </p:nvSpPr>
          <p:spPr bwMode="auto">
            <a:xfrm rot="5400000">
              <a:off x="11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2" name="Line 445"/>
            <p:cNvSpPr>
              <a:spLocks noChangeShapeType="1"/>
            </p:cNvSpPr>
            <p:nvPr/>
          </p:nvSpPr>
          <p:spPr bwMode="auto">
            <a:xfrm rot="5400000">
              <a:off x="10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3" name="Line 446"/>
            <p:cNvSpPr>
              <a:spLocks noChangeShapeType="1"/>
            </p:cNvSpPr>
            <p:nvPr/>
          </p:nvSpPr>
          <p:spPr bwMode="auto">
            <a:xfrm rot="5400000">
              <a:off x="443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4" name="Line 447"/>
            <p:cNvSpPr>
              <a:spLocks noChangeShapeType="1"/>
            </p:cNvSpPr>
            <p:nvPr/>
          </p:nvSpPr>
          <p:spPr bwMode="auto">
            <a:xfrm rot="5400000">
              <a:off x="434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5" name="Line 448"/>
            <p:cNvSpPr>
              <a:spLocks noChangeShapeType="1"/>
            </p:cNvSpPr>
            <p:nvPr/>
          </p:nvSpPr>
          <p:spPr bwMode="auto">
            <a:xfrm rot="5400000">
              <a:off x="449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" name="Line 449"/>
            <p:cNvSpPr>
              <a:spLocks noChangeShapeType="1"/>
            </p:cNvSpPr>
            <p:nvPr/>
          </p:nvSpPr>
          <p:spPr bwMode="auto">
            <a:xfrm rot="5400000">
              <a:off x="4647" y="3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" name="Line 451"/>
            <p:cNvSpPr>
              <a:spLocks noChangeShapeType="1"/>
            </p:cNvSpPr>
            <p:nvPr/>
          </p:nvSpPr>
          <p:spPr bwMode="auto">
            <a:xfrm rot="5400000">
              <a:off x="15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8" name="Line 454"/>
            <p:cNvSpPr>
              <a:spLocks noChangeShapeType="1"/>
            </p:cNvSpPr>
            <p:nvPr/>
          </p:nvSpPr>
          <p:spPr bwMode="auto">
            <a:xfrm rot="5400000">
              <a:off x="39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9" name="Line 456"/>
            <p:cNvSpPr>
              <a:spLocks noChangeShapeType="1"/>
            </p:cNvSpPr>
            <p:nvPr/>
          </p:nvSpPr>
          <p:spPr bwMode="auto">
            <a:xfrm rot="5400000">
              <a:off x="19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0" name="Line 458"/>
            <p:cNvSpPr>
              <a:spLocks noChangeShapeType="1"/>
            </p:cNvSpPr>
            <p:nvPr/>
          </p:nvSpPr>
          <p:spPr bwMode="auto">
            <a:xfrm rot="5400000">
              <a:off x="22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1" name="Line 460"/>
            <p:cNvSpPr>
              <a:spLocks noChangeShapeType="1"/>
            </p:cNvSpPr>
            <p:nvPr/>
          </p:nvSpPr>
          <p:spPr bwMode="auto">
            <a:xfrm rot="5400000">
              <a:off x="2697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2" name="Line 462"/>
            <p:cNvSpPr>
              <a:spLocks noChangeShapeType="1"/>
            </p:cNvSpPr>
            <p:nvPr/>
          </p:nvSpPr>
          <p:spPr bwMode="auto">
            <a:xfrm rot="5400000">
              <a:off x="28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3" name="Line 464"/>
            <p:cNvSpPr>
              <a:spLocks noChangeShapeType="1"/>
            </p:cNvSpPr>
            <p:nvPr/>
          </p:nvSpPr>
          <p:spPr bwMode="auto">
            <a:xfrm rot="5400000">
              <a:off x="3406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54" name="Rectangle 492"/>
          <p:cNvSpPr>
            <a:spLocks noChangeArrowheads="1"/>
          </p:cNvSpPr>
          <p:nvPr/>
        </p:nvSpPr>
        <p:spPr bwMode="auto">
          <a:xfrm>
            <a:off x="130175" y="6134100"/>
            <a:ext cx="8883650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8117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78250"/>
            <a:ext cx="6392863" cy="2279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FDAB2541-7D93-434B-A415-DD7B83A0E7DB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25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2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1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846904-EC0E-421B-9D49-F5133C84AFE6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2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4BAF9E-4D3E-43F9-9BB5-0CC61646098A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0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677E4A-CAEB-4D9E-8604-DE02AE0E33B7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2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F1857-E127-46DA-BAA7-1B53581D6275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9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CC8473-8BEA-4EDD-AF82-E475D27F3620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9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05D0B-4D5F-4F5D-8791-B1848EF4D257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6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AE512-EDDA-415E-BD88-0FF4866CE3EC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5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E9C965-B05E-494B-8D71-4B70E2521E04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5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318617-A240-4CC0-82AF-0380E784E5E6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0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A4B877-0CB4-414E-BA16-9092C36DC993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10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24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8850" y="6245225"/>
            <a:ext cx="18653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fld id="{58E34553-ED1F-44EC-BB2E-E6DECEB578FC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94450" y="6245225"/>
            <a:ext cx="22923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7626" y="241300"/>
            <a:ext cx="42863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90490" y="1030288"/>
            <a:ext cx="8637586" cy="50491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jrb28/BUAD5042Recurs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</a:t>
            </a:r>
            <a:r>
              <a:rPr lang="en-US" dirty="0" smtClean="0"/>
              <a:t>Programming &amp;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Recursive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BUAD 5042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25730"/>
            <a:ext cx="7772400" cy="4830100"/>
          </a:xfrm>
        </p:spPr>
        <p:txBody>
          <a:bodyPr/>
          <a:lstStyle/>
          <a:p>
            <a:r>
              <a:rPr lang="en-US" dirty="0"/>
              <a:t>Factorials: </a:t>
            </a:r>
            <a:r>
              <a:rPr lang="en-US" i="1" dirty="0"/>
              <a:t>n</a:t>
            </a:r>
            <a:r>
              <a:rPr lang="en-US" dirty="0"/>
              <a:t>! = </a:t>
            </a:r>
            <a:r>
              <a:rPr lang="en-US" i="1" dirty="0"/>
              <a:t>n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-1)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-2)</a:t>
            </a:r>
            <a:r>
              <a:rPr lang="en-US" dirty="0">
                <a:sym typeface="Symbol" panose="05050102010706020507" pitchFamily="18" charset="2"/>
              </a:rPr>
              <a:t> … </a:t>
            </a:r>
            <a:r>
              <a:rPr lang="en-US" dirty="0"/>
              <a:t>1</a:t>
            </a:r>
          </a:p>
          <a:p>
            <a:pPr lvl="1"/>
            <a:r>
              <a:rPr lang="en-US" dirty="0"/>
              <a:t>Note that </a:t>
            </a:r>
            <a:r>
              <a:rPr lang="en-US" i="1" dirty="0"/>
              <a:t>n</a:t>
            </a:r>
            <a:r>
              <a:rPr lang="en-US" dirty="0"/>
              <a:t>! = </a:t>
            </a:r>
            <a:r>
              <a:rPr lang="en-US" i="1" dirty="0"/>
              <a:t>n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-1)!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factorial.py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62" y="2727388"/>
            <a:ext cx="6699885" cy="325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2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80667"/>
            <a:ext cx="7772400" cy="5026025"/>
          </a:xfrm>
        </p:spPr>
        <p:txBody>
          <a:bodyPr/>
          <a:lstStyle/>
          <a:p>
            <a:r>
              <a:rPr lang="en-US" dirty="0"/>
              <a:t>Recursive structure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68213" y="1505514"/>
            <a:ext cx="1796994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main()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factorial(4)</a:t>
            </a:r>
          </a:p>
        </p:txBody>
      </p:sp>
      <p:sp>
        <p:nvSpPr>
          <p:cNvPr id="7" name="Rectangle 6"/>
          <p:cNvSpPr/>
          <p:nvPr/>
        </p:nvSpPr>
        <p:spPr>
          <a:xfrm>
            <a:off x="6631385" y="5369163"/>
            <a:ext cx="1796994" cy="587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468213" y="2623979"/>
            <a:ext cx="1796994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factorial(4)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</a:t>
            </a:r>
            <a:r>
              <a:rPr lang="en-US" dirty="0">
                <a:solidFill>
                  <a:schemeClr val="tx1"/>
                </a:solidFill>
              </a:rPr>
              <a:t> factorial(3)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68213" y="3742444"/>
            <a:ext cx="1796994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factorial(3)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</a:t>
            </a:r>
            <a:r>
              <a:rPr lang="en-US" dirty="0">
                <a:solidFill>
                  <a:schemeClr val="tx1"/>
                </a:solidFill>
              </a:rPr>
              <a:t> factorial(2)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68213" y="4860909"/>
            <a:ext cx="1796994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factorial(2)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</a:t>
            </a:r>
            <a:r>
              <a:rPr lang="en-US" dirty="0">
                <a:solidFill>
                  <a:schemeClr val="tx1"/>
                </a:solidFill>
              </a:rPr>
              <a:t> factorial(1)</a:t>
            </a:r>
          </a:p>
        </p:txBody>
      </p:sp>
      <p:cxnSp>
        <p:nvCxnSpPr>
          <p:cNvPr id="15" name="Straight Arrow Connector 14"/>
          <p:cNvCxnSpPr>
            <a:endCxn id="8" idx="0"/>
          </p:cNvCxnSpPr>
          <p:nvPr/>
        </p:nvCxnSpPr>
        <p:spPr>
          <a:xfrm>
            <a:off x="2456565" y="2191314"/>
            <a:ext cx="910145" cy="432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0"/>
          </p:cNvCxnSpPr>
          <p:nvPr/>
        </p:nvCxnSpPr>
        <p:spPr>
          <a:xfrm>
            <a:off x="2468213" y="3316076"/>
            <a:ext cx="898497" cy="426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</p:cNvCxnSpPr>
          <p:nvPr/>
        </p:nvCxnSpPr>
        <p:spPr>
          <a:xfrm flipV="1">
            <a:off x="3366710" y="3309779"/>
            <a:ext cx="898497" cy="432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</p:cNvCxnSpPr>
          <p:nvPr/>
        </p:nvCxnSpPr>
        <p:spPr>
          <a:xfrm flipV="1">
            <a:off x="3366710" y="4428244"/>
            <a:ext cx="898497" cy="432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0"/>
          </p:cNvCxnSpPr>
          <p:nvPr/>
        </p:nvCxnSpPr>
        <p:spPr>
          <a:xfrm>
            <a:off x="2468213" y="4405612"/>
            <a:ext cx="898497" cy="455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</p:cNvCxnSpPr>
          <p:nvPr/>
        </p:nvCxnSpPr>
        <p:spPr>
          <a:xfrm flipV="1">
            <a:off x="3366710" y="2189656"/>
            <a:ext cx="898497" cy="434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60100" y="2303039"/>
            <a:ext cx="8146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n-lt"/>
              </a:rPr>
              <a:t>factorial(4)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48791" y="3397722"/>
            <a:ext cx="837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n-lt"/>
              </a:rPr>
              <a:t>factorial(3)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60100" y="4502455"/>
            <a:ext cx="8146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n-lt"/>
              </a:rPr>
              <a:t>factorial(2)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43694" y="450714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43694" y="3387485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+mn-lt"/>
              </a:rPr>
              <a:t>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08428" y="229127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+mn-lt"/>
              </a:rPr>
              <a:t>24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468213" y="5979375"/>
            <a:ext cx="1796994" cy="571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factorial(1)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0"/>
          </p:cNvCxnSpPr>
          <p:nvPr/>
        </p:nvCxnSpPr>
        <p:spPr>
          <a:xfrm flipV="1">
            <a:off x="3366710" y="5546709"/>
            <a:ext cx="898497" cy="432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2" idx="0"/>
          </p:cNvCxnSpPr>
          <p:nvPr/>
        </p:nvCxnSpPr>
        <p:spPr>
          <a:xfrm>
            <a:off x="2468213" y="5538843"/>
            <a:ext cx="898497" cy="440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60100" y="5662699"/>
            <a:ext cx="8146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n-lt"/>
              </a:rPr>
              <a:t>factorial(1)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43694" y="5623373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+mn-lt"/>
              </a:rPr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631385" y="4191544"/>
            <a:ext cx="1796994" cy="587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factorial(3)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631385" y="4779774"/>
            <a:ext cx="1796994" cy="587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factorial(4)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631385" y="3602155"/>
            <a:ext cx="1796994" cy="587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factorial(2)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694000" y="2064512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Stack Memory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48504" y="2520706"/>
            <a:ext cx="2162754" cy="36740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468213" y="2623979"/>
            <a:ext cx="1796994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460497" y="5961936"/>
            <a:ext cx="1796994" cy="58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462200" y="3732119"/>
            <a:ext cx="1796994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468213" y="4854580"/>
            <a:ext cx="1796994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468213" y="1501198"/>
            <a:ext cx="1796994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1955" y="2795390"/>
            <a:ext cx="553998" cy="189410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400" dirty="0">
                <a:latin typeface="+mn-lt"/>
              </a:rPr>
              <a:t>Function Calls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02857" y="2771453"/>
            <a:ext cx="553998" cy="2219518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400" dirty="0">
                <a:latin typeface="+mn-lt"/>
              </a:rPr>
              <a:t>Function Returns</a:t>
            </a:r>
          </a:p>
        </p:txBody>
      </p:sp>
    </p:spTree>
    <p:extLst>
      <p:ext uri="{BB962C8B-B14F-4D97-AF65-F5344CB8AC3E}">
        <p14:creationId xmlns:p14="http://schemas.microsoft.com/office/powerpoint/2010/main" val="409554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7" grpId="0"/>
      <p:bldP spid="40" grpId="0"/>
      <p:bldP spid="41" grpId="0"/>
      <p:bldP spid="46" grpId="0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Calls and 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4906963"/>
          </a:xfrm>
        </p:spPr>
        <p:txBody>
          <a:bodyPr/>
          <a:lstStyle/>
          <a:p>
            <a:r>
              <a:rPr lang="en-US" dirty="0"/>
              <a:t>The (memory) stack stores the state of a computer program (or function) when another function call interrupts it</a:t>
            </a:r>
          </a:p>
          <a:p>
            <a:pPr lvl="1"/>
            <a:r>
              <a:rPr lang="en-US" dirty="0"/>
              <a:t>… as when a function recursively calls itself</a:t>
            </a:r>
          </a:p>
          <a:p>
            <a:pPr lvl="1"/>
            <a:r>
              <a:rPr lang="en-US" dirty="0"/>
              <a:t>The function can’t finish until the subsequent call is completed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Factorial computation</a:t>
            </a:r>
          </a:p>
          <a:p>
            <a:pPr lvl="1"/>
            <a:r>
              <a:rPr lang="en-US" dirty="0"/>
              <a:t>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7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Size and Recursive 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57524"/>
            <a:ext cx="7772400" cy="506864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Download from:</a:t>
            </a:r>
          </a:p>
          <a:p>
            <a:pPr lvl="1">
              <a:spcBef>
                <a:spcPts val="0"/>
              </a:spcBef>
            </a:pPr>
            <a:r>
              <a:rPr lang="en-US" dirty="0"/>
              <a:t>Blackboard</a:t>
            </a:r>
            <a:endParaRPr lang="en-US" dirty="0">
              <a:hlinkClick r:id="rId2"/>
            </a:endParaRPr>
          </a:p>
          <a:p>
            <a:pPr>
              <a:spcBef>
                <a:spcPts val="0"/>
              </a:spcBef>
            </a:pPr>
            <a:r>
              <a:rPr lang="en-US" dirty="0" smtClean="0"/>
              <a:t>This </a:t>
            </a:r>
            <a:r>
              <a:rPr lang="en-US" dirty="0"/>
              <a:t>is a big problem…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70" y="2623913"/>
            <a:ext cx="7761369" cy="336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9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Size and Recursive 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57524"/>
            <a:ext cx="7772400" cy="5068640"/>
          </a:xfrm>
        </p:spPr>
        <p:txBody>
          <a:bodyPr/>
          <a:lstStyle/>
          <a:p>
            <a:r>
              <a:rPr lang="en-US" dirty="0"/>
              <a:t>The solution…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" y="1634680"/>
            <a:ext cx="7041452" cy="51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8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“Forward” DP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19918"/>
            <a:ext cx="7772400" cy="4806246"/>
          </a:xfrm>
        </p:spPr>
        <p:txBody>
          <a:bodyPr/>
          <a:lstStyle/>
          <a:p>
            <a:r>
              <a:rPr lang="en-US" dirty="0"/>
              <a:t>Destination: Los Angeles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4400" y="2099796"/>
            <a:ext cx="8107671" cy="4189675"/>
            <a:chOff x="914400" y="1455750"/>
            <a:chExt cx="8107671" cy="41896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10933"/>
            <a:stretch/>
          </p:blipFill>
          <p:spPr>
            <a:xfrm>
              <a:off x="914400" y="1455750"/>
              <a:ext cx="8107671" cy="4189675"/>
            </a:xfrm>
            <a:prstGeom prst="rect">
              <a:avLst/>
            </a:prstGeom>
          </p:spPr>
        </p:pic>
        <p:sp>
          <p:nvSpPr>
            <p:cNvPr id="5" name="Freeform 4"/>
            <p:cNvSpPr/>
            <p:nvPr/>
          </p:nvSpPr>
          <p:spPr>
            <a:xfrm>
              <a:off x="5829993" y="3546764"/>
              <a:ext cx="1823258" cy="243840"/>
            </a:xfrm>
            <a:custGeom>
              <a:avLst/>
              <a:gdLst>
                <a:gd name="connsiteX0" fmla="*/ 1823258 w 1823258"/>
                <a:gd name="connsiteY0" fmla="*/ 243840 h 243840"/>
                <a:gd name="connsiteX1" fmla="*/ 1745672 w 1823258"/>
                <a:gd name="connsiteY1" fmla="*/ 188421 h 243840"/>
                <a:gd name="connsiteX2" fmla="*/ 1612669 w 1823258"/>
                <a:gd name="connsiteY2" fmla="*/ 110836 h 243840"/>
                <a:gd name="connsiteX3" fmla="*/ 1485207 w 1823258"/>
                <a:gd name="connsiteY3" fmla="*/ 88669 h 243840"/>
                <a:gd name="connsiteX4" fmla="*/ 1451956 w 1823258"/>
                <a:gd name="connsiteY4" fmla="*/ 138545 h 243840"/>
                <a:gd name="connsiteX5" fmla="*/ 1213658 w 1823258"/>
                <a:gd name="connsiteY5" fmla="*/ 138545 h 243840"/>
                <a:gd name="connsiteX6" fmla="*/ 1152698 w 1823258"/>
                <a:gd name="connsiteY6" fmla="*/ 38792 h 243840"/>
                <a:gd name="connsiteX7" fmla="*/ 781396 w 1823258"/>
                <a:gd name="connsiteY7" fmla="*/ 94211 h 243840"/>
                <a:gd name="connsiteX8" fmla="*/ 604058 w 1823258"/>
                <a:gd name="connsiteY8" fmla="*/ 60960 h 243840"/>
                <a:gd name="connsiteX9" fmla="*/ 260465 w 1823258"/>
                <a:gd name="connsiteY9" fmla="*/ 60960 h 243840"/>
                <a:gd name="connsiteX10" fmla="*/ 0 w 1823258"/>
                <a:gd name="connsiteY10" fmla="*/ 0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3258" h="243840">
                  <a:moveTo>
                    <a:pt x="1823258" y="243840"/>
                  </a:moveTo>
                  <a:cubicBezTo>
                    <a:pt x="1802014" y="227214"/>
                    <a:pt x="1780770" y="210588"/>
                    <a:pt x="1745672" y="188421"/>
                  </a:cubicBezTo>
                  <a:cubicBezTo>
                    <a:pt x="1710574" y="166254"/>
                    <a:pt x="1656080" y="127461"/>
                    <a:pt x="1612669" y="110836"/>
                  </a:cubicBezTo>
                  <a:cubicBezTo>
                    <a:pt x="1569258" y="94211"/>
                    <a:pt x="1511992" y="84051"/>
                    <a:pt x="1485207" y="88669"/>
                  </a:cubicBezTo>
                  <a:cubicBezTo>
                    <a:pt x="1458422" y="93287"/>
                    <a:pt x="1497214" y="130232"/>
                    <a:pt x="1451956" y="138545"/>
                  </a:cubicBezTo>
                  <a:cubicBezTo>
                    <a:pt x="1406698" y="146858"/>
                    <a:pt x="1263534" y="155170"/>
                    <a:pt x="1213658" y="138545"/>
                  </a:cubicBezTo>
                  <a:cubicBezTo>
                    <a:pt x="1163782" y="121920"/>
                    <a:pt x="1224742" y="46181"/>
                    <a:pt x="1152698" y="38792"/>
                  </a:cubicBezTo>
                  <a:cubicBezTo>
                    <a:pt x="1080654" y="31403"/>
                    <a:pt x="872836" y="90516"/>
                    <a:pt x="781396" y="94211"/>
                  </a:cubicBezTo>
                  <a:cubicBezTo>
                    <a:pt x="689956" y="97906"/>
                    <a:pt x="690880" y="66502"/>
                    <a:pt x="604058" y="60960"/>
                  </a:cubicBezTo>
                  <a:cubicBezTo>
                    <a:pt x="517236" y="55418"/>
                    <a:pt x="361141" y="71120"/>
                    <a:pt x="260465" y="60960"/>
                  </a:cubicBezTo>
                  <a:cubicBezTo>
                    <a:pt x="159789" y="50800"/>
                    <a:pt x="79894" y="25400"/>
                    <a:pt x="0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4965469" y="3743959"/>
              <a:ext cx="2693324" cy="828180"/>
            </a:xfrm>
            <a:custGeom>
              <a:avLst/>
              <a:gdLst>
                <a:gd name="connsiteX0" fmla="*/ 2693324 w 2693324"/>
                <a:gd name="connsiteY0" fmla="*/ 79896 h 828180"/>
                <a:gd name="connsiteX1" fmla="*/ 2576946 w 2693324"/>
                <a:gd name="connsiteY1" fmla="*/ 13394 h 828180"/>
                <a:gd name="connsiteX2" fmla="*/ 2477193 w 2693324"/>
                <a:gd name="connsiteY2" fmla="*/ 312652 h 828180"/>
                <a:gd name="connsiteX3" fmla="*/ 2155767 w 2693324"/>
                <a:gd name="connsiteY3" fmla="*/ 650703 h 828180"/>
                <a:gd name="connsiteX4" fmla="*/ 1939636 w 2693324"/>
                <a:gd name="connsiteY4" fmla="*/ 639619 h 828180"/>
                <a:gd name="connsiteX5" fmla="*/ 1657004 w 2693324"/>
                <a:gd name="connsiteY5" fmla="*/ 606368 h 828180"/>
                <a:gd name="connsiteX6" fmla="*/ 1324495 w 2693324"/>
                <a:gd name="connsiteY6" fmla="*/ 645161 h 828180"/>
                <a:gd name="connsiteX7" fmla="*/ 1091738 w 2693324"/>
                <a:gd name="connsiteY7" fmla="*/ 822499 h 828180"/>
                <a:gd name="connsiteX8" fmla="*/ 0 w 2693324"/>
                <a:gd name="connsiteY8" fmla="*/ 767081 h 82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3324" h="828180">
                  <a:moveTo>
                    <a:pt x="2693324" y="79896"/>
                  </a:moveTo>
                  <a:cubicBezTo>
                    <a:pt x="2653146" y="27248"/>
                    <a:pt x="2612968" y="-25399"/>
                    <a:pt x="2576946" y="13394"/>
                  </a:cubicBezTo>
                  <a:cubicBezTo>
                    <a:pt x="2540924" y="52187"/>
                    <a:pt x="2547389" y="206434"/>
                    <a:pt x="2477193" y="312652"/>
                  </a:cubicBezTo>
                  <a:cubicBezTo>
                    <a:pt x="2406996" y="418870"/>
                    <a:pt x="2245360" y="596209"/>
                    <a:pt x="2155767" y="650703"/>
                  </a:cubicBezTo>
                  <a:cubicBezTo>
                    <a:pt x="2066174" y="705197"/>
                    <a:pt x="2022763" y="647008"/>
                    <a:pt x="1939636" y="639619"/>
                  </a:cubicBezTo>
                  <a:cubicBezTo>
                    <a:pt x="1856509" y="632230"/>
                    <a:pt x="1759527" y="605444"/>
                    <a:pt x="1657004" y="606368"/>
                  </a:cubicBezTo>
                  <a:cubicBezTo>
                    <a:pt x="1554481" y="607292"/>
                    <a:pt x="1418706" y="609139"/>
                    <a:pt x="1324495" y="645161"/>
                  </a:cubicBezTo>
                  <a:cubicBezTo>
                    <a:pt x="1230284" y="681183"/>
                    <a:pt x="1312487" y="802179"/>
                    <a:pt x="1091738" y="822499"/>
                  </a:cubicBezTo>
                  <a:cubicBezTo>
                    <a:pt x="870989" y="842819"/>
                    <a:pt x="435494" y="804950"/>
                    <a:pt x="0" y="767081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733011" y="34925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829695" y="39785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874029" y="4447684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72145" y="4477415"/>
              <a:ext cx="2593571" cy="302540"/>
            </a:xfrm>
            <a:custGeom>
              <a:avLst/>
              <a:gdLst>
                <a:gd name="connsiteX0" fmla="*/ 2593571 w 2593571"/>
                <a:gd name="connsiteY0" fmla="*/ 11458 h 302540"/>
                <a:gd name="connsiteX1" fmla="*/ 2399608 w 2593571"/>
                <a:gd name="connsiteY1" fmla="*/ 89043 h 302540"/>
                <a:gd name="connsiteX2" fmla="*/ 2222270 w 2593571"/>
                <a:gd name="connsiteY2" fmla="*/ 66876 h 302540"/>
                <a:gd name="connsiteX3" fmla="*/ 2083724 w 2593571"/>
                <a:gd name="connsiteY3" fmla="*/ 105669 h 302540"/>
                <a:gd name="connsiteX4" fmla="*/ 1928553 w 2593571"/>
                <a:gd name="connsiteY4" fmla="*/ 183254 h 302540"/>
                <a:gd name="connsiteX5" fmla="*/ 1734590 w 2593571"/>
                <a:gd name="connsiteY5" fmla="*/ 288549 h 302540"/>
                <a:gd name="connsiteX6" fmla="*/ 1618211 w 2593571"/>
                <a:gd name="connsiteY6" fmla="*/ 299632 h 302540"/>
                <a:gd name="connsiteX7" fmla="*/ 1512917 w 2593571"/>
                <a:gd name="connsiteY7" fmla="*/ 271923 h 302540"/>
                <a:gd name="connsiteX8" fmla="*/ 1424248 w 2593571"/>
                <a:gd name="connsiteY8" fmla="*/ 183254 h 302540"/>
                <a:gd name="connsiteX9" fmla="*/ 1363288 w 2593571"/>
                <a:gd name="connsiteY9" fmla="*/ 122294 h 302540"/>
                <a:gd name="connsiteX10" fmla="*/ 1252451 w 2593571"/>
                <a:gd name="connsiteY10" fmla="*/ 105669 h 302540"/>
                <a:gd name="connsiteX11" fmla="*/ 1136073 w 2593571"/>
                <a:gd name="connsiteY11" fmla="*/ 105669 h 302540"/>
                <a:gd name="connsiteX12" fmla="*/ 991986 w 2593571"/>
                <a:gd name="connsiteY12" fmla="*/ 105669 h 302540"/>
                <a:gd name="connsiteX13" fmla="*/ 919942 w 2593571"/>
                <a:gd name="connsiteY13" fmla="*/ 144461 h 302540"/>
                <a:gd name="connsiteX14" fmla="*/ 831273 w 2593571"/>
                <a:gd name="connsiteY14" fmla="*/ 116752 h 302540"/>
                <a:gd name="connsiteX15" fmla="*/ 709353 w 2593571"/>
                <a:gd name="connsiteY15" fmla="*/ 22541 h 302540"/>
                <a:gd name="connsiteX16" fmla="*/ 543099 w 2593571"/>
                <a:gd name="connsiteY16" fmla="*/ 374 h 302540"/>
                <a:gd name="connsiteX17" fmla="*/ 404553 w 2593571"/>
                <a:gd name="connsiteY17" fmla="*/ 33625 h 302540"/>
                <a:gd name="connsiteX18" fmla="*/ 232757 w 2593571"/>
                <a:gd name="connsiteY18" fmla="*/ 28083 h 302540"/>
                <a:gd name="connsiteX19" fmla="*/ 0 w 2593571"/>
                <a:gd name="connsiteY19" fmla="*/ 39167 h 30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93571" h="302540">
                  <a:moveTo>
                    <a:pt x="2593571" y="11458"/>
                  </a:moveTo>
                  <a:cubicBezTo>
                    <a:pt x="2527531" y="45632"/>
                    <a:pt x="2461491" y="79807"/>
                    <a:pt x="2399608" y="89043"/>
                  </a:cubicBezTo>
                  <a:cubicBezTo>
                    <a:pt x="2337725" y="98279"/>
                    <a:pt x="2274917" y="64105"/>
                    <a:pt x="2222270" y="66876"/>
                  </a:cubicBezTo>
                  <a:cubicBezTo>
                    <a:pt x="2169623" y="69647"/>
                    <a:pt x="2132677" y="86273"/>
                    <a:pt x="2083724" y="105669"/>
                  </a:cubicBezTo>
                  <a:cubicBezTo>
                    <a:pt x="2034771" y="125065"/>
                    <a:pt x="1986742" y="152774"/>
                    <a:pt x="1928553" y="183254"/>
                  </a:cubicBezTo>
                  <a:cubicBezTo>
                    <a:pt x="1870364" y="213734"/>
                    <a:pt x="1786314" y="269153"/>
                    <a:pt x="1734590" y="288549"/>
                  </a:cubicBezTo>
                  <a:cubicBezTo>
                    <a:pt x="1682866" y="307945"/>
                    <a:pt x="1655156" y="302403"/>
                    <a:pt x="1618211" y="299632"/>
                  </a:cubicBezTo>
                  <a:cubicBezTo>
                    <a:pt x="1581265" y="296861"/>
                    <a:pt x="1545244" y="291319"/>
                    <a:pt x="1512917" y="271923"/>
                  </a:cubicBezTo>
                  <a:cubicBezTo>
                    <a:pt x="1480590" y="252527"/>
                    <a:pt x="1424248" y="183254"/>
                    <a:pt x="1424248" y="183254"/>
                  </a:cubicBezTo>
                  <a:cubicBezTo>
                    <a:pt x="1399310" y="158316"/>
                    <a:pt x="1391921" y="135225"/>
                    <a:pt x="1363288" y="122294"/>
                  </a:cubicBezTo>
                  <a:cubicBezTo>
                    <a:pt x="1334655" y="109363"/>
                    <a:pt x="1290320" y="108440"/>
                    <a:pt x="1252451" y="105669"/>
                  </a:cubicBezTo>
                  <a:cubicBezTo>
                    <a:pt x="1214582" y="102898"/>
                    <a:pt x="1136073" y="105669"/>
                    <a:pt x="1136073" y="105669"/>
                  </a:cubicBezTo>
                  <a:cubicBezTo>
                    <a:pt x="1092662" y="105669"/>
                    <a:pt x="1028008" y="99204"/>
                    <a:pt x="991986" y="105669"/>
                  </a:cubicBezTo>
                  <a:cubicBezTo>
                    <a:pt x="955964" y="112134"/>
                    <a:pt x="946727" y="142614"/>
                    <a:pt x="919942" y="144461"/>
                  </a:cubicBezTo>
                  <a:cubicBezTo>
                    <a:pt x="893157" y="146308"/>
                    <a:pt x="866371" y="137072"/>
                    <a:pt x="831273" y="116752"/>
                  </a:cubicBezTo>
                  <a:cubicBezTo>
                    <a:pt x="796175" y="96432"/>
                    <a:pt x="757382" y="41937"/>
                    <a:pt x="709353" y="22541"/>
                  </a:cubicBezTo>
                  <a:cubicBezTo>
                    <a:pt x="661324" y="3145"/>
                    <a:pt x="593899" y="-1473"/>
                    <a:pt x="543099" y="374"/>
                  </a:cubicBezTo>
                  <a:cubicBezTo>
                    <a:pt x="492299" y="2221"/>
                    <a:pt x="456277" y="29007"/>
                    <a:pt x="404553" y="33625"/>
                  </a:cubicBezTo>
                  <a:cubicBezTo>
                    <a:pt x="352829" y="38243"/>
                    <a:pt x="300182" y="27159"/>
                    <a:pt x="232757" y="28083"/>
                  </a:cubicBezTo>
                  <a:cubicBezTo>
                    <a:pt x="165332" y="29007"/>
                    <a:pt x="82666" y="34087"/>
                    <a:pt x="0" y="39167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175163" y="446196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111433" y="4311535"/>
              <a:ext cx="135428" cy="169718"/>
            </a:xfrm>
            <a:custGeom>
              <a:avLst/>
              <a:gdLst>
                <a:gd name="connsiteX0" fmla="*/ 116378 w 116378"/>
                <a:gd name="connsiteY0" fmla="*/ 116378 h 116378"/>
                <a:gd name="connsiteX1" fmla="*/ 66502 w 116378"/>
                <a:gd name="connsiteY1" fmla="*/ 38792 h 116378"/>
                <a:gd name="connsiteX2" fmla="*/ 0 w 116378"/>
                <a:gd name="connsiteY2" fmla="*/ 0 h 116378"/>
                <a:gd name="connsiteX0" fmla="*/ 135428 w 135428"/>
                <a:gd name="connsiteY0" fmla="*/ 169718 h 169718"/>
                <a:gd name="connsiteX1" fmla="*/ 66502 w 135428"/>
                <a:gd name="connsiteY1" fmla="*/ 38792 h 169718"/>
                <a:gd name="connsiteX2" fmla="*/ 0 w 135428"/>
                <a:gd name="connsiteY2" fmla="*/ 0 h 16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428" h="169718">
                  <a:moveTo>
                    <a:pt x="135428" y="169718"/>
                  </a:moveTo>
                  <a:cubicBezTo>
                    <a:pt x="120188" y="140623"/>
                    <a:pt x="85898" y="58188"/>
                    <a:pt x="66502" y="38792"/>
                  </a:cubicBezTo>
                  <a:cubicBezTo>
                    <a:pt x="47106" y="19396"/>
                    <a:pt x="23553" y="9698"/>
                    <a:pt x="0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16975" y="4150822"/>
              <a:ext cx="171796" cy="150486"/>
            </a:xfrm>
            <a:custGeom>
              <a:avLst/>
              <a:gdLst>
                <a:gd name="connsiteX0" fmla="*/ 171796 w 171796"/>
                <a:gd name="connsiteY0" fmla="*/ 0 h 150486"/>
                <a:gd name="connsiteX1" fmla="*/ 116378 w 171796"/>
                <a:gd name="connsiteY1" fmla="*/ 77585 h 150486"/>
                <a:gd name="connsiteX2" fmla="*/ 99752 w 171796"/>
                <a:gd name="connsiteY2" fmla="*/ 144087 h 150486"/>
                <a:gd name="connsiteX3" fmla="*/ 0 w 171796"/>
                <a:gd name="connsiteY3" fmla="*/ 144087 h 15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796" h="150486">
                  <a:moveTo>
                    <a:pt x="171796" y="0"/>
                  </a:moveTo>
                  <a:cubicBezTo>
                    <a:pt x="150090" y="26785"/>
                    <a:pt x="128385" y="53571"/>
                    <a:pt x="116378" y="77585"/>
                  </a:cubicBezTo>
                  <a:cubicBezTo>
                    <a:pt x="104371" y="101599"/>
                    <a:pt x="119148" y="133003"/>
                    <a:pt x="99752" y="144087"/>
                  </a:cubicBezTo>
                  <a:cubicBezTo>
                    <a:pt x="80356" y="155171"/>
                    <a:pt x="40178" y="149629"/>
                    <a:pt x="0" y="144087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926676" y="3568931"/>
              <a:ext cx="825731" cy="447077"/>
            </a:xfrm>
            <a:custGeom>
              <a:avLst/>
              <a:gdLst>
                <a:gd name="connsiteX0" fmla="*/ 825731 w 825731"/>
                <a:gd name="connsiteY0" fmla="*/ 0 h 447077"/>
                <a:gd name="connsiteX1" fmla="*/ 714895 w 825731"/>
                <a:gd name="connsiteY1" fmla="*/ 94211 h 447077"/>
                <a:gd name="connsiteX2" fmla="*/ 598517 w 825731"/>
                <a:gd name="connsiteY2" fmla="*/ 127462 h 447077"/>
                <a:gd name="connsiteX3" fmla="*/ 532015 w 825731"/>
                <a:gd name="connsiteY3" fmla="*/ 210589 h 447077"/>
                <a:gd name="connsiteX4" fmla="*/ 365760 w 825731"/>
                <a:gd name="connsiteY4" fmla="*/ 238298 h 447077"/>
                <a:gd name="connsiteX5" fmla="*/ 293717 w 825731"/>
                <a:gd name="connsiteY5" fmla="*/ 277091 h 447077"/>
                <a:gd name="connsiteX6" fmla="*/ 171797 w 825731"/>
                <a:gd name="connsiteY6" fmla="*/ 404553 h 447077"/>
                <a:gd name="connsiteX7" fmla="*/ 49877 w 825731"/>
                <a:gd name="connsiteY7" fmla="*/ 443345 h 447077"/>
                <a:gd name="connsiteX8" fmla="*/ 0 w 825731"/>
                <a:gd name="connsiteY8" fmla="*/ 443345 h 44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5731" h="447077">
                  <a:moveTo>
                    <a:pt x="825731" y="0"/>
                  </a:moveTo>
                  <a:cubicBezTo>
                    <a:pt x="789247" y="36483"/>
                    <a:pt x="752764" y="72967"/>
                    <a:pt x="714895" y="94211"/>
                  </a:cubicBezTo>
                  <a:cubicBezTo>
                    <a:pt x="677026" y="115455"/>
                    <a:pt x="628997" y="108066"/>
                    <a:pt x="598517" y="127462"/>
                  </a:cubicBezTo>
                  <a:cubicBezTo>
                    <a:pt x="568037" y="146858"/>
                    <a:pt x="570808" y="192116"/>
                    <a:pt x="532015" y="210589"/>
                  </a:cubicBezTo>
                  <a:cubicBezTo>
                    <a:pt x="493222" y="229062"/>
                    <a:pt x="405476" y="227214"/>
                    <a:pt x="365760" y="238298"/>
                  </a:cubicBezTo>
                  <a:cubicBezTo>
                    <a:pt x="326044" y="249382"/>
                    <a:pt x="326044" y="249382"/>
                    <a:pt x="293717" y="277091"/>
                  </a:cubicBezTo>
                  <a:cubicBezTo>
                    <a:pt x="261390" y="304800"/>
                    <a:pt x="212437" y="376844"/>
                    <a:pt x="171797" y="404553"/>
                  </a:cubicBezTo>
                  <a:cubicBezTo>
                    <a:pt x="131157" y="432262"/>
                    <a:pt x="78510" y="436880"/>
                    <a:pt x="49877" y="443345"/>
                  </a:cubicBezTo>
                  <a:cubicBezTo>
                    <a:pt x="21244" y="449810"/>
                    <a:pt x="10622" y="446577"/>
                    <a:pt x="0" y="443345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3868189" y="3338726"/>
              <a:ext cx="1862051" cy="191412"/>
            </a:xfrm>
            <a:custGeom>
              <a:avLst/>
              <a:gdLst>
                <a:gd name="connsiteX0" fmla="*/ 1862051 w 1862051"/>
                <a:gd name="connsiteY0" fmla="*/ 191412 h 191412"/>
                <a:gd name="connsiteX1" fmla="*/ 1463040 w 1862051"/>
                <a:gd name="connsiteY1" fmla="*/ 130452 h 191412"/>
                <a:gd name="connsiteX2" fmla="*/ 1291244 w 1862051"/>
                <a:gd name="connsiteY2" fmla="*/ 119369 h 191412"/>
                <a:gd name="connsiteX3" fmla="*/ 1091738 w 1862051"/>
                <a:gd name="connsiteY3" fmla="*/ 152619 h 191412"/>
                <a:gd name="connsiteX4" fmla="*/ 958735 w 1862051"/>
                <a:gd name="connsiteY4" fmla="*/ 174787 h 191412"/>
                <a:gd name="connsiteX5" fmla="*/ 792480 w 1862051"/>
                <a:gd name="connsiteY5" fmla="*/ 163703 h 191412"/>
                <a:gd name="connsiteX6" fmla="*/ 648393 w 1862051"/>
                <a:gd name="connsiteY6" fmla="*/ 130452 h 191412"/>
                <a:gd name="connsiteX7" fmla="*/ 532015 w 1862051"/>
                <a:gd name="connsiteY7" fmla="*/ 86118 h 191412"/>
                <a:gd name="connsiteX8" fmla="*/ 354676 w 1862051"/>
                <a:gd name="connsiteY8" fmla="*/ 97201 h 191412"/>
                <a:gd name="connsiteX9" fmla="*/ 199506 w 1862051"/>
                <a:gd name="connsiteY9" fmla="*/ 97201 h 191412"/>
                <a:gd name="connsiteX10" fmla="*/ 166255 w 1862051"/>
                <a:gd name="connsiteY10" fmla="*/ 97201 h 191412"/>
                <a:gd name="connsiteX11" fmla="*/ 121920 w 1862051"/>
                <a:gd name="connsiteY11" fmla="*/ 8532 h 191412"/>
                <a:gd name="connsiteX12" fmla="*/ 0 w 1862051"/>
                <a:gd name="connsiteY12" fmla="*/ 8532 h 19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2051" h="191412">
                  <a:moveTo>
                    <a:pt x="1862051" y="191412"/>
                  </a:moveTo>
                  <a:lnTo>
                    <a:pt x="1463040" y="130452"/>
                  </a:lnTo>
                  <a:cubicBezTo>
                    <a:pt x="1367906" y="118445"/>
                    <a:pt x="1353128" y="115675"/>
                    <a:pt x="1291244" y="119369"/>
                  </a:cubicBezTo>
                  <a:cubicBezTo>
                    <a:pt x="1229360" y="123063"/>
                    <a:pt x="1091738" y="152619"/>
                    <a:pt x="1091738" y="152619"/>
                  </a:cubicBezTo>
                  <a:cubicBezTo>
                    <a:pt x="1036320" y="161855"/>
                    <a:pt x="1008611" y="172940"/>
                    <a:pt x="958735" y="174787"/>
                  </a:cubicBezTo>
                  <a:cubicBezTo>
                    <a:pt x="908859" y="176634"/>
                    <a:pt x="844204" y="171092"/>
                    <a:pt x="792480" y="163703"/>
                  </a:cubicBezTo>
                  <a:cubicBezTo>
                    <a:pt x="740756" y="156314"/>
                    <a:pt x="691804" y="143383"/>
                    <a:pt x="648393" y="130452"/>
                  </a:cubicBezTo>
                  <a:cubicBezTo>
                    <a:pt x="604982" y="117521"/>
                    <a:pt x="580968" y="91660"/>
                    <a:pt x="532015" y="86118"/>
                  </a:cubicBezTo>
                  <a:cubicBezTo>
                    <a:pt x="483062" y="80576"/>
                    <a:pt x="410094" y="95354"/>
                    <a:pt x="354676" y="97201"/>
                  </a:cubicBezTo>
                  <a:cubicBezTo>
                    <a:pt x="299258" y="99048"/>
                    <a:pt x="199506" y="97201"/>
                    <a:pt x="199506" y="97201"/>
                  </a:cubicBezTo>
                  <a:cubicBezTo>
                    <a:pt x="168103" y="97201"/>
                    <a:pt x="179186" y="111979"/>
                    <a:pt x="166255" y="97201"/>
                  </a:cubicBezTo>
                  <a:cubicBezTo>
                    <a:pt x="153324" y="82423"/>
                    <a:pt x="149629" y="23310"/>
                    <a:pt x="121920" y="8532"/>
                  </a:cubicBezTo>
                  <a:cubicBezTo>
                    <a:pt x="94211" y="-6246"/>
                    <a:pt x="47105" y="1143"/>
                    <a:pt x="0" y="8532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965469" y="4200698"/>
              <a:ext cx="559724" cy="266007"/>
            </a:xfrm>
            <a:custGeom>
              <a:avLst/>
              <a:gdLst>
                <a:gd name="connsiteX0" fmla="*/ 559724 w 559724"/>
                <a:gd name="connsiteY0" fmla="*/ 0 h 266007"/>
                <a:gd name="connsiteX1" fmla="*/ 493222 w 559724"/>
                <a:gd name="connsiteY1" fmla="*/ 99753 h 266007"/>
                <a:gd name="connsiteX2" fmla="*/ 360218 w 559724"/>
                <a:gd name="connsiteY2" fmla="*/ 182880 h 266007"/>
                <a:gd name="connsiteX3" fmla="*/ 243840 w 559724"/>
                <a:gd name="connsiteY3" fmla="*/ 221673 h 266007"/>
                <a:gd name="connsiteX4" fmla="*/ 77586 w 559724"/>
                <a:gd name="connsiteY4" fmla="*/ 238298 h 266007"/>
                <a:gd name="connsiteX5" fmla="*/ 0 w 559724"/>
                <a:gd name="connsiteY5" fmla="*/ 266007 h 26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724" h="266007">
                  <a:moveTo>
                    <a:pt x="559724" y="0"/>
                  </a:moveTo>
                  <a:cubicBezTo>
                    <a:pt x="543098" y="34636"/>
                    <a:pt x="526473" y="69273"/>
                    <a:pt x="493222" y="99753"/>
                  </a:cubicBezTo>
                  <a:cubicBezTo>
                    <a:pt x="459971" y="130233"/>
                    <a:pt x="401782" y="162560"/>
                    <a:pt x="360218" y="182880"/>
                  </a:cubicBezTo>
                  <a:cubicBezTo>
                    <a:pt x="318654" y="203200"/>
                    <a:pt x="290945" y="212437"/>
                    <a:pt x="243840" y="221673"/>
                  </a:cubicBezTo>
                  <a:cubicBezTo>
                    <a:pt x="196735" y="230909"/>
                    <a:pt x="118226" y="230909"/>
                    <a:pt x="77586" y="238298"/>
                  </a:cubicBezTo>
                  <a:cubicBezTo>
                    <a:pt x="36946" y="245687"/>
                    <a:pt x="18473" y="255847"/>
                    <a:pt x="0" y="266007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2349731" y="3352800"/>
              <a:ext cx="1524000" cy="786938"/>
            </a:xfrm>
            <a:custGeom>
              <a:avLst/>
              <a:gdLst>
                <a:gd name="connsiteX0" fmla="*/ 1524000 w 1524000"/>
                <a:gd name="connsiteY0" fmla="*/ 0 h 786938"/>
                <a:gd name="connsiteX1" fmla="*/ 1363287 w 1524000"/>
                <a:gd name="connsiteY1" fmla="*/ 27709 h 786938"/>
                <a:gd name="connsiteX2" fmla="*/ 1136073 w 1524000"/>
                <a:gd name="connsiteY2" fmla="*/ 49876 h 786938"/>
                <a:gd name="connsiteX3" fmla="*/ 1075113 w 1524000"/>
                <a:gd name="connsiteY3" fmla="*/ 105295 h 786938"/>
                <a:gd name="connsiteX4" fmla="*/ 980902 w 1524000"/>
                <a:gd name="connsiteY4" fmla="*/ 105295 h 786938"/>
                <a:gd name="connsiteX5" fmla="*/ 936567 w 1524000"/>
                <a:gd name="connsiteY5" fmla="*/ 149629 h 786938"/>
                <a:gd name="connsiteX6" fmla="*/ 842356 w 1524000"/>
                <a:gd name="connsiteY6" fmla="*/ 105295 h 786938"/>
                <a:gd name="connsiteX7" fmla="*/ 670560 w 1524000"/>
                <a:gd name="connsiteY7" fmla="*/ 188422 h 786938"/>
                <a:gd name="connsiteX8" fmla="*/ 620684 w 1524000"/>
                <a:gd name="connsiteY8" fmla="*/ 149629 h 786938"/>
                <a:gd name="connsiteX9" fmla="*/ 520931 w 1524000"/>
                <a:gd name="connsiteY9" fmla="*/ 210589 h 786938"/>
                <a:gd name="connsiteX10" fmla="*/ 432262 w 1524000"/>
                <a:gd name="connsiteY10" fmla="*/ 360218 h 786938"/>
                <a:gd name="connsiteX11" fmla="*/ 360218 w 1524000"/>
                <a:gd name="connsiteY11" fmla="*/ 482138 h 786938"/>
                <a:gd name="connsiteX12" fmla="*/ 271549 w 1524000"/>
                <a:gd name="connsiteY12" fmla="*/ 509847 h 786938"/>
                <a:gd name="connsiteX13" fmla="*/ 193964 w 1524000"/>
                <a:gd name="connsiteY13" fmla="*/ 576349 h 786938"/>
                <a:gd name="connsiteX14" fmla="*/ 133004 w 1524000"/>
                <a:gd name="connsiteY14" fmla="*/ 714895 h 786938"/>
                <a:gd name="connsiteX15" fmla="*/ 0 w 1524000"/>
                <a:gd name="connsiteY15" fmla="*/ 786938 h 78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000" h="786938">
                  <a:moveTo>
                    <a:pt x="1524000" y="0"/>
                  </a:moveTo>
                  <a:cubicBezTo>
                    <a:pt x="1475970" y="9698"/>
                    <a:pt x="1427941" y="19396"/>
                    <a:pt x="1363287" y="27709"/>
                  </a:cubicBezTo>
                  <a:cubicBezTo>
                    <a:pt x="1298632" y="36022"/>
                    <a:pt x="1184102" y="36945"/>
                    <a:pt x="1136073" y="49876"/>
                  </a:cubicBezTo>
                  <a:cubicBezTo>
                    <a:pt x="1088044" y="62807"/>
                    <a:pt x="1100975" y="96059"/>
                    <a:pt x="1075113" y="105295"/>
                  </a:cubicBezTo>
                  <a:cubicBezTo>
                    <a:pt x="1049251" y="114531"/>
                    <a:pt x="1003993" y="97906"/>
                    <a:pt x="980902" y="105295"/>
                  </a:cubicBezTo>
                  <a:cubicBezTo>
                    <a:pt x="957811" y="112684"/>
                    <a:pt x="959658" y="149629"/>
                    <a:pt x="936567" y="149629"/>
                  </a:cubicBezTo>
                  <a:cubicBezTo>
                    <a:pt x="913476" y="149629"/>
                    <a:pt x="886691" y="98829"/>
                    <a:pt x="842356" y="105295"/>
                  </a:cubicBezTo>
                  <a:cubicBezTo>
                    <a:pt x="798021" y="111761"/>
                    <a:pt x="707505" y="181033"/>
                    <a:pt x="670560" y="188422"/>
                  </a:cubicBezTo>
                  <a:cubicBezTo>
                    <a:pt x="633615" y="195811"/>
                    <a:pt x="645622" y="145935"/>
                    <a:pt x="620684" y="149629"/>
                  </a:cubicBezTo>
                  <a:cubicBezTo>
                    <a:pt x="595746" y="153324"/>
                    <a:pt x="552335" y="175491"/>
                    <a:pt x="520931" y="210589"/>
                  </a:cubicBezTo>
                  <a:cubicBezTo>
                    <a:pt x="489527" y="245687"/>
                    <a:pt x="432262" y="360218"/>
                    <a:pt x="432262" y="360218"/>
                  </a:cubicBezTo>
                  <a:cubicBezTo>
                    <a:pt x="405476" y="405476"/>
                    <a:pt x="387004" y="457200"/>
                    <a:pt x="360218" y="482138"/>
                  </a:cubicBezTo>
                  <a:cubicBezTo>
                    <a:pt x="333432" y="507076"/>
                    <a:pt x="299258" y="494145"/>
                    <a:pt x="271549" y="509847"/>
                  </a:cubicBezTo>
                  <a:cubicBezTo>
                    <a:pt x="243840" y="525549"/>
                    <a:pt x="217055" y="542174"/>
                    <a:pt x="193964" y="576349"/>
                  </a:cubicBezTo>
                  <a:cubicBezTo>
                    <a:pt x="170873" y="610524"/>
                    <a:pt x="165331" y="679797"/>
                    <a:pt x="133004" y="714895"/>
                  </a:cubicBezTo>
                  <a:cubicBezTo>
                    <a:pt x="100677" y="749993"/>
                    <a:pt x="50338" y="768465"/>
                    <a:pt x="0" y="786938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5510705" y="4153167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671802" y="3363884"/>
              <a:ext cx="273974" cy="731838"/>
            </a:xfrm>
            <a:custGeom>
              <a:avLst/>
              <a:gdLst>
                <a:gd name="connsiteX0" fmla="*/ 227215 w 293717"/>
                <a:gd name="connsiteY0" fmla="*/ 0 h 775854"/>
                <a:gd name="connsiteX1" fmla="*/ 243840 w 293717"/>
                <a:gd name="connsiteY1" fmla="*/ 133003 h 775854"/>
                <a:gd name="connsiteX2" fmla="*/ 271549 w 293717"/>
                <a:gd name="connsiteY2" fmla="*/ 232756 h 775854"/>
                <a:gd name="connsiteX3" fmla="*/ 243840 w 293717"/>
                <a:gd name="connsiteY3" fmla="*/ 315883 h 775854"/>
                <a:gd name="connsiteX4" fmla="*/ 271549 w 293717"/>
                <a:gd name="connsiteY4" fmla="*/ 415636 h 775854"/>
                <a:gd name="connsiteX5" fmla="*/ 271549 w 293717"/>
                <a:gd name="connsiteY5" fmla="*/ 443345 h 775854"/>
                <a:gd name="connsiteX6" fmla="*/ 293717 w 293717"/>
                <a:gd name="connsiteY6" fmla="*/ 482138 h 775854"/>
                <a:gd name="connsiteX7" fmla="*/ 271549 w 293717"/>
                <a:gd name="connsiteY7" fmla="*/ 604058 h 775854"/>
                <a:gd name="connsiteX8" fmla="*/ 232757 w 293717"/>
                <a:gd name="connsiteY8" fmla="*/ 659476 h 775854"/>
                <a:gd name="connsiteX9" fmla="*/ 199506 w 293717"/>
                <a:gd name="connsiteY9" fmla="*/ 676101 h 775854"/>
                <a:gd name="connsiteX10" fmla="*/ 171797 w 293717"/>
                <a:gd name="connsiteY10" fmla="*/ 731520 h 775854"/>
                <a:gd name="connsiteX11" fmla="*/ 133004 w 293717"/>
                <a:gd name="connsiteY11" fmla="*/ 698269 h 775854"/>
                <a:gd name="connsiteX12" fmla="*/ 88669 w 293717"/>
                <a:gd name="connsiteY12" fmla="*/ 687185 h 775854"/>
                <a:gd name="connsiteX13" fmla="*/ 38793 w 293717"/>
                <a:gd name="connsiteY13" fmla="*/ 709352 h 775854"/>
                <a:gd name="connsiteX14" fmla="*/ 0 w 293717"/>
                <a:gd name="connsiteY14" fmla="*/ 775854 h 775854"/>
                <a:gd name="connsiteX0" fmla="*/ 231025 w 297527"/>
                <a:gd name="connsiteY0" fmla="*/ 0 h 772044"/>
                <a:gd name="connsiteX1" fmla="*/ 247650 w 297527"/>
                <a:gd name="connsiteY1" fmla="*/ 133003 h 772044"/>
                <a:gd name="connsiteX2" fmla="*/ 275359 w 297527"/>
                <a:gd name="connsiteY2" fmla="*/ 232756 h 772044"/>
                <a:gd name="connsiteX3" fmla="*/ 247650 w 297527"/>
                <a:gd name="connsiteY3" fmla="*/ 315883 h 772044"/>
                <a:gd name="connsiteX4" fmla="*/ 275359 w 297527"/>
                <a:gd name="connsiteY4" fmla="*/ 415636 h 772044"/>
                <a:gd name="connsiteX5" fmla="*/ 275359 w 297527"/>
                <a:gd name="connsiteY5" fmla="*/ 443345 h 772044"/>
                <a:gd name="connsiteX6" fmla="*/ 297527 w 297527"/>
                <a:gd name="connsiteY6" fmla="*/ 482138 h 772044"/>
                <a:gd name="connsiteX7" fmla="*/ 275359 w 297527"/>
                <a:gd name="connsiteY7" fmla="*/ 604058 h 772044"/>
                <a:gd name="connsiteX8" fmla="*/ 236567 w 297527"/>
                <a:gd name="connsiteY8" fmla="*/ 659476 h 772044"/>
                <a:gd name="connsiteX9" fmla="*/ 203316 w 297527"/>
                <a:gd name="connsiteY9" fmla="*/ 676101 h 772044"/>
                <a:gd name="connsiteX10" fmla="*/ 175607 w 297527"/>
                <a:gd name="connsiteY10" fmla="*/ 731520 h 772044"/>
                <a:gd name="connsiteX11" fmla="*/ 136814 w 297527"/>
                <a:gd name="connsiteY11" fmla="*/ 698269 h 772044"/>
                <a:gd name="connsiteX12" fmla="*/ 92479 w 297527"/>
                <a:gd name="connsiteY12" fmla="*/ 687185 h 772044"/>
                <a:gd name="connsiteX13" fmla="*/ 42603 w 297527"/>
                <a:gd name="connsiteY13" fmla="*/ 709352 h 772044"/>
                <a:gd name="connsiteX14" fmla="*/ 0 w 297527"/>
                <a:gd name="connsiteY14" fmla="*/ 772044 h 772044"/>
                <a:gd name="connsiteX0" fmla="*/ 188422 w 254924"/>
                <a:gd name="connsiteY0" fmla="*/ 0 h 731838"/>
                <a:gd name="connsiteX1" fmla="*/ 205047 w 254924"/>
                <a:gd name="connsiteY1" fmla="*/ 133003 h 731838"/>
                <a:gd name="connsiteX2" fmla="*/ 232756 w 254924"/>
                <a:gd name="connsiteY2" fmla="*/ 232756 h 731838"/>
                <a:gd name="connsiteX3" fmla="*/ 205047 w 254924"/>
                <a:gd name="connsiteY3" fmla="*/ 315883 h 731838"/>
                <a:gd name="connsiteX4" fmla="*/ 232756 w 254924"/>
                <a:gd name="connsiteY4" fmla="*/ 415636 h 731838"/>
                <a:gd name="connsiteX5" fmla="*/ 232756 w 254924"/>
                <a:gd name="connsiteY5" fmla="*/ 443345 h 731838"/>
                <a:gd name="connsiteX6" fmla="*/ 254924 w 254924"/>
                <a:gd name="connsiteY6" fmla="*/ 482138 h 731838"/>
                <a:gd name="connsiteX7" fmla="*/ 232756 w 254924"/>
                <a:gd name="connsiteY7" fmla="*/ 604058 h 731838"/>
                <a:gd name="connsiteX8" fmla="*/ 193964 w 254924"/>
                <a:gd name="connsiteY8" fmla="*/ 659476 h 731838"/>
                <a:gd name="connsiteX9" fmla="*/ 160713 w 254924"/>
                <a:gd name="connsiteY9" fmla="*/ 676101 h 731838"/>
                <a:gd name="connsiteX10" fmla="*/ 133004 w 254924"/>
                <a:gd name="connsiteY10" fmla="*/ 731520 h 731838"/>
                <a:gd name="connsiteX11" fmla="*/ 94211 w 254924"/>
                <a:gd name="connsiteY11" fmla="*/ 698269 h 731838"/>
                <a:gd name="connsiteX12" fmla="*/ 49876 w 254924"/>
                <a:gd name="connsiteY12" fmla="*/ 687185 h 731838"/>
                <a:gd name="connsiteX13" fmla="*/ 0 w 254924"/>
                <a:gd name="connsiteY13" fmla="*/ 709352 h 731838"/>
                <a:gd name="connsiteX0" fmla="*/ 207472 w 273974"/>
                <a:gd name="connsiteY0" fmla="*/ 0 h 731838"/>
                <a:gd name="connsiteX1" fmla="*/ 224097 w 273974"/>
                <a:gd name="connsiteY1" fmla="*/ 133003 h 731838"/>
                <a:gd name="connsiteX2" fmla="*/ 251806 w 273974"/>
                <a:gd name="connsiteY2" fmla="*/ 232756 h 731838"/>
                <a:gd name="connsiteX3" fmla="*/ 224097 w 273974"/>
                <a:gd name="connsiteY3" fmla="*/ 315883 h 731838"/>
                <a:gd name="connsiteX4" fmla="*/ 251806 w 273974"/>
                <a:gd name="connsiteY4" fmla="*/ 415636 h 731838"/>
                <a:gd name="connsiteX5" fmla="*/ 251806 w 273974"/>
                <a:gd name="connsiteY5" fmla="*/ 443345 h 731838"/>
                <a:gd name="connsiteX6" fmla="*/ 273974 w 273974"/>
                <a:gd name="connsiteY6" fmla="*/ 482138 h 731838"/>
                <a:gd name="connsiteX7" fmla="*/ 251806 w 273974"/>
                <a:gd name="connsiteY7" fmla="*/ 604058 h 731838"/>
                <a:gd name="connsiteX8" fmla="*/ 213014 w 273974"/>
                <a:gd name="connsiteY8" fmla="*/ 659476 h 731838"/>
                <a:gd name="connsiteX9" fmla="*/ 179763 w 273974"/>
                <a:gd name="connsiteY9" fmla="*/ 676101 h 731838"/>
                <a:gd name="connsiteX10" fmla="*/ 152054 w 273974"/>
                <a:gd name="connsiteY10" fmla="*/ 731520 h 731838"/>
                <a:gd name="connsiteX11" fmla="*/ 113261 w 273974"/>
                <a:gd name="connsiteY11" fmla="*/ 698269 h 731838"/>
                <a:gd name="connsiteX12" fmla="*/ 68926 w 273974"/>
                <a:gd name="connsiteY12" fmla="*/ 687185 h 731838"/>
                <a:gd name="connsiteX13" fmla="*/ 0 w 273974"/>
                <a:gd name="connsiteY13" fmla="*/ 728402 h 73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974" h="731838">
                  <a:moveTo>
                    <a:pt x="207472" y="0"/>
                  </a:moveTo>
                  <a:cubicBezTo>
                    <a:pt x="212090" y="47105"/>
                    <a:pt x="216708" y="94210"/>
                    <a:pt x="224097" y="133003"/>
                  </a:cubicBezTo>
                  <a:cubicBezTo>
                    <a:pt x="231486" y="171796"/>
                    <a:pt x="251806" y="202276"/>
                    <a:pt x="251806" y="232756"/>
                  </a:cubicBezTo>
                  <a:cubicBezTo>
                    <a:pt x="251806" y="263236"/>
                    <a:pt x="224097" y="285403"/>
                    <a:pt x="224097" y="315883"/>
                  </a:cubicBezTo>
                  <a:cubicBezTo>
                    <a:pt x="224097" y="346363"/>
                    <a:pt x="247188" y="394392"/>
                    <a:pt x="251806" y="415636"/>
                  </a:cubicBezTo>
                  <a:cubicBezTo>
                    <a:pt x="256424" y="436880"/>
                    <a:pt x="248111" y="432261"/>
                    <a:pt x="251806" y="443345"/>
                  </a:cubicBezTo>
                  <a:cubicBezTo>
                    <a:pt x="255501" y="454429"/>
                    <a:pt x="273974" y="455353"/>
                    <a:pt x="273974" y="482138"/>
                  </a:cubicBezTo>
                  <a:cubicBezTo>
                    <a:pt x="273974" y="508923"/>
                    <a:pt x="261966" y="574502"/>
                    <a:pt x="251806" y="604058"/>
                  </a:cubicBezTo>
                  <a:cubicBezTo>
                    <a:pt x="241646" y="633614"/>
                    <a:pt x="225021" y="647469"/>
                    <a:pt x="213014" y="659476"/>
                  </a:cubicBezTo>
                  <a:cubicBezTo>
                    <a:pt x="201007" y="671483"/>
                    <a:pt x="189923" y="664094"/>
                    <a:pt x="179763" y="676101"/>
                  </a:cubicBezTo>
                  <a:cubicBezTo>
                    <a:pt x="169603" y="688108"/>
                    <a:pt x="163138" y="727825"/>
                    <a:pt x="152054" y="731520"/>
                  </a:cubicBezTo>
                  <a:cubicBezTo>
                    <a:pt x="140970" y="735215"/>
                    <a:pt x="127116" y="705658"/>
                    <a:pt x="113261" y="698269"/>
                  </a:cubicBezTo>
                  <a:cubicBezTo>
                    <a:pt x="99406" y="690880"/>
                    <a:pt x="87803" y="682163"/>
                    <a:pt x="68926" y="687185"/>
                  </a:cubicBezTo>
                  <a:cubicBezTo>
                    <a:pt x="50049" y="692207"/>
                    <a:pt x="14778" y="713624"/>
                    <a:pt x="0" y="728402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3618806" y="4098114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26093" y="36892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Williamsburg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63179" y="3323863"/>
              <a:ext cx="53412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St. Louis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18879" y="3803721"/>
              <a:ext cx="77296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Oklahoma City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47666" y="4210553"/>
              <a:ext cx="6030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Little Rock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57119" y="4139738"/>
              <a:ext cx="69121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Albuquerque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10912" y="4497139"/>
              <a:ext cx="43152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Dallas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3836324" y="33324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266603" y="41346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68888" y="3977365"/>
              <a:ext cx="5084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Barstow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60376" y="4104667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115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98868" y="4299541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120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52058" y="4563165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1358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4409" y="3942981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677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70662" y="3539196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904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66001" y="3681460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449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00115" y="3939683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504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76866" y="3627305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498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654474" y="3343179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851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79336" y="3468629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878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502669" y="3807356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1012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44044" y="3899305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389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14849" y="4215750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319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812436" y="4386907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1340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64677" y="2999696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73593" y="3799527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16831" y="3808325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91323" y="3837401"/>
              <a:ext cx="354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26337" y="3905294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LR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14084" y="4639933"/>
              <a:ext cx="310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62802" y="4562370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SD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73930" y="4210187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627070" y="4047995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OK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522619" y="3113932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SL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5617403" y="3737893"/>
              <a:ext cx="2041025" cy="441098"/>
            </a:xfrm>
            <a:custGeom>
              <a:avLst/>
              <a:gdLst>
                <a:gd name="connsiteX0" fmla="*/ 2041025 w 2041025"/>
                <a:gd name="connsiteY0" fmla="*/ 61190 h 441098"/>
                <a:gd name="connsiteX1" fmla="*/ 1946702 w 2041025"/>
                <a:gd name="connsiteY1" fmla="*/ 929 h 441098"/>
                <a:gd name="connsiteX2" fmla="*/ 1857620 w 2041025"/>
                <a:gd name="connsiteY2" fmla="*/ 103111 h 441098"/>
                <a:gd name="connsiteX3" fmla="*/ 1799979 w 2041025"/>
                <a:gd name="connsiteY3" fmla="*/ 176473 h 441098"/>
                <a:gd name="connsiteX4" fmla="*/ 1739718 w 2041025"/>
                <a:gd name="connsiteY4" fmla="*/ 239354 h 441098"/>
                <a:gd name="connsiteX5" fmla="*/ 1572034 w 2041025"/>
                <a:gd name="connsiteY5" fmla="*/ 241974 h 441098"/>
                <a:gd name="connsiteX6" fmla="*/ 1448892 w 2041025"/>
                <a:gd name="connsiteY6" fmla="*/ 291755 h 441098"/>
                <a:gd name="connsiteX7" fmla="*/ 1351949 w 2041025"/>
                <a:gd name="connsiteY7" fmla="*/ 299615 h 441098"/>
                <a:gd name="connsiteX8" fmla="*/ 1197366 w 2041025"/>
                <a:gd name="connsiteY8" fmla="*/ 325816 h 441098"/>
                <a:gd name="connsiteX9" fmla="*/ 1142345 w 2041025"/>
                <a:gd name="connsiteY9" fmla="*/ 249834 h 441098"/>
                <a:gd name="connsiteX10" fmla="*/ 1124004 w 2041025"/>
                <a:gd name="connsiteY10" fmla="*/ 228874 h 441098"/>
                <a:gd name="connsiteX11" fmla="*/ 1050643 w 2041025"/>
                <a:gd name="connsiteY11" fmla="*/ 249834 h 441098"/>
                <a:gd name="connsiteX12" fmla="*/ 993002 w 2041025"/>
                <a:gd name="connsiteY12" fmla="*/ 262935 h 441098"/>
                <a:gd name="connsiteX13" fmla="*/ 875099 w 2041025"/>
                <a:gd name="connsiteY13" fmla="*/ 231494 h 441098"/>
                <a:gd name="connsiteX14" fmla="*/ 723136 w 2041025"/>
                <a:gd name="connsiteY14" fmla="*/ 210533 h 441098"/>
                <a:gd name="connsiteX15" fmla="*/ 563312 w 2041025"/>
                <a:gd name="connsiteY15" fmla="*/ 257694 h 441098"/>
                <a:gd name="connsiteX16" fmla="*/ 366808 w 2041025"/>
                <a:gd name="connsiteY16" fmla="*/ 323196 h 441098"/>
                <a:gd name="connsiteX17" fmla="*/ 256765 w 2041025"/>
                <a:gd name="connsiteY17" fmla="*/ 370357 h 441098"/>
                <a:gd name="connsiteX18" fmla="*/ 146723 w 2041025"/>
                <a:gd name="connsiteY18" fmla="*/ 409658 h 441098"/>
                <a:gd name="connsiteX19" fmla="*/ 0 w 2041025"/>
                <a:gd name="connsiteY19" fmla="*/ 441098 h 441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41025" h="441098">
                  <a:moveTo>
                    <a:pt x="2041025" y="61190"/>
                  </a:moveTo>
                  <a:cubicBezTo>
                    <a:pt x="2009147" y="27566"/>
                    <a:pt x="1977269" y="-6058"/>
                    <a:pt x="1946702" y="929"/>
                  </a:cubicBezTo>
                  <a:cubicBezTo>
                    <a:pt x="1916135" y="7916"/>
                    <a:pt x="1882074" y="73854"/>
                    <a:pt x="1857620" y="103111"/>
                  </a:cubicBezTo>
                  <a:cubicBezTo>
                    <a:pt x="1833166" y="132368"/>
                    <a:pt x="1819629" y="153766"/>
                    <a:pt x="1799979" y="176473"/>
                  </a:cubicBezTo>
                  <a:cubicBezTo>
                    <a:pt x="1780329" y="199180"/>
                    <a:pt x="1777709" y="228437"/>
                    <a:pt x="1739718" y="239354"/>
                  </a:cubicBezTo>
                  <a:cubicBezTo>
                    <a:pt x="1701727" y="250271"/>
                    <a:pt x="1620505" y="233241"/>
                    <a:pt x="1572034" y="241974"/>
                  </a:cubicBezTo>
                  <a:cubicBezTo>
                    <a:pt x="1523563" y="250707"/>
                    <a:pt x="1485573" y="282148"/>
                    <a:pt x="1448892" y="291755"/>
                  </a:cubicBezTo>
                  <a:cubicBezTo>
                    <a:pt x="1412211" y="301362"/>
                    <a:pt x="1393870" y="293938"/>
                    <a:pt x="1351949" y="299615"/>
                  </a:cubicBezTo>
                  <a:cubicBezTo>
                    <a:pt x="1310028" y="305292"/>
                    <a:pt x="1232300" y="334113"/>
                    <a:pt x="1197366" y="325816"/>
                  </a:cubicBezTo>
                  <a:cubicBezTo>
                    <a:pt x="1162432" y="317519"/>
                    <a:pt x="1154572" y="265991"/>
                    <a:pt x="1142345" y="249834"/>
                  </a:cubicBezTo>
                  <a:cubicBezTo>
                    <a:pt x="1130118" y="233677"/>
                    <a:pt x="1139288" y="228874"/>
                    <a:pt x="1124004" y="228874"/>
                  </a:cubicBezTo>
                  <a:cubicBezTo>
                    <a:pt x="1108720" y="228874"/>
                    <a:pt x="1072477" y="244157"/>
                    <a:pt x="1050643" y="249834"/>
                  </a:cubicBezTo>
                  <a:cubicBezTo>
                    <a:pt x="1028809" y="255511"/>
                    <a:pt x="1022259" y="265992"/>
                    <a:pt x="993002" y="262935"/>
                  </a:cubicBezTo>
                  <a:cubicBezTo>
                    <a:pt x="963745" y="259878"/>
                    <a:pt x="920077" y="240228"/>
                    <a:pt x="875099" y="231494"/>
                  </a:cubicBezTo>
                  <a:cubicBezTo>
                    <a:pt x="830121" y="222760"/>
                    <a:pt x="775100" y="206166"/>
                    <a:pt x="723136" y="210533"/>
                  </a:cubicBezTo>
                  <a:cubicBezTo>
                    <a:pt x="671172" y="214900"/>
                    <a:pt x="622700" y="238917"/>
                    <a:pt x="563312" y="257694"/>
                  </a:cubicBezTo>
                  <a:cubicBezTo>
                    <a:pt x="503924" y="276471"/>
                    <a:pt x="417899" y="304419"/>
                    <a:pt x="366808" y="323196"/>
                  </a:cubicBezTo>
                  <a:cubicBezTo>
                    <a:pt x="315717" y="341973"/>
                    <a:pt x="293446" y="355947"/>
                    <a:pt x="256765" y="370357"/>
                  </a:cubicBezTo>
                  <a:cubicBezTo>
                    <a:pt x="220084" y="384767"/>
                    <a:pt x="189517" y="397868"/>
                    <a:pt x="146723" y="409658"/>
                  </a:cubicBezTo>
                  <a:cubicBezTo>
                    <a:pt x="103929" y="421448"/>
                    <a:pt x="51964" y="431273"/>
                    <a:pt x="0" y="441098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886407" y="4063692"/>
              <a:ext cx="662874" cy="81239"/>
            </a:xfrm>
            <a:custGeom>
              <a:avLst/>
              <a:gdLst>
                <a:gd name="connsiteX0" fmla="*/ 662874 w 662874"/>
                <a:gd name="connsiteY0" fmla="*/ 81239 h 81239"/>
                <a:gd name="connsiteX1" fmla="*/ 537112 w 662874"/>
                <a:gd name="connsiteY1" fmla="*/ 20977 h 81239"/>
                <a:gd name="connsiteX2" fmla="*/ 434929 w 662874"/>
                <a:gd name="connsiteY2" fmla="*/ 17 h 81239"/>
                <a:gd name="connsiteX3" fmla="*/ 372048 w 662874"/>
                <a:gd name="connsiteY3" fmla="*/ 23597 h 81239"/>
                <a:gd name="connsiteX4" fmla="*/ 296066 w 662874"/>
                <a:gd name="connsiteY4" fmla="*/ 2637 h 81239"/>
                <a:gd name="connsiteX5" fmla="*/ 201744 w 662874"/>
                <a:gd name="connsiteY5" fmla="*/ 15737 h 81239"/>
                <a:gd name="connsiteX6" fmla="*/ 96942 w 662874"/>
                <a:gd name="connsiteY6" fmla="*/ 20977 h 81239"/>
                <a:gd name="connsiteX7" fmla="*/ 0 w 662874"/>
                <a:gd name="connsiteY7" fmla="*/ 13117 h 8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874" h="81239">
                  <a:moveTo>
                    <a:pt x="662874" y="81239"/>
                  </a:moveTo>
                  <a:cubicBezTo>
                    <a:pt x="618988" y="57876"/>
                    <a:pt x="575103" y="34514"/>
                    <a:pt x="537112" y="20977"/>
                  </a:cubicBezTo>
                  <a:cubicBezTo>
                    <a:pt x="499121" y="7440"/>
                    <a:pt x="462440" y="-420"/>
                    <a:pt x="434929" y="17"/>
                  </a:cubicBezTo>
                  <a:cubicBezTo>
                    <a:pt x="407418" y="454"/>
                    <a:pt x="395192" y="23160"/>
                    <a:pt x="372048" y="23597"/>
                  </a:cubicBezTo>
                  <a:cubicBezTo>
                    <a:pt x="348904" y="24034"/>
                    <a:pt x="324450" y="3947"/>
                    <a:pt x="296066" y="2637"/>
                  </a:cubicBezTo>
                  <a:cubicBezTo>
                    <a:pt x="267682" y="1327"/>
                    <a:pt x="234931" y="12680"/>
                    <a:pt x="201744" y="15737"/>
                  </a:cubicBezTo>
                  <a:cubicBezTo>
                    <a:pt x="168557" y="18794"/>
                    <a:pt x="130566" y="21414"/>
                    <a:pt x="96942" y="20977"/>
                  </a:cubicBezTo>
                  <a:cubicBezTo>
                    <a:pt x="63318" y="20540"/>
                    <a:pt x="31659" y="16828"/>
                    <a:pt x="0" y="13117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3716250" y="4063787"/>
              <a:ext cx="1117007" cy="90661"/>
            </a:xfrm>
            <a:custGeom>
              <a:avLst/>
              <a:gdLst>
                <a:gd name="connsiteX0" fmla="*/ 1117007 w 1117007"/>
                <a:gd name="connsiteY0" fmla="*/ 4360 h 90661"/>
                <a:gd name="connsiteX1" fmla="*/ 991710 w 1117007"/>
                <a:gd name="connsiteY1" fmla="*/ 4360 h 90661"/>
                <a:gd name="connsiteX2" fmla="*/ 866414 w 1117007"/>
                <a:gd name="connsiteY2" fmla="*/ 49680 h 90661"/>
                <a:gd name="connsiteX3" fmla="*/ 679801 w 1117007"/>
                <a:gd name="connsiteY3" fmla="*/ 49680 h 90661"/>
                <a:gd name="connsiteX4" fmla="*/ 525180 w 1117007"/>
                <a:gd name="connsiteY4" fmla="*/ 60344 h 90661"/>
                <a:gd name="connsiteX5" fmla="*/ 479860 w 1117007"/>
                <a:gd name="connsiteY5" fmla="*/ 47014 h 90661"/>
                <a:gd name="connsiteX6" fmla="*/ 365226 w 1117007"/>
                <a:gd name="connsiteY6" fmla="*/ 79005 h 90661"/>
                <a:gd name="connsiteX7" fmla="*/ 295913 w 1117007"/>
                <a:gd name="connsiteY7" fmla="*/ 65675 h 90661"/>
                <a:gd name="connsiteX8" fmla="*/ 229266 w 1117007"/>
                <a:gd name="connsiteY8" fmla="*/ 87003 h 90661"/>
                <a:gd name="connsiteX9" fmla="*/ 151955 w 1117007"/>
                <a:gd name="connsiteY9" fmla="*/ 89668 h 90661"/>
                <a:gd name="connsiteX10" fmla="*/ 0 w 1117007"/>
                <a:gd name="connsiteY10" fmla="*/ 76339 h 90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7007" h="90661">
                  <a:moveTo>
                    <a:pt x="1117007" y="4360"/>
                  </a:moveTo>
                  <a:cubicBezTo>
                    <a:pt x="1075241" y="583"/>
                    <a:pt x="1033475" y="-3193"/>
                    <a:pt x="991710" y="4360"/>
                  </a:cubicBezTo>
                  <a:cubicBezTo>
                    <a:pt x="949944" y="11913"/>
                    <a:pt x="918399" y="42127"/>
                    <a:pt x="866414" y="49680"/>
                  </a:cubicBezTo>
                  <a:cubicBezTo>
                    <a:pt x="814429" y="57233"/>
                    <a:pt x="736673" y="47903"/>
                    <a:pt x="679801" y="49680"/>
                  </a:cubicBezTo>
                  <a:cubicBezTo>
                    <a:pt x="622929" y="51457"/>
                    <a:pt x="558503" y="60788"/>
                    <a:pt x="525180" y="60344"/>
                  </a:cubicBezTo>
                  <a:cubicBezTo>
                    <a:pt x="491856" y="59900"/>
                    <a:pt x="506519" y="43904"/>
                    <a:pt x="479860" y="47014"/>
                  </a:cubicBezTo>
                  <a:cubicBezTo>
                    <a:pt x="453201" y="50124"/>
                    <a:pt x="395884" y="75895"/>
                    <a:pt x="365226" y="79005"/>
                  </a:cubicBezTo>
                  <a:cubicBezTo>
                    <a:pt x="334568" y="82115"/>
                    <a:pt x="318573" y="64342"/>
                    <a:pt x="295913" y="65675"/>
                  </a:cubicBezTo>
                  <a:cubicBezTo>
                    <a:pt x="273253" y="67008"/>
                    <a:pt x="253259" y="83004"/>
                    <a:pt x="229266" y="87003"/>
                  </a:cubicBezTo>
                  <a:cubicBezTo>
                    <a:pt x="205273" y="91002"/>
                    <a:pt x="190166" y="91445"/>
                    <a:pt x="151955" y="89668"/>
                  </a:cubicBezTo>
                  <a:cubicBezTo>
                    <a:pt x="113744" y="87891"/>
                    <a:pt x="56872" y="82115"/>
                    <a:pt x="0" y="7633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2372641" y="4068060"/>
              <a:ext cx="1226309" cy="127431"/>
            </a:xfrm>
            <a:custGeom>
              <a:avLst/>
              <a:gdLst>
                <a:gd name="connsiteX0" fmla="*/ 1226309 w 1226309"/>
                <a:gd name="connsiteY0" fmla="*/ 82730 h 127431"/>
                <a:gd name="connsiteX1" fmla="*/ 1133003 w 1226309"/>
                <a:gd name="connsiteY1" fmla="*/ 66734 h 127431"/>
                <a:gd name="connsiteX2" fmla="*/ 1106344 w 1226309"/>
                <a:gd name="connsiteY2" fmla="*/ 24080 h 127431"/>
                <a:gd name="connsiteX3" fmla="*/ 1007707 w 1226309"/>
                <a:gd name="connsiteY3" fmla="*/ 87 h 127431"/>
                <a:gd name="connsiteX4" fmla="*/ 949057 w 1226309"/>
                <a:gd name="connsiteY4" fmla="*/ 32078 h 127431"/>
                <a:gd name="connsiteX5" fmla="*/ 807765 w 1226309"/>
                <a:gd name="connsiteY5" fmla="*/ 101391 h 127431"/>
                <a:gd name="connsiteX6" fmla="*/ 621153 w 1226309"/>
                <a:gd name="connsiteY6" fmla="*/ 48073 h 127431"/>
                <a:gd name="connsiteX7" fmla="*/ 506519 w 1226309"/>
                <a:gd name="connsiteY7" fmla="*/ 50739 h 127431"/>
                <a:gd name="connsiteX8" fmla="*/ 458533 w 1226309"/>
                <a:gd name="connsiteY8" fmla="*/ 32078 h 127431"/>
                <a:gd name="connsiteX9" fmla="*/ 378557 w 1226309"/>
                <a:gd name="connsiteY9" fmla="*/ 56071 h 127431"/>
                <a:gd name="connsiteX10" fmla="*/ 306578 w 1226309"/>
                <a:gd name="connsiteY10" fmla="*/ 48073 h 127431"/>
                <a:gd name="connsiteX11" fmla="*/ 287916 w 1226309"/>
                <a:gd name="connsiteY11" fmla="*/ 117386 h 127431"/>
                <a:gd name="connsiteX12" fmla="*/ 242596 w 1226309"/>
                <a:gd name="connsiteY12" fmla="*/ 125384 h 127431"/>
                <a:gd name="connsiteX13" fmla="*/ 205274 w 1226309"/>
                <a:gd name="connsiteY13" fmla="*/ 101391 h 127431"/>
                <a:gd name="connsiteX14" fmla="*/ 77311 w 1226309"/>
                <a:gd name="connsiteY14" fmla="*/ 125384 h 127431"/>
                <a:gd name="connsiteX15" fmla="*/ 0 w 1226309"/>
                <a:gd name="connsiteY15" fmla="*/ 120052 h 12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26309" h="127431">
                  <a:moveTo>
                    <a:pt x="1226309" y="82730"/>
                  </a:moveTo>
                  <a:cubicBezTo>
                    <a:pt x="1189653" y="79619"/>
                    <a:pt x="1152997" y="76509"/>
                    <a:pt x="1133003" y="66734"/>
                  </a:cubicBezTo>
                  <a:cubicBezTo>
                    <a:pt x="1113009" y="56959"/>
                    <a:pt x="1127227" y="35188"/>
                    <a:pt x="1106344" y="24080"/>
                  </a:cubicBezTo>
                  <a:cubicBezTo>
                    <a:pt x="1085461" y="12972"/>
                    <a:pt x="1033921" y="-1246"/>
                    <a:pt x="1007707" y="87"/>
                  </a:cubicBezTo>
                  <a:cubicBezTo>
                    <a:pt x="981493" y="1420"/>
                    <a:pt x="982381" y="15194"/>
                    <a:pt x="949057" y="32078"/>
                  </a:cubicBezTo>
                  <a:cubicBezTo>
                    <a:pt x="915733" y="48962"/>
                    <a:pt x="862416" y="98725"/>
                    <a:pt x="807765" y="101391"/>
                  </a:cubicBezTo>
                  <a:cubicBezTo>
                    <a:pt x="753114" y="104057"/>
                    <a:pt x="671361" y="56515"/>
                    <a:pt x="621153" y="48073"/>
                  </a:cubicBezTo>
                  <a:cubicBezTo>
                    <a:pt x="570945" y="39631"/>
                    <a:pt x="533622" y="53405"/>
                    <a:pt x="506519" y="50739"/>
                  </a:cubicBezTo>
                  <a:cubicBezTo>
                    <a:pt x="479416" y="48073"/>
                    <a:pt x="479860" y="31189"/>
                    <a:pt x="458533" y="32078"/>
                  </a:cubicBezTo>
                  <a:cubicBezTo>
                    <a:pt x="437206" y="32967"/>
                    <a:pt x="403883" y="53405"/>
                    <a:pt x="378557" y="56071"/>
                  </a:cubicBezTo>
                  <a:cubicBezTo>
                    <a:pt x="353231" y="58737"/>
                    <a:pt x="321685" y="37854"/>
                    <a:pt x="306578" y="48073"/>
                  </a:cubicBezTo>
                  <a:cubicBezTo>
                    <a:pt x="291471" y="58292"/>
                    <a:pt x="298580" y="104501"/>
                    <a:pt x="287916" y="117386"/>
                  </a:cubicBezTo>
                  <a:cubicBezTo>
                    <a:pt x="277252" y="130271"/>
                    <a:pt x="256370" y="128050"/>
                    <a:pt x="242596" y="125384"/>
                  </a:cubicBezTo>
                  <a:cubicBezTo>
                    <a:pt x="228822" y="122718"/>
                    <a:pt x="232821" y="101391"/>
                    <a:pt x="205274" y="101391"/>
                  </a:cubicBezTo>
                  <a:cubicBezTo>
                    <a:pt x="177727" y="101391"/>
                    <a:pt x="111523" y="122274"/>
                    <a:pt x="77311" y="125384"/>
                  </a:cubicBezTo>
                  <a:cubicBezTo>
                    <a:pt x="43099" y="128494"/>
                    <a:pt x="21549" y="124273"/>
                    <a:pt x="0" y="120052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9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938254"/>
                <a:ext cx="7772400" cy="5187909"/>
              </a:xfrm>
            </p:spPr>
            <p:txBody>
              <a:bodyPr/>
              <a:lstStyle/>
              <a:p>
                <a:r>
                  <a:rPr lang="en-US" dirty="0"/>
                  <a:t>Math notation refresher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: cost of link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d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: lowest total cost to Los Angeles (ultimate destination) from location </a:t>
                </a:r>
                <a:r>
                  <a:rPr lang="en-US" i="1" dirty="0"/>
                  <a:t>s</a:t>
                </a:r>
                <a:r>
                  <a:rPr lang="en-US" dirty="0"/>
                  <a:t> (the current state) by going to destination </a:t>
                </a:r>
                <a:r>
                  <a:rPr lang="en-US" i="1" dirty="0"/>
                  <a:t>d</a:t>
                </a:r>
                <a:r>
                  <a:rPr lang="en-US" dirty="0"/>
                  <a:t> next</a:t>
                </a:r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: cost from Richmond to LA through Atlanta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: least cost from </a:t>
                </a:r>
                <a:r>
                  <a:rPr lang="en-US" i="1" dirty="0"/>
                  <a:t>s</a:t>
                </a:r>
                <a:r>
                  <a:rPr lang="en-US" dirty="0"/>
                  <a:t> to destination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Start in Williamsburg, </a:t>
                </a:r>
                <a:r>
                  <a:rPr lang="en-US" i="1" dirty="0"/>
                  <a:t>s</a:t>
                </a:r>
                <a:r>
                  <a:rPr lang="en-US" dirty="0"/>
                  <a:t> = ‘W’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What happens?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938254"/>
                <a:ext cx="7772400" cy="5187909"/>
              </a:xfrm>
              <a:blipFill>
                <a:blip r:embed="rId2"/>
                <a:stretch>
                  <a:fillRect l="-1725" t="-1645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5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8" y="1933183"/>
            <a:ext cx="8449056" cy="4901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“Forward” DP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88621"/>
            <a:ext cx="7772400" cy="4906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Recursive algorithm… in forward direction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recursionForward.py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34861" y="2386586"/>
            <a:ext cx="7305051" cy="1183372"/>
            <a:chOff x="1456906" y="2309949"/>
            <a:chExt cx="5166099" cy="1206769"/>
          </a:xfrm>
        </p:grpSpPr>
        <p:sp>
          <p:nvSpPr>
            <p:cNvPr id="6" name="Rectangle 5"/>
            <p:cNvSpPr/>
            <p:nvPr/>
          </p:nvSpPr>
          <p:spPr>
            <a:xfrm>
              <a:off x="3050089" y="3324054"/>
              <a:ext cx="366106" cy="1926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56906" y="2309949"/>
              <a:ext cx="335552" cy="2004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Elbow Connector 8"/>
            <p:cNvCxnSpPr>
              <a:stCxn id="6" idx="0"/>
              <a:endCxn id="7" idx="2"/>
            </p:cNvCxnSpPr>
            <p:nvPr/>
          </p:nvCxnSpPr>
          <p:spPr>
            <a:xfrm rot="16200000" flipV="1">
              <a:off x="2022107" y="2113019"/>
              <a:ext cx="813610" cy="16084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998616" y="2400640"/>
              <a:ext cx="3624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Recursion: the function calls itself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926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What’s Going 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7759"/>
          <a:stretch/>
        </p:blipFill>
        <p:spPr>
          <a:xfrm>
            <a:off x="1171269" y="2386685"/>
            <a:ext cx="1585733" cy="224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0213"/>
          <a:stretch/>
        </p:blipFill>
        <p:spPr>
          <a:xfrm>
            <a:off x="1134510" y="3046688"/>
            <a:ext cx="1420384" cy="2464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94273" y="295908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n-lt"/>
              </a:rPr>
              <a:t>f</a:t>
            </a:r>
            <a:r>
              <a:rPr lang="en-US" dirty="0">
                <a:latin typeface="+mn-lt"/>
              </a:rPr>
              <a:t>*(SD)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76633" y="23142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n-lt"/>
              </a:rPr>
              <a:t>f</a:t>
            </a:r>
            <a:r>
              <a:rPr lang="en-US" dirty="0">
                <a:latin typeface="+mn-lt"/>
              </a:rPr>
              <a:t>*(D)</a:t>
            </a:r>
          </a:p>
        </p:txBody>
      </p:sp>
      <p:sp>
        <p:nvSpPr>
          <p:cNvPr id="12" name="Down Arrow 11"/>
          <p:cNvSpPr/>
          <p:nvPr/>
        </p:nvSpPr>
        <p:spPr>
          <a:xfrm rot="10800000">
            <a:off x="3006011" y="2671116"/>
            <a:ext cx="238869" cy="337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2655570" y="2981378"/>
            <a:ext cx="238869" cy="337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511" y="2790086"/>
            <a:ext cx="2000250" cy="152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853" y="3817915"/>
            <a:ext cx="1895475" cy="1809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90400" y="580056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+mn-lt"/>
              </a:rPr>
              <a:t>f</a:t>
            </a:r>
            <a:r>
              <a:rPr lang="en-US" sz="1400" dirty="0">
                <a:latin typeface="+mn-lt"/>
              </a:rPr>
              <a:t>*(B)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/>
          <a:srcRect t="19543"/>
          <a:stretch/>
        </p:blipFill>
        <p:spPr>
          <a:xfrm>
            <a:off x="6094160" y="4295468"/>
            <a:ext cx="1019175" cy="19925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092476" y="421042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n-lt"/>
              </a:rPr>
              <a:t>f</a:t>
            </a:r>
            <a:r>
              <a:rPr lang="en-US" dirty="0">
                <a:latin typeface="+mn-lt"/>
              </a:rPr>
              <a:t>*(A)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18819" y="372203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n-lt"/>
              </a:rPr>
              <a:t>f</a:t>
            </a:r>
            <a:r>
              <a:rPr lang="en-US" dirty="0">
                <a:latin typeface="+mn-lt"/>
              </a:rPr>
              <a:t>*(DE)</a:t>
            </a:r>
          </a:p>
        </p:txBody>
      </p:sp>
      <p:sp>
        <p:nvSpPr>
          <p:cNvPr id="23" name="Down Arrow 22"/>
          <p:cNvSpPr/>
          <p:nvPr/>
        </p:nvSpPr>
        <p:spPr>
          <a:xfrm rot="16200000">
            <a:off x="6851469" y="3800393"/>
            <a:ext cx="238869" cy="243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3385" y="3850903"/>
            <a:ext cx="1057275" cy="1905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406629" y="34332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n-lt"/>
              </a:rPr>
              <a:t>f</a:t>
            </a:r>
            <a:r>
              <a:rPr lang="en-US" dirty="0">
                <a:latin typeface="+mn-lt"/>
              </a:rPr>
              <a:t>*(OK)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93607" y="269258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n-lt"/>
              </a:rPr>
              <a:t>f</a:t>
            </a:r>
            <a:r>
              <a:rPr lang="en-US" dirty="0">
                <a:latin typeface="+mn-lt"/>
              </a:rPr>
              <a:t>*(SL)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5441" y="4527936"/>
            <a:ext cx="1895475" cy="1809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5862" y="5103719"/>
            <a:ext cx="1057275" cy="1905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/>
          <a:srcRect t="19543"/>
          <a:stretch/>
        </p:blipFill>
        <p:spPr>
          <a:xfrm>
            <a:off x="1714152" y="5489776"/>
            <a:ext cx="1019175" cy="19925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1389" y="5927632"/>
            <a:ext cx="1095375" cy="18097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27545" y="5147302"/>
            <a:ext cx="1181100" cy="180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02325" y="1591121"/>
            <a:ext cx="4660112" cy="291257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endCxn id="6" idx="0"/>
          </p:cNvCxnSpPr>
          <p:nvPr/>
        </p:nvCxnSpPr>
        <p:spPr>
          <a:xfrm flipH="1">
            <a:off x="1964136" y="1876996"/>
            <a:ext cx="1151866" cy="509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2"/>
            <a:endCxn id="7" idx="0"/>
          </p:cNvCxnSpPr>
          <p:nvPr/>
        </p:nvCxnSpPr>
        <p:spPr>
          <a:xfrm flipH="1">
            <a:off x="1844702" y="2611164"/>
            <a:ext cx="119434" cy="435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44732" y="1947106"/>
            <a:ext cx="1326004" cy="276999"/>
          </a:xfrm>
          <a:prstGeom prst="rect">
            <a:avLst/>
          </a:prstGeom>
          <a:solidFill>
            <a:srgbClr val="F8F8F8">
              <a:alpha val="5411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f_star(net,′D</a:t>
            </a:r>
            <a:r>
              <a:rPr lang="en-US" sz="1200" dirty="0"/>
              <a:t>′</a:t>
            </a:r>
            <a:r>
              <a:rPr lang="en-US" sz="1200" dirty="0">
                <a:latin typeface="+mn-lt"/>
              </a:rPr>
              <a:t>,dest)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44732" y="2636400"/>
            <a:ext cx="1410964" cy="276999"/>
          </a:xfrm>
          <a:prstGeom prst="rect">
            <a:avLst/>
          </a:prstGeom>
          <a:solidFill>
            <a:srgbClr val="F8F8F8">
              <a:alpha val="5411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f_star(net,′SD</a:t>
            </a:r>
            <a:r>
              <a:rPr lang="en-US" sz="1200" dirty="0"/>
              <a:t>′</a:t>
            </a:r>
            <a:r>
              <a:rPr lang="en-US" sz="1200" dirty="0">
                <a:latin typeface="+mn-lt"/>
              </a:rPr>
              <a:t>,dest)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27982" y="3264522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f_star(net,′SD</a:t>
            </a:r>
            <a:r>
              <a:rPr lang="en-US" sz="1200" dirty="0"/>
              <a:t>′</a:t>
            </a:r>
            <a:r>
              <a:rPr lang="en-US" sz="1200" dirty="0">
                <a:latin typeface="+mn-lt"/>
              </a:rPr>
              <a:t>,dest) = 120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77712" y="3642867"/>
            <a:ext cx="1412566" cy="276999"/>
          </a:xfrm>
          <a:prstGeom prst="rect">
            <a:avLst/>
          </a:prstGeom>
          <a:solidFill>
            <a:srgbClr val="F8F8F8">
              <a:alpha val="5411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f_star(net,′LR</a:t>
            </a:r>
            <a:r>
              <a:rPr lang="en-US" sz="1200" dirty="0"/>
              <a:t>′</a:t>
            </a:r>
            <a:r>
              <a:rPr lang="en-US" sz="1200" dirty="0">
                <a:latin typeface="+mn-lt"/>
              </a:rPr>
              <a:t>,dest)</a:t>
            </a:r>
          </a:p>
        </p:txBody>
      </p:sp>
      <p:cxnSp>
        <p:nvCxnSpPr>
          <p:cNvPr id="45" name="Straight Arrow Connector 44"/>
          <p:cNvCxnSpPr>
            <a:stCxn id="5" idx="2"/>
            <a:endCxn id="27" idx="0"/>
          </p:cNvCxnSpPr>
          <p:nvPr/>
        </p:nvCxnSpPr>
        <p:spPr>
          <a:xfrm rot="5400000">
            <a:off x="2285001" y="2180556"/>
            <a:ext cx="2645558" cy="2049202"/>
          </a:xfrm>
          <a:prstGeom prst="bentConnector3">
            <a:avLst>
              <a:gd name="adj1" fmla="val 677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805109" y="1816107"/>
            <a:ext cx="532574" cy="770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244880" y="1816107"/>
            <a:ext cx="532574" cy="770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738639" y="1816107"/>
            <a:ext cx="532574" cy="770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>
            <a:endCxn id="28" idx="0"/>
          </p:cNvCxnSpPr>
          <p:nvPr/>
        </p:nvCxnSpPr>
        <p:spPr>
          <a:xfrm>
            <a:off x="2302024" y="4716024"/>
            <a:ext cx="2476" cy="387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03697" y="4691907"/>
            <a:ext cx="1436612" cy="276999"/>
          </a:xfrm>
          <a:prstGeom prst="rect">
            <a:avLst/>
          </a:prstGeom>
          <a:solidFill>
            <a:srgbClr val="F8F8F8">
              <a:alpha val="5411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f_star(net,′OK</a:t>
            </a:r>
            <a:r>
              <a:rPr lang="en-US" sz="1200" dirty="0"/>
              <a:t>′</a:t>
            </a:r>
            <a:r>
              <a:rPr lang="en-US" sz="1200" dirty="0">
                <a:latin typeface="+mn-lt"/>
              </a:rPr>
              <a:t>,dest)</a:t>
            </a:r>
          </a:p>
        </p:txBody>
      </p:sp>
      <p:cxnSp>
        <p:nvCxnSpPr>
          <p:cNvPr id="54" name="Straight Arrow Connector 53"/>
          <p:cNvCxnSpPr>
            <a:stCxn id="28" idx="2"/>
            <a:endCxn id="29" idx="0"/>
          </p:cNvCxnSpPr>
          <p:nvPr/>
        </p:nvCxnSpPr>
        <p:spPr>
          <a:xfrm flipH="1">
            <a:off x="2223740" y="5294219"/>
            <a:ext cx="80760" cy="195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0" idx="0"/>
          </p:cNvCxnSpPr>
          <p:nvPr/>
        </p:nvCxnSpPr>
        <p:spPr>
          <a:xfrm flipH="1">
            <a:off x="2119077" y="5712141"/>
            <a:ext cx="104662" cy="215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97027" y="5210865"/>
            <a:ext cx="1326004" cy="276999"/>
          </a:xfrm>
          <a:prstGeom prst="rect">
            <a:avLst/>
          </a:prstGeom>
          <a:solidFill>
            <a:srgbClr val="F8F8F8">
              <a:alpha val="5411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f_star(net,′A</a:t>
            </a:r>
            <a:r>
              <a:rPr lang="en-US" sz="1200" dirty="0"/>
              <a:t>′</a:t>
            </a:r>
            <a:r>
              <a:rPr lang="en-US" sz="1200" dirty="0">
                <a:latin typeface="+mn-lt"/>
              </a:rPr>
              <a:t>,dest)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37705" y="5651445"/>
            <a:ext cx="1317990" cy="276999"/>
          </a:xfrm>
          <a:prstGeom prst="rect">
            <a:avLst/>
          </a:prstGeom>
          <a:solidFill>
            <a:srgbClr val="F8F8F8">
              <a:alpha val="5411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f_star(net,′B</a:t>
            </a:r>
            <a:r>
              <a:rPr lang="en-US" sz="1200" dirty="0"/>
              <a:t>′</a:t>
            </a:r>
            <a:r>
              <a:rPr lang="en-US" sz="1200" dirty="0">
                <a:latin typeface="+mn-lt"/>
              </a:rPr>
              <a:t>,dest)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02385" y="6081384"/>
            <a:ext cx="1706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f_star(net,′B</a:t>
            </a:r>
            <a:r>
              <a:rPr lang="en-US" sz="1200" dirty="0"/>
              <a:t>′</a:t>
            </a:r>
            <a:r>
              <a:rPr lang="en-US" sz="1200" dirty="0">
                <a:latin typeface="+mn-lt"/>
              </a:rPr>
              <a:t>,dest) = 115</a:t>
            </a:r>
          </a:p>
        </p:txBody>
      </p:sp>
      <p:sp>
        <p:nvSpPr>
          <p:cNvPr id="63" name="Down Arrow 62"/>
          <p:cNvSpPr/>
          <p:nvPr/>
        </p:nvSpPr>
        <p:spPr>
          <a:xfrm rot="16200000">
            <a:off x="2803927" y="5833824"/>
            <a:ext cx="238869" cy="337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Arrow Connector 63"/>
          <p:cNvCxnSpPr>
            <a:endCxn id="31" idx="0"/>
          </p:cNvCxnSpPr>
          <p:nvPr/>
        </p:nvCxnSpPr>
        <p:spPr>
          <a:xfrm>
            <a:off x="3199565" y="4692040"/>
            <a:ext cx="1218530" cy="455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782360" y="5311406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n-lt"/>
              </a:rPr>
              <a:t>Already have </a:t>
            </a:r>
            <a:r>
              <a:rPr lang="en-US" sz="1100" i="1" dirty="0">
                <a:latin typeface="+mn-lt"/>
              </a:rPr>
              <a:t>f</a:t>
            </a:r>
            <a:r>
              <a:rPr lang="en-US" sz="1100" dirty="0">
                <a:latin typeface="+mn-lt"/>
              </a:rPr>
              <a:t>*(SD)</a:t>
            </a:r>
          </a:p>
        </p:txBody>
      </p:sp>
      <p:cxnSp>
        <p:nvCxnSpPr>
          <p:cNvPr id="68" name="Straight Arrow Connector 67"/>
          <p:cNvCxnSpPr>
            <a:endCxn id="15" idx="0"/>
          </p:cNvCxnSpPr>
          <p:nvPr/>
        </p:nvCxnSpPr>
        <p:spPr>
          <a:xfrm flipH="1">
            <a:off x="5901591" y="2937969"/>
            <a:ext cx="86295" cy="879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24" idx="0"/>
          </p:cNvCxnSpPr>
          <p:nvPr/>
        </p:nvCxnSpPr>
        <p:spPr>
          <a:xfrm>
            <a:off x="6654007" y="2942486"/>
            <a:ext cx="1938016" cy="908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59102" y="4117183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n-lt"/>
              </a:rPr>
              <a:t>Already have </a:t>
            </a:r>
            <a:r>
              <a:rPr lang="en-US" sz="1100" i="1" dirty="0">
                <a:latin typeface="+mn-lt"/>
              </a:rPr>
              <a:t>f</a:t>
            </a:r>
            <a:r>
              <a:rPr lang="en-US" sz="1100" dirty="0">
                <a:latin typeface="+mn-lt"/>
              </a:rPr>
              <a:t>*(B)</a:t>
            </a:r>
          </a:p>
        </p:txBody>
      </p:sp>
      <p:cxnSp>
        <p:nvCxnSpPr>
          <p:cNvPr id="75" name="Straight Arrow Connector 74"/>
          <p:cNvCxnSpPr>
            <a:endCxn id="19" idx="0"/>
          </p:cNvCxnSpPr>
          <p:nvPr/>
        </p:nvCxnSpPr>
        <p:spPr>
          <a:xfrm>
            <a:off x="6449075" y="4010387"/>
            <a:ext cx="154673" cy="285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939363" y="4176381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n-lt"/>
              </a:rPr>
              <a:t>Already have </a:t>
            </a:r>
            <a:r>
              <a:rPr lang="en-US" sz="1100" i="1" dirty="0">
                <a:latin typeface="+mn-lt"/>
              </a:rPr>
              <a:t>f</a:t>
            </a:r>
            <a:r>
              <a:rPr lang="en-US" sz="1100" dirty="0">
                <a:latin typeface="+mn-lt"/>
              </a:rPr>
              <a:t>*(A)</a:t>
            </a:r>
          </a:p>
        </p:txBody>
      </p:sp>
      <p:cxnSp>
        <p:nvCxnSpPr>
          <p:cNvPr id="79" name="Straight Arrow Connector 78"/>
          <p:cNvCxnSpPr>
            <a:endCxn id="14" idx="0"/>
          </p:cNvCxnSpPr>
          <p:nvPr/>
        </p:nvCxnSpPr>
        <p:spPr>
          <a:xfrm>
            <a:off x="6241455" y="1890381"/>
            <a:ext cx="183181" cy="899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653375" y="1115657"/>
            <a:ext cx="2135521" cy="400110"/>
          </a:xfrm>
          <a:prstGeom prst="rect">
            <a:avLst/>
          </a:prstGeom>
          <a:solidFill>
            <a:srgbClr val="F8F8F8">
              <a:alpha val="5411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f_star(net,′W</a:t>
            </a:r>
            <a:r>
              <a:rPr lang="en-US" sz="2000" dirty="0"/>
              <a:t>′</a:t>
            </a:r>
            <a:r>
              <a:rPr lang="en-US" sz="2000" dirty="0">
                <a:latin typeface="+mn-lt"/>
              </a:rPr>
              <a:t>,dest)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873449" y="1844167"/>
            <a:ext cx="82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n-lt"/>
              </a:rPr>
              <a:t>f</a:t>
            </a:r>
            <a:r>
              <a:rPr lang="en-US" dirty="0">
                <a:latin typeface="+mn-lt"/>
              </a:rPr>
              <a:t>(W,D)</a:t>
            </a:r>
          </a:p>
        </p:txBody>
      </p:sp>
      <p:sp>
        <p:nvSpPr>
          <p:cNvPr id="98" name="Down Arrow 97"/>
          <p:cNvSpPr/>
          <p:nvPr/>
        </p:nvSpPr>
        <p:spPr>
          <a:xfrm rot="10800000">
            <a:off x="3082039" y="2140474"/>
            <a:ext cx="238869" cy="2276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906925" y="5420031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+mn-lt"/>
              </a:rPr>
              <a:t>f</a:t>
            </a:r>
            <a:r>
              <a:rPr lang="en-US" sz="1400" dirty="0">
                <a:latin typeface="+mn-lt"/>
              </a:rPr>
              <a:t>*(A)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811599" y="5039187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+mn-lt"/>
              </a:rPr>
              <a:t>f</a:t>
            </a:r>
            <a:r>
              <a:rPr lang="en-US" sz="1400" dirty="0">
                <a:latin typeface="+mn-lt"/>
              </a:rPr>
              <a:t>*(OK)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435436" y="4707031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+mn-lt"/>
              </a:rPr>
              <a:t>f</a:t>
            </a:r>
            <a:r>
              <a:rPr lang="en-US" sz="1400" dirty="0">
                <a:latin typeface="+mn-lt"/>
              </a:rPr>
              <a:t>(LR,OK)</a:t>
            </a:r>
          </a:p>
        </p:txBody>
      </p:sp>
      <p:sp>
        <p:nvSpPr>
          <p:cNvPr id="109" name="Down Arrow 108"/>
          <p:cNvSpPr/>
          <p:nvPr/>
        </p:nvSpPr>
        <p:spPr>
          <a:xfrm rot="10800000">
            <a:off x="3137499" y="5721998"/>
            <a:ext cx="238869" cy="852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Down Arrow 109"/>
          <p:cNvSpPr/>
          <p:nvPr/>
        </p:nvSpPr>
        <p:spPr>
          <a:xfrm rot="10800000">
            <a:off x="3047139" y="5340326"/>
            <a:ext cx="238869" cy="852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Down Arrow 110"/>
          <p:cNvSpPr/>
          <p:nvPr/>
        </p:nvSpPr>
        <p:spPr>
          <a:xfrm rot="10800000">
            <a:off x="2827307" y="4982930"/>
            <a:ext cx="238869" cy="852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3932887" y="4651407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+mn-lt"/>
              </a:rPr>
              <a:t>f</a:t>
            </a:r>
            <a:r>
              <a:rPr lang="en-US" sz="1400" dirty="0">
                <a:latin typeface="+mn-lt"/>
              </a:rPr>
              <a:t>(LR,D)</a:t>
            </a:r>
          </a:p>
        </p:txBody>
      </p:sp>
      <p:sp>
        <p:nvSpPr>
          <p:cNvPr id="113" name="Down Arrow 112"/>
          <p:cNvSpPr/>
          <p:nvPr/>
        </p:nvSpPr>
        <p:spPr>
          <a:xfrm rot="10800000">
            <a:off x="4324758" y="4927306"/>
            <a:ext cx="238869" cy="852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205226" y="443210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+mn-lt"/>
              </a:rPr>
              <a:t>f</a:t>
            </a:r>
            <a:r>
              <a:rPr lang="en-US" sz="1400" dirty="0">
                <a:latin typeface="+mn-lt"/>
              </a:rPr>
              <a:t>*(LR)</a:t>
            </a:r>
          </a:p>
        </p:txBody>
      </p:sp>
      <p:sp>
        <p:nvSpPr>
          <p:cNvPr id="115" name="Down Arrow 114"/>
          <p:cNvSpPr/>
          <p:nvPr/>
        </p:nvSpPr>
        <p:spPr>
          <a:xfrm rot="16200000">
            <a:off x="3918753" y="4465370"/>
            <a:ext cx="238869" cy="337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4174348" y="1891817"/>
            <a:ext cx="952184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n-lt"/>
              </a:rPr>
              <a:t>f</a:t>
            </a:r>
            <a:r>
              <a:rPr lang="en-US" dirty="0">
                <a:latin typeface="+mn-lt"/>
              </a:rPr>
              <a:t>(W,LR)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30948" y="2985401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+mn-lt"/>
              </a:rPr>
              <a:t>f</a:t>
            </a:r>
            <a:r>
              <a:rPr lang="en-US" sz="1400" dirty="0">
                <a:latin typeface="+mn-lt"/>
              </a:rPr>
              <a:t>(SL,DE)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309200" y="307242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+mn-lt"/>
              </a:rPr>
              <a:t>f</a:t>
            </a:r>
            <a:r>
              <a:rPr lang="en-US" sz="1400" dirty="0">
                <a:latin typeface="+mn-lt"/>
              </a:rPr>
              <a:t>(SL,OK)</a:t>
            </a:r>
          </a:p>
        </p:txBody>
      </p:sp>
      <p:sp>
        <p:nvSpPr>
          <p:cNvPr id="121" name="Down Arrow 120"/>
          <p:cNvSpPr/>
          <p:nvPr/>
        </p:nvSpPr>
        <p:spPr>
          <a:xfrm rot="16200000">
            <a:off x="7448070" y="2738816"/>
            <a:ext cx="238869" cy="243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6232398" y="1867360"/>
            <a:ext cx="926536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n-lt"/>
              </a:rPr>
              <a:t>f</a:t>
            </a:r>
            <a:r>
              <a:rPr lang="en-US" dirty="0">
                <a:latin typeface="+mn-lt"/>
              </a:rPr>
              <a:t>(W,SL)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669687" y="18415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n-lt"/>
              </a:rPr>
              <a:t>f</a:t>
            </a:r>
            <a:r>
              <a:rPr lang="en-US" dirty="0">
                <a:latin typeface="+mn-lt"/>
              </a:rPr>
              <a:t>*(W)</a:t>
            </a:r>
          </a:p>
        </p:txBody>
      </p:sp>
      <p:sp>
        <p:nvSpPr>
          <p:cNvPr id="124" name="Down Arrow 123"/>
          <p:cNvSpPr/>
          <p:nvPr/>
        </p:nvSpPr>
        <p:spPr>
          <a:xfrm rot="16200000">
            <a:off x="7424150" y="1887825"/>
            <a:ext cx="238869" cy="243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062100" y="3953079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+mn-lt"/>
              </a:rPr>
              <a:t>f</a:t>
            </a:r>
            <a:r>
              <a:rPr lang="en-US" sz="1100" dirty="0">
                <a:latin typeface="+mn-lt"/>
              </a:rPr>
              <a:t>(DE,B)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901590" y="3965798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+mn-lt"/>
              </a:rPr>
              <a:t>f</a:t>
            </a:r>
            <a:r>
              <a:rPr lang="en-US" sz="1100" dirty="0">
                <a:latin typeface="+mn-lt"/>
              </a:rPr>
              <a:t>(DE,A)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330290" y="4032527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+mn-lt"/>
              </a:rPr>
              <a:t>f</a:t>
            </a:r>
            <a:r>
              <a:rPr lang="en-US" sz="1100" dirty="0">
                <a:latin typeface="+mn-lt"/>
              </a:rPr>
              <a:t>(OK,A)</a:t>
            </a:r>
          </a:p>
        </p:txBody>
      </p:sp>
    </p:spTree>
    <p:extLst>
      <p:ext uri="{BB962C8B-B14F-4D97-AF65-F5344CB8AC3E}">
        <p14:creationId xmlns:p14="http://schemas.microsoft.com/office/powerpoint/2010/main" val="69105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7" grpId="0"/>
      <p:bldP spid="21" grpId="0"/>
      <p:bldP spid="22" grpId="0"/>
      <p:bldP spid="23" grpId="0" animBg="1"/>
      <p:bldP spid="25" grpId="0"/>
      <p:bldP spid="26" grpId="0"/>
      <p:bldP spid="40" grpId="0" animBg="1"/>
      <p:bldP spid="41" grpId="0" animBg="1"/>
      <p:bldP spid="43" grpId="0"/>
      <p:bldP spid="44" grpId="0" animBg="1"/>
      <p:bldP spid="53" grpId="0" animBg="1"/>
      <p:bldP spid="60" grpId="0" animBg="1"/>
      <p:bldP spid="61" grpId="0" animBg="1"/>
      <p:bldP spid="62" grpId="0"/>
      <p:bldP spid="63" grpId="0" animBg="1"/>
      <p:bldP spid="67" grpId="0"/>
      <p:bldP spid="74" grpId="0"/>
      <p:bldP spid="78" grpId="0"/>
      <p:bldP spid="89" grpId="0"/>
      <p:bldP spid="98" grpId="0" animBg="1"/>
      <p:bldP spid="101" grpId="0"/>
      <p:bldP spid="102" grpId="0"/>
      <p:bldP spid="103" grpId="0"/>
      <p:bldP spid="109" grpId="0" animBg="1"/>
      <p:bldP spid="110" grpId="0" animBg="1"/>
      <p:bldP spid="111" grpId="0" animBg="1"/>
      <p:bldP spid="112" grpId="0"/>
      <p:bldP spid="113" grpId="0" animBg="1"/>
      <p:bldP spid="114" grpId="0"/>
      <p:bldP spid="115" grpId="0" animBg="1"/>
      <p:bldP spid="116" grpId="0" animBg="1"/>
      <p:bldP spid="119" grpId="0"/>
      <p:bldP spid="120" grpId="0"/>
      <p:bldP spid="121" grpId="0" animBg="1"/>
      <p:bldP spid="122" grpId="0" animBg="1"/>
      <p:bldP spid="123" grpId="0"/>
      <p:bldP spid="124" grpId="0" animBg="1"/>
      <p:bldP spid="126" grpId="0"/>
      <p:bldP spid="127" grpId="0"/>
      <p:bldP spid="1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 DP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7038"/>
            <a:ext cx="7772400" cy="4989126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Programming backwards recursion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Topological sort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Integrated/implicit topological sort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Recursion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Examples of recursive functions</a:t>
            </a:r>
          </a:p>
          <a:p>
            <a:r>
              <a:rPr lang="en-US" dirty="0"/>
              <a:t>Another approach for some problems</a:t>
            </a:r>
          </a:p>
          <a:p>
            <a:pPr lvl="1"/>
            <a:r>
              <a:rPr lang="en-US" dirty="0"/>
              <a:t>Solve by </a:t>
            </a:r>
            <a:r>
              <a:rPr lang="en-US" i="1" dirty="0"/>
              <a:t>state</a:t>
            </a:r>
            <a:r>
              <a:rPr lang="en-US" dirty="0"/>
              <a:t> and </a:t>
            </a:r>
            <a:r>
              <a:rPr lang="en-US" i="1" dirty="0"/>
              <a:t>stage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Knapsack solutions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DP solutions versus HA and enumeration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 DP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7038"/>
            <a:ext cx="7772400" cy="4989126"/>
          </a:xfrm>
        </p:spPr>
        <p:txBody>
          <a:bodyPr/>
          <a:lstStyle/>
          <a:p>
            <a:r>
              <a:rPr lang="en-US" dirty="0"/>
              <a:t>Programming backwards recursion</a:t>
            </a:r>
          </a:p>
          <a:p>
            <a:pPr lvl="1"/>
            <a:r>
              <a:rPr lang="en-US" dirty="0"/>
              <a:t>Topological sort</a:t>
            </a:r>
          </a:p>
          <a:p>
            <a:pPr lvl="1"/>
            <a:r>
              <a:rPr lang="en-US" dirty="0"/>
              <a:t>Integrated/implicit topological sort</a:t>
            </a:r>
          </a:p>
          <a:p>
            <a:pPr lvl="1"/>
            <a:r>
              <a:rPr lang="en-US" dirty="0"/>
              <a:t>Recursion </a:t>
            </a:r>
          </a:p>
          <a:p>
            <a:r>
              <a:rPr lang="en-US" dirty="0"/>
              <a:t>Examples of recursive functions</a:t>
            </a:r>
          </a:p>
          <a:p>
            <a:r>
              <a:rPr lang="en-US" dirty="0"/>
              <a:t>Another approach for some problems</a:t>
            </a:r>
          </a:p>
          <a:p>
            <a:pPr lvl="1"/>
            <a:r>
              <a:rPr lang="en-US" dirty="0"/>
              <a:t>Solve by </a:t>
            </a:r>
            <a:r>
              <a:rPr lang="en-US" i="1" dirty="0"/>
              <a:t>state</a:t>
            </a:r>
            <a:r>
              <a:rPr lang="en-US" dirty="0"/>
              <a:t> and </a:t>
            </a:r>
            <a:r>
              <a:rPr lang="en-US" i="1" dirty="0"/>
              <a:t>stage</a:t>
            </a:r>
          </a:p>
          <a:p>
            <a:r>
              <a:rPr lang="en-US" dirty="0"/>
              <a:t>Knapsack solutions</a:t>
            </a:r>
          </a:p>
          <a:p>
            <a:pPr lvl="1"/>
            <a:r>
              <a:rPr lang="en-US" dirty="0"/>
              <a:t>DP solutions versus HA and enumeration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0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Hillier and Lieberman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010484"/>
            <a:ext cx="7967207" cy="46783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World Health Council, Chpt. 10, pg. 434</a:t>
            </a:r>
          </a:p>
          <a:p>
            <a:pPr lvl="1">
              <a:spcBef>
                <a:spcPts val="0"/>
              </a:spcBef>
            </a:pPr>
            <a:r>
              <a:rPr lang="en-US" dirty="0"/>
              <a:t>Place 5 doctors in countries to cause the greatest increase in lifespan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3729" y="2383412"/>
            <a:ext cx="5183569" cy="24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872" y="4932526"/>
            <a:ext cx="2325624" cy="190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7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Hillier and Lieberman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/>
          <a:stretch/>
        </p:blipFill>
        <p:spPr>
          <a:xfrm>
            <a:off x="1677725" y="1219199"/>
            <a:ext cx="5359179" cy="545871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8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889" y="274638"/>
            <a:ext cx="7879743" cy="944562"/>
          </a:xfrm>
        </p:spPr>
        <p:txBody>
          <a:bodyPr/>
          <a:lstStyle/>
          <a:p>
            <a:r>
              <a:rPr lang="en-US" dirty="0"/>
              <a:t>Simplified World Health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38261"/>
            <a:ext cx="7772400" cy="500502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3 doctors, 3 countries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Analyze by </a:t>
            </a:r>
            <a:r>
              <a:rPr lang="en-US" i="1" dirty="0"/>
              <a:t>stage</a:t>
            </a:r>
            <a:r>
              <a:rPr lang="en-US" dirty="0"/>
              <a:t> (by country), state (# Drs remaining)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07067" y="26884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2288" y="26884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7509" y="26884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32731" y="268848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Finish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03963" y="2292228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Stage (Country)</a:t>
            </a:r>
          </a:p>
        </p:txBody>
      </p:sp>
      <p:sp>
        <p:nvSpPr>
          <p:cNvPr id="11" name="Oval 10"/>
          <p:cNvSpPr/>
          <p:nvPr/>
        </p:nvSpPr>
        <p:spPr>
          <a:xfrm>
            <a:off x="2575368" y="6138385"/>
            <a:ext cx="594360" cy="5920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789443" y="3118353"/>
            <a:ext cx="594360" cy="5920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232036" y="3116701"/>
            <a:ext cx="594360" cy="3612255"/>
            <a:chOff x="3773043" y="2488571"/>
            <a:chExt cx="594360" cy="3612255"/>
          </a:xfrm>
        </p:grpSpPr>
        <p:sp>
          <p:nvSpPr>
            <p:cNvPr id="12" name="Oval 11"/>
            <p:cNvSpPr/>
            <p:nvPr/>
          </p:nvSpPr>
          <p:spPr>
            <a:xfrm>
              <a:off x="3773043" y="5508771"/>
              <a:ext cx="594360" cy="5920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773043" y="4493468"/>
              <a:ext cx="594360" cy="5920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773043" y="3452828"/>
              <a:ext cx="594360" cy="5920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773043" y="2488571"/>
              <a:ext cx="594360" cy="5920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00267" y="3119417"/>
            <a:ext cx="594360" cy="3612255"/>
            <a:chOff x="5369715" y="2507189"/>
            <a:chExt cx="594360" cy="3612255"/>
          </a:xfrm>
        </p:grpSpPr>
        <p:sp>
          <p:nvSpPr>
            <p:cNvPr id="17" name="Oval 16"/>
            <p:cNvSpPr/>
            <p:nvPr/>
          </p:nvSpPr>
          <p:spPr>
            <a:xfrm>
              <a:off x="5369715" y="5527389"/>
              <a:ext cx="594360" cy="5920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369715" y="4512086"/>
              <a:ext cx="594360" cy="5920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5369715" y="3471446"/>
              <a:ext cx="594360" cy="5920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5369715" y="2507189"/>
              <a:ext cx="594360" cy="5920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24" name="Straight Arrow Connector 23"/>
          <p:cNvCxnSpPr>
            <a:stCxn id="20" idx="6"/>
            <a:endCxn id="13" idx="2"/>
          </p:cNvCxnSpPr>
          <p:nvPr/>
        </p:nvCxnSpPr>
        <p:spPr>
          <a:xfrm flipV="1">
            <a:off x="6494627" y="3414381"/>
            <a:ext cx="1294816" cy="1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6"/>
            <a:endCxn id="19" idx="2"/>
          </p:cNvCxnSpPr>
          <p:nvPr/>
        </p:nvCxnSpPr>
        <p:spPr>
          <a:xfrm flipV="1">
            <a:off x="4826396" y="4379702"/>
            <a:ext cx="1073871" cy="2053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6"/>
            <a:endCxn id="20" idx="2"/>
          </p:cNvCxnSpPr>
          <p:nvPr/>
        </p:nvCxnSpPr>
        <p:spPr>
          <a:xfrm>
            <a:off x="4826396" y="3412729"/>
            <a:ext cx="1073871" cy="2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6"/>
            <a:endCxn id="18" idx="2"/>
          </p:cNvCxnSpPr>
          <p:nvPr/>
        </p:nvCxnSpPr>
        <p:spPr>
          <a:xfrm flipV="1">
            <a:off x="4826396" y="5420342"/>
            <a:ext cx="1073871" cy="1012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6"/>
            <a:endCxn id="13" idx="2"/>
          </p:cNvCxnSpPr>
          <p:nvPr/>
        </p:nvCxnSpPr>
        <p:spPr>
          <a:xfrm flipV="1">
            <a:off x="6494627" y="3414381"/>
            <a:ext cx="1294816" cy="2005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6"/>
            <a:endCxn id="13" idx="2"/>
          </p:cNvCxnSpPr>
          <p:nvPr/>
        </p:nvCxnSpPr>
        <p:spPr>
          <a:xfrm flipV="1">
            <a:off x="6494627" y="3414381"/>
            <a:ext cx="1294816" cy="965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6"/>
            <a:endCxn id="12" idx="2"/>
          </p:cNvCxnSpPr>
          <p:nvPr/>
        </p:nvCxnSpPr>
        <p:spPr>
          <a:xfrm flipV="1">
            <a:off x="3169728" y="6432929"/>
            <a:ext cx="1062308" cy="1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6"/>
            <a:endCxn id="17" idx="2"/>
          </p:cNvCxnSpPr>
          <p:nvPr/>
        </p:nvCxnSpPr>
        <p:spPr>
          <a:xfrm>
            <a:off x="4826396" y="6432929"/>
            <a:ext cx="1073871" cy="2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7" idx="6"/>
            <a:endCxn id="13" idx="2"/>
          </p:cNvCxnSpPr>
          <p:nvPr/>
        </p:nvCxnSpPr>
        <p:spPr>
          <a:xfrm flipV="1">
            <a:off x="6494627" y="3414381"/>
            <a:ext cx="1294816" cy="3021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6"/>
            <a:endCxn id="18" idx="2"/>
          </p:cNvCxnSpPr>
          <p:nvPr/>
        </p:nvCxnSpPr>
        <p:spPr>
          <a:xfrm>
            <a:off x="4826396" y="5417626"/>
            <a:ext cx="1073871" cy="2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6"/>
            <a:endCxn id="19" idx="2"/>
          </p:cNvCxnSpPr>
          <p:nvPr/>
        </p:nvCxnSpPr>
        <p:spPr>
          <a:xfrm flipV="1">
            <a:off x="4826396" y="4379702"/>
            <a:ext cx="1073871" cy="1037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6"/>
            <a:endCxn id="20" idx="2"/>
          </p:cNvCxnSpPr>
          <p:nvPr/>
        </p:nvCxnSpPr>
        <p:spPr>
          <a:xfrm flipV="1">
            <a:off x="4826396" y="3415445"/>
            <a:ext cx="1073871" cy="2002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5" idx="6"/>
            <a:endCxn id="19" idx="2"/>
          </p:cNvCxnSpPr>
          <p:nvPr/>
        </p:nvCxnSpPr>
        <p:spPr>
          <a:xfrm>
            <a:off x="4826396" y="4376986"/>
            <a:ext cx="1073871" cy="2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5" idx="6"/>
            <a:endCxn id="20" idx="2"/>
          </p:cNvCxnSpPr>
          <p:nvPr/>
        </p:nvCxnSpPr>
        <p:spPr>
          <a:xfrm flipV="1">
            <a:off x="4826396" y="3415445"/>
            <a:ext cx="1073871" cy="961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2" idx="6"/>
            <a:endCxn id="20" idx="2"/>
          </p:cNvCxnSpPr>
          <p:nvPr/>
        </p:nvCxnSpPr>
        <p:spPr>
          <a:xfrm flipV="1">
            <a:off x="4826396" y="3415445"/>
            <a:ext cx="1073871" cy="30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928521" y="60969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00031" y="60969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928521" y="54915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45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996455" y="45748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70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39776" y="33909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90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14303" y="45686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45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00031" y="55548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24883" y="40657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112310" y="34006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50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73725" y="39392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70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710107" y="36442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75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524982" y="38049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80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094123" y="30896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11081" y="30999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0</a:t>
            </a:r>
          </a:p>
        </p:txBody>
      </p:sp>
      <p:cxnSp>
        <p:nvCxnSpPr>
          <p:cNvPr id="92" name="Straight Arrow Connector 91"/>
          <p:cNvCxnSpPr>
            <a:stCxn id="11" idx="6"/>
            <a:endCxn id="14" idx="2"/>
          </p:cNvCxnSpPr>
          <p:nvPr/>
        </p:nvCxnSpPr>
        <p:spPr>
          <a:xfrm flipV="1">
            <a:off x="3169728" y="5417626"/>
            <a:ext cx="1062308" cy="1016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1" idx="6"/>
            <a:endCxn id="15" idx="2"/>
          </p:cNvCxnSpPr>
          <p:nvPr/>
        </p:nvCxnSpPr>
        <p:spPr>
          <a:xfrm flipV="1">
            <a:off x="3169728" y="4376986"/>
            <a:ext cx="1062308" cy="2057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1" idx="6"/>
            <a:endCxn id="16" idx="2"/>
          </p:cNvCxnSpPr>
          <p:nvPr/>
        </p:nvCxnSpPr>
        <p:spPr>
          <a:xfrm flipV="1">
            <a:off x="3169728" y="3412729"/>
            <a:ext cx="1062308" cy="3021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389689" y="37010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45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82878" y="43152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301327" y="33823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566784" y="51185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98975" y="2369489"/>
            <a:ext cx="5787411" cy="688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011827" y="3572487"/>
            <a:ext cx="738664" cy="23365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State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(number Drs remaining)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51871" y="3218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51871" y="52238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51871" y="62266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751871" y="42210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61803" y="3116701"/>
            <a:ext cx="1245926" cy="3490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 DP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7038"/>
            <a:ext cx="7772400" cy="4989126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Programming backwards recursion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Topological sort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Integrated/implicit topological sort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Recursion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Another approach for some problems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Solve by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state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and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stage</a:t>
            </a:r>
          </a:p>
          <a:p>
            <a:r>
              <a:rPr lang="en-US" dirty="0"/>
              <a:t>Knapsack solutions</a:t>
            </a:r>
          </a:p>
          <a:p>
            <a:pPr lvl="1"/>
            <a:r>
              <a:rPr lang="en-US" dirty="0"/>
              <a:t>DP solutions versus HA and enumeration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Examples of recursive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DP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4805466"/>
                <a:ext cx="7772400" cy="1861020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𝑟𝑎𝑛𝑔𝑒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𝑛𝑢𝑚𝑖𝑡𝑒𝑚𝑠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>):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𝑟𝑎𝑛𝑔𝑒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𝑣𝑜𝑙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b="0" i="1" dirty="0" smtClean="0">
                  <a:ea typeface="Cambria Math" panose="02040503050406030204" pitchFamily="18" charset="0"/>
                </a:endParaRPr>
              </a:p>
              <a:p>
                <a:pPr lvl="3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sz="1600" b="0" i="1" dirty="0" smtClean="0">
                  <a:ea typeface="Cambria Math" panose="02040503050406030204" pitchFamily="18" charset="0"/>
                </a:endParaRPr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b="0" i="1" dirty="0" smtClean="0">
                  <a:ea typeface="Cambria Math" panose="02040503050406030204" pitchFamily="18" charset="0"/>
                </a:endParaRPr>
              </a:p>
              <a:p>
                <a:pPr lvl="3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𝑣𝑜𝑙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𝑣𝑎𝑙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US" sz="1600" b="0" i="1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4805466"/>
                <a:ext cx="7772400" cy="1861020"/>
              </a:xfrm>
              <a:blipFill>
                <a:blip r:embed="rId2"/>
                <a:stretch>
                  <a:fillRect t="-3268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49180" b="56882"/>
          <a:stretch/>
        </p:blipFill>
        <p:spPr>
          <a:xfrm>
            <a:off x="922867" y="1219200"/>
            <a:ext cx="7810233" cy="358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7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DP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7037"/>
            <a:ext cx="7772400" cy="4488196"/>
          </a:xfrm>
        </p:spPr>
        <p:txBody>
          <a:bodyPr/>
          <a:lstStyle/>
          <a:p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j</a:t>
            </a:r>
            <a:r>
              <a:rPr lang="en-US" dirty="0"/>
              <a:t>) when item can’t be loaded</a:t>
            </a:r>
          </a:p>
          <a:p>
            <a:pPr lvl="1"/>
            <a:r>
              <a:rPr lang="en-US" dirty="0"/>
              <a:t>That is, </a:t>
            </a:r>
            <a:r>
              <a:rPr lang="en-US" i="1" dirty="0"/>
              <a:t>j</a:t>
            </a:r>
            <a:r>
              <a:rPr lang="en-US" dirty="0"/>
              <a:t> – </a:t>
            </a:r>
            <a:r>
              <a:rPr lang="en-US" i="1" dirty="0" err="1"/>
              <a:t>vol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&lt; 0</a:t>
            </a:r>
          </a:p>
          <a:p>
            <a:pPr lvl="1"/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j</a:t>
            </a:r>
            <a:r>
              <a:rPr lang="en-US" dirty="0"/>
              <a:t>)  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i</a:t>
            </a:r>
            <a:r>
              <a:rPr lang="en-US" dirty="0"/>
              <a:t>-1,</a:t>
            </a:r>
            <a:r>
              <a:rPr lang="en-US" i="1" dirty="0"/>
              <a:t>j</a:t>
            </a:r>
            <a:r>
              <a:rPr lang="en-US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704091" y="2948023"/>
            <a:ext cx="6352278" cy="3151326"/>
            <a:chOff x="2166315" y="3008314"/>
            <a:chExt cx="4826442" cy="239436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6315" y="3008314"/>
              <a:ext cx="4826442" cy="239436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033932" y="4945237"/>
              <a:ext cx="311346" cy="755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31129" y="4847919"/>
              <a:ext cx="310937" cy="755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Curved Connector 9"/>
            <p:cNvCxnSpPr/>
            <p:nvPr/>
          </p:nvCxnSpPr>
          <p:spPr>
            <a:xfrm rot="10800000" flipH="1" flipV="1">
              <a:off x="5028324" y="4885655"/>
              <a:ext cx="2805" cy="97318"/>
            </a:xfrm>
            <a:prstGeom prst="curvedConnector3">
              <a:avLst>
                <a:gd name="adj1" fmla="val -814973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15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DP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7037"/>
            <a:ext cx="7772400" cy="4488196"/>
          </a:xfrm>
        </p:spPr>
        <p:txBody>
          <a:bodyPr/>
          <a:lstStyle/>
          <a:p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j</a:t>
            </a:r>
            <a:r>
              <a:rPr lang="en-US" dirty="0"/>
              <a:t>) selects maximum of    </a:t>
            </a:r>
          </a:p>
          <a:p>
            <a:pPr lvl="1"/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i</a:t>
            </a:r>
            <a:r>
              <a:rPr lang="en-US" dirty="0"/>
              <a:t>-1,</a:t>
            </a:r>
            <a:r>
              <a:rPr lang="en-US" i="1" dirty="0"/>
              <a:t>j</a:t>
            </a:r>
            <a:r>
              <a:rPr lang="en-US" dirty="0"/>
              <a:t>) </a:t>
            </a:r>
          </a:p>
          <a:p>
            <a:pPr lvl="1"/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i</a:t>
            </a:r>
            <a:r>
              <a:rPr lang="en-US" dirty="0"/>
              <a:t>-1,</a:t>
            </a:r>
            <a:r>
              <a:rPr lang="en-US" i="1" dirty="0"/>
              <a:t>j – </a:t>
            </a:r>
            <a:r>
              <a:rPr lang="en-US" i="1" dirty="0" err="1" smtClean="0"/>
              <a:t>vol</a:t>
            </a:r>
            <a:r>
              <a:rPr lang="en-US" i="1" baseline="-25000" dirty="0" err="1" smtClean="0"/>
              <a:t>i</a:t>
            </a:r>
            <a:r>
              <a:rPr lang="en-US" dirty="0" smtClean="0"/>
              <a:t>) ) + </a:t>
            </a:r>
            <a:r>
              <a:rPr lang="en-US" i="1" dirty="0" err="1" smtClean="0"/>
              <a:t>val</a:t>
            </a:r>
            <a:r>
              <a:rPr lang="en-US" i="1" baseline="-25000" dirty="0" err="1" smtClean="0"/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856491" y="3100423"/>
            <a:ext cx="6352278" cy="3151326"/>
            <a:chOff x="2166315" y="3008314"/>
            <a:chExt cx="4826442" cy="239436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6315" y="3008314"/>
              <a:ext cx="4826442" cy="2394368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5705783" y="4838356"/>
              <a:ext cx="321058" cy="1108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02979" y="4741040"/>
              <a:ext cx="323862" cy="97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42870" y="4741040"/>
              <a:ext cx="330766" cy="973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Curved Connector 17"/>
            <p:cNvCxnSpPr>
              <a:stCxn id="16" idx="1"/>
              <a:endCxn id="14" idx="1"/>
            </p:cNvCxnSpPr>
            <p:nvPr/>
          </p:nvCxnSpPr>
          <p:spPr>
            <a:xfrm rot="10800000" flipH="1" flipV="1">
              <a:off x="5702978" y="4789698"/>
              <a:ext cx="2804" cy="104075"/>
            </a:xfrm>
            <a:prstGeom prst="curvedConnector3">
              <a:avLst>
                <a:gd name="adj1" fmla="val -6193444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17" idx="2"/>
              <a:endCxn id="14" idx="2"/>
            </p:cNvCxnSpPr>
            <p:nvPr/>
          </p:nvCxnSpPr>
          <p:spPr>
            <a:xfrm rot="16200000" flipH="1">
              <a:off x="5131866" y="4214743"/>
              <a:ext cx="110834" cy="1358059"/>
            </a:xfrm>
            <a:prstGeom prst="curvedConnector3">
              <a:avLst>
                <a:gd name="adj1" fmla="val 256712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08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DP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7037"/>
            <a:ext cx="7772400" cy="4488196"/>
          </a:xfrm>
        </p:spPr>
        <p:txBody>
          <a:bodyPr/>
          <a:lstStyle/>
          <a:p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dirty="0" err="1"/>
              <a:t>,</a:t>
            </a:r>
            <a:r>
              <a:rPr lang="en-US" i="1" dirty="0" err="1"/>
              <a:t>knapsack_cap</a:t>
            </a:r>
            <a:r>
              <a:rPr lang="en-US" dirty="0"/>
              <a:t>) selects maximum of    </a:t>
            </a:r>
          </a:p>
          <a:p>
            <a:pPr lvl="1"/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-1,</a:t>
            </a:r>
            <a:r>
              <a:rPr lang="en-US" i="1" dirty="0"/>
              <a:t>knapsack_cap</a:t>
            </a:r>
            <a:r>
              <a:rPr lang="en-US" dirty="0"/>
              <a:t>) </a:t>
            </a:r>
          </a:p>
          <a:p>
            <a:pPr lvl="1"/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-1,</a:t>
            </a:r>
            <a:r>
              <a:rPr lang="en-US" i="1" dirty="0"/>
              <a:t>knapsack_cap – </a:t>
            </a:r>
            <a:r>
              <a:rPr lang="en-US" i="1" dirty="0" err="1"/>
              <a:t>vol</a:t>
            </a:r>
            <a:r>
              <a:rPr lang="en-US" i="1" baseline="-25000" dirty="0" err="1"/>
              <a:t>n</a:t>
            </a:r>
            <a:r>
              <a:rPr lang="en-US" dirty="0"/>
              <a:t>) </a:t>
            </a:r>
            <a:r>
              <a:rPr lang="en-US" dirty="0" smtClean="0"/>
              <a:t> + </a:t>
            </a:r>
            <a:r>
              <a:rPr lang="en-US" i="1" dirty="0" err="1"/>
              <a:t>vol</a:t>
            </a:r>
            <a:r>
              <a:rPr lang="en-US" i="1" baseline="-25000" dirty="0" err="1"/>
              <a:t>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704091" y="2948023"/>
            <a:ext cx="6352278" cy="3151326"/>
            <a:chOff x="2166315" y="3008314"/>
            <a:chExt cx="4826442" cy="2394368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6315" y="3008314"/>
              <a:ext cx="4826442" cy="2394368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6392909" y="4945237"/>
              <a:ext cx="311346" cy="755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90104" y="4847919"/>
              <a:ext cx="310937" cy="755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94070" y="4847919"/>
              <a:ext cx="310937" cy="755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Curved Connector 21"/>
            <p:cNvCxnSpPr>
              <a:stCxn id="20" idx="1"/>
              <a:endCxn id="19" idx="1"/>
            </p:cNvCxnSpPr>
            <p:nvPr/>
          </p:nvCxnSpPr>
          <p:spPr>
            <a:xfrm rot="10800000" flipH="1" flipV="1">
              <a:off x="6390103" y="4885707"/>
              <a:ext cx="2805" cy="97318"/>
            </a:xfrm>
            <a:prstGeom prst="curvedConnector3">
              <a:avLst>
                <a:gd name="adj1" fmla="val -814973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21" idx="2"/>
              <a:endCxn id="19" idx="2"/>
            </p:cNvCxnSpPr>
            <p:nvPr/>
          </p:nvCxnSpPr>
          <p:spPr>
            <a:xfrm rot="16200000" flipH="1">
              <a:off x="5650401" y="4122631"/>
              <a:ext cx="97318" cy="1699043"/>
            </a:xfrm>
            <a:prstGeom prst="curvedConnector3">
              <a:avLst>
                <a:gd name="adj1" fmla="val 294549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937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DP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987636"/>
            <a:ext cx="7772400" cy="167884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err="1" smtClean="0"/>
              <a:t>nV</a:t>
            </a:r>
            <a:r>
              <a:rPr lang="en-US" dirty="0"/>
              <a:t>) running time</a:t>
            </a:r>
          </a:p>
          <a:p>
            <a:pPr lvl="1">
              <a:spcBef>
                <a:spcPts val="0"/>
              </a:spcBef>
            </a:pPr>
            <a:r>
              <a:rPr lang="en-US" i="1" dirty="0"/>
              <a:t>n</a:t>
            </a:r>
            <a:r>
              <a:rPr lang="en-US" dirty="0"/>
              <a:t> items</a:t>
            </a:r>
          </a:p>
          <a:p>
            <a:pPr lvl="1">
              <a:spcBef>
                <a:spcPts val="0"/>
              </a:spcBef>
            </a:pPr>
            <a:r>
              <a:rPr lang="en-US" dirty="0"/>
              <a:t>Volume </a:t>
            </a:r>
            <a:r>
              <a:rPr lang="en-US" i="1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49180" b="56882"/>
          <a:stretch/>
        </p:blipFill>
        <p:spPr>
          <a:xfrm>
            <a:off x="922867" y="1219200"/>
            <a:ext cx="7810233" cy="358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1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DP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7037"/>
            <a:ext cx="7772400" cy="4488196"/>
          </a:xfrm>
        </p:spPr>
        <p:txBody>
          <a:bodyPr/>
          <a:lstStyle/>
          <a:p>
            <a:r>
              <a:rPr lang="en-US" dirty="0"/>
              <a:t>A programming solution</a:t>
            </a:r>
          </a:p>
          <a:p>
            <a:pPr lvl="1"/>
            <a:r>
              <a:rPr lang="en-US" dirty="0"/>
              <a:t>Create a list of lists to replicate the matrix in the Excel solution</a:t>
            </a:r>
          </a:p>
          <a:p>
            <a:pPr lvl="1"/>
            <a:r>
              <a:rPr lang="en-US" dirty="0" smtClean="0"/>
              <a:t>Apply </a:t>
            </a:r>
            <a:r>
              <a:rPr lang="en-US" dirty="0"/>
              <a:t>the Excel method to populate the matrix</a:t>
            </a:r>
          </a:p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Obtains optimal solution</a:t>
            </a:r>
          </a:p>
          <a:p>
            <a:pPr lvl="1"/>
            <a:r>
              <a:rPr lang="en-US" dirty="0"/>
              <a:t>Consumes vast </a:t>
            </a:r>
            <a:r>
              <a:rPr lang="en-US" dirty="0" smtClean="0"/>
              <a:t>memory </a:t>
            </a:r>
            <a:r>
              <a:rPr lang="en-US" dirty="0"/>
              <a:t>for large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 DP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7038"/>
            <a:ext cx="7772400" cy="4989126"/>
          </a:xfrm>
        </p:spPr>
        <p:txBody>
          <a:bodyPr/>
          <a:lstStyle/>
          <a:p>
            <a:r>
              <a:rPr lang="en-US" dirty="0"/>
              <a:t>Programming backwards recursion</a:t>
            </a:r>
          </a:p>
          <a:p>
            <a:pPr lvl="1"/>
            <a:r>
              <a:rPr lang="en-US" dirty="0"/>
              <a:t>Topological sort</a:t>
            </a:r>
          </a:p>
          <a:p>
            <a:pPr lvl="1"/>
            <a:r>
              <a:rPr lang="en-US" dirty="0"/>
              <a:t>Integrated/implicit topological sort</a:t>
            </a:r>
          </a:p>
          <a:p>
            <a:pPr lvl="1"/>
            <a:r>
              <a:rPr lang="en-US" dirty="0"/>
              <a:t>Recursion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Examples of recursive functions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Another approach for some problems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Solve by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state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and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stage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Knapsack solutions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DP solutions versus HA and enumeration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DP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7037"/>
            <a:ext cx="7772400" cy="448819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Another programming solution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Rather than keep entire matrix in memory, just remember the last row…</a:t>
            </a:r>
          </a:p>
          <a:p>
            <a:pPr lvl="1">
              <a:spcBef>
                <a:spcPts val="0"/>
              </a:spcBef>
            </a:pPr>
            <a:r>
              <a:rPr lang="en-US" dirty="0"/>
              <a:t>Need to keep track of items in the knapsack</a:t>
            </a:r>
          </a:p>
          <a:p>
            <a:pPr>
              <a:spcBef>
                <a:spcPts val="0"/>
              </a:spcBef>
            </a:pPr>
            <a:r>
              <a:rPr lang="en-US" dirty="0"/>
              <a:t>Characteristics</a:t>
            </a:r>
          </a:p>
          <a:p>
            <a:pPr lvl="1">
              <a:spcBef>
                <a:spcPts val="0"/>
              </a:spcBef>
            </a:pPr>
            <a:r>
              <a:rPr lang="en-US" dirty="0"/>
              <a:t>Obtains optimal solution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Still takes considerable memory: about 3 GB for Problem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025718" y="5162202"/>
            <a:ext cx="5185674" cy="1087530"/>
            <a:chOff x="2258170" y="5078819"/>
            <a:chExt cx="3278381" cy="68753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78092"/>
            <a:stretch/>
          </p:blipFill>
          <p:spPr>
            <a:xfrm>
              <a:off x="2258170" y="5078819"/>
              <a:ext cx="3278381" cy="35987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82818"/>
            <a:stretch/>
          </p:blipFill>
          <p:spPr>
            <a:xfrm>
              <a:off x="2258170" y="5484111"/>
              <a:ext cx="3278381" cy="282244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4611757" y="6030548"/>
            <a:ext cx="620202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130" y="4548554"/>
            <a:ext cx="430530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6861" b="15435"/>
          <a:stretch/>
        </p:blipFill>
        <p:spPr>
          <a:xfrm>
            <a:off x="6738876" y="5117875"/>
            <a:ext cx="1321863" cy="77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9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DP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7037"/>
            <a:ext cx="7772400" cy="4488196"/>
          </a:xfrm>
        </p:spPr>
        <p:txBody>
          <a:bodyPr/>
          <a:lstStyle/>
          <a:p>
            <a:r>
              <a:rPr lang="en-US" dirty="0"/>
              <a:t>A even better programming solution</a:t>
            </a:r>
          </a:p>
          <a:p>
            <a:pPr lvl="1"/>
            <a:r>
              <a:rPr lang="en-US" dirty="0"/>
              <a:t>Recursive function</a:t>
            </a:r>
          </a:p>
          <a:p>
            <a:pPr lvl="1"/>
            <a:r>
              <a:rPr lang="en-US" dirty="0"/>
              <a:t>You don’t need to compute all the quantities in the Excel matrix</a:t>
            </a:r>
          </a:p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Obtains optimal solution</a:t>
            </a:r>
          </a:p>
          <a:p>
            <a:pPr lvl="1"/>
            <a:r>
              <a:rPr lang="en-US" dirty="0"/>
              <a:t>Possibly less memory requirements</a:t>
            </a:r>
          </a:p>
          <a:p>
            <a:pPr lvl="1"/>
            <a:r>
              <a:rPr lang="en-US" dirty="0"/>
              <a:t>Possible stack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DP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05232"/>
            <a:ext cx="7772400" cy="5020932"/>
          </a:xfrm>
        </p:spPr>
        <p:txBody>
          <a:bodyPr/>
          <a:lstStyle/>
          <a:p>
            <a:r>
              <a:rPr lang="en-US" dirty="0"/>
              <a:t>Even better solution: recursive function</a:t>
            </a:r>
          </a:p>
          <a:p>
            <a:pPr lvl="1"/>
            <a:r>
              <a:rPr lang="en-US" dirty="0"/>
              <a:t>Python function to compute optimal solution for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 err="1"/>
              <a:t>item_index</a:t>
            </a:r>
            <a:r>
              <a:rPr lang="en-US" dirty="0" err="1"/>
              <a:t>,</a:t>
            </a:r>
            <a:r>
              <a:rPr lang="en-US" i="1" dirty="0" err="1"/>
              <a:t>volume</a:t>
            </a:r>
            <a:r>
              <a:rPr lang="en-US" dirty="0"/>
              <a:t>) 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j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program, call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dirty="0" err="1"/>
              <a:t>,</a:t>
            </a:r>
            <a:r>
              <a:rPr lang="en-US" i="1" dirty="0" err="1"/>
              <a:t>knapsack_cap</a:t>
            </a:r>
            <a:r>
              <a:rPr lang="en-US" dirty="0"/>
              <a:t>)    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= number of items, consecutive indexing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959256" y="5104737"/>
            <a:ext cx="166977" cy="1351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999203" y="3691077"/>
            <a:ext cx="5898328" cy="2693098"/>
            <a:chOff x="1999203" y="3691077"/>
            <a:chExt cx="5898328" cy="269309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r="49180" b="56882"/>
            <a:stretch/>
          </p:blipFill>
          <p:spPr>
            <a:xfrm>
              <a:off x="1999203" y="3691077"/>
              <a:ext cx="5865076" cy="26930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498101" y="6134991"/>
              <a:ext cx="421419" cy="1351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/>
            <p:cNvCxnSpPr>
              <a:endCxn id="6" idx="3"/>
            </p:cNvCxnSpPr>
            <p:nvPr/>
          </p:nvCxnSpPr>
          <p:spPr>
            <a:xfrm flipH="1">
              <a:off x="6919520" y="5669841"/>
              <a:ext cx="978011" cy="5327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Algorithms versus 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4906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Optimal?</a:t>
            </a:r>
          </a:p>
          <a:p>
            <a:pPr lvl="1">
              <a:spcBef>
                <a:spcPts val="0"/>
              </a:spcBef>
            </a:pPr>
            <a:r>
              <a:rPr lang="en-US" dirty="0"/>
              <a:t>Enumeration</a:t>
            </a:r>
            <a:r>
              <a:rPr lang="en-US"/>
              <a:t>: yes</a:t>
            </a:r>
          </a:p>
          <a:p>
            <a:pPr lvl="1">
              <a:spcBef>
                <a:spcPts val="0"/>
              </a:spcBef>
            </a:pPr>
            <a:r>
              <a:rPr lang="en-US"/>
              <a:t>DP</a:t>
            </a:r>
            <a:r>
              <a:rPr lang="en-US" dirty="0"/>
              <a:t>: yes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Heuristic Algorithm: no</a:t>
            </a:r>
          </a:p>
          <a:p>
            <a:pPr>
              <a:spcBef>
                <a:spcPts val="0"/>
              </a:spcBef>
            </a:pPr>
            <a:r>
              <a:rPr lang="en-US" dirty="0"/>
              <a:t>Computation time: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Except for very small problems…</a:t>
            </a:r>
          </a:p>
          <a:p>
            <a:pPr lvl="1">
              <a:spcBef>
                <a:spcPts val="0"/>
              </a:spcBef>
            </a:pPr>
            <a:r>
              <a:rPr lang="en-US" dirty="0"/>
              <a:t>Enumeration &gt; DP &gt; Heuristic Algorithm</a:t>
            </a:r>
          </a:p>
          <a:p>
            <a:pPr lvl="1">
              <a:spcBef>
                <a:spcPts val="0"/>
              </a:spcBef>
            </a:pPr>
            <a:r>
              <a:rPr lang="en-US" dirty="0"/>
              <a:t>Heuristic Algorithm: negligible</a:t>
            </a:r>
          </a:p>
          <a:p>
            <a:pPr>
              <a:spcBef>
                <a:spcPts val="0"/>
              </a:spcBef>
            </a:pPr>
            <a:r>
              <a:rPr lang="en-US" dirty="0"/>
              <a:t>Heuristic algorithms gain advantage as problem size increases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3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 vs DP vs 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734050"/>
            <a:ext cx="7772400" cy="801688"/>
          </a:xfrm>
        </p:spPr>
        <p:txBody>
          <a:bodyPr/>
          <a:lstStyle/>
          <a:p>
            <a:r>
              <a:rPr lang="en-US" dirty="0"/>
              <a:t>AMD Ryzen 9 3.8GHz, 12-core CPU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198AA-FECD-4A43-8A8F-96137925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62" y="1447799"/>
            <a:ext cx="6451538" cy="431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 versus 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3657600" cy="4678363"/>
          </a:xfrm>
        </p:spPr>
        <p:txBody>
          <a:bodyPr/>
          <a:lstStyle/>
          <a:p>
            <a:r>
              <a:rPr lang="en-US" dirty="0"/>
              <a:t>From previous lecture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Problem 9</a:t>
            </a:r>
          </a:p>
          <a:p>
            <a:endParaRPr lang="en-US" dirty="0"/>
          </a:p>
          <a:p>
            <a:r>
              <a:rPr lang="en-US" dirty="0"/>
              <a:t>Enumeration much slower for P9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692" y="1123288"/>
            <a:ext cx="4579620" cy="27508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412" y="3874108"/>
            <a:ext cx="4586900" cy="275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9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Distance: Wmbg to 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3393106"/>
            <a:ext cx="8101413" cy="2733057"/>
          </a:xfrm>
        </p:spPr>
        <p:txBody>
          <a:bodyPr/>
          <a:lstStyle/>
          <a:p>
            <a:r>
              <a:rPr lang="en-US" dirty="0"/>
              <a:t>In what order can we make the computations?</a:t>
            </a:r>
          </a:p>
          <a:p>
            <a:pPr lvl="1"/>
            <a:r>
              <a:rPr lang="en-US" dirty="0"/>
              <a:t>Topological sort, linearization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37488" y="1068347"/>
            <a:ext cx="8107671" cy="2187600"/>
            <a:chOff x="914400" y="3042426"/>
            <a:chExt cx="8107671" cy="218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39894" r="10933" b="9726"/>
            <a:stretch/>
          </p:blipFill>
          <p:spPr>
            <a:xfrm>
              <a:off x="914400" y="3119215"/>
              <a:ext cx="8107671" cy="2110811"/>
            </a:xfrm>
            <a:prstGeom prst="rect">
              <a:avLst/>
            </a:prstGeom>
          </p:spPr>
        </p:pic>
        <p:sp>
          <p:nvSpPr>
            <p:cNvPr id="5" name="Freeform 4"/>
            <p:cNvSpPr/>
            <p:nvPr/>
          </p:nvSpPr>
          <p:spPr>
            <a:xfrm>
              <a:off x="5829993" y="3546764"/>
              <a:ext cx="1823258" cy="243840"/>
            </a:xfrm>
            <a:custGeom>
              <a:avLst/>
              <a:gdLst>
                <a:gd name="connsiteX0" fmla="*/ 1823258 w 1823258"/>
                <a:gd name="connsiteY0" fmla="*/ 243840 h 243840"/>
                <a:gd name="connsiteX1" fmla="*/ 1745672 w 1823258"/>
                <a:gd name="connsiteY1" fmla="*/ 188421 h 243840"/>
                <a:gd name="connsiteX2" fmla="*/ 1612669 w 1823258"/>
                <a:gd name="connsiteY2" fmla="*/ 110836 h 243840"/>
                <a:gd name="connsiteX3" fmla="*/ 1485207 w 1823258"/>
                <a:gd name="connsiteY3" fmla="*/ 88669 h 243840"/>
                <a:gd name="connsiteX4" fmla="*/ 1451956 w 1823258"/>
                <a:gd name="connsiteY4" fmla="*/ 138545 h 243840"/>
                <a:gd name="connsiteX5" fmla="*/ 1213658 w 1823258"/>
                <a:gd name="connsiteY5" fmla="*/ 138545 h 243840"/>
                <a:gd name="connsiteX6" fmla="*/ 1152698 w 1823258"/>
                <a:gd name="connsiteY6" fmla="*/ 38792 h 243840"/>
                <a:gd name="connsiteX7" fmla="*/ 781396 w 1823258"/>
                <a:gd name="connsiteY7" fmla="*/ 94211 h 243840"/>
                <a:gd name="connsiteX8" fmla="*/ 604058 w 1823258"/>
                <a:gd name="connsiteY8" fmla="*/ 60960 h 243840"/>
                <a:gd name="connsiteX9" fmla="*/ 260465 w 1823258"/>
                <a:gd name="connsiteY9" fmla="*/ 60960 h 243840"/>
                <a:gd name="connsiteX10" fmla="*/ 0 w 1823258"/>
                <a:gd name="connsiteY10" fmla="*/ 0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3258" h="243840">
                  <a:moveTo>
                    <a:pt x="1823258" y="243840"/>
                  </a:moveTo>
                  <a:cubicBezTo>
                    <a:pt x="1802014" y="227214"/>
                    <a:pt x="1780770" y="210588"/>
                    <a:pt x="1745672" y="188421"/>
                  </a:cubicBezTo>
                  <a:cubicBezTo>
                    <a:pt x="1710574" y="166254"/>
                    <a:pt x="1656080" y="127461"/>
                    <a:pt x="1612669" y="110836"/>
                  </a:cubicBezTo>
                  <a:cubicBezTo>
                    <a:pt x="1569258" y="94211"/>
                    <a:pt x="1511992" y="84051"/>
                    <a:pt x="1485207" y="88669"/>
                  </a:cubicBezTo>
                  <a:cubicBezTo>
                    <a:pt x="1458422" y="93287"/>
                    <a:pt x="1497214" y="130232"/>
                    <a:pt x="1451956" y="138545"/>
                  </a:cubicBezTo>
                  <a:cubicBezTo>
                    <a:pt x="1406698" y="146858"/>
                    <a:pt x="1263534" y="155170"/>
                    <a:pt x="1213658" y="138545"/>
                  </a:cubicBezTo>
                  <a:cubicBezTo>
                    <a:pt x="1163782" y="121920"/>
                    <a:pt x="1224742" y="46181"/>
                    <a:pt x="1152698" y="38792"/>
                  </a:cubicBezTo>
                  <a:cubicBezTo>
                    <a:pt x="1080654" y="31403"/>
                    <a:pt x="872836" y="90516"/>
                    <a:pt x="781396" y="94211"/>
                  </a:cubicBezTo>
                  <a:cubicBezTo>
                    <a:pt x="689956" y="97906"/>
                    <a:pt x="690880" y="66502"/>
                    <a:pt x="604058" y="60960"/>
                  </a:cubicBezTo>
                  <a:cubicBezTo>
                    <a:pt x="517236" y="55418"/>
                    <a:pt x="361141" y="71120"/>
                    <a:pt x="260465" y="60960"/>
                  </a:cubicBezTo>
                  <a:cubicBezTo>
                    <a:pt x="159789" y="50800"/>
                    <a:pt x="79894" y="25400"/>
                    <a:pt x="0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4965469" y="3743959"/>
              <a:ext cx="2693324" cy="828180"/>
            </a:xfrm>
            <a:custGeom>
              <a:avLst/>
              <a:gdLst>
                <a:gd name="connsiteX0" fmla="*/ 2693324 w 2693324"/>
                <a:gd name="connsiteY0" fmla="*/ 79896 h 828180"/>
                <a:gd name="connsiteX1" fmla="*/ 2576946 w 2693324"/>
                <a:gd name="connsiteY1" fmla="*/ 13394 h 828180"/>
                <a:gd name="connsiteX2" fmla="*/ 2477193 w 2693324"/>
                <a:gd name="connsiteY2" fmla="*/ 312652 h 828180"/>
                <a:gd name="connsiteX3" fmla="*/ 2155767 w 2693324"/>
                <a:gd name="connsiteY3" fmla="*/ 650703 h 828180"/>
                <a:gd name="connsiteX4" fmla="*/ 1939636 w 2693324"/>
                <a:gd name="connsiteY4" fmla="*/ 639619 h 828180"/>
                <a:gd name="connsiteX5" fmla="*/ 1657004 w 2693324"/>
                <a:gd name="connsiteY5" fmla="*/ 606368 h 828180"/>
                <a:gd name="connsiteX6" fmla="*/ 1324495 w 2693324"/>
                <a:gd name="connsiteY6" fmla="*/ 645161 h 828180"/>
                <a:gd name="connsiteX7" fmla="*/ 1091738 w 2693324"/>
                <a:gd name="connsiteY7" fmla="*/ 822499 h 828180"/>
                <a:gd name="connsiteX8" fmla="*/ 0 w 2693324"/>
                <a:gd name="connsiteY8" fmla="*/ 767081 h 82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3324" h="828180">
                  <a:moveTo>
                    <a:pt x="2693324" y="79896"/>
                  </a:moveTo>
                  <a:cubicBezTo>
                    <a:pt x="2653146" y="27248"/>
                    <a:pt x="2612968" y="-25399"/>
                    <a:pt x="2576946" y="13394"/>
                  </a:cubicBezTo>
                  <a:cubicBezTo>
                    <a:pt x="2540924" y="52187"/>
                    <a:pt x="2547389" y="206434"/>
                    <a:pt x="2477193" y="312652"/>
                  </a:cubicBezTo>
                  <a:cubicBezTo>
                    <a:pt x="2406996" y="418870"/>
                    <a:pt x="2245360" y="596209"/>
                    <a:pt x="2155767" y="650703"/>
                  </a:cubicBezTo>
                  <a:cubicBezTo>
                    <a:pt x="2066174" y="705197"/>
                    <a:pt x="2022763" y="647008"/>
                    <a:pt x="1939636" y="639619"/>
                  </a:cubicBezTo>
                  <a:cubicBezTo>
                    <a:pt x="1856509" y="632230"/>
                    <a:pt x="1759527" y="605444"/>
                    <a:pt x="1657004" y="606368"/>
                  </a:cubicBezTo>
                  <a:cubicBezTo>
                    <a:pt x="1554481" y="607292"/>
                    <a:pt x="1418706" y="609139"/>
                    <a:pt x="1324495" y="645161"/>
                  </a:cubicBezTo>
                  <a:cubicBezTo>
                    <a:pt x="1230284" y="681183"/>
                    <a:pt x="1312487" y="802179"/>
                    <a:pt x="1091738" y="822499"/>
                  </a:cubicBezTo>
                  <a:cubicBezTo>
                    <a:pt x="870989" y="842819"/>
                    <a:pt x="435494" y="804950"/>
                    <a:pt x="0" y="767081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733011" y="34925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829695" y="39785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874029" y="4447684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72145" y="4477415"/>
              <a:ext cx="2593571" cy="302540"/>
            </a:xfrm>
            <a:custGeom>
              <a:avLst/>
              <a:gdLst>
                <a:gd name="connsiteX0" fmla="*/ 2593571 w 2593571"/>
                <a:gd name="connsiteY0" fmla="*/ 11458 h 302540"/>
                <a:gd name="connsiteX1" fmla="*/ 2399608 w 2593571"/>
                <a:gd name="connsiteY1" fmla="*/ 89043 h 302540"/>
                <a:gd name="connsiteX2" fmla="*/ 2222270 w 2593571"/>
                <a:gd name="connsiteY2" fmla="*/ 66876 h 302540"/>
                <a:gd name="connsiteX3" fmla="*/ 2083724 w 2593571"/>
                <a:gd name="connsiteY3" fmla="*/ 105669 h 302540"/>
                <a:gd name="connsiteX4" fmla="*/ 1928553 w 2593571"/>
                <a:gd name="connsiteY4" fmla="*/ 183254 h 302540"/>
                <a:gd name="connsiteX5" fmla="*/ 1734590 w 2593571"/>
                <a:gd name="connsiteY5" fmla="*/ 288549 h 302540"/>
                <a:gd name="connsiteX6" fmla="*/ 1618211 w 2593571"/>
                <a:gd name="connsiteY6" fmla="*/ 299632 h 302540"/>
                <a:gd name="connsiteX7" fmla="*/ 1512917 w 2593571"/>
                <a:gd name="connsiteY7" fmla="*/ 271923 h 302540"/>
                <a:gd name="connsiteX8" fmla="*/ 1424248 w 2593571"/>
                <a:gd name="connsiteY8" fmla="*/ 183254 h 302540"/>
                <a:gd name="connsiteX9" fmla="*/ 1363288 w 2593571"/>
                <a:gd name="connsiteY9" fmla="*/ 122294 h 302540"/>
                <a:gd name="connsiteX10" fmla="*/ 1252451 w 2593571"/>
                <a:gd name="connsiteY10" fmla="*/ 105669 h 302540"/>
                <a:gd name="connsiteX11" fmla="*/ 1136073 w 2593571"/>
                <a:gd name="connsiteY11" fmla="*/ 105669 h 302540"/>
                <a:gd name="connsiteX12" fmla="*/ 991986 w 2593571"/>
                <a:gd name="connsiteY12" fmla="*/ 105669 h 302540"/>
                <a:gd name="connsiteX13" fmla="*/ 919942 w 2593571"/>
                <a:gd name="connsiteY13" fmla="*/ 144461 h 302540"/>
                <a:gd name="connsiteX14" fmla="*/ 831273 w 2593571"/>
                <a:gd name="connsiteY14" fmla="*/ 116752 h 302540"/>
                <a:gd name="connsiteX15" fmla="*/ 709353 w 2593571"/>
                <a:gd name="connsiteY15" fmla="*/ 22541 h 302540"/>
                <a:gd name="connsiteX16" fmla="*/ 543099 w 2593571"/>
                <a:gd name="connsiteY16" fmla="*/ 374 h 302540"/>
                <a:gd name="connsiteX17" fmla="*/ 404553 w 2593571"/>
                <a:gd name="connsiteY17" fmla="*/ 33625 h 302540"/>
                <a:gd name="connsiteX18" fmla="*/ 232757 w 2593571"/>
                <a:gd name="connsiteY18" fmla="*/ 28083 h 302540"/>
                <a:gd name="connsiteX19" fmla="*/ 0 w 2593571"/>
                <a:gd name="connsiteY19" fmla="*/ 39167 h 30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93571" h="302540">
                  <a:moveTo>
                    <a:pt x="2593571" y="11458"/>
                  </a:moveTo>
                  <a:cubicBezTo>
                    <a:pt x="2527531" y="45632"/>
                    <a:pt x="2461491" y="79807"/>
                    <a:pt x="2399608" y="89043"/>
                  </a:cubicBezTo>
                  <a:cubicBezTo>
                    <a:pt x="2337725" y="98279"/>
                    <a:pt x="2274917" y="64105"/>
                    <a:pt x="2222270" y="66876"/>
                  </a:cubicBezTo>
                  <a:cubicBezTo>
                    <a:pt x="2169623" y="69647"/>
                    <a:pt x="2132677" y="86273"/>
                    <a:pt x="2083724" y="105669"/>
                  </a:cubicBezTo>
                  <a:cubicBezTo>
                    <a:pt x="2034771" y="125065"/>
                    <a:pt x="1986742" y="152774"/>
                    <a:pt x="1928553" y="183254"/>
                  </a:cubicBezTo>
                  <a:cubicBezTo>
                    <a:pt x="1870364" y="213734"/>
                    <a:pt x="1786314" y="269153"/>
                    <a:pt x="1734590" y="288549"/>
                  </a:cubicBezTo>
                  <a:cubicBezTo>
                    <a:pt x="1682866" y="307945"/>
                    <a:pt x="1655156" y="302403"/>
                    <a:pt x="1618211" y="299632"/>
                  </a:cubicBezTo>
                  <a:cubicBezTo>
                    <a:pt x="1581265" y="296861"/>
                    <a:pt x="1545244" y="291319"/>
                    <a:pt x="1512917" y="271923"/>
                  </a:cubicBezTo>
                  <a:cubicBezTo>
                    <a:pt x="1480590" y="252527"/>
                    <a:pt x="1424248" y="183254"/>
                    <a:pt x="1424248" y="183254"/>
                  </a:cubicBezTo>
                  <a:cubicBezTo>
                    <a:pt x="1399310" y="158316"/>
                    <a:pt x="1391921" y="135225"/>
                    <a:pt x="1363288" y="122294"/>
                  </a:cubicBezTo>
                  <a:cubicBezTo>
                    <a:pt x="1334655" y="109363"/>
                    <a:pt x="1290320" y="108440"/>
                    <a:pt x="1252451" y="105669"/>
                  </a:cubicBezTo>
                  <a:cubicBezTo>
                    <a:pt x="1214582" y="102898"/>
                    <a:pt x="1136073" y="105669"/>
                    <a:pt x="1136073" y="105669"/>
                  </a:cubicBezTo>
                  <a:cubicBezTo>
                    <a:pt x="1092662" y="105669"/>
                    <a:pt x="1028008" y="99204"/>
                    <a:pt x="991986" y="105669"/>
                  </a:cubicBezTo>
                  <a:cubicBezTo>
                    <a:pt x="955964" y="112134"/>
                    <a:pt x="946727" y="142614"/>
                    <a:pt x="919942" y="144461"/>
                  </a:cubicBezTo>
                  <a:cubicBezTo>
                    <a:pt x="893157" y="146308"/>
                    <a:pt x="866371" y="137072"/>
                    <a:pt x="831273" y="116752"/>
                  </a:cubicBezTo>
                  <a:cubicBezTo>
                    <a:pt x="796175" y="96432"/>
                    <a:pt x="757382" y="41937"/>
                    <a:pt x="709353" y="22541"/>
                  </a:cubicBezTo>
                  <a:cubicBezTo>
                    <a:pt x="661324" y="3145"/>
                    <a:pt x="593899" y="-1473"/>
                    <a:pt x="543099" y="374"/>
                  </a:cubicBezTo>
                  <a:cubicBezTo>
                    <a:pt x="492299" y="2221"/>
                    <a:pt x="456277" y="29007"/>
                    <a:pt x="404553" y="33625"/>
                  </a:cubicBezTo>
                  <a:cubicBezTo>
                    <a:pt x="352829" y="38243"/>
                    <a:pt x="300182" y="27159"/>
                    <a:pt x="232757" y="28083"/>
                  </a:cubicBezTo>
                  <a:cubicBezTo>
                    <a:pt x="165332" y="29007"/>
                    <a:pt x="82666" y="34087"/>
                    <a:pt x="0" y="39167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175163" y="446196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111433" y="4311535"/>
              <a:ext cx="135428" cy="169718"/>
            </a:xfrm>
            <a:custGeom>
              <a:avLst/>
              <a:gdLst>
                <a:gd name="connsiteX0" fmla="*/ 116378 w 116378"/>
                <a:gd name="connsiteY0" fmla="*/ 116378 h 116378"/>
                <a:gd name="connsiteX1" fmla="*/ 66502 w 116378"/>
                <a:gd name="connsiteY1" fmla="*/ 38792 h 116378"/>
                <a:gd name="connsiteX2" fmla="*/ 0 w 116378"/>
                <a:gd name="connsiteY2" fmla="*/ 0 h 116378"/>
                <a:gd name="connsiteX0" fmla="*/ 135428 w 135428"/>
                <a:gd name="connsiteY0" fmla="*/ 169718 h 169718"/>
                <a:gd name="connsiteX1" fmla="*/ 66502 w 135428"/>
                <a:gd name="connsiteY1" fmla="*/ 38792 h 169718"/>
                <a:gd name="connsiteX2" fmla="*/ 0 w 135428"/>
                <a:gd name="connsiteY2" fmla="*/ 0 h 16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428" h="169718">
                  <a:moveTo>
                    <a:pt x="135428" y="169718"/>
                  </a:moveTo>
                  <a:cubicBezTo>
                    <a:pt x="120188" y="140623"/>
                    <a:pt x="85898" y="58188"/>
                    <a:pt x="66502" y="38792"/>
                  </a:cubicBezTo>
                  <a:cubicBezTo>
                    <a:pt x="47106" y="19396"/>
                    <a:pt x="23553" y="9698"/>
                    <a:pt x="0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16975" y="4150822"/>
              <a:ext cx="171796" cy="150486"/>
            </a:xfrm>
            <a:custGeom>
              <a:avLst/>
              <a:gdLst>
                <a:gd name="connsiteX0" fmla="*/ 171796 w 171796"/>
                <a:gd name="connsiteY0" fmla="*/ 0 h 150486"/>
                <a:gd name="connsiteX1" fmla="*/ 116378 w 171796"/>
                <a:gd name="connsiteY1" fmla="*/ 77585 h 150486"/>
                <a:gd name="connsiteX2" fmla="*/ 99752 w 171796"/>
                <a:gd name="connsiteY2" fmla="*/ 144087 h 150486"/>
                <a:gd name="connsiteX3" fmla="*/ 0 w 171796"/>
                <a:gd name="connsiteY3" fmla="*/ 144087 h 15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796" h="150486">
                  <a:moveTo>
                    <a:pt x="171796" y="0"/>
                  </a:moveTo>
                  <a:cubicBezTo>
                    <a:pt x="150090" y="26785"/>
                    <a:pt x="128385" y="53571"/>
                    <a:pt x="116378" y="77585"/>
                  </a:cubicBezTo>
                  <a:cubicBezTo>
                    <a:pt x="104371" y="101599"/>
                    <a:pt x="119148" y="133003"/>
                    <a:pt x="99752" y="144087"/>
                  </a:cubicBezTo>
                  <a:cubicBezTo>
                    <a:pt x="80356" y="155171"/>
                    <a:pt x="40178" y="149629"/>
                    <a:pt x="0" y="144087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926676" y="3568931"/>
              <a:ext cx="825731" cy="447077"/>
            </a:xfrm>
            <a:custGeom>
              <a:avLst/>
              <a:gdLst>
                <a:gd name="connsiteX0" fmla="*/ 825731 w 825731"/>
                <a:gd name="connsiteY0" fmla="*/ 0 h 447077"/>
                <a:gd name="connsiteX1" fmla="*/ 714895 w 825731"/>
                <a:gd name="connsiteY1" fmla="*/ 94211 h 447077"/>
                <a:gd name="connsiteX2" fmla="*/ 598517 w 825731"/>
                <a:gd name="connsiteY2" fmla="*/ 127462 h 447077"/>
                <a:gd name="connsiteX3" fmla="*/ 532015 w 825731"/>
                <a:gd name="connsiteY3" fmla="*/ 210589 h 447077"/>
                <a:gd name="connsiteX4" fmla="*/ 365760 w 825731"/>
                <a:gd name="connsiteY4" fmla="*/ 238298 h 447077"/>
                <a:gd name="connsiteX5" fmla="*/ 293717 w 825731"/>
                <a:gd name="connsiteY5" fmla="*/ 277091 h 447077"/>
                <a:gd name="connsiteX6" fmla="*/ 171797 w 825731"/>
                <a:gd name="connsiteY6" fmla="*/ 404553 h 447077"/>
                <a:gd name="connsiteX7" fmla="*/ 49877 w 825731"/>
                <a:gd name="connsiteY7" fmla="*/ 443345 h 447077"/>
                <a:gd name="connsiteX8" fmla="*/ 0 w 825731"/>
                <a:gd name="connsiteY8" fmla="*/ 443345 h 44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5731" h="447077">
                  <a:moveTo>
                    <a:pt x="825731" y="0"/>
                  </a:moveTo>
                  <a:cubicBezTo>
                    <a:pt x="789247" y="36483"/>
                    <a:pt x="752764" y="72967"/>
                    <a:pt x="714895" y="94211"/>
                  </a:cubicBezTo>
                  <a:cubicBezTo>
                    <a:pt x="677026" y="115455"/>
                    <a:pt x="628997" y="108066"/>
                    <a:pt x="598517" y="127462"/>
                  </a:cubicBezTo>
                  <a:cubicBezTo>
                    <a:pt x="568037" y="146858"/>
                    <a:pt x="570808" y="192116"/>
                    <a:pt x="532015" y="210589"/>
                  </a:cubicBezTo>
                  <a:cubicBezTo>
                    <a:pt x="493222" y="229062"/>
                    <a:pt x="405476" y="227214"/>
                    <a:pt x="365760" y="238298"/>
                  </a:cubicBezTo>
                  <a:cubicBezTo>
                    <a:pt x="326044" y="249382"/>
                    <a:pt x="326044" y="249382"/>
                    <a:pt x="293717" y="277091"/>
                  </a:cubicBezTo>
                  <a:cubicBezTo>
                    <a:pt x="261390" y="304800"/>
                    <a:pt x="212437" y="376844"/>
                    <a:pt x="171797" y="404553"/>
                  </a:cubicBezTo>
                  <a:cubicBezTo>
                    <a:pt x="131157" y="432262"/>
                    <a:pt x="78510" y="436880"/>
                    <a:pt x="49877" y="443345"/>
                  </a:cubicBezTo>
                  <a:cubicBezTo>
                    <a:pt x="21244" y="449810"/>
                    <a:pt x="10622" y="446577"/>
                    <a:pt x="0" y="443345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3868189" y="3338726"/>
              <a:ext cx="1862051" cy="191412"/>
            </a:xfrm>
            <a:custGeom>
              <a:avLst/>
              <a:gdLst>
                <a:gd name="connsiteX0" fmla="*/ 1862051 w 1862051"/>
                <a:gd name="connsiteY0" fmla="*/ 191412 h 191412"/>
                <a:gd name="connsiteX1" fmla="*/ 1463040 w 1862051"/>
                <a:gd name="connsiteY1" fmla="*/ 130452 h 191412"/>
                <a:gd name="connsiteX2" fmla="*/ 1291244 w 1862051"/>
                <a:gd name="connsiteY2" fmla="*/ 119369 h 191412"/>
                <a:gd name="connsiteX3" fmla="*/ 1091738 w 1862051"/>
                <a:gd name="connsiteY3" fmla="*/ 152619 h 191412"/>
                <a:gd name="connsiteX4" fmla="*/ 958735 w 1862051"/>
                <a:gd name="connsiteY4" fmla="*/ 174787 h 191412"/>
                <a:gd name="connsiteX5" fmla="*/ 792480 w 1862051"/>
                <a:gd name="connsiteY5" fmla="*/ 163703 h 191412"/>
                <a:gd name="connsiteX6" fmla="*/ 648393 w 1862051"/>
                <a:gd name="connsiteY6" fmla="*/ 130452 h 191412"/>
                <a:gd name="connsiteX7" fmla="*/ 532015 w 1862051"/>
                <a:gd name="connsiteY7" fmla="*/ 86118 h 191412"/>
                <a:gd name="connsiteX8" fmla="*/ 354676 w 1862051"/>
                <a:gd name="connsiteY8" fmla="*/ 97201 h 191412"/>
                <a:gd name="connsiteX9" fmla="*/ 199506 w 1862051"/>
                <a:gd name="connsiteY9" fmla="*/ 97201 h 191412"/>
                <a:gd name="connsiteX10" fmla="*/ 166255 w 1862051"/>
                <a:gd name="connsiteY10" fmla="*/ 97201 h 191412"/>
                <a:gd name="connsiteX11" fmla="*/ 121920 w 1862051"/>
                <a:gd name="connsiteY11" fmla="*/ 8532 h 191412"/>
                <a:gd name="connsiteX12" fmla="*/ 0 w 1862051"/>
                <a:gd name="connsiteY12" fmla="*/ 8532 h 19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2051" h="191412">
                  <a:moveTo>
                    <a:pt x="1862051" y="191412"/>
                  </a:moveTo>
                  <a:lnTo>
                    <a:pt x="1463040" y="130452"/>
                  </a:lnTo>
                  <a:cubicBezTo>
                    <a:pt x="1367906" y="118445"/>
                    <a:pt x="1353128" y="115675"/>
                    <a:pt x="1291244" y="119369"/>
                  </a:cubicBezTo>
                  <a:cubicBezTo>
                    <a:pt x="1229360" y="123063"/>
                    <a:pt x="1091738" y="152619"/>
                    <a:pt x="1091738" y="152619"/>
                  </a:cubicBezTo>
                  <a:cubicBezTo>
                    <a:pt x="1036320" y="161855"/>
                    <a:pt x="1008611" y="172940"/>
                    <a:pt x="958735" y="174787"/>
                  </a:cubicBezTo>
                  <a:cubicBezTo>
                    <a:pt x="908859" y="176634"/>
                    <a:pt x="844204" y="171092"/>
                    <a:pt x="792480" y="163703"/>
                  </a:cubicBezTo>
                  <a:cubicBezTo>
                    <a:pt x="740756" y="156314"/>
                    <a:pt x="691804" y="143383"/>
                    <a:pt x="648393" y="130452"/>
                  </a:cubicBezTo>
                  <a:cubicBezTo>
                    <a:pt x="604982" y="117521"/>
                    <a:pt x="580968" y="91660"/>
                    <a:pt x="532015" y="86118"/>
                  </a:cubicBezTo>
                  <a:cubicBezTo>
                    <a:pt x="483062" y="80576"/>
                    <a:pt x="410094" y="95354"/>
                    <a:pt x="354676" y="97201"/>
                  </a:cubicBezTo>
                  <a:cubicBezTo>
                    <a:pt x="299258" y="99048"/>
                    <a:pt x="199506" y="97201"/>
                    <a:pt x="199506" y="97201"/>
                  </a:cubicBezTo>
                  <a:cubicBezTo>
                    <a:pt x="168103" y="97201"/>
                    <a:pt x="179186" y="111979"/>
                    <a:pt x="166255" y="97201"/>
                  </a:cubicBezTo>
                  <a:cubicBezTo>
                    <a:pt x="153324" y="82423"/>
                    <a:pt x="149629" y="23310"/>
                    <a:pt x="121920" y="8532"/>
                  </a:cubicBezTo>
                  <a:cubicBezTo>
                    <a:pt x="94211" y="-6246"/>
                    <a:pt x="47105" y="1143"/>
                    <a:pt x="0" y="8532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965469" y="4200698"/>
              <a:ext cx="559724" cy="266007"/>
            </a:xfrm>
            <a:custGeom>
              <a:avLst/>
              <a:gdLst>
                <a:gd name="connsiteX0" fmla="*/ 559724 w 559724"/>
                <a:gd name="connsiteY0" fmla="*/ 0 h 266007"/>
                <a:gd name="connsiteX1" fmla="*/ 493222 w 559724"/>
                <a:gd name="connsiteY1" fmla="*/ 99753 h 266007"/>
                <a:gd name="connsiteX2" fmla="*/ 360218 w 559724"/>
                <a:gd name="connsiteY2" fmla="*/ 182880 h 266007"/>
                <a:gd name="connsiteX3" fmla="*/ 243840 w 559724"/>
                <a:gd name="connsiteY3" fmla="*/ 221673 h 266007"/>
                <a:gd name="connsiteX4" fmla="*/ 77586 w 559724"/>
                <a:gd name="connsiteY4" fmla="*/ 238298 h 266007"/>
                <a:gd name="connsiteX5" fmla="*/ 0 w 559724"/>
                <a:gd name="connsiteY5" fmla="*/ 266007 h 26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724" h="266007">
                  <a:moveTo>
                    <a:pt x="559724" y="0"/>
                  </a:moveTo>
                  <a:cubicBezTo>
                    <a:pt x="543098" y="34636"/>
                    <a:pt x="526473" y="69273"/>
                    <a:pt x="493222" y="99753"/>
                  </a:cubicBezTo>
                  <a:cubicBezTo>
                    <a:pt x="459971" y="130233"/>
                    <a:pt x="401782" y="162560"/>
                    <a:pt x="360218" y="182880"/>
                  </a:cubicBezTo>
                  <a:cubicBezTo>
                    <a:pt x="318654" y="203200"/>
                    <a:pt x="290945" y="212437"/>
                    <a:pt x="243840" y="221673"/>
                  </a:cubicBezTo>
                  <a:cubicBezTo>
                    <a:pt x="196735" y="230909"/>
                    <a:pt x="118226" y="230909"/>
                    <a:pt x="77586" y="238298"/>
                  </a:cubicBezTo>
                  <a:cubicBezTo>
                    <a:pt x="36946" y="245687"/>
                    <a:pt x="18473" y="255847"/>
                    <a:pt x="0" y="266007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2349731" y="3352800"/>
              <a:ext cx="1524000" cy="786938"/>
            </a:xfrm>
            <a:custGeom>
              <a:avLst/>
              <a:gdLst>
                <a:gd name="connsiteX0" fmla="*/ 1524000 w 1524000"/>
                <a:gd name="connsiteY0" fmla="*/ 0 h 786938"/>
                <a:gd name="connsiteX1" fmla="*/ 1363287 w 1524000"/>
                <a:gd name="connsiteY1" fmla="*/ 27709 h 786938"/>
                <a:gd name="connsiteX2" fmla="*/ 1136073 w 1524000"/>
                <a:gd name="connsiteY2" fmla="*/ 49876 h 786938"/>
                <a:gd name="connsiteX3" fmla="*/ 1075113 w 1524000"/>
                <a:gd name="connsiteY3" fmla="*/ 105295 h 786938"/>
                <a:gd name="connsiteX4" fmla="*/ 980902 w 1524000"/>
                <a:gd name="connsiteY4" fmla="*/ 105295 h 786938"/>
                <a:gd name="connsiteX5" fmla="*/ 936567 w 1524000"/>
                <a:gd name="connsiteY5" fmla="*/ 149629 h 786938"/>
                <a:gd name="connsiteX6" fmla="*/ 842356 w 1524000"/>
                <a:gd name="connsiteY6" fmla="*/ 105295 h 786938"/>
                <a:gd name="connsiteX7" fmla="*/ 670560 w 1524000"/>
                <a:gd name="connsiteY7" fmla="*/ 188422 h 786938"/>
                <a:gd name="connsiteX8" fmla="*/ 620684 w 1524000"/>
                <a:gd name="connsiteY8" fmla="*/ 149629 h 786938"/>
                <a:gd name="connsiteX9" fmla="*/ 520931 w 1524000"/>
                <a:gd name="connsiteY9" fmla="*/ 210589 h 786938"/>
                <a:gd name="connsiteX10" fmla="*/ 432262 w 1524000"/>
                <a:gd name="connsiteY10" fmla="*/ 360218 h 786938"/>
                <a:gd name="connsiteX11" fmla="*/ 360218 w 1524000"/>
                <a:gd name="connsiteY11" fmla="*/ 482138 h 786938"/>
                <a:gd name="connsiteX12" fmla="*/ 271549 w 1524000"/>
                <a:gd name="connsiteY12" fmla="*/ 509847 h 786938"/>
                <a:gd name="connsiteX13" fmla="*/ 193964 w 1524000"/>
                <a:gd name="connsiteY13" fmla="*/ 576349 h 786938"/>
                <a:gd name="connsiteX14" fmla="*/ 133004 w 1524000"/>
                <a:gd name="connsiteY14" fmla="*/ 714895 h 786938"/>
                <a:gd name="connsiteX15" fmla="*/ 0 w 1524000"/>
                <a:gd name="connsiteY15" fmla="*/ 786938 h 78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000" h="786938">
                  <a:moveTo>
                    <a:pt x="1524000" y="0"/>
                  </a:moveTo>
                  <a:cubicBezTo>
                    <a:pt x="1475970" y="9698"/>
                    <a:pt x="1427941" y="19396"/>
                    <a:pt x="1363287" y="27709"/>
                  </a:cubicBezTo>
                  <a:cubicBezTo>
                    <a:pt x="1298632" y="36022"/>
                    <a:pt x="1184102" y="36945"/>
                    <a:pt x="1136073" y="49876"/>
                  </a:cubicBezTo>
                  <a:cubicBezTo>
                    <a:pt x="1088044" y="62807"/>
                    <a:pt x="1100975" y="96059"/>
                    <a:pt x="1075113" y="105295"/>
                  </a:cubicBezTo>
                  <a:cubicBezTo>
                    <a:pt x="1049251" y="114531"/>
                    <a:pt x="1003993" y="97906"/>
                    <a:pt x="980902" y="105295"/>
                  </a:cubicBezTo>
                  <a:cubicBezTo>
                    <a:pt x="957811" y="112684"/>
                    <a:pt x="959658" y="149629"/>
                    <a:pt x="936567" y="149629"/>
                  </a:cubicBezTo>
                  <a:cubicBezTo>
                    <a:pt x="913476" y="149629"/>
                    <a:pt x="886691" y="98829"/>
                    <a:pt x="842356" y="105295"/>
                  </a:cubicBezTo>
                  <a:cubicBezTo>
                    <a:pt x="798021" y="111761"/>
                    <a:pt x="707505" y="181033"/>
                    <a:pt x="670560" y="188422"/>
                  </a:cubicBezTo>
                  <a:cubicBezTo>
                    <a:pt x="633615" y="195811"/>
                    <a:pt x="645622" y="145935"/>
                    <a:pt x="620684" y="149629"/>
                  </a:cubicBezTo>
                  <a:cubicBezTo>
                    <a:pt x="595746" y="153324"/>
                    <a:pt x="552335" y="175491"/>
                    <a:pt x="520931" y="210589"/>
                  </a:cubicBezTo>
                  <a:cubicBezTo>
                    <a:pt x="489527" y="245687"/>
                    <a:pt x="432262" y="360218"/>
                    <a:pt x="432262" y="360218"/>
                  </a:cubicBezTo>
                  <a:cubicBezTo>
                    <a:pt x="405476" y="405476"/>
                    <a:pt x="387004" y="457200"/>
                    <a:pt x="360218" y="482138"/>
                  </a:cubicBezTo>
                  <a:cubicBezTo>
                    <a:pt x="333432" y="507076"/>
                    <a:pt x="299258" y="494145"/>
                    <a:pt x="271549" y="509847"/>
                  </a:cubicBezTo>
                  <a:cubicBezTo>
                    <a:pt x="243840" y="525549"/>
                    <a:pt x="217055" y="542174"/>
                    <a:pt x="193964" y="576349"/>
                  </a:cubicBezTo>
                  <a:cubicBezTo>
                    <a:pt x="170873" y="610524"/>
                    <a:pt x="165331" y="679797"/>
                    <a:pt x="133004" y="714895"/>
                  </a:cubicBezTo>
                  <a:cubicBezTo>
                    <a:pt x="100677" y="749993"/>
                    <a:pt x="50338" y="768465"/>
                    <a:pt x="0" y="786938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5510705" y="4153167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671802" y="3363884"/>
              <a:ext cx="273974" cy="731838"/>
            </a:xfrm>
            <a:custGeom>
              <a:avLst/>
              <a:gdLst>
                <a:gd name="connsiteX0" fmla="*/ 227215 w 293717"/>
                <a:gd name="connsiteY0" fmla="*/ 0 h 775854"/>
                <a:gd name="connsiteX1" fmla="*/ 243840 w 293717"/>
                <a:gd name="connsiteY1" fmla="*/ 133003 h 775854"/>
                <a:gd name="connsiteX2" fmla="*/ 271549 w 293717"/>
                <a:gd name="connsiteY2" fmla="*/ 232756 h 775854"/>
                <a:gd name="connsiteX3" fmla="*/ 243840 w 293717"/>
                <a:gd name="connsiteY3" fmla="*/ 315883 h 775854"/>
                <a:gd name="connsiteX4" fmla="*/ 271549 w 293717"/>
                <a:gd name="connsiteY4" fmla="*/ 415636 h 775854"/>
                <a:gd name="connsiteX5" fmla="*/ 271549 w 293717"/>
                <a:gd name="connsiteY5" fmla="*/ 443345 h 775854"/>
                <a:gd name="connsiteX6" fmla="*/ 293717 w 293717"/>
                <a:gd name="connsiteY6" fmla="*/ 482138 h 775854"/>
                <a:gd name="connsiteX7" fmla="*/ 271549 w 293717"/>
                <a:gd name="connsiteY7" fmla="*/ 604058 h 775854"/>
                <a:gd name="connsiteX8" fmla="*/ 232757 w 293717"/>
                <a:gd name="connsiteY8" fmla="*/ 659476 h 775854"/>
                <a:gd name="connsiteX9" fmla="*/ 199506 w 293717"/>
                <a:gd name="connsiteY9" fmla="*/ 676101 h 775854"/>
                <a:gd name="connsiteX10" fmla="*/ 171797 w 293717"/>
                <a:gd name="connsiteY10" fmla="*/ 731520 h 775854"/>
                <a:gd name="connsiteX11" fmla="*/ 133004 w 293717"/>
                <a:gd name="connsiteY11" fmla="*/ 698269 h 775854"/>
                <a:gd name="connsiteX12" fmla="*/ 88669 w 293717"/>
                <a:gd name="connsiteY12" fmla="*/ 687185 h 775854"/>
                <a:gd name="connsiteX13" fmla="*/ 38793 w 293717"/>
                <a:gd name="connsiteY13" fmla="*/ 709352 h 775854"/>
                <a:gd name="connsiteX14" fmla="*/ 0 w 293717"/>
                <a:gd name="connsiteY14" fmla="*/ 775854 h 775854"/>
                <a:gd name="connsiteX0" fmla="*/ 231025 w 297527"/>
                <a:gd name="connsiteY0" fmla="*/ 0 h 772044"/>
                <a:gd name="connsiteX1" fmla="*/ 247650 w 297527"/>
                <a:gd name="connsiteY1" fmla="*/ 133003 h 772044"/>
                <a:gd name="connsiteX2" fmla="*/ 275359 w 297527"/>
                <a:gd name="connsiteY2" fmla="*/ 232756 h 772044"/>
                <a:gd name="connsiteX3" fmla="*/ 247650 w 297527"/>
                <a:gd name="connsiteY3" fmla="*/ 315883 h 772044"/>
                <a:gd name="connsiteX4" fmla="*/ 275359 w 297527"/>
                <a:gd name="connsiteY4" fmla="*/ 415636 h 772044"/>
                <a:gd name="connsiteX5" fmla="*/ 275359 w 297527"/>
                <a:gd name="connsiteY5" fmla="*/ 443345 h 772044"/>
                <a:gd name="connsiteX6" fmla="*/ 297527 w 297527"/>
                <a:gd name="connsiteY6" fmla="*/ 482138 h 772044"/>
                <a:gd name="connsiteX7" fmla="*/ 275359 w 297527"/>
                <a:gd name="connsiteY7" fmla="*/ 604058 h 772044"/>
                <a:gd name="connsiteX8" fmla="*/ 236567 w 297527"/>
                <a:gd name="connsiteY8" fmla="*/ 659476 h 772044"/>
                <a:gd name="connsiteX9" fmla="*/ 203316 w 297527"/>
                <a:gd name="connsiteY9" fmla="*/ 676101 h 772044"/>
                <a:gd name="connsiteX10" fmla="*/ 175607 w 297527"/>
                <a:gd name="connsiteY10" fmla="*/ 731520 h 772044"/>
                <a:gd name="connsiteX11" fmla="*/ 136814 w 297527"/>
                <a:gd name="connsiteY11" fmla="*/ 698269 h 772044"/>
                <a:gd name="connsiteX12" fmla="*/ 92479 w 297527"/>
                <a:gd name="connsiteY12" fmla="*/ 687185 h 772044"/>
                <a:gd name="connsiteX13" fmla="*/ 42603 w 297527"/>
                <a:gd name="connsiteY13" fmla="*/ 709352 h 772044"/>
                <a:gd name="connsiteX14" fmla="*/ 0 w 297527"/>
                <a:gd name="connsiteY14" fmla="*/ 772044 h 772044"/>
                <a:gd name="connsiteX0" fmla="*/ 188422 w 254924"/>
                <a:gd name="connsiteY0" fmla="*/ 0 h 731838"/>
                <a:gd name="connsiteX1" fmla="*/ 205047 w 254924"/>
                <a:gd name="connsiteY1" fmla="*/ 133003 h 731838"/>
                <a:gd name="connsiteX2" fmla="*/ 232756 w 254924"/>
                <a:gd name="connsiteY2" fmla="*/ 232756 h 731838"/>
                <a:gd name="connsiteX3" fmla="*/ 205047 w 254924"/>
                <a:gd name="connsiteY3" fmla="*/ 315883 h 731838"/>
                <a:gd name="connsiteX4" fmla="*/ 232756 w 254924"/>
                <a:gd name="connsiteY4" fmla="*/ 415636 h 731838"/>
                <a:gd name="connsiteX5" fmla="*/ 232756 w 254924"/>
                <a:gd name="connsiteY5" fmla="*/ 443345 h 731838"/>
                <a:gd name="connsiteX6" fmla="*/ 254924 w 254924"/>
                <a:gd name="connsiteY6" fmla="*/ 482138 h 731838"/>
                <a:gd name="connsiteX7" fmla="*/ 232756 w 254924"/>
                <a:gd name="connsiteY7" fmla="*/ 604058 h 731838"/>
                <a:gd name="connsiteX8" fmla="*/ 193964 w 254924"/>
                <a:gd name="connsiteY8" fmla="*/ 659476 h 731838"/>
                <a:gd name="connsiteX9" fmla="*/ 160713 w 254924"/>
                <a:gd name="connsiteY9" fmla="*/ 676101 h 731838"/>
                <a:gd name="connsiteX10" fmla="*/ 133004 w 254924"/>
                <a:gd name="connsiteY10" fmla="*/ 731520 h 731838"/>
                <a:gd name="connsiteX11" fmla="*/ 94211 w 254924"/>
                <a:gd name="connsiteY11" fmla="*/ 698269 h 731838"/>
                <a:gd name="connsiteX12" fmla="*/ 49876 w 254924"/>
                <a:gd name="connsiteY12" fmla="*/ 687185 h 731838"/>
                <a:gd name="connsiteX13" fmla="*/ 0 w 254924"/>
                <a:gd name="connsiteY13" fmla="*/ 709352 h 731838"/>
                <a:gd name="connsiteX0" fmla="*/ 207472 w 273974"/>
                <a:gd name="connsiteY0" fmla="*/ 0 h 731838"/>
                <a:gd name="connsiteX1" fmla="*/ 224097 w 273974"/>
                <a:gd name="connsiteY1" fmla="*/ 133003 h 731838"/>
                <a:gd name="connsiteX2" fmla="*/ 251806 w 273974"/>
                <a:gd name="connsiteY2" fmla="*/ 232756 h 731838"/>
                <a:gd name="connsiteX3" fmla="*/ 224097 w 273974"/>
                <a:gd name="connsiteY3" fmla="*/ 315883 h 731838"/>
                <a:gd name="connsiteX4" fmla="*/ 251806 w 273974"/>
                <a:gd name="connsiteY4" fmla="*/ 415636 h 731838"/>
                <a:gd name="connsiteX5" fmla="*/ 251806 w 273974"/>
                <a:gd name="connsiteY5" fmla="*/ 443345 h 731838"/>
                <a:gd name="connsiteX6" fmla="*/ 273974 w 273974"/>
                <a:gd name="connsiteY6" fmla="*/ 482138 h 731838"/>
                <a:gd name="connsiteX7" fmla="*/ 251806 w 273974"/>
                <a:gd name="connsiteY7" fmla="*/ 604058 h 731838"/>
                <a:gd name="connsiteX8" fmla="*/ 213014 w 273974"/>
                <a:gd name="connsiteY8" fmla="*/ 659476 h 731838"/>
                <a:gd name="connsiteX9" fmla="*/ 179763 w 273974"/>
                <a:gd name="connsiteY9" fmla="*/ 676101 h 731838"/>
                <a:gd name="connsiteX10" fmla="*/ 152054 w 273974"/>
                <a:gd name="connsiteY10" fmla="*/ 731520 h 731838"/>
                <a:gd name="connsiteX11" fmla="*/ 113261 w 273974"/>
                <a:gd name="connsiteY11" fmla="*/ 698269 h 731838"/>
                <a:gd name="connsiteX12" fmla="*/ 68926 w 273974"/>
                <a:gd name="connsiteY12" fmla="*/ 687185 h 731838"/>
                <a:gd name="connsiteX13" fmla="*/ 0 w 273974"/>
                <a:gd name="connsiteY13" fmla="*/ 728402 h 73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974" h="731838">
                  <a:moveTo>
                    <a:pt x="207472" y="0"/>
                  </a:moveTo>
                  <a:cubicBezTo>
                    <a:pt x="212090" y="47105"/>
                    <a:pt x="216708" y="94210"/>
                    <a:pt x="224097" y="133003"/>
                  </a:cubicBezTo>
                  <a:cubicBezTo>
                    <a:pt x="231486" y="171796"/>
                    <a:pt x="251806" y="202276"/>
                    <a:pt x="251806" y="232756"/>
                  </a:cubicBezTo>
                  <a:cubicBezTo>
                    <a:pt x="251806" y="263236"/>
                    <a:pt x="224097" y="285403"/>
                    <a:pt x="224097" y="315883"/>
                  </a:cubicBezTo>
                  <a:cubicBezTo>
                    <a:pt x="224097" y="346363"/>
                    <a:pt x="247188" y="394392"/>
                    <a:pt x="251806" y="415636"/>
                  </a:cubicBezTo>
                  <a:cubicBezTo>
                    <a:pt x="256424" y="436880"/>
                    <a:pt x="248111" y="432261"/>
                    <a:pt x="251806" y="443345"/>
                  </a:cubicBezTo>
                  <a:cubicBezTo>
                    <a:pt x="255501" y="454429"/>
                    <a:pt x="273974" y="455353"/>
                    <a:pt x="273974" y="482138"/>
                  </a:cubicBezTo>
                  <a:cubicBezTo>
                    <a:pt x="273974" y="508923"/>
                    <a:pt x="261966" y="574502"/>
                    <a:pt x="251806" y="604058"/>
                  </a:cubicBezTo>
                  <a:cubicBezTo>
                    <a:pt x="241646" y="633614"/>
                    <a:pt x="225021" y="647469"/>
                    <a:pt x="213014" y="659476"/>
                  </a:cubicBezTo>
                  <a:cubicBezTo>
                    <a:pt x="201007" y="671483"/>
                    <a:pt x="189923" y="664094"/>
                    <a:pt x="179763" y="676101"/>
                  </a:cubicBezTo>
                  <a:cubicBezTo>
                    <a:pt x="169603" y="688108"/>
                    <a:pt x="163138" y="727825"/>
                    <a:pt x="152054" y="731520"/>
                  </a:cubicBezTo>
                  <a:cubicBezTo>
                    <a:pt x="140970" y="735215"/>
                    <a:pt x="127116" y="705658"/>
                    <a:pt x="113261" y="698269"/>
                  </a:cubicBezTo>
                  <a:cubicBezTo>
                    <a:pt x="99406" y="690880"/>
                    <a:pt x="87803" y="682163"/>
                    <a:pt x="68926" y="687185"/>
                  </a:cubicBezTo>
                  <a:cubicBezTo>
                    <a:pt x="50049" y="692207"/>
                    <a:pt x="14778" y="713624"/>
                    <a:pt x="0" y="728402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3618806" y="4098114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26093" y="36892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Williamsburg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63179" y="3323863"/>
              <a:ext cx="53412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St. Louis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18879" y="3803721"/>
              <a:ext cx="77296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Oklahoma City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47666" y="4210553"/>
              <a:ext cx="6030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Little Rock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57119" y="4139738"/>
              <a:ext cx="69121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Albuquerque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10912" y="4497139"/>
              <a:ext cx="43152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Dallas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3836324" y="33324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266603" y="41346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68888" y="3977365"/>
              <a:ext cx="5084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Barstow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60376" y="4104667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115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98868" y="4299541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120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52058" y="4563165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1358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4409" y="3942981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677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70662" y="3539196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904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66001" y="3681460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449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00115" y="3939683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504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76866" y="3627305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498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654474" y="3343179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851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79336" y="3468629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878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502669" y="3807356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1012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44044" y="3899305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389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14849" y="4215750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319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812436" y="4386907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1340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64677" y="3042426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73593" y="3799527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16831" y="3808325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91323" y="3837401"/>
              <a:ext cx="354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26337" y="3905294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LR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14084" y="4639933"/>
              <a:ext cx="310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62802" y="4562370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SD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73930" y="4210187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627070" y="4047995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OK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522619" y="3113932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SL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5617403" y="3737893"/>
              <a:ext cx="2041025" cy="441098"/>
            </a:xfrm>
            <a:custGeom>
              <a:avLst/>
              <a:gdLst>
                <a:gd name="connsiteX0" fmla="*/ 2041025 w 2041025"/>
                <a:gd name="connsiteY0" fmla="*/ 61190 h 441098"/>
                <a:gd name="connsiteX1" fmla="*/ 1946702 w 2041025"/>
                <a:gd name="connsiteY1" fmla="*/ 929 h 441098"/>
                <a:gd name="connsiteX2" fmla="*/ 1857620 w 2041025"/>
                <a:gd name="connsiteY2" fmla="*/ 103111 h 441098"/>
                <a:gd name="connsiteX3" fmla="*/ 1799979 w 2041025"/>
                <a:gd name="connsiteY3" fmla="*/ 176473 h 441098"/>
                <a:gd name="connsiteX4" fmla="*/ 1739718 w 2041025"/>
                <a:gd name="connsiteY4" fmla="*/ 239354 h 441098"/>
                <a:gd name="connsiteX5" fmla="*/ 1572034 w 2041025"/>
                <a:gd name="connsiteY5" fmla="*/ 241974 h 441098"/>
                <a:gd name="connsiteX6" fmla="*/ 1448892 w 2041025"/>
                <a:gd name="connsiteY6" fmla="*/ 291755 h 441098"/>
                <a:gd name="connsiteX7" fmla="*/ 1351949 w 2041025"/>
                <a:gd name="connsiteY7" fmla="*/ 299615 h 441098"/>
                <a:gd name="connsiteX8" fmla="*/ 1197366 w 2041025"/>
                <a:gd name="connsiteY8" fmla="*/ 325816 h 441098"/>
                <a:gd name="connsiteX9" fmla="*/ 1142345 w 2041025"/>
                <a:gd name="connsiteY9" fmla="*/ 249834 h 441098"/>
                <a:gd name="connsiteX10" fmla="*/ 1124004 w 2041025"/>
                <a:gd name="connsiteY10" fmla="*/ 228874 h 441098"/>
                <a:gd name="connsiteX11" fmla="*/ 1050643 w 2041025"/>
                <a:gd name="connsiteY11" fmla="*/ 249834 h 441098"/>
                <a:gd name="connsiteX12" fmla="*/ 993002 w 2041025"/>
                <a:gd name="connsiteY12" fmla="*/ 262935 h 441098"/>
                <a:gd name="connsiteX13" fmla="*/ 875099 w 2041025"/>
                <a:gd name="connsiteY13" fmla="*/ 231494 h 441098"/>
                <a:gd name="connsiteX14" fmla="*/ 723136 w 2041025"/>
                <a:gd name="connsiteY14" fmla="*/ 210533 h 441098"/>
                <a:gd name="connsiteX15" fmla="*/ 563312 w 2041025"/>
                <a:gd name="connsiteY15" fmla="*/ 257694 h 441098"/>
                <a:gd name="connsiteX16" fmla="*/ 366808 w 2041025"/>
                <a:gd name="connsiteY16" fmla="*/ 323196 h 441098"/>
                <a:gd name="connsiteX17" fmla="*/ 256765 w 2041025"/>
                <a:gd name="connsiteY17" fmla="*/ 370357 h 441098"/>
                <a:gd name="connsiteX18" fmla="*/ 146723 w 2041025"/>
                <a:gd name="connsiteY18" fmla="*/ 409658 h 441098"/>
                <a:gd name="connsiteX19" fmla="*/ 0 w 2041025"/>
                <a:gd name="connsiteY19" fmla="*/ 441098 h 441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41025" h="441098">
                  <a:moveTo>
                    <a:pt x="2041025" y="61190"/>
                  </a:moveTo>
                  <a:cubicBezTo>
                    <a:pt x="2009147" y="27566"/>
                    <a:pt x="1977269" y="-6058"/>
                    <a:pt x="1946702" y="929"/>
                  </a:cubicBezTo>
                  <a:cubicBezTo>
                    <a:pt x="1916135" y="7916"/>
                    <a:pt x="1882074" y="73854"/>
                    <a:pt x="1857620" y="103111"/>
                  </a:cubicBezTo>
                  <a:cubicBezTo>
                    <a:pt x="1833166" y="132368"/>
                    <a:pt x="1819629" y="153766"/>
                    <a:pt x="1799979" y="176473"/>
                  </a:cubicBezTo>
                  <a:cubicBezTo>
                    <a:pt x="1780329" y="199180"/>
                    <a:pt x="1777709" y="228437"/>
                    <a:pt x="1739718" y="239354"/>
                  </a:cubicBezTo>
                  <a:cubicBezTo>
                    <a:pt x="1701727" y="250271"/>
                    <a:pt x="1620505" y="233241"/>
                    <a:pt x="1572034" y="241974"/>
                  </a:cubicBezTo>
                  <a:cubicBezTo>
                    <a:pt x="1523563" y="250707"/>
                    <a:pt x="1485573" y="282148"/>
                    <a:pt x="1448892" y="291755"/>
                  </a:cubicBezTo>
                  <a:cubicBezTo>
                    <a:pt x="1412211" y="301362"/>
                    <a:pt x="1393870" y="293938"/>
                    <a:pt x="1351949" y="299615"/>
                  </a:cubicBezTo>
                  <a:cubicBezTo>
                    <a:pt x="1310028" y="305292"/>
                    <a:pt x="1232300" y="334113"/>
                    <a:pt x="1197366" y="325816"/>
                  </a:cubicBezTo>
                  <a:cubicBezTo>
                    <a:pt x="1162432" y="317519"/>
                    <a:pt x="1154572" y="265991"/>
                    <a:pt x="1142345" y="249834"/>
                  </a:cubicBezTo>
                  <a:cubicBezTo>
                    <a:pt x="1130118" y="233677"/>
                    <a:pt x="1139288" y="228874"/>
                    <a:pt x="1124004" y="228874"/>
                  </a:cubicBezTo>
                  <a:cubicBezTo>
                    <a:pt x="1108720" y="228874"/>
                    <a:pt x="1072477" y="244157"/>
                    <a:pt x="1050643" y="249834"/>
                  </a:cubicBezTo>
                  <a:cubicBezTo>
                    <a:pt x="1028809" y="255511"/>
                    <a:pt x="1022259" y="265992"/>
                    <a:pt x="993002" y="262935"/>
                  </a:cubicBezTo>
                  <a:cubicBezTo>
                    <a:pt x="963745" y="259878"/>
                    <a:pt x="920077" y="240228"/>
                    <a:pt x="875099" y="231494"/>
                  </a:cubicBezTo>
                  <a:cubicBezTo>
                    <a:pt x="830121" y="222760"/>
                    <a:pt x="775100" y="206166"/>
                    <a:pt x="723136" y="210533"/>
                  </a:cubicBezTo>
                  <a:cubicBezTo>
                    <a:pt x="671172" y="214900"/>
                    <a:pt x="622700" y="238917"/>
                    <a:pt x="563312" y="257694"/>
                  </a:cubicBezTo>
                  <a:cubicBezTo>
                    <a:pt x="503924" y="276471"/>
                    <a:pt x="417899" y="304419"/>
                    <a:pt x="366808" y="323196"/>
                  </a:cubicBezTo>
                  <a:cubicBezTo>
                    <a:pt x="315717" y="341973"/>
                    <a:pt x="293446" y="355947"/>
                    <a:pt x="256765" y="370357"/>
                  </a:cubicBezTo>
                  <a:cubicBezTo>
                    <a:pt x="220084" y="384767"/>
                    <a:pt x="189517" y="397868"/>
                    <a:pt x="146723" y="409658"/>
                  </a:cubicBezTo>
                  <a:cubicBezTo>
                    <a:pt x="103929" y="421448"/>
                    <a:pt x="51964" y="431273"/>
                    <a:pt x="0" y="441098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886407" y="4063692"/>
              <a:ext cx="662874" cy="81239"/>
            </a:xfrm>
            <a:custGeom>
              <a:avLst/>
              <a:gdLst>
                <a:gd name="connsiteX0" fmla="*/ 662874 w 662874"/>
                <a:gd name="connsiteY0" fmla="*/ 81239 h 81239"/>
                <a:gd name="connsiteX1" fmla="*/ 537112 w 662874"/>
                <a:gd name="connsiteY1" fmla="*/ 20977 h 81239"/>
                <a:gd name="connsiteX2" fmla="*/ 434929 w 662874"/>
                <a:gd name="connsiteY2" fmla="*/ 17 h 81239"/>
                <a:gd name="connsiteX3" fmla="*/ 372048 w 662874"/>
                <a:gd name="connsiteY3" fmla="*/ 23597 h 81239"/>
                <a:gd name="connsiteX4" fmla="*/ 296066 w 662874"/>
                <a:gd name="connsiteY4" fmla="*/ 2637 h 81239"/>
                <a:gd name="connsiteX5" fmla="*/ 201744 w 662874"/>
                <a:gd name="connsiteY5" fmla="*/ 15737 h 81239"/>
                <a:gd name="connsiteX6" fmla="*/ 96942 w 662874"/>
                <a:gd name="connsiteY6" fmla="*/ 20977 h 81239"/>
                <a:gd name="connsiteX7" fmla="*/ 0 w 662874"/>
                <a:gd name="connsiteY7" fmla="*/ 13117 h 8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874" h="81239">
                  <a:moveTo>
                    <a:pt x="662874" y="81239"/>
                  </a:moveTo>
                  <a:cubicBezTo>
                    <a:pt x="618988" y="57876"/>
                    <a:pt x="575103" y="34514"/>
                    <a:pt x="537112" y="20977"/>
                  </a:cubicBezTo>
                  <a:cubicBezTo>
                    <a:pt x="499121" y="7440"/>
                    <a:pt x="462440" y="-420"/>
                    <a:pt x="434929" y="17"/>
                  </a:cubicBezTo>
                  <a:cubicBezTo>
                    <a:pt x="407418" y="454"/>
                    <a:pt x="395192" y="23160"/>
                    <a:pt x="372048" y="23597"/>
                  </a:cubicBezTo>
                  <a:cubicBezTo>
                    <a:pt x="348904" y="24034"/>
                    <a:pt x="324450" y="3947"/>
                    <a:pt x="296066" y="2637"/>
                  </a:cubicBezTo>
                  <a:cubicBezTo>
                    <a:pt x="267682" y="1327"/>
                    <a:pt x="234931" y="12680"/>
                    <a:pt x="201744" y="15737"/>
                  </a:cubicBezTo>
                  <a:cubicBezTo>
                    <a:pt x="168557" y="18794"/>
                    <a:pt x="130566" y="21414"/>
                    <a:pt x="96942" y="20977"/>
                  </a:cubicBezTo>
                  <a:cubicBezTo>
                    <a:pt x="63318" y="20540"/>
                    <a:pt x="31659" y="16828"/>
                    <a:pt x="0" y="13117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3716250" y="4063787"/>
              <a:ext cx="1117007" cy="90661"/>
            </a:xfrm>
            <a:custGeom>
              <a:avLst/>
              <a:gdLst>
                <a:gd name="connsiteX0" fmla="*/ 1117007 w 1117007"/>
                <a:gd name="connsiteY0" fmla="*/ 4360 h 90661"/>
                <a:gd name="connsiteX1" fmla="*/ 991710 w 1117007"/>
                <a:gd name="connsiteY1" fmla="*/ 4360 h 90661"/>
                <a:gd name="connsiteX2" fmla="*/ 866414 w 1117007"/>
                <a:gd name="connsiteY2" fmla="*/ 49680 h 90661"/>
                <a:gd name="connsiteX3" fmla="*/ 679801 w 1117007"/>
                <a:gd name="connsiteY3" fmla="*/ 49680 h 90661"/>
                <a:gd name="connsiteX4" fmla="*/ 525180 w 1117007"/>
                <a:gd name="connsiteY4" fmla="*/ 60344 h 90661"/>
                <a:gd name="connsiteX5" fmla="*/ 479860 w 1117007"/>
                <a:gd name="connsiteY5" fmla="*/ 47014 h 90661"/>
                <a:gd name="connsiteX6" fmla="*/ 365226 w 1117007"/>
                <a:gd name="connsiteY6" fmla="*/ 79005 h 90661"/>
                <a:gd name="connsiteX7" fmla="*/ 295913 w 1117007"/>
                <a:gd name="connsiteY7" fmla="*/ 65675 h 90661"/>
                <a:gd name="connsiteX8" fmla="*/ 229266 w 1117007"/>
                <a:gd name="connsiteY8" fmla="*/ 87003 h 90661"/>
                <a:gd name="connsiteX9" fmla="*/ 151955 w 1117007"/>
                <a:gd name="connsiteY9" fmla="*/ 89668 h 90661"/>
                <a:gd name="connsiteX10" fmla="*/ 0 w 1117007"/>
                <a:gd name="connsiteY10" fmla="*/ 76339 h 90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7007" h="90661">
                  <a:moveTo>
                    <a:pt x="1117007" y="4360"/>
                  </a:moveTo>
                  <a:cubicBezTo>
                    <a:pt x="1075241" y="583"/>
                    <a:pt x="1033475" y="-3193"/>
                    <a:pt x="991710" y="4360"/>
                  </a:cubicBezTo>
                  <a:cubicBezTo>
                    <a:pt x="949944" y="11913"/>
                    <a:pt x="918399" y="42127"/>
                    <a:pt x="866414" y="49680"/>
                  </a:cubicBezTo>
                  <a:cubicBezTo>
                    <a:pt x="814429" y="57233"/>
                    <a:pt x="736673" y="47903"/>
                    <a:pt x="679801" y="49680"/>
                  </a:cubicBezTo>
                  <a:cubicBezTo>
                    <a:pt x="622929" y="51457"/>
                    <a:pt x="558503" y="60788"/>
                    <a:pt x="525180" y="60344"/>
                  </a:cubicBezTo>
                  <a:cubicBezTo>
                    <a:pt x="491856" y="59900"/>
                    <a:pt x="506519" y="43904"/>
                    <a:pt x="479860" y="47014"/>
                  </a:cubicBezTo>
                  <a:cubicBezTo>
                    <a:pt x="453201" y="50124"/>
                    <a:pt x="395884" y="75895"/>
                    <a:pt x="365226" y="79005"/>
                  </a:cubicBezTo>
                  <a:cubicBezTo>
                    <a:pt x="334568" y="82115"/>
                    <a:pt x="318573" y="64342"/>
                    <a:pt x="295913" y="65675"/>
                  </a:cubicBezTo>
                  <a:cubicBezTo>
                    <a:pt x="273253" y="67008"/>
                    <a:pt x="253259" y="83004"/>
                    <a:pt x="229266" y="87003"/>
                  </a:cubicBezTo>
                  <a:cubicBezTo>
                    <a:pt x="205273" y="91002"/>
                    <a:pt x="190166" y="91445"/>
                    <a:pt x="151955" y="89668"/>
                  </a:cubicBezTo>
                  <a:cubicBezTo>
                    <a:pt x="113744" y="87891"/>
                    <a:pt x="56872" y="82115"/>
                    <a:pt x="0" y="7633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2372641" y="4068060"/>
              <a:ext cx="1226309" cy="127431"/>
            </a:xfrm>
            <a:custGeom>
              <a:avLst/>
              <a:gdLst>
                <a:gd name="connsiteX0" fmla="*/ 1226309 w 1226309"/>
                <a:gd name="connsiteY0" fmla="*/ 82730 h 127431"/>
                <a:gd name="connsiteX1" fmla="*/ 1133003 w 1226309"/>
                <a:gd name="connsiteY1" fmla="*/ 66734 h 127431"/>
                <a:gd name="connsiteX2" fmla="*/ 1106344 w 1226309"/>
                <a:gd name="connsiteY2" fmla="*/ 24080 h 127431"/>
                <a:gd name="connsiteX3" fmla="*/ 1007707 w 1226309"/>
                <a:gd name="connsiteY3" fmla="*/ 87 h 127431"/>
                <a:gd name="connsiteX4" fmla="*/ 949057 w 1226309"/>
                <a:gd name="connsiteY4" fmla="*/ 32078 h 127431"/>
                <a:gd name="connsiteX5" fmla="*/ 807765 w 1226309"/>
                <a:gd name="connsiteY5" fmla="*/ 101391 h 127431"/>
                <a:gd name="connsiteX6" fmla="*/ 621153 w 1226309"/>
                <a:gd name="connsiteY6" fmla="*/ 48073 h 127431"/>
                <a:gd name="connsiteX7" fmla="*/ 506519 w 1226309"/>
                <a:gd name="connsiteY7" fmla="*/ 50739 h 127431"/>
                <a:gd name="connsiteX8" fmla="*/ 458533 w 1226309"/>
                <a:gd name="connsiteY8" fmla="*/ 32078 h 127431"/>
                <a:gd name="connsiteX9" fmla="*/ 378557 w 1226309"/>
                <a:gd name="connsiteY9" fmla="*/ 56071 h 127431"/>
                <a:gd name="connsiteX10" fmla="*/ 306578 w 1226309"/>
                <a:gd name="connsiteY10" fmla="*/ 48073 h 127431"/>
                <a:gd name="connsiteX11" fmla="*/ 287916 w 1226309"/>
                <a:gd name="connsiteY11" fmla="*/ 117386 h 127431"/>
                <a:gd name="connsiteX12" fmla="*/ 242596 w 1226309"/>
                <a:gd name="connsiteY12" fmla="*/ 125384 h 127431"/>
                <a:gd name="connsiteX13" fmla="*/ 205274 w 1226309"/>
                <a:gd name="connsiteY13" fmla="*/ 101391 h 127431"/>
                <a:gd name="connsiteX14" fmla="*/ 77311 w 1226309"/>
                <a:gd name="connsiteY14" fmla="*/ 125384 h 127431"/>
                <a:gd name="connsiteX15" fmla="*/ 0 w 1226309"/>
                <a:gd name="connsiteY15" fmla="*/ 120052 h 12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26309" h="127431">
                  <a:moveTo>
                    <a:pt x="1226309" y="82730"/>
                  </a:moveTo>
                  <a:cubicBezTo>
                    <a:pt x="1189653" y="79619"/>
                    <a:pt x="1152997" y="76509"/>
                    <a:pt x="1133003" y="66734"/>
                  </a:cubicBezTo>
                  <a:cubicBezTo>
                    <a:pt x="1113009" y="56959"/>
                    <a:pt x="1127227" y="35188"/>
                    <a:pt x="1106344" y="24080"/>
                  </a:cubicBezTo>
                  <a:cubicBezTo>
                    <a:pt x="1085461" y="12972"/>
                    <a:pt x="1033921" y="-1246"/>
                    <a:pt x="1007707" y="87"/>
                  </a:cubicBezTo>
                  <a:cubicBezTo>
                    <a:pt x="981493" y="1420"/>
                    <a:pt x="982381" y="15194"/>
                    <a:pt x="949057" y="32078"/>
                  </a:cubicBezTo>
                  <a:cubicBezTo>
                    <a:pt x="915733" y="48962"/>
                    <a:pt x="862416" y="98725"/>
                    <a:pt x="807765" y="101391"/>
                  </a:cubicBezTo>
                  <a:cubicBezTo>
                    <a:pt x="753114" y="104057"/>
                    <a:pt x="671361" y="56515"/>
                    <a:pt x="621153" y="48073"/>
                  </a:cubicBezTo>
                  <a:cubicBezTo>
                    <a:pt x="570945" y="39631"/>
                    <a:pt x="533622" y="53405"/>
                    <a:pt x="506519" y="50739"/>
                  </a:cubicBezTo>
                  <a:cubicBezTo>
                    <a:pt x="479416" y="48073"/>
                    <a:pt x="479860" y="31189"/>
                    <a:pt x="458533" y="32078"/>
                  </a:cubicBezTo>
                  <a:cubicBezTo>
                    <a:pt x="437206" y="32967"/>
                    <a:pt x="403883" y="53405"/>
                    <a:pt x="378557" y="56071"/>
                  </a:cubicBezTo>
                  <a:cubicBezTo>
                    <a:pt x="353231" y="58737"/>
                    <a:pt x="321685" y="37854"/>
                    <a:pt x="306578" y="48073"/>
                  </a:cubicBezTo>
                  <a:cubicBezTo>
                    <a:pt x="291471" y="58292"/>
                    <a:pt x="298580" y="104501"/>
                    <a:pt x="287916" y="117386"/>
                  </a:cubicBezTo>
                  <a:cubicBezTo>
                    <a:pt x="277252" y="130271"/>
                    <a:pt x="256370" y="128050"/>
                    <a:pt x="242596" y="125384"/>
                  </a:cubicBezTo>
                  <a:cubicBezTo>
                    <a:pt x="228822" y="122718"/>
                    <a:pt x="232821" y="101391"/>
                    <a:pt x="205274" y="101391"/>
                  </a:cubicBezTo>
                  <a:cubicBezTo>
                    <a:pt x="177727" y="101391"/>
                    <a:pt x="111523" y="122274"/>
                    <a:pt x="77311" y="125384"/>
                  </a:cubicBezTo>
                  <a:cubicBezTo>
                    <a:pt x="43099" y="128494"/>
                    <a:pt x="21549" y="124273"/>
                    <a:pt x="0" y="120052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Oval 60"/>
          <p:cNvSpPr/>
          <p:nvPr/>
        </p:nvSpPr>
        <p:spPr>
          <a:xfrm>
            <a:off x="892113" y="5533402"/>
            <a:ext cx="594360" cy="5896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</a:t>
            </a:r>
          </a:p>
        </p:txBody>
      </p:sp>
      <p:sp>
        <p:nvSpPr>
          <p:cNvPr id="62" name="Oval 61"/>
          <p:cNvSpPr/>
          <p:nvPr/>
        </p:nvSpPr>
        <p:spPr>
          <a:xfrm>
            <a:off x="1734131" y="5533402"/>
            <a:ext cx="594360" cy="5896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3" name="Oval 62"/>
          <p:cNvSpPr/>
          <p:nvPr/>
        </p:nvSpPr>
        <p:spPr>
          <a:xfrm>
            <a:off x="2576149" y="5533402"/>
            <a:ext cx="594360" cy="5896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</a:t>
            </a:r>
          </a:p>
        </p:txBody>
      </p:sp>
      <p:sp>
        <p:nvSpPr>
          <p:cNvPr id="64" name="Oval 63"/>
          <p:cNvSpPr/>
          <p:nvPr/>
        </p:nvSpPr>
        <p:spPr>
          <a:xfrm>
            <a:off x="3418167" y="5533402"/>
            <a:ext cx="594360" cy="5896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5" name="Oval 64"/>
          <p:cNvSpPr/>
          <p:nvPr/>
        </p:nvSpPr>
        <p:spPr>
          <a:xfrm>
            <a:off x="4260185" y="5533402"/>
            <a:ext cx="594360" cy="5896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6" name="Oval 65"/>
          <p:cNvSpPr/>
          <p:nvPr/>
        </p:nvSpPr>
        <p:spPr>
          <a:xfrm>
            <a:off x="5102203" y="5533402"/>
            <a:ext cx="594360" cy="5896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</a:t>
            </a:r>
          </a:p>
        </p:txBody>
      </p:sp>
      <p:sp>
        <p:nvSpPr>
          <p:cNvPr id="67" name="Oval 66"/>
          <p:cNvSpPr/>
          <p:nvPr/>
        </p:nvSpPr>
        <p:spPr>
          <a:xfrm>
            <a:off x="5944221" y="5533402"/>
            <a:ext cx="594360" cy="5896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68" name="Oval 67"/>
          <p:cNvSpPr/>
          <p:nvPr/>
        </p:nvSpPr>
        <p:spPr>
          <a:xfrm>
            <a:off x="6786239" y="5533402"/>
            <a:ext cx="594360" cy="5896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SL</a:t>
            </a:r>
          </a:p>
        </p:txBody>
      </p:sp>
      <p:sp>
        <p:nvSpPr>
          <p:cNvPr id="69" name="Oval 68"/>
          <p:cNvSpPr/>
          <p:nvPr/>
        </p:nvSpPr>
        <p:spPr>
          <a:xfrm>
            <a:off x="7628257" y="5533402"/>
            <a:ext cx="594360" cy="5896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LR</a:t>
            </a:r>
          </a:p>
        </p:txBody>
      </p:sp>
      <p:sp>
        <p:nvSpPr>
          <p:cNvPr id="71" name="Oval 70"/>
          <p:cNvSpPr/>
          <p:nvPr/>
        </p:nvSpPr>
        <p:spPr>
          <a:xfrm>
            <a:off x="8470278" y="5533402"/>
            <a:ext cx="594360" cy="5896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</a:t>
            </a:r>
          </a:p>
        </p:txBody>
      </p:sp>
      <p:cxnSp>
        <p:nvCxnSpPr>
          <p:cNvPr id="72" name="Curved Connector 71"/>
          <p:cNvCxnSpPr>
            <a:stCxn id="61" idx="0"/>
            <a:endCxn id="62" idx="0"/>
          </p:cNvCxnSpPr>
          <p:nvPr/>
        </p:nvCxnSpPr>
        <p:spPr>
          <a:xfrm rot="5400000" flipH="1" flipV="1">
            <a:off x="1610302" y="5112393"/>
            <a:ext cx="12700" cy="84201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2" idx="4"/>
            <a:endCxn id="65" idx="4"/>
          </p:cNvCxnSpPr>
          <p:nvPr/>
        </p:nvCxnSpPr>
        <p:spPr>
          <a:xfrm rot="16200000" flipH="1">
            <a:off x="3294338" y="4860035"/>
            <a:ext cx="12700" cy="2526054"/>
          </a:xfrm>
          <a:prstGeom prst="curvedConnector3">
            <a:avLst>
              <a:gd name="adj1" fmla="val 29269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63" idx="0"/>
            <a:endCxn id="64" idx="0"/>
          </p:cNvCxnSpPr>
          <p:nvPr/>
        </p:nvCxnSpPr>
        <p:spPr>
          <a:xfrm rot="5400000" flipH="1" flipV="1">
            <a:off x="3294338" y="5112393"/>
            <a:ext cx="12700" cy="84201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65" idx="4"/>
            <a:endCxn id="66" idx="4"/>
          </p:cNvCxnSpPr>
          <p:nvPr/>
        </p:nvCxnSpPr>
        <p:spPr>
          <a:xfrm rot="16200000" flipH="1">
            <a:off x="4978374" y="5702053"/>
            <a:ext cx="12700" cy="84201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61" idx="0"/>
            <a:endCxn id="63" idx="0"/>
          </p:cNvCxnSpPr>
          <p:nvPr/>
        </p:nvCxnSpPr>
        <p:spPr>
          <a:xfrm rot="5400000" flipH="1" flipV="1">
            <a:off x="2031311" y="4691384"/>
            <a:ext cx="12700" cy="1684036"/>
          </a:xfrm>
          <a:prstGeom prst="curvedConnector3">
            <a:avLst>
              <a:gd name="adj1" fmla="val 31147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62" idx="0"/>
            <a:endCxn id="66" idx="0"/>
          </p:cNvCxnSpPr>
          <p:nvPr/>
        </p:nvCxnSpPr>
        <p:spPr>
          <a:xfrm rot="5400000" flipH="1" flipV="1">
            <a:off x="3715347" y="3849366"/>
            <a:ext cx="12700" cy="3368072"/>
          </a:xfrm>
          <a:prstGeom prst="curvedConnector3">
            <a:avLst>
              <a:gd name="adj1" fmla="val 24260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65" idx="0"/>
            <a:endCxn id="67" idx="0"/>
          </p:cNvCxnSpPr>
          <p:nvPr/>
        </p:nvCxnSpPr>
        <p:spPr>
          <a:xfrm rot="5400000" flipH="1" flipV="1">
            <a:off x="5399383" y="4691384"/>
            <a:ext cx="12700" cy="168403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67" idx="0"/>
            <a:endCxn id="69" idx="0"/>
          </p:cNvCxnSpPr>
          <p:nvPr/>
        </p:nvCxnSpPr>
        <p:spPr>
          <a:xfrm rot="5400000" flipH="1" flipV="1">
            <a:off x="7083419" y="4691384"/>
            <a:ext cx="12700" cy="168403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64" idx="4"/>
            <a:endCxn id="69" idx="4"/>
          </p:cNvCxnSpPr>
          <p:nvPr/>
        </p:nvCxnSpPr>
        <p:spPr>
          <a:xfrm rot="16200000" flipH="1">
            <a:off x="5820392" y="4018017"/>
            <a:ext cx="12700" cy="4210090"/>
          </a:xfrm>
          <a:prstGeom prst="curvedConnector3">
            <a:avLst>
              <a:gd name="adj1" fmla="val 3114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stCxn id="67" idx="0"/>
            <a:endCxn id="68" idx="0"/>
          </p:cNvCxnSpPr>
          <p:nvPr/>
        </p:nvCxnSpPr>
        <p:spPr>
          <a:xfrm rot="5400000" flipH="1" flipV="1">
            <a:off x="6662410" y="5112393"/>
            <a:ext cx="12700" cy="84201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/>
          <p:cNvCxnSpPr>
            <a:stCxn id="66" idx="4"/>
            <a:endCxn id="68" idx="4"/>
          </p:cNvCxnSpPr>
          <p:nvPr/>
        </p:nvCxnSpPr>
        <p:spPr>
          <a:xfrm rot="16200000" flipH="1">
            <a:off x="6241401" y="5281044"/>
            <a:ext cx="12700" cy="168403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/>
          <p:cNvCxnSpPr>
            <a:stCxn id="69" idx="0"/>
            <a:endCxn id="71" idx="0"/>
          </p:cNvCxnSpPr>
          <p:nvPr/>
        </p:nvCxnSpPr>
        <p:spPr>
          <a:xfrm rot="5400000" flipH="1" flipV="1">
            <a:off x="8346447" y="5112392"/>
            <a:ext cx="12700" cy="84202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68" idx="4"/>
            <a:endCxn id="71" idx="4"/>
          </p:cNvCxnSpPr>
          <p:nvPr/>
        </p:nvCxnSpPr>
        <p:spPr>
          <a:xfrm rot="16200000" flipH="1">
            <a:off x="7925438" y="5281042"/>
            <a:ext cx="12700" cy="168403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64" idx="4"/>
            <a:endCxn id="71" idx="4"/>
          </p:cNvCxnSpPr>
          <p:nvPr/>
        </p:nvCxnSpPr>
        <p:spPr>
          <a:xfrm rot="16200000" flipH="1">
            <a:off x="6241402" y="3597006"/>
            <a:ext cx="12700" cy="5052111"/>
          </a:xfrm>
          <a:prstGeom prst="curvedConnector3">
            <a:avLst>
              <a:gd name="adj1" fmla="val 468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42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topological sort</a:t>
            </a:r>
          </a:p>
          <a:p>
            <a:pPr lvl="1"/>
            <a:r>
              <a:rPr lang="en-US" dirty="0"/>
              <a:t>Compute </a:t>
            </a:r>
            <a:r>
              <a:rPr lang="en-US" i="1" dirty="0"/>
              <a:t>f</a:t>
            </a:r>
            <a:r>
              <a:rPr lang="en-US" dirty="0"/>
              <a:t>*() for locations in that order</a:t>
            </a:r>
          </a:p>
          <a:p>
            <a:pPr lvl="2"/>
            <a:r>
              <a:rPr lang="en-US" dirty="0"/>
              <a:t>Store </a:t>
            </a:r>
            <a:r>
              <a:rPr lang="en-US" i="1" dirty="0"/>
              <a:t>f</a:t>
            </a:r>
            <a:r>
              <a:rPr lang="en-US" dirty="0"/>
              <a:t>*() values in a variable</a:t>
            </a:r>
          </a:p>
          <a:p>
            <a:pPr lvl="3"/>
            <a:r>
              <a:rPr lang="en-US" dirty="0"/>
              <a:t>…to recall distances from all locations </a:t>
            </a:r>
          </a:p>
          <a:p>
            <a:pPr lvl="3"/>
            <a:r>
              <a:rPr lang="en-US" dirty="0"/>
              <a:t>… for future computations</a:t>
            </a:r>
          </a:p>
          <a:p>
            <a:pPr lvl="2"/>
            <a:r>
              <a:rPr lang="en-US" dirty="0"/>
              <a:t>You’ll have the optimal distances you need at each step of the path </a:t>
            </a:r>
          </a:p>
          <a:p>
            <a:r>
              <a:rPr lang="en-US" dirty="0"/>
              <a:t>Implicit topological sort</a:t>
            </a:r>
          </a:p>
          <a:p>
            <a:pPr lvl="1"/>
            <a:r>
              <a:rPr lang="en-US" dirty="0"/>
              <a:t>Check which locations can be computed in next stage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6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86629"/>
            <a:ext cx="7772400" cy="46783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Wburg-to-LA.p</a:t>
            </a:r>
            <a:r>
              <a:rPr lang="en-US" dirty="0" smtClean="0"/>
              <a:t>y   (From Lesson 7)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Keep track only of next best location to visit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10" y="2066417"/>
            <a:ext cx="7061835" cy="465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86629"/>
            <a:ext cx="7772400" cy="46783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Wburg-to-LA.p</a:t>
            </a:r>
            <a:r>
              <a:rPr lang="en-US" dirty="0" smtClean="0"/>
              <a:t>y   (From Lesson 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8609" b="65704"/>
          <a:stretch/>
        </p:blipFill>
        <p:spPr>
          <a:xfrm>
            <a:off x="165586" y="2123310"/>
            <a:ext cx="8658498" cy="2404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586" y="1476267"/>
            <a:ext cx="8658498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f_star</a:t>
            </a:r>
            <a:r>
              <a:rPr lang="en-US" dirty="0">
                <a:solidFill>
                  <a:srgbClr val="FF0000"/>
                </a:solidFill>
              </a:rPr>
              <a:t>() computes shortest </a:t>
            </a:r>
            <a:r>
              <a:rPr lang="en-US" dirty="0" smtClean="0">
                <a:solidFill>
                  <a:srgbClr val="FF0000"/>
                </a:solidFill>
              </a:rPr>
              <a:t>distances for </a:t>
            </a:r>
            <a:r>
              <a:rPr lang="en-US" dirty="0">
                <a:solidFill>
                  <a:srgbClr val="FF0000"/>
                </a:solidFill>
              </a:rPr>
              <a:t>locations whose downstream </a:t>
            </a:r>
            <a:r>
              <a:rPr lang="en-US" dirty="0" smtClean="0">
                <a:solidFill>
                  <a:srgbClr val="FF0000"/>
                </a:solidFill>
              </a:rPr>
              <a:t>distances are </a:t>
            </a:r>
            <a:r>
              <a:rPr lang="en-US" dirty="0">
                <a:solidFill>
                  <a:srgbClr val="FF0000"/>
                </a:solidFill>
              </a:rPr>
              <a:t>all available—an implicit topological sort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722251" y="2459371"/>
            <a:ext cx="8042025" cy="243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9908" y="3516880"/>
            <a:ext cx="2653452" cy="195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43263" y="2926159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Have all the immediate destinations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 a point been computed?</a:t>
            </a:r>
          </a:p>
        </p:txBody>
      </p:sp>
      <p:cxnSp>
        <p:nvCxnSpPr>
          <p:cNvPr id="11" name="Straight Arrow Connector 10"/>
          <p:cNvCxnSpPr>
            <a:cxnSpLocks/>
            <a:stCxn id="10" idx="1"/>
            <a:endCxn id="9" idx="3"/>
          </p:cNvCxnSpPr>
          <p:nvPr/>
        </p:nvCxnSpPr>
        <p:spPr>
          <a:xfrm flipH="1">
            <a:off x="4023360" y="3249325"/>
            <a:ext cx="719903" cy="365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B81DD5-7F61-45F4-AE19-8BFD711454E5}"/>
              </a:ext>
            </a:extLst>
          </p:cNvPr>
          <p:cNvGrpSpPr/>
          <p:nvPr/>
        </p:nvGrpSpPr>
        <p:grpSpPr>
          <a:xfrm>
            <a:off x="2776203" y="3658721"/>
            <a:ext cx="6086619" cy="923331"/>
            <a:chOff x="3203455" y="3629041"/>
            <a:chExt cx="6086619" cy="923331"/>
          </a:xfrm>
        </p:grpSpPr>
        <p:sp>
          <p:nvSpPr>
            <p:cNvPr id="16" name="Rectangle 15"/>
            <p:cNvSpPr/>
            <p:nvPr/>
          </p:nvSpPr>
          <p:spPr>
            <a:xfrm>
              <a:off x="3203455" y="4058655"/>
              <a:ext cx="730789" cy="1517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3564" y="3629041"/>
              <a:ext cx="22365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Minimum is based 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on the 0-th element 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of the tuple</a:t>
              </a:r>
            </a:p>
          </p:txBody>
        </p:sp>
        <p:cxnSp>
          <p:nvCxnSpPr>
            <p:cNvPr id="18" name="Elbow Connector 17"/>
            <p:cNvCxnSpPr>
              <a:cxnSpLocks/>
              <a:stCxn id="17" idx="2"/>
              <a:endCxn id="16" idx="2"/>
            </p:cNvCxnSpPr>
            <p:nvPr/>
          </p:nvCxnSpPr>
          <p:spPr>
            <a:xfrm rot="5400000" flipH="1">
              <a:off x="5699359" y="2079912"/>
              <a:ext cx="341951" cy="4602969"/>
            </a:xfrm>
            <a:prstGeom prst="bentConnector3">
              <a:avLst>
                <a:gd name="adj1" fmla="val -66852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789164" y="432874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(mileage, path)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54693" y="3869228"/>
            <a:ext cx="2049704" cy="219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217962" y="3883933"/>
            <a:ext cx="1156167" cy="232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3886200" y="4116694"/>
            <a:ext cx="434896" cy="294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179224" y="4109569"/>
            <a:ext cx="495711" cy="3015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8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86629"/>
            <a:ext cx="7772400" cy="46783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Wburg-to-LA.p</a:t>
            </a:r>
            <a:r>
              <a:rPr lang="en-US" dirty="0" smtClean="0"/>
              <a:t>y   (From Lesson 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4295"/>
          <a:stretch/>
        </p:blipFill>
        <p:spPr>
          <a:xfrm>
            <a:off x="147298" y="1490471"/>
            <a:ext cx="8972698" cy="3886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C2F25E-9252-4301-9FB5-50D44DD17A38}"/>
              </a:ext>
            </a:extLst>
          </p:cNvPr>
          <p:cNvSpPr txBox="1"/>
          <p:nvPr/>
        </p:nvSpPr>
        <p:spPr>
          <a:xfrm>
            <a:off x="7885171" y="215203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Initialize</a:t>
            </a:r>
          </a:p>
        </p:txBody>
      </p:sp>
      <p:sp>
        <p:nvSpPr>
          <p:cNvPr id="8" name="Rectangle 7"/>
          <p:cNvSpPr/>
          <p:nvPr/>
        </p:nvSpPr>
        <p:spPr>
          <a:xfrm>
            <a:off x="722251" y="1723042"/>
            <a:ext cx="8181147" cy="798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4891" y="2639933"/>
            <a:ext cx="3570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Compute shortest distances from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locations as long as locations </a:t>
            </a:r>
          </a:p>
          <a:p>
            <a:r>
              <a:rPr lang="en-US" dirty="0">
                <a:solidFill>
                  <a:srgbClr val="FF0000"/>
                </a:solidFill>
              </a:rPr>
              <a:t>remain to compute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997443" y="2792636"/>
            <a:ext cx="2203444" cy="3089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2250" y="2511904"/>
            <a:ext cx="2275193" cy="589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262783-1070-42BA-885D-70FAA0671ABD}"/>
              </a:ext>
            </a:extLst>
          </p:cNvPr>
          <p:cNvSpPr/>
          <p:nvPr/>
        </p:nvSpPr>
        <p:spPr>
          <a:xfrm>
            <a:off x="2126509" y="2715628"/>
            <a:ext cx="479531" cy="183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7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 DP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7038"/>
            <a:ext cx="7772400" cy="4989126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Programming backwards recursion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Topological sort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Integrated/implicit topological sort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Recursion </a:t>
            </a:r>
          </a:p>
          <a:p>
            <a:r>
              <a:rPr lang="en-US" dirty="0"/>
              <a:t>Examples of recursive functions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Another approach for some problems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Solve by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state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and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stage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Knapsack solutions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DP solutions versus HA and enumeration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Presentation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4FA3D0A-5714-4037-B287-58C73D2EA413}" vid="{28BB5D3A-2D71-4A01-9F64-8FED13BABF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16176</TotalTime>
  <Words>1398</Words>
  <Application>Microsoft Office PowerPoint</Application>
  <PresentationFormat>On-screen Show (4:3)</PresentationFormat>
  <Paragraphs>387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Cambria Math</vt:lpstr>
      <vt:lpstr>Courier New</vt:lpstr>
      <vt:lpstr>Symbol</vt:lpstr>
      <vt:lpstr>Times New Roman</vt:lpstr>
      <vt:lpstr>Theme1</vt:lpstr>
      <vt:lpstr>Dynamic Programming &amp; Recursive Programming</vt:lpstr>
      <vt:lpstr>Programming a DP Solution</vt:lpstr>
      <vt:lpstr>Programming a DP Solution</vt:lpstr>
      <vt:lpstr>Shortest Distance: Wmbg to LA</vt:lpstr>
      <vt:lpstr>Topological Sort Method</vt:lpstr>
      <vt:lpstr>Implicit Topological Sort</vt:lpstr>
      <vt:lpstr>Implicit Topological Sort</vt:lpstr>
      <vt:lpstr>Implicit Topological Sort</vt:lpstr>
      <vt:lpstr>Programming a DP Solution</vt:lpstr>
      <vt:lpstr>Recursive Programs</vt:lpstr>
      <vt:lpstr>Recursive Programs</vt:lpstr>
      <vt:lpstr>Recursive Calls and the Stack</vt:lpstr>
      <vt:lpstr>Stack Size and Recursive Limit</vt:lpstr>
      <vt:lpstr>Stack Size and Recursive Limit</vt:lpstr>
      <vt:lpstr>“Forward” DP Solution</vt:lpstr>
      <vt:lpstr>Introduction Problem</vt:lpstr>
      <vt:lpstr>“Forward” DP Solution</vt:lpstr>
      <vt:lpstr>Recursion: What’s Going On?</vt:lpstr>
      <vt:lpstr>Programming a DP Solution</vt:lpstr>
      <vt:lpstr>Hillier and Lieberman Example</vt:lpstr>
      <vt:lpstr>Hillier and Lieberman Example</vt:lpstr>
      <vt:lpstr>Simplified World Health Example</vt:lpstr>
      <vt:lpstr>Programming a DP Solution</vt:lpstr>
      <vt:lpstr>Knapsack DP Solution</vt:lpstr>
      <vt:lpstr>Knapsack DP Solution</vt:lpstr>
      <vt:lpstr>Knapsack DP Solution</vt:lpstr>
      <vt:lpstr>Knapsack DP Solution</vt:lpstr>
      <vt:lpstr>Knapsack DP Solution</vt:lpstr>
      <vt:lpstr>Knapsack DP Solution</vt:lpstr>
      <vt:lpstr>Knapsack DP Solution</vt:lpstr>
      <vt:lpstr>Knapsack DP Solution</vt:lpstr>
      <vt:lpstr>Knapsack DP Solution</vt:lpstr>
      <vt:lpstr>Heuristic Algorithms versus DP</vt:lpstr>
      <vt:lpstr>Enumeration vs DP vs Heuristics</vt:lpstr>
      <vt:lpstr>Enumeration versus 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 &amp; Recursive Programming</dc:title>
  <cp:lastModifiedBy>Wilck, Joseph</cp:lastModifiedBy>
  <cp:revision>1</cp:revision>
  <cp:lastPrinted>2018-03-23T12:32:12Z</cp:lastPrinted>
  <dcterms:created xsi:type="dcterms:W3CDTF">2017-03-28T18:55:42Z</dcterms:created>
  <dcterms:modified xsi:type="dcterms:W3CDTF">2022-04-03T19:18:35Z</dcterms:modified>
</cp:coreProperties>
</file>