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8" r:id="rId2"/>
    <p:sldId id="259" r:id="rId3"/>
    <p:sldId id="260" r:id="rId4"/>
    <p:sldId id="261" r:id="rId5"/>
    <p:sldId id="262" r:id="rId6"/>
    <p:sldId id="266" r:id="rId7"/>
    <p:sldId id="263" r:id="rId8"/>
    <p:sldId id="265" r:id="rId9"/>
    <p:sldId id="267" r:id="rId10"/>
  </p:sldIdLst>
  <p:sldSz cx="12192000" cy="6858000"/>
  <p:notesSz cx="68580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DE11DE7-5325-4D6D-94D8-7D34F7A06AE5}" v="1" dt="2021-01-26T12:24:39.4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92" d="100"/>
          <a:sy n="192" d="100"/>
        </p:scale>
        <p:origin x="355" y="12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ul Blossom" userId="6e1339383af635e7" providerId="LiveId" clId="{3DE11DE7-5325-4D6D-94D8-7D34F7A06AE5}"/>
    <pc:docChg chg="custSel modSld">
      <pc:chgData name="Paul Blossom" userId="6e1339383af635e7" providerId="LiveId" clId="{3DE11DE7-5325-4D6D-94D8-7D34F7A06AE5}" dt="2021-01-26T12:25:27.137" v="71" actId="20577"/>
      <pc:docMkLst>
        <pc:docMk/>
      </pc:docMkLst>
      <pc:sldChg chg="modSp mod">
        <pc:chgData name="Paul Blossom" userId="6e1339383af635e7" providerId="LiveId" clId="{3DE11DE7-5325-4D6D-94D8-7D34F7A06AE5}" dt="2021-01-26T12:25:27.137" v="71" actId="20577"/>
        <pc:sldMkLst>
          <pc:docMk/>
          <pc:sldMk cId="1421116592" sldId="258"/>
        </pc:sldMkLst>
        <pc:spChg chg="mod">
          <ac:chgData name="Paul Blossom" userId="6e1339383af635e7" providerId="LiveId" clId="{3DE11DE7-5325-4D6D-94D8-7D34F7A06AE5}" dt="2021-01-26T12:25:27.137" v="71" actId="20577"/>
          <ac:spMkLst>
            <pc:docMk/>
            <pc:sldMk cId="1421116592" sldId="258"/>
            <ac:spMk id="3" creationId="{00000000-0000-0000-0000-000000000000}"/>
          </ac:spMkLst>
        </pc:spChg>
      </pc:sldChg>
      <pc:sldChg chg="modSp mod">
        <pc:chgData name="Paul Blossom" userId="6e1339383af635e7" providerId="LiveId" clId="{3DE11DE7-5325-4D6D-94D8-7D34F7A06AE5}" dt="2021-01-26T12:24:11.962" v="20" actId="20577"/>
        <pc:sldMkLst>
          <pc:docMk/>
          <pc:sldMk cId="318963935" sldId="260"/>
        </pc:sldMkLst>
        <pc:spChg chg="mod">
          <ac:chgData name="Paul Blossom" userId="6e1339383af635e7" providerId="LiveId" clId="{3DE11DE7-5325-4D6D-94D8-7D34F7A06AE5}" dt="2021-01-26T12:24:11.962" v="20" actId="20577"/>
          <ac:spMkLst>
            <pc:docMk/>
            <pc:sldMk cId="318963935" sldId="260"/>
            <ac:spMk id="3" creationId="{00000000-0000-0000-0000-000000000000}"/>
          </ac:spMkLst>
        </pc:spChg>
      </pc:sldChg>
      <pc:sldChg chg="modSp mod">
        <pc:chgData name="Paul Blossom" userId="6e1339383af635e7" providerId="LiveId" clId="{3DE11DE7-5325-4D6D-94D8-7D34F7A06AE5}" dt="2021-01-26T12:24:02.085" v="19" actId="20577"/>
        <pc:sldMkLst>
          <pc:docMk/>
          <pc:sldMk cId="1747307773" sldId="261"/>
        </pc:sldMkLst>
        <pc:spChg chg="mod">
          <ac:chgData name="Paul Blossom" userId="6e1339383af635e7" providerId="LiveId" clId="{3DE11DE7-5325-4D6D-94D8-7D34F7A06AE5}" dt="2021-01-26T12:24:02.085" v="19" actId="20577"/>
          <ac:spMkLst>
            <pc:docMk/>
            <pc:sldMk cId="1747307773" sldId="261"/>
            <ac:spMk id="3" creationId="{00000000-0000-0000-0000-000000000000}"/>
          </ac:spMkLst>
        </pc:spChg>
      </pc:sldChg>
      <pc:sldChg chg="modSp mod">
        <pc:chgData name="Paul Blossom" userId="6e1339383af635e7" providerId="LiveId" clId="{3DE11DE7-5325-4D6D-94D8-7D34F7A06AE5}" dt="2021-01-26T12:23:00.954" v="6" actId="20577"/>
        <pc:sldMkLst>
          <pc:docMk/>
          <pc:sldMk cId="2461797135" sldId="265"/>
        </pc:sldMkLst>
        <pc:spChg chg="mod">
          <ac:chgData name="Paul Blossom" userId="6e1339383af635e7" providerId="LiveId" clId="{3DE11DE7-5325-4D6D-94D8-7D34F7A06AE5}" dt="2021-01-26T12:23:00.954" v="6" actId="20577"/>
          <ac:spMkLst>
            <pc:docMk/>
            <pc:sldMk cId="2461797135" sldId="265"/>
            <ac:spMk id="3" creationId="{00000000-0000-0000-0000-000000000000}"/>
          </ac:spMkLst>
        </pc:spChg>
      </pc:sldChg>
      <pc:sldChg chg="modSp mod">
        <pc:chgData name="Paul Blossom" userId="6e1339383af635e7" providerId="LiveId" clId="{3DE11DE7-5325-4D6D-94D8-7D34F7A06AE5}" dt="2021-01-26T12:22:36.069" v="2" actId="6549"/>
        <pc:sldMkLst>
          <pc:docMk/>
          <pc:sldMk cId="2630413711" sldId="267"/>
        </pc:sldMkLst>
        <pc:spChg chg="mod">
          <ac:chgData name="Paul Blossom" userId="6e1339383af635e7" providerId="LiveId" clId="{3DE11DE7-5325-4D6D-94D8-7D34F7A06AE5}" dt="2021-01-26T12:22:36.069" v="2" actId="6549"/>
          <ac:spMkLst>
            <pc:docMk/>
            <pc:sldMk cId="2630413711" sldId="267"/>
            <ac:spMk id="3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D17B59-41C0-46B2-9658-82977E9D2A80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829967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93E4D4-87EC-4CCC-9E0D-2570825D2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0582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122694-2838-4F55-9402-610BF4DF2EBC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302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15790"/>
            <a:ext cx="5486400" cy="418338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29967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6F970A-B8AB-44A4-8EEA-4B980E67B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4067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1F71D-AB75-4FF0-9E9D-0A880A039931}" type="datetime1">
              <a:rPr lang="en-US" smtClean="0"/>
              <a:t>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7C862-7F3A-4B06-AE9B-CD6F23A9D2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459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074F5-83E8-41FE-9C5B-61D7266EBBD4}" type="datetime1">
              <a:rPr lang="en-US" smtClean="0"/>
              <a:t>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7C862-7F3A-4B06-AE9B-CD6F23A9D2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768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91EC5-A818-44B3-9888-3E60B8ACA02F}" type="datetime1">
              <a:rPr lang="en-US" smtClean="0"/>
              <a:t>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7C862-7F3A-4B06-AE9B-CD6F23A9D2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589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547BA-D295-436D-A44A-4918E4A23545}" type="datetime1">
              <a:rPr lang="en-US" smtClean="0"/>
              <a:t>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7C862-7F3A-4B06-AE9B-CD6F23A9D2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585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571C2-A4B5-4956-B209-F53093075B37}" type="datetime1">
              <a:rPr lang="en-US" smtClean="0"/>
              <a:t>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7C862-7F3A-4B06-AE9B-CD6F23A9D2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862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7C6F2-3F26-4746-8FF1-000CE2872B3A}" type="datetime1">
              <a:rPr lang="en-US" smtClean="0"/>
              <a:t>1/26/2021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7C862-7F3A-4B06-AE9B-CD6F23A9D2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931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3BBE4-1680-413C-A9EB-6FF7D18131B8}" type="datetime1">
              <a:rPr lang="en-US" smtClean="0"/>
              <a:t>1/26/2021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7C862-7F3A-4B06-AE9B-CD6F23A9D2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538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81592-ED7E-4833-93E3-9DC4F12581CF}" type="datetime1">
              <a:rPr lang="en-US" smtClean="0"/>
              <a:t>1/26/2021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7C862-7F3A-4B06-AE9B-CD6F23A9D2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920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DEC79-230F-42FF-9004-250CEA408DAA}" type="datetime1">
              <a:rPr lang="en-US" smtClean="0"/>
              <a:t>1/26/2021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7C862-7F3A-4B06-AE9B-CD6F23A9D2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708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C9568-E821-4264-A242-DCD9B331C3AE}" type="datetime1">
              <a:rPr lang="en-US" smtClean="0"/>
              <a:t>1/26/2021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7C862-7F3A-4B06-AE9B-CD6F23A9D2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557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6849C-089C-42E7-95F6-F0794C2D788F}" type="datetime1">
              <a:rPr lang="en-US" smtClean="0"/>
              <a:t>1/26/2021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7C862-7F3A-4B06-AE9B-CD6F23A9D2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331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990600"/>
            <a:ext cx="10972800" cy="533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B0CC7D-A6C3-4EE6-84CD-41A72ABE2575}" type="datetime1">
              <a:rPr lang="en-US" smtClean="0"/>
              <a:t>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77C862-7F3A-4B06-AE9B-CD6F23A9D226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06400" y="914400"/>
            <a:ext cx="114808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2033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Metaheuristics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Heuristics – Greek word </a:t>
            </a:r>
            <a:r>
              <a:rPr lang="en-US" dirty="0" err="1"/>
              <a:t>heuriskein</a:t>
            </a:r>
            <a:r>
              <a:rPr lang="en-US" dirty="0"/>
              <a:t> – art of discovering new strategies to solve problems.</a:t>
            </a:r>
          </a:p>
          <a:p>
            <a:pPr lvl="1"/>
            <a:r>
              <a:rPr lang="en-US" dirty="0"/>
              <a:t>Exact - Math programming LP, IP, NLP, DP</a:t>
            </a:r>
          </a:p>
          <a:p>
            <a:pPr lvl="1"/>
            <a:r>
              <a:rPr lang="en-US" dirty="0"/>
              <a:t>Approximate – Heuristics</a:t>
            </a:r>
          </a:p>
          <a:p>
            <a:pPr lvl="1"/>
            <a:r>
              <a:rPr lang="en-US" dirty="0"/>
              <a:t>Hill climbing</a:t>
            </a:r>
          </a:p>
          <a:p>
            <a:r>
              <a:rPr lang="en-US" dirty="0"/>
              <a:t>Meta- Greek word for upper-level methods</a:t>
            </a:r>
          </a:p>
          <a:p>
            <a:pPr lvl="1"/>
            <a:r>
              <a:rPr lang="en-US" dirty="0"/>
              <a:t>Would be used to </a:t>
            </a:r>
            <a:r>
              <a:rPr lang="en-US"/>
              <a:t>guide heuristic</a:t>
            </a:r>
            <a:endParaRPr lang="en-US" dirty="0"/>
          </a:p>
          <a:p>
            <a:r>
              <a:rPr lang="en-US" dirty="0"/>
              <a:t>Metaheuristics used for</a:t>
            </a:r>
          </a:p>
          <a:p>
            <a:pPr lvl="1"/>
            <a:r>
              <a:rPr lang="en-US" dirty="0"/>
              <a:t>Combinatorial Optimization problems – a general class of IP problems with discrete decision variables and </a:t>
            </a:r>
            <a:r>
              <a:rPr lang="en-US" u="sng" dirty="0"/>
              <a:t>finite solution space. </a:t>
            </a:r>
          </a:p>
          <a:p>
            <a:pPr lvl="1"/>
            <a:r>
              <a:rPr lang="en-US" dirty="0"/>
              <a:t>Constraint Programming problems – used for timetabling and scheduling problems. </a:t>
            </a:r>
            <a:endParaRPr lang="en-US" u="s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7C862-7F3A-4B06-AE9B-CD6F23A9D22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116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Need for Metaheuristics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if the objective function can only be simulated and there is no (or an inaccurate) mathematical model that connect the variables</a:t>
            </a:r>
          </a:p>
          <a:p>
            <a:pPr lvl="1"/>
            <a:r>
              <a:rPr lang="en-US" dirty="0"/>
              <a:t>Math and constraint programming need exact math formulations, therefore cannot be applied to the above</a:t>
            </a:r>
          </a:p>
          <a:p>
            <a:pPr lvl="1"/>
            <a:r>
              <a:rPr lang="en-US" dirty="0"/>
              <a:t>Large solution space</a:t>
            </a:r>
          </a:p>
          <a:p>
            <a:r>
              <a:rPr lang="en-US" dirty="0"/>
              <a:t>Ex: TSP, 5 cities have 120 solutions (5!), 10 cities have 10! ~ 3.6 million, 75 cities have 2.5X10</a:t>
            </a:r>
            <a:r>
              <a:rPr lang="en-US" baseline="30000" dirty="0"/>
              <a:t>109 </a:t>
            </a:r>
            <a:r>
              <a:rPr lang="en-US" dirty="0"/>
              <a:t>solutions</a:t>
            </a:r>
          </a:p>
          <a:p>
            <a:r>
              <a:rPr lang="en-US" dirty="0"/>
              <a:t>Ex: Parallel machine job scheduling: process n jobs on m identical machines. There are </a:t>
            </a:r>
            <a:r>
              <a:rPr lang="en-US" dirty="0" err="1"/>
              <a:t>m</a:t>
            </a:r>
            <a:r>
              <a:rPr lang="en-US" baseline="30000" dirty="0" err="1"/>
              <a:t>n</a:t>
            </a:r>
            <a:r>
              <a:rPr lang="en-US" dirty="0"/>
              <a:t> solutions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7C862-7F3A-4B06-AE9B-CD6F23A9D22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684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Complexity of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 algorithm has a complexity f(n)= O(g(n)) if there exist positive constants n</a:t>
            </a:r>
            <a:r>
              <a:rPr lang="en-US" baseline="-25000" dirty="0"/>
              <a:t>0</a:t>
            </a:r>
            <a:r>
              <a:rPr lang="en-US" dirty="0"/>
              <a:t> and c such that for all n&gt;n</a:t>
            </a:r>
            <a:r>
              <a:rPr lang="en-US" baseline="-25000" dirty="0"/>
              <a:t>0</a:t>
            </a:r>
            <a:r>
              <a:rPr lang="en-US" dirty="0"/>
              <a:t>, f(n)&lt;=</a:t>
            </a:r>
            <a:r>
              <a:rPr lang="en-US" dirty="0" err="1"/>
              <a:t>c.g</a:t>
            </a:r>
            <a:r>
              <a:rPr lang="en-US" dirty="0"/>
              <a:t>(n). In this case f(n) is upper bounded by g(n).</a:t>
            </a:r>
          </a:p>
          <a:p>
            <a:pPr lvl="1"/>
            <a:r>
              <a:rPr lang="en-US" dirty="0"/>
              <a:t>P class – polynomial time</a:t>
            </a:r>
          </a:p>
          <a:p>
            <a:pPr lvl="1"/>
            <a:r>
              <a:rPr lang="en-US" dirty="0"/>
              <a:t>If g(n) is a polynomial</a:t>
            </a:r>
          </a:p>
          <a:p>
            <a:pPr marL="914400" lvl="2" indent="0">
              <a:buNone/>
            </a:pPr>
            <a:r>
              <a:rPr lang="en-US" dirty="0"/>
              <a:t>g(n) = </a:t>
            </a:r>
            <a:r>
              <a:rPr lang="en-US" dirty="0" err="1"/>
              <a:t>a</a:t>
            </a:r>
            <a:r>
              <a:rPr lang="en-US" baseline="-25000" dirty="0" err="1"/>
              <a:t>k</a:t>
            </a:r>
            <a:r>
              <a:rPr lang="en-US" dirty="0" err="1"/>
              <a:t>.n</a:t>
            </a:r>
            <a:r>
              <a:rPr lang="en-US" baseline="30000" dirty="0" err="1"/>
              <a:t>k</a:t>
            </a:r>
            <a:r>
              <a:rPr lang="en-US" baseline="30000" dirty="0"/>
              <a:t> </a:t>
            </a:r>
            <a:r>
              <a:rPr lang="en-US" dirty="0"/>
              <a:t>+ ….+ a</a:t>
            </a:r>
            <a:r>
              <a:rPr lang="en-US" baseline="-25000" dirty="0"/>
              <a:t>1</a:t>
            </a:r>
            <a:r>
              <a:rPr lang="en-US" dirty="0"/>
              <a:t>.n + a</a:t>
            </a:r>
            <a:r>
              <a:rPr lang="en-US" baseline="-25000" dirty="0"/>
              <a:t>0 </a:t>
            </a:r>
          </a:p>
          <a:p>
            <a:pPr marL="914400" lvl="2" indent="0">
              <a:buNone/>
            </a:pPr>
            <a:r>
              <a:rPr lang="en-US" dirty="0"/>
              <a:t>Then the corresponding algorithm has O(</a:t>
            </a:r>
            <a:r>
              <a:rPr lang="en-US" dirty="0" err="1"/>
              <a:t>n</a:t>
            </a:r>
            <a:r>
              <a:rPr lang="en-US" baseline="30000" dirty="0" err="1"/>
              <a:t>k</a:t>
            </a:r>
            <a:r>
              <a:rPr lang="en-US" dirty="0"/>
              <a:t>) complexity.</a:t>
            </a:r>
          </a:p>
          <a:p>
            <a:pPr marL="914400" lvl="2" indent="0">
              <a:buNone/>
            </a:pPr>
            <a:r>
              <a:rPr lang="en-US" dirty="0"/>
              <a:t>Shortest path algorithms such as </a:t>
            </a:r>
            <a:r>
              <a:rPr lang="en-US" dirty="0" err="1"/>
              <a:t>Dijkstra’s</a:t>
            </a:r>
            <a:r>
              <a:rPr lang="en-US" dirty="0"/>
              <a:t> with n nodes. Worst case scenario is that each of the n nodes have n neighbors. The algorithm needs no more than n</a:t>
            </a:r>
            <a:r>
              <a:rPr lang="en-US" baseline="30000" dirty="0"/>
              <a:t>2</a:t>
            </a:r>
            <a:r>
              <a:rPr lang="en-US" dirty="0"/>
              <a:t> steps (upper bound) to find the solution. The complexity is O(n</a:t>
            </a:r>
            <a:r>
              <a:rPr lang="en-US" baseline="30000" dirty="0"/>
              <a:t>2</a:t>
            </a:r>
            <a:r>
              <a:rPr lang="en-US" dirty="0"/>
              <a:t>) – a quadratic polynomial.</a:t>
            </a:r>
          </a:p>
          <a:p>
            <a:pPr marL="914400" lvl="2" indent="0">
              <a:buNone/>
            </a:pPr>
            <a:r>
              <a:rPr lang="en-US" dirty="0"/>
              <a:t>Other examples are minimum spanning tree, max flow network etc.</a:t>
            </a:r>
          </a:p>
          <a:p>
            <a:pPr marL="914400" lvl="2" indent="0">
              <a:buNone/>
            </a:pPr>
            <a:r>
              <a:rPr lang="en-US" dirty="0"/>
              <a:t>The solutions for the above problems are tractable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7C862-7F3A-4B06-AE9B-CD6F23A9D22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63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Complexity of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990600"/>
            <a:ext cx="8229600" cy="5181600"/>
          </a:xfrm>
        </p:spPr>
        <p:txBody>
          <a:bodyPr>
            <a:normAutofit fontScale="70000" lnSpcReduction="20000"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dirty="0"/>
              <a:t>Exponential time O(</a:t>
            </a:r>
            <a:r>
              <a:rPr lang="en-US" dirty="0" err="1"/>
              <a:t>c</a:t>
            </a:r>
            <a:r>
              <a:rPr lang="en-US" baseline="30000" dirty="0" err="1"/>
              <a:t>n</a:t>
            </a:r>
            <a:r>
              <a:rPr lang="en-US" dirty="0"/>
              <a:t>) where is c is a positive constant &gt;1</a:t>
            </a:r>
          </a:p>
          <a:p>
            <a:pPr marL="0" lvl="1" indent="0">
              <a:buNone/>
            </a:pPr>
            <a:r>
              <a:rPr lang="en-US" dirty="0"/>
              <a:t>        Search Time of an Algorithm as a function of Problem size </a:t>
            </a:r>
          </a:p>
          <a:p>
            <a:pPr marL="742950" lvl="2" indent="-342900"/>
            <a:r>
              <a:rPr lang="en-US" sz="1900" dirty="0"/>
              <a:t>Ex:  	Size   	n= 10	n=20	n=30	n=40	n=50</a:t>
            </a:r>
          </a:p>
          <a:p>
            <a:pPr marL="400050" lvl="2" indent="0">
              <a:buNone/>
            </a:pPr>
            <a:r>
              <a:rPr lang="en-US" sz="1900" dirty="0"/>
              <a:t>	Linear	O(n)	0.00001s	0.00002s	0.00003s	0.00004s	0.00005s</a:t>
            </a:r>
          </a:p>
          <a:p>
            <a:pPr marL="400050" lvl="2" indent="0">
              <a:buNone/>
            </a:pPr>
            <a:r>
              <a:rPr lang="en-US" sz="1900" dirty="0"/>
              <a:t>	Quadratic	O(n</a:t>
            </a:r>
            <a:r>
              <a:rPr lang="en-US" sz="1900" baseline="30000" dirty="0"/>
              <a:t>2</a:t>
            </a:r>
            <a:r>
              <a:rPr lang="en-US" sz="1900" dirty="0"/>
              <a:t>) 	0.0001s	0.0004s	0.0009s	0.0016s	0.0025s</a:t>
            </a:r>
          </a:p>
          <a:p>
            <a:pPr marL="400050" lvl="2" indent="0">
              <a:buNone/>
            </a:pPr>
            <a:r>
              <a:rPr lang="en-US" sz="1900" dirty="0"/>
              <a:t>	5</a:t>
            </a:r>
            <a:r>
              <a:rPr lang="en-US" sz="1900" baseline="30000" dirty="0"/>
              <a:t>th</a:t>
            </a:r>
            <a:r>
              <a:rPr lang="en-US" sz="1900" dirty="0"/>
              <a:t> order Poly	O(n</a:t>
            </a:r>
            <a:r>
              <a:rPr lang="en-US" sz="1900" baseline="30000" dirty="0"/>
              <a:t>5</a:t>
            </a:r>
            <a:r>
              <a:rPr lang="en-US" sz="1900" dirty="0"/>
              <a:t>)	0.1s	0.32s	24.3s	1.7 min	5.2 min</a:t>
            </a:r>
          </a:p>
          <a:p>
            <a:pPr marL="857250" lvl="3" indent="0">
              <a:buNone/>
            </a:pPr>
            <a:r>
              <a:rPr lang="en-US" sz="1900" dirty="0"/>
              <a:t>	Expo base 2	O(2</a:t>
            </a:r>
            <a:r>
              <a:rPr lang="en-US" sz="1900" baseline="30000" dirty="0"/>
              <a:t>n</a:t>
            </a:r>
            <a:r>
              <a:rPr lang="en-US" sz="1900" dirty="0"/>
              <a:t>)	0.001s	1s	17.9min	12.7days	35.7years</a:t>
            </a:r>
          </a:p>
          <a:p>
            <a:pPr marL="857250" lvl="3" indent="0">
              <a:buNone/>
            </a:pPr>
            <a:r>
              <a:rPr lang="en-US" sz="1900" dirty="0"/>
              <a:t>	Expo base 3	O(3</a:t>
            </a:r>
            <a:r>
              <a:rPr lang="en-US" sz="1900" baseline="30000" dirty="0"/>
              <a:t>n</a:t>
            </a:r>
            <a:r>
              <a:rPr lang="en-US" sz="1900" dirty="0"/>
              <a:t>)	0.059s	58 min	6.5 </a:t>
            </a:r>
            <a:r>
              <a:rPr lang="en-US" sz="1900" dirty="0" err="1"/>
              <a:t>yrs</a:t>
            </a:r>
            <a:r>
              <a:rPr lang="en-US" sz="1900" dirty="0"/>
              <a:t>	3855 centuries 2X10</a:t>
            </a:r>
            <a:r>
              <a:rPr lang="en-US" sz="1900" baseline="30000" dirty="0"/>
              <a:t>8 </a:t>
            </a:r>
            <a:r>
              <a:rPr lang="en-US" sz="1900" dirty="0"/>
              <a:t>centuries	Factorial	O(n!)	3.62 s	77146 years   8.4 X 10</a:t>
            </a:r>
            <a:r>
              <a:rPr lang="en-US" sz="1900" baseline="30000" dirty="0"/>
              <a:t>16 </a:t>
            </a:r>
            <a:r>
              <a:rPr lang="en-US" sz="1900" dirty="0"/>
              <a:t>centuries          ~~~~too  large~~~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2400" dirty="0"/>
              <a:t>NP class – non-deterministic polynomial time, the solutions for the problems are intractable</a:t>
            </a:r>
          </a:p>
          <a:p>
            <a:r>
              <a:rPr lang="en-US" dirty="0"/>
              <a:t>NP- hard problems (a more generic name) need exponential time to find optimal solutions. Most real-world optimization problems fit this category. Provably efficient algorithms do not exist. Metaheuristics can help to solve (</a:t>
            </a:r>
            <a:r>
              <a:rPr lang="en-US" u="sng" dirty="0"/>
              <a:t>near optimally</a:t>
            </a:r>
            <a:r>
              <a:rPr lang="en-US" dirty="0"/>
              <a:t>) this class of problems. </a:t>
            </a:r>
          </a:p>
          <a:p>
            <a:r>
              <a:rPr lang="en-US" dirty="0"/>
              <a:t>NP-complete problems are in NP class. A solution to NP-complete can be verified in polynomial time, however finding a solution is very difficult. These are also NP-hard and the hardest among NP hard problems. Typically, decision making problems.</a:t>
            </a:r>
          </a:p>
          <a:p>
            <a:r>
              <a:rPr lang="en-US" dirty="0"/>
              <a:t>May not be even decision problems such as subset sum problems. </a:t>
            </a:r>
          </a:p>
          <a:p>
            <a:pPr lvl="1"/>
            <a:r>
              <a:rPr lang="en-US" dirty="0"/>
              <a:t>Ex: TSP, scheduling problems such as flow-shop, job-shop scheduling, n jobs – m machine scheduling, quadratic assignment and location problems, grouping problems such as data clustering, graph partitioning, routing and set-covering, knapsack and so 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7C862-7F3A-4B06-AE9B-CD6F23A9D22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3077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Metaheuristics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The idea: search the solution space directly. No math models, only a set of algorithmic steps, iterative method. </a:t>
            </a:r>
          </a:p>
          <a:p>
            <a:r>
              <a:rPr lang="en-US" dirty="0"/>
              <a:t>Trajectory based methods (single solution based methods)</a:t>
            </a:r>
          </a:p>
          <a:p>
            <a:pPr lvl="1"/>
            <a:r>
              <a:rPr lang="en-US" dirty="0"/>
              <a:t>search process is characterized by a trajectory in the search space</a:t>
            </a:r>
          </a:p>
          <a:p>
            <a:pPr lvl="1"/>
            <a:r>
              <a:rPr lang="en-US" dirty="0"/>
              <a:t>It can be viewed as an evolution of a solution in (discrete) time of a dynamical system</a:t>
            </a:r>
          </a:p>
          <a:p>
            <a:pPr lvl="2"/>
            <a:r>
              <a:rPr lang="en-US" dirty="0" err="1"/>
              <a:t>Tabu</a:t>
            </a:r>
            <a:r>
              <a:rPr lang="en-US" dirty="0"/>
              <a:t> Search, Simulated Annealing, Iterated Local search, variable neighborhood search, guided local search</a:t>
            </a:r>
          </a:p>
          <a:p>
            <a:r>
              <a:rPr lang="en-US" dirty="0"/>
              <a:t>Population based methods</a:t>
            </a:r>
          </a:p>
          <a:p>
            <a:pPr lvl="1"/>
            <a:r>
              <a:rPr lang="en-US" dirty="0"/>
              <a:t>Every step of the search process has a population – a set of- solutions</a:t>
            </a:r>
          </a:p>
          <a:p>
            <a:pPr lvl="1"/>
            <a:r>
              <a:rPr lang="en-US" dirty="0"/>
              <a:t>It can be viewed as an evolution of a set of solutions in (discrete) time of a dynamical system</a:t>
            </a:r>
          </a:p>
          <a:p>
            <a:pPr lvl="2"/>
            <a:r>
              <a:rPr lang="en-US" dirty="0"/>
              <a:t>Genetic algorithms, swarm intelligence - ant colony optimization, bee colony optimization,  scatter search </a:t>
            </a:r>
          </a:p>
          <a:p>
            <a:r>
              <a:rPr lang="en-US" dirty="0"/>
              <a:t>Hybrid methods</a:t>
            </a:r>
          </a:p>
          <a:p>
            <a:r>
              <a:rPr lang="en-US" dirty="0"/>
              <a:t>Parallel metaheuristics: parallel and distributed computing- independent and cooperative search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	You will learn these techniques through several 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7C862-7F3A-4B06-AE9B-CD6F23A9D22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012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of Metaheuristics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1965: first Evolution Strategy</a:t>
            </a:r>
          </a:p>
          <a:p>
            <a:r>
              <a:rPr lang="en-US" dirty="0"/>
              <a:t>1975: first Genetic Algorithms</a:t>
            </a:r>
          </a:p>
          <a:p>
            <a:r>
              <a:rPr lang="en-US" dirty="0"/>
              <a:t>1983: Simulated Annealing</a:t>
            </a:r>
          </a:p>
          <a:p>
            <a:r>
              <a:rPr lang="en-US" dirty="0"/>
              <a:t>1986: </a:t>
            </a:r>
            <a:r>
              <a:rPr lang="en-US" dirty="0" err="1"/>
              <a:t>Tabu</a:t>
            </a:r>
            <a:r>
              <a:rPr lang="en-US" dirty="0"/>
              <a:t> Search</a:t>
            </a:r>
          </a:p>
          <a:p>
            <a:r>
              <a:rPr lang="en-US" dirty="0"/>
              <a:t>1991: Ant Colony Optimization</a:t>
            </a:r>
          </a:p>
          <a:p>
            <a:r>
              <a:rPr lang="en-US" dirty="0"/>
              <a:t>1997: Variable Neighborhood Search</a:t>
            </a:r>
          </a:p>
          <a:p>
            <a:r>
              <a:rPr lang="en-US" dirty="0"/>
              <a:t>2000+: parallel and distributed computing in </a:t>
            </a:r>
            <a:r>
              <a:rPr lang="en-US" dirty="0" err="1"/>
              <a:t>metaheuristics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7C862-7F3A-4B06-AE9B-CD6F23A9D22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6342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Metaheuristics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idea: search the solution space directly. No math models, only a set of algorithmic steps, iterative method. </a:t>
            </a:r>
            <a:r>
              <a:rPr lang="en-US" u="sng" dirty="0"/>
              <a:t>Find a feasible solution and improve it. A greedy solution may be a good starting point.</a:t>
            </a:r>
          </a:p>
          <a:p>
            <a:r>
              <a:rPr lang="en-US" dirty="0"/>
              <a:t>Goal: Find the best solution for a given stopping criteria.</a:t>
            </a:r>
          </a:p>
          <a:p>
            <a:r>
              <a:rPr lang="en-US" dirty="0"/>
              <a:t>Applied to combinatorial and constraint optimization problems</a:t>
            </a:r>
          </a:p>
          <a:p>
            <a:r>
              <a:rPr lang="en-US" dirty="0"/>
              <a:t>Quality vs Time tradeoff.</a:t>
            </a:r>
          </a:p>
          <a:p>
            <a:pPr lvl="1"/>
            <a:r>
              <a:rPr lang="en-US" dirty="0"/>
              <a:t>For applications such as design decisions focus on high quality solutions (take more time) Ex. high cost of investment, and </a:t>
            </a:r>
          </a:p>
          <a:p>
            <a:pPr lvl="1"/>
            <a:r>
              <a:rPr lang="en-US" dirty="0"/>
              <a:t>For control/operational decisions where quick and frequent decisions are taken look for good enough solutions (in very limited time) Ex: scheduling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7C862-7F3A-4B06-AE9B-CD6F23A9D22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045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to use Metaheuristics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If one can use an exact method then do not use Metaheuristics.</a:t>
            </a:r>
          </a:p>
          <a:p>
            <a:r>
              <a:rPr lang="en-US" sz="2000" dirty="0"/>
              <a:t>P class problem with large number of solutions. P-time algorithms are known but too expensive to implement</a:t>
            </a:r>
          </a:p>
          <a:p>
            <a:r>
              <a:rPr lang="en-US" sz="2000" dirty="0"/>
              <a:t>Dynamic optimization- real-time optimization- Metaheuristics can reduce search time and we are looking for good enough solutions.</a:t>
            </a:r>
          </a:p>
          <a:p>
            <a:r>
              <a:rPr lang="en-US" sz="2000" dirty="0"/>
              <a:t>A difficult NP-hard problem - even a moderate size problem.</a:t>
            </a:r>
          </a:p>
          <a:p>
            <a:r>
              <a:rPr lang="en-US" sz="2000" dirty="0"/>
              <a:t>Problems where objective function is a black box, i.e. often simulated and has no/inaccurate math formulation for the objective function</a:t>
            </a:r>
          </a:p>
          <a:p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3200400" y="4724400"/>
            <a:ext cx="18288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Metaheuristic</a:t>
            </a:r>
          </a:p>
        </p:txBody>
      </p:sp>
      <p:sp>
        <p:nvSpPr>
          <p:cNvPr id="5" name="Rectangle 4"/>
          <p:cNvSpPr/>
          <p:nvPr/>
        </p:nvSpPr>
        <p:spPr>
          <a:xfrm>
            <a:off x="6781800" y="4724400"/>
            <a:ext cx="1524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Black box objective function</a:t>
            </a:r>
          </a:p>
        </p:txBody>
      </p:sp>
      <p:cxnSp>
        <p:nvCxnSpPr>
          <p:cNvPr id="7" name="Straight Arrow Connector 6"/>
          <p:cNvCxnSpPr>
            <a:endCxn id="5" idx="1"/>
          </p:cNvCxnSpPr>
          <p:nvPr/>
        </p:nvCxnSpPr>
        <p:spPr>
          <a:xfrm>
            <a:off x="5029200" y="4914900"/>
            <a:ext cx="1752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5" idx="3"/>
            <a:endCxn id="14" idx="3"/>
          </p:cNvCxnSpPr>
          <p:nvPr/>
        </p:nvCxnSpPr>
        <p:spPr>
          <a:xfrm flipH="1">
            <a:off x="7315200" y="4914900"/>
            <a:ext cx="990600" cy="1066800"/>
          </a:xfrm>
          <a:prstGeom prst="bentConnector3">
            <a:avLst>
              <a:gd name="adj1" fmla="val -2307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905500" y="4572000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610600" y="45074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f(x)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324600" y="5562600"/>
            <a:ext cx="9906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Assess quality of f(x)</a:t>
            </a:r>
          </a:p>
        </p:txBody>
      </p:sp>
      <p:cxnSp>
        <p:nvCxnSpPr>
          <p:cNvPr id="19" name="Elbow Connector 18"/>
          <p:cNvCxnSpPr>
            <a:stCxn id="14" idx="1"/>
            <a:endCxn id="4" idx="2"/>
          </p:cNvCxnSpPr>
          <p:nvPr/>
        </p:nvCxnSpPr>
        <p:spPr>
          <a:xfrm rot="10800000">
            <a:off x="4114800" y="5562600"/>
            <a:ext cx="2209800" cy="4191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572001" y="6031468"/>
            <a:ext cx="1518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Quality metric</a:t>
            </a:r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7C862-7F3A-4B06-AE9B-CD6F23A9D22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7971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of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Best Metaheuristic approach- does not exist for any problem. No proof of optimality exists</a:t>
            </a:r>
          </a:p>
          <a:p>
            <a:r>
              <a:rPr lang="en-US" dirty="0"/>
              <a:t>A heuristic approach designed for problem A does not always apply to problem B. It is context-dependent.</a:t>
            </a:r>
          </a:p>
          <a:p>
            <a:r>
              <a:rPr lang="en-US" dirty="0"/>
              <a:t>Questions: Is the metaheuristic algorithm well designed and does it behave well? No common agreement exists in the literature. </a:t>
            </a:r>
          </a:p>
          <a:p>
            <a:r>
              <a:rPr lang="en-US" dirty="0"/>
              <a:t>What do we look for during implementation</a:t>
            </a:r>
          </a:p>
          <a:p>
            <a:pPr lvl="1"/>
            <a:r>
              <a:rPr lang="en-US" dirty="0"/>
              <a:t>Easy to apply for hard problems</a:t>
            </a:r>
          </a:p>
          <a:p>
            <a:pPr lvl="1"/>
            <a:r>
              <a:rPr lang="en-US" dirty="0"/>
              <a:t>Intensify: should be able to find local optima</a:t>
            </a:r>
          </a:p>
          <a:p>
            <a:pPr lvl="1"/>
            <a:r>
              <a:rPr lang="en-US" dirty="0"/>
              <a:t>Diversify: should be able to widely explore the solution space</a:t>
            </a:r>
          </a:p>
          <a:p>
            <a:pPr lvl="1"/>
            <a:r>
              <a:rPr lang="en-US" dirty="0"/>
              <a:t>A greedy solution is a good starting point for an iterative search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7C862-7F3A-4B06-AE9B-CD6F23A9D22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4137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1088</TotalTime>
  <Words>1204</Words>
  <Application>Microsoft Office PowerPoint</Application>
  <PresentationFormat>Widescreen</PresentationFormat>
  <Paragraphs>97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Metaheuristics</vt:lpstr>
      <vt:lpstr>Need for Metaheuristics</vt:lpstr>
      <vt:lpstr>Complexity of Algorithms</vt:lpstr>
      <vt:lpstr>Complexity of Algorithms</vt:lpstr>
      <vt:lpstr>Metaheuristics</vt:lpstr>
      <vt:lpstr>History of Metaheuristics</vt:lpstr>
      <vt:lpstr>Metaheuristics</vt:lpstr>
      <vt:lpstr>When to use Metaheuristics</vt:lpstr>
      <vt:lpstr>Evaluation of Results</vt:lpstr>
    </vt:vector>
  </TitlesOfParts>
  <Company>Volgenau School, GMU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Rajesh Ganesan</dc:creator>
  <cp:lastModifiedBy>Paul Blossom</cp:lastModifiedBy>
  <cp:revision>78</cp:revision>
  <cp:lastPrinted>2012-01-25T22:32:43Z</cp:lastPrinted>
  <dcterms:created xsi:type="dcterms:W3CDTF">2012-01-24T15:25:05Z</dcterms:created>
  <dcterms:modified xsi:type="dcterms:W3CDTF">2021-01-26T12:25:36Z</dcterms:modified>
</cp:coreProperties>
</file>