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57" r:id="rId3"/>
    <p:sldId id="263" r:id="rId4"/>
    <p:sldId id="261" r:id="rId5"/>
    <p:sldId id="258" r:id="rId6"/>
    <p:sldId id="264" r:id="rId7"/>
    <p:sldId id="262" r:id="rId8"/>
    <p:sldId id="265" r:id="rId9"/>
    <p:sldId id="271" r:id="rId10"/>
    <p:sldId id="266" r:id="rId11"/>
    <p:sldId id="273" r:id="rId12"/>
    <p:sldId id="276" r:id="rId13"/>
    <p:sldId id="27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0A9C-F830-4CBA-8421-F4F5D1263D56}" v="2" dt="2021-01-26T12:29:4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08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lossom" userId="6e1339383af635e7" providerId="LiveId" clId="{2CC40A9C-F830-4CBA-8421-F4F5D1263D56}"/>
    <pc:docChg chg="modSld modMainMaster modNotesMaster">
      <pc:chgData name="Paul Blossom" userId="6e1339383af635e7" providerId="LiveId" clId="{2CC40A9C-F830-4CBA-8421-F4F5D1263D56}" dt="2021-01-26T12:29:48.118" v="1"/>
      <pc:docMkLst>
        <pc:docMk/>
      </pc:docMkLst>
      <pc:sldChg chg="modSp">
        <pc:chgData name="Paul Blossom" userId="6e1339383af635e7" providerId="LiveId" clId="{2CC40A9C-F830-4CBA-8421-F4F5D1263D56}" dt="2021-01-26T12:29:48.118" v="1"/>
        <pc:sldMkLst>
          <pc:docMk/>
          <pc:sldMk cId="0" sldId="256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56"/>
            <ac:spMk id="4" creationId="{FA32726E-8897-4AAA-B449-860C18F4B4A4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57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58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60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61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62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48.118" v="1"/>
        <pc:sldMkLst>
          <pc:docMk/>
          <pc:sldMk cId="0" sldId="263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3"/>
            <ac:spMk id="3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63"/>
            <ac:spMk id="5" creationId="{00000000-0000-0000-0000-000000000000}"/>
          </ac:spMkLst>
        </pc:spChg>
        <pc:picChg chg="mod">
          <ac:chgData name="Paul Blossom" userId="6e1339383af635e7" providerId="LiveId" clId="{2CC40A9C-F830-4CBA-8421-F4F5D1263D56}" dt="2021-01-26T12:29:48.118" v="1"/>
          <ac:picMkLst>
            <pc:docMk/>
            <pc:sldMk cId="0" sldId="263"/>
            <ac:picMk id="4098" creationId="{00000000-0000-0000-0000-000000000000}"/>
          </ac:picMkLst>
        </pc:picChg>
      </pc:sldChg>
      <pc:sldChg chg="modSp">
        <pc:chgData name="Paul Blossom" userId="6e1339383af635e7" providerId="LiveId" clId="{2CC40A9C-F830-4CBA-8421-F4F5D1263D56}" dt="2021-01-26T12:29:48.118" v="1"/>
        <pc:sldMkLst>
          <pc:docMk/>
          <pc:sldMk cId="0" sldId="264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64"/>
            <ac:spMk id="5" creationId="{00000000-0000-0000-0000-000000000000}"/>
          </ac:spMkLst>
        </pc:spChg>
        <pc:picChg chg="mod">
          <ac:chgData name="Paul Blossom" userId="6e1339383af635e7" providerId="LiveId" clId="{2CC40A9C-F830-4CBA-8421-F4F5D1263D56}" dt="2021-01-26T12:29:48.118" v="1"/>
          <ac:picMkLst>
            <pc:docMk/>
            <pc:sldMk cId="0" sldId="264"/>
            <ac:picMk id="4" creationId="{00000000-0000-0000-0000-000000000000}"/>
          </ac:picMkLst>
        </pc:pic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65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66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48.118" v="1"/>
        <pc:sldMkLst>
          <pc:docMk/>
          <pc:sldMk cId="0" sldId="271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1"/>
            <ac:spMk id="6" creationId="{00000000-0000-0000-0000-000000000000}"/>
          </ac:spMkLst>
        </pc:spChg>
        <pc:picChg chg="mod">
          <ac:chgData name="Paul Blossom" userId="6e1339383af635e7" providerId="LiveId" clId="{2CC40A9C-F830-4CBA-8421-F4F5D1263D56}" dt="2021-01-26T12:29:48.118" v="1"/>
          <ac:picMkLst>
            <pc:docMk/>
            <pc:sldMk cId="0" sldId="271"/>
            <ac:picMk id="5122" creationId="{00000000-0000-0000-0000-000000000000}"/>
          </ac:picMkLst>
        </pc:picChg>
        <pc:picChg chg="mod">
          <ac:chgData name="Paul Blossom" userId="6e1339383af635e7" providerId="LiveId" clId="{2CC40A9C-F830-4CBA-8421-F4F5D1263D56}" dt="2021-01-26T12:29:48.118" v="1"/>
          <ac:picMkLst>
            <pc:docMk/>
            <pc:sldMk cId="0" sldId="271"/>
            <ac:picMk id="5123" creationId="{00000000-0000-0000-0000-000000000000}"/>
          </ac:picMkLst>
        </pc:picChg>
      </pc:sldChg>
      <pc:sldChg chg="modSp">
        <pc:chgData name="Paul Blossom" userId="6e1339383af635e7" providerId="LiveId" clId="{2CC40A9C-F830-4CBA-8421-F4F5D1263D56}" dt="2021-01-26T12:29:48.118" v="1"/>
        <pc:sldMkLst>
          <pc:docMk/>
          <pc:sldMk cId="0" sldId="273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3" creationId="{F4295B0E-B6AC-4214-9724-B411C51E7F16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4" creationId="{7FBE8D54-75C4-4CC6-9C83-85330AD69CB2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5" creationId="{4EE9AE2B-0290-4E77-A5EC-B3C3CFA41383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6" creationId="{119EF464-8189-4A54-BCAF-E80D58073714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7" creationId="{5E852090-006C-460E-AE0E-675E9C0F1B48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8" creationId="{36F8CBE0-6F7F-4C47-ADA9-F63DF5E03E1C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9" creationId="{835168C4-CFC8-46A8-AF34-71D48C06847F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31" creationId="{3C80DDFA-8E97-422B-BBA0-4C6F7FB71BD2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45" creationId="{06A26012-05A2-4D4C-A994-35A97A7192C2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46" creationId="{A17F2509-4196-48F7-9320-E48ADEE10F16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k cId="0" sldId="273"/>
            <ac:spMk id="47" creationId="{8F9474FC-ADBF-4AAE-9A83-E127269F1358}"/>
          </ac:spMkLst>
        </pc:sp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11" creationId="{5207F289-B331-4356-9AE9-86AE07ACDE37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14" creationId="{29C307AA-8260-4410-96B6-F9B7146691B8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16" creationId="{93408107-51F6-42FB-82E1-F4FE4E14D4D4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18" creationId="{92211197-78DB-480C-97E3-BB066830825A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21" creationId="{EB105255-109A-45C5-8C2A-7EC6ECCF2F0F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24" creationId="{0C07BCB9-1B00-43B9-9513-2381587A7757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26" creationId="{326FC9B8-7153-44F3-800B-5B3A72F0B8BB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28" creationId="{0C475F5A-0463-411B-855F-A895D10C743E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30" creationId="{986EA1B5-CEC1-44ED-A0EE-EDA61314274D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37" creationId="{80DE5D07-C7A6-4C71-B534-EC7A18E7F9AF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41" creationId="{65F385C2-42EB-4D72-8349-94EBB2A7E566}"/>
          </ac:cxnSpMkLst>
        </pc:cxnChg>
        <pc:cxnChg chg="mod">
          <ac:chgData name="Paul Blossom" userId="6e1339383af635e7" providerId="LiveId" clId="{2CC40A9C-F830-4CBA-8421-F4F5D1263D56}" dt="2021-01-26T12:29:48.118" v="1"/>
          <ac:cxnSpMkLst>
            <pc:docMk/>
            <pc:sldMk cId="0" sldId="273"/>
            <ac:cxnSpMk id="43" creationId="{0876E4A5-BC91-49A8-B45A-3148F444EA3D}"/>
          </ac:cxnSpMkLst>
        </pc:cxn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0" sldId="276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76"/>
            <ac:spMk id="5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0" sldId="276"/>
            <ac:spMk id="6" creationId="{00000000-0000-0000-0000-000000000000}"/>
          </ac:spMkLst>
        </pc:spChg>
      </pc:sldChg>
      <pc:sldChg chg="modSp">
        <pc:chgData name="Paul Blossom" userId="6e1339383af635e7" providerId="LiveId" clId="{2CC40A9C-F830-4CBA-8421-F4F5D1263D56}" dt="2021-01-26T12:29:33.038" v="0"/>
        <pc:sldMkLst>
          <pc:docMk/>
          <pc:sldMk cId="2189113049" sldId="277"/>
        </pc:sldMkLst>
        <pc:spChg chg="mod">
          <ac:chgData name="Paul Blossom" userId="6e1339383af635e7" providerId="LiveId" clId="{2CC40A9C-F830-4CBA-8421-F4F5D1263D56}" dt="2021-01-26T12:29:33.038" v="0"/>
          <ac:spMkLst>
            <pc:docMk/>
            <pc:sldMk cId="2189113049" sldId="277"/>
            <ac:spMk id="19458" creationId="{125C4796-E0AE-4AA4-AED3-72A98CEC2227}"/>
          </ac:spMkLst>
        </pc:spChg>
        <pc:spChg chg="mod">
          <ac:chgData name="Paul Blossom" userId="6e1339383af635e7" providerId="LiveId" clId="{2CC40A9C-F830-4CBA-8421-F4F5D1263D56}" dt="2021-01-26T12:29:33.038" v="0"/>
          <ac:spMkLst>
            <pc:docMk/>
            <pc:sldMk cId="2189113049" sldId="277"/>
            <ac:spMk id="19459" creationId="{407A98AE-B363-46AF-8532-768293E73B74}"/>
          </ac:spMkLst>
        </pc:spChg>
      </pc:sldChg>
      <pc:sldMasterChg chg="modSp modSldLayout">
        <pc:chgData name="Paul Blossom" userId="6e1339383af635e7" providerId="LiveId" clId="{2CC40A9C-F830-4CBA-8421-F4F5D1263D56}" dt="2021-01-26T12:29:48.118" v="1"/>
        <pc:sldMasterMkLst>
          <pc:docMk/>
          <pc:sldMasterMk cId="3991240044" sldId="2147483888"/>
        </pc:sldMasterMkLst>
        <pc:spChg chg="mod">
          <ac:chgData name="Paul Blossom" userId="6e1339383af635e7" providerId="LiveId" clId="{2CC40A9C-F830-4CBA-8421-F4F5D1263D56}" dt="2021-01-26T12:29:48.118" v="1"/>
          <ac:spMkLst>
            <pc:docMk/>
            <pc:sldMasterMk cId="3991240044" sldId="2147483888"/>
            <ac:spMk id="2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asterMk cId="3991240044" sldId="2147483888"/>
            <ac:spMk id="3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asterMk cId="3991240044" sldId="2147483888"/>
            <ac:spMk id="4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asterMk cId="3991240044" sldId="2147483888"/>
            <ac:spMk id="5" creationId="{00000000-0000-0000-0000-000000000000}"/>
          </ac:spMkLst>
        </pc:spChg>
        <pc:spChg chg="mod">
          <ac:chgData name="Paul Blossom" userId="6e1339383af635e7" providerId="LiveId" clId="{2CC40A9C-F830-4CBA-8421-F4F5D1263D56}" dt="2021-01-26T12:29:48.118" v="1"/>
          <ac:spMkLst>
            <pc:docMk/>
            <pc:sldMasterMk cId="3991240044" sldId="2147483888"/>
            <ac:spMk id="6" creationId="{00000000-0000-0000-0000-000000000000}"/>
          </ac:spMkLst>
        </pc:spChg>
        <pc:cxnChg chg="mod">
          <ac:chgData name="Paul Blossom" userId="6e1339383af635e7" providerId="LiveId" clId="{2CC40A9C-F830-4CBA-8421-F4F5D1263D56}" dt="2021-01-26T12:29:48.118" v="1"/>
          <ac:cxnSpMkLst>
            <pc:docMk/>
            <pc:sldMasterMk cId="3991240044" sldId="2147483888"/>
            <ac:cxnSpMk id="8" creationId="{00000000-0000-0000-0000-000000000000}"/>
          </ac:cxnSpMkLst>
        </pc:cxn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300692236" sldId="2147483889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00692236" sldId="2147483889"/>
              <ac:spMk id="2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00692236" sldId="2147483889"/>
              <ac:spMk id="3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3313374313" sldId="2147483891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313374313" sldId="2147483891"/>
              <ac:spMk id="2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313374313" sldId="2147483891"/>
              <ac:spMk id="3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3683640978" sldId="2147483892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683640978" sldId="2147483892"/>
              <ac:spMk id="3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3683640978" sldId="2147483892"/>
              <ac:spMk id="4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1054144568" sldId="2147483893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1054144568" sldId="2147483893"/>
              <ac:spMk id="3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1054144568" sldId="2147483893"/>
              <ac:spMk id="4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1054144568" sldId="2147483893"/>
              <ac:spMk id="5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1054144568" sldId="2147483893"/>
              <ac:spMk id="6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2217043209" sldId="2147483896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217043209" sldId="2147483896"/>
              <ac:spMk id="2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217043209" sldId="2147483896"/>
              <ac:spMk id="3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217043209" sldId="2147483896"/>
              <ac:spMk id="4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2141101357" sldId="2147483897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141101357" sldId="2147483897"/>
              <ac:spMk id="2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141101357" sldId="2147483897"/>
              <ac:spMk id="3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141101357" sldId="2147483897"/>
              <ac:spMk id="4" creationId="{00000000-0000-0000-0000-000000000000}"/>
            </ac:spMkLst>
          </pc:spChg>
        </pc:sldLayoutChg>
        <pc:sldLayoutChg chg="modSp">
          <pc:chgData name="Paul Blossom" userId="6e1339383af635e7" providerId="LiveId" clId="{2CC40A9C-F830-4CBA-8421-F4F5D1263D56}" dt="2021-01-26T12:29:48.118" v="1"/>
          <pc:sldLayoutMkLst>
            <pc:docMk/>
            <pc:sldMasterMk cId="3991240044" sldId="2147483888"/>
            <pc:sldLayoutMk cId="2863885916" sldId="2147483899"/>
          </pc:sldLayoutMkLst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863885916" sldId="2147483899"/>
              <ac:spMk id="2" creationId="{00000000-0000-0000-0000-000000000000}"/>
            </ac:spMkLst>
          </pc:spChg>
          <pc:spChg chg="mod">
            <ac:chgData name="Paul Blossom" userId="6e1339383af635e7" providerId="LiveId" clId="{2CC40A9C-F830-4CBA-8421-F4F5D1263D56}" dt="2021-01-26T12:29:48.118" v="1"/>
            <ac:spMkLst>
              <pc:docMk/>
              <pc:sldMasterMk cId="3991240044" sldId="2147483888"/>
              <pc:sldLayoutMk cId="2863885916" sldId="214748389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40DA8-38BF-43E3-AF89-50C29F8A5F3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C7D6-FCB4-4B47-8E8B-1FA0C6A51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don’t know where the global max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C7D6-FCB4-4B47-8E8B-1FA0C6A51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700-E793-4CE3-AD26-8CEE2D0730D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F754-486B-4C5D-9251-DFF29EA835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06400" y="914400"/>
            <a:ext cx="11480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dama.com/2008/07/trading-optimization-simulated.html" TargetMode="External"/><Relationship Id="rId2" Type="http://schemas.openxmlformats.org/officeDocument/2006/relationships/hyperlink" Target="http://www.sph.umich.edu/csg/abecasis/class/2006/615.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i.lt/zilinskas/uploads/Heuristic%20Algorithms/Lectures/Lect5/sa2.ppt" TargetMode="External"/><Relationship Id="rId4" Type="http://schemas.openxmlformats.org/officeDocument/2006/relationships/hyperlink" Target="http://www.intelligentmodelling.org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726E-8897-4AAA-B449-860C18F4B4A4}"/>
              </a:ext>
            </a:extLst>
          </p:cNvPr>
          <p:cNvSpPr txBox="1"/>
          <p:nvPr/>
        </p:nvSpPr>
        <p:spPr>
          <a:xfrm>
            <a:off x="2819401" y="5867400"/>
            <a:ext cx="564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slides adapted from By Rohit Ray and Jaap </a:t>
            </a:r>
            <a:r>
              <a:rPr lang="en-US" dirty="0" err="1"/>
              <a:t>Hoftede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SA: Starting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hot enough to allow moves to almost every neighborhood state</a:t>
            </a:r>
          </a:p>
          <a:p>
            <a:r>
              <a:rPr lang="en-US" dirty="0"/>
              <a:t>Must not be so hot that we conduct a random search for a long period of time</a:t>
            </a:r>
          </a:p>
          <a:p>
            <a:r>
              <a:rPr lang="en-US" dirty="0"/>
              <a:t>Problem is finding a suitable starting temperature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95B0E-B6AC-4214-9724-B411C51E7F16}"/>
              </a:ext>
            </a:extLst>
          </p:cNvPr>
          <p:cNvSpPr/>
          <p:nvPr/>
        </p:nvSpPr>
        <p:spPr>
          <a:xfrm>
            <a:off x="4817036" y="1328422"/>
            <a:ext cx="233362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an initial value for T and a random initial solution 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E8D54-75C4-4CC6-9C83-85330AD69CB2}"/>
              </a:ext>
            </a:extLst>
          </p:cNvPr>
          <p:cNvSpPr/>
          <p:nvPr/>
        </p:nvSpPr>
        <p:spPr>
          <a:xfrm>
            <a:off x="4917047" y="2003801"/>
            <a:ext cx="2133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AE2B-0290-4E77-A5EC-B3C3CFA41383}"/>
              </a:ext>
            </a:extLst>
          </p:cNvPr>
          <p:cNvSpPr/>
          <p:nvPr/>
        </p:nvSpPr>
        <p:spPr>
          <a:xfrm>
            <a:off x="4817035" y="2561911"/>
            <a:ext cx="2333625" cy="44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a new solution 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19EF464-8189-4A54-BCAF-E80D58073714}"/>
              </a:ext>
            </a:extLst>
          </p:cNvPr>
          <p:cNvSpPr/>
          <p:nvPr/>
        </p:nvSpPr>
        <p:spPr>
          <a:xfrm>
            <a:off x="4421746" y="3247711"/>
            <a:ext cx="3124200" cy="13255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Mx &gt; Mxs or</a:t>
            </a:r>
          </a:p>
          <a:p>
            <a:pPr algn="ctr"/>
            <a:r>
              <a:rPr lang="en-US" sz="1200" dirty="0"/>
              <a:t>Rand&lt;exp((Mx-</a:t>
            </a:r>
            <a:r>
              <a:rPr lang="en-US" sz="1200" dirty="0" err="1"/>
              <a:t>Msx</a:t>
            </a:r>
            <a:r>
              <a:rPr lang="en-US" sz="1200" dirty="0"/>
              <a:t>)/T)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52090-006C-460E-AE0E-675E9C0F1B48}"/>
              </a:ext>
            </a:extLst>
          </p:cNvPr>
          <p:cNvSpPr/>
          <p:nvPr/>
        </p:nvSpPr>
        <p:spPr>
          <a:xfrm>
            <a:off x="5221846" y="4833621"/>
            <a:ext cx="1524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x with 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35168C4-CFC8-46A8-AF34-71D48C06847F}"/>
              </a:ext>
            </a:extLst>
          </p:cNvPr>
          <p:cNvSpPr/>
          <p:nvPr/>
        </p:nvSpPr>
        <p:spPr>
          <a:xfrm>
            <a:off x="4419600" y="5291446"/>
            <a:ext cx="3124200" cy="7174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termination condition met?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F8CBE0-6F7F-4C47-ADA9-F63DF5E03E1C}"/>
              </a:ext>
            </a:extLst>
          </p:cNvPr>
          <p:cNvSpPr/>
          <p:nvPr/>
        </p:nvSpPr>
        <p:spPr>
          <a:xfrm>
            <a:off x="5679046" y="6238126"/>
            <a:ext cx="609600" cy="2322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07F289-B331-4356-9AE9-86AE07ACDE3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983848" y="1771333"/>
            <a:ext cx="1" cy="23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307AA-8260-4410-96B6-F9B7146691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83847" y="2308602"/>
            <a:ext cx="0" cy="25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408107-51F6-42FB-82E1-F4FE4E14D4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983847" y="3004822"/>
            <a:ext cx="1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211197-78DB-480C-97E3-BB066830825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3846" y="4573273"/>
            <a:ext cx="0" cy="26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105255-109A-45C5-8C2A-7EC6ECCF2F0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81700" y="5062222"/>
            <a:ext cx="2146" cy="2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7BCB9-1B00-43B9-9513-2381587A7757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981700" y="6008901"/>
            <a:ext cx="2146" cy="2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6FC9B8-7153-44F3-800B-5B3A72F0B8BB}"/>
              </a:ext>
            </a:extLst>
          </p:cNvPr>
          <p:cNvCxnSpPr>
            <a:stCxn id="9" idx="3"/>
          </p:cNvCxnSpPr>
          <p:nvPr/>
        </p:nvCxnSpPr>
        <p:spPr>
          <a:xfrm>
            <a:off x="7543801" y="5650173"/>
            <a:ext cx="34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5F5A-0463-411B-855F-A895D10C743E}"/>
              </a:ext>
            </a:extLst>
          </p:cNvPr>
          <p:cNvCxnSpPr/>
          <p:nvPr/>
        </p:nvCxnSpPr>
        <p:spPr>
          <a:xfrm flipV="1">
            <a:off x="7893611" y="1887567"/>
            <a:ext cx="0" cy="376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EA1B5-CEC1-44ED-A0EE-EDA61314274D}"/>
              </a:ext>
            </a:extLst>
          </p:cNvPr>
          <p:cNvCxnSpPr/>
          <p:nvPr/>
        </p:nvCxnSpPr>
        <p:spPr>
          <a:xfrm flipH="1">
            <a:off x="5981701" y="1887566"/>
            <a:ext cx="191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80DDFA-8E97-422B-BBA0-4C6F7FB71BD2}"/>
              </a:ext>
            </a:extLst>
          </p:cNvPr>
          <p:cNvSpPr txBox="1"/>
          <p:nvPr/>
        </p:nvSpPr>
        <p:spPr>
          <a:xfrm>
            <a:off x="7455468" y="5367022"/>
            <a:ext cx="45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DE5D07-C7A6-4C71-B534-EC7A18E7F9AF}"/>
              </a:ext>
            </a:extLst>
          </p:cNvPr>
          <p:cNvCxnSpPr>
            <a:cxnSpLocks/>
          </p:cNvCxnSpPr>
          <p:nvPr/>
        </p:nvCxnSpPr>
        <p:spPr>
          <a:xfrm flipH="1" flipV="1">
            <a:off x="4094693" y="3910492"/>
            <a:ext cx="7969" cy="122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F385C2-42EB-4D72-8349-94EBB2A7E56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94692" y="3910492"/>
            <a:ext cx="327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76E4A5-BC91-49A8-B45A-3148F444EA3D}"/>
              </a:ext>
            </a:extLst>
          </p:cNvPr>
          <p:cNvCxnSpPr/>
          <p:nvPr/>
        </p:nvCxnSpPr>
        <p:spPr>
          <a:xfrm>
            <a:off x="4102662" y="5138421"/>
            <a:ext cx="1879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A26012-05A2-4D4C-A994-35A97A7192C2}"/>
              </a:ext>
            </a:extLst>
          </p:cNvPr>
          <p:cNvSpPr txBox="1"/>
          <p:nvPr/>
        </p:nvSpPr>
        <p:spPr>
          <a:xfrm>
            <a:off x="4110632" y="3602340"/>
            <a:ext cx="45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F2509-4196-48F7-9320-E48ADEE10F16}"/>
              </a:ext>
            </a:extLst>
          </p:cNvPr>
          <p:cNvSpPr txBox="1"/>
          <p:nvPr/>
        </p:nvSpPr>
        <p:spPr>
          <a:xfrm>
            <a:off x="6011627" y="4516862"/>
            <a:ext cx="45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74FC-ADBF-4AAE-9A83-E127269F1358}"/>
              </a:ext>
            </a:extLst>
          </p:cNvPr>
          <p:cNvSpPr txBox="1"/>
          <p:nvPr/>
        </p:nvSpPr>
        <p:spPr>
          <a:xfrm>
            <a:off x="6015886" y="5966979"/>
            <a:ext cx="457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Advantages/Disadvantages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Guaranteed to find optimum</a:t>
            </a:r>
          </a:p>
          <a:p>
            <a:pPr lvl="1"/>
            <a:r>
              <a:rPr lang="en-US" dirty="0"/>
              <a:t>Avoids being trapped at local minimums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time constraints</a:t>
            </a:r>
          </a:p>
          <a:p>
            <a:pPr lvl="2"/>
            <a:r>
              <a:rPr lang="en-US" dirty="0"/>
              <a:t>Not faster than many contemporaries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25C4796-E0AE-4AA4-AED3-72A98CEC2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A98AE-B363-46AF-8532-768293E73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 is a </a:t>
            </a:r>
            <a:r>
              <a:rPr lang="en-US" altLang="en-US">
                <a:solidFill>
                  <a:schemeClr val="hlink"/>
                </a:solidFill>
              </a:rPr>
              <a:t>general solution</a:t>
            </a:r>
            <a:r>
              <a:rPr lang="en-US" altLang="en-US"/>
              <a:t> method that is </a:t>
            </a:r>
            <a:r>
              <a:rPr lang="en-US" altLang="en-US">
                <a:solidFill>
                  <a:schemeClr val="hlink"/>
                </a:solidFill>
              </a:rPr>
              <a:t>easily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applicable</a:t>
            </a:r>
            <a:r>
              <a:rPr lang="en-US" altLang="en-US"/>
              <a:t> to a large number of problems</a:t>
            </a:r>
          </a:p>
          <a:p>
            <a:r>
              <a:rPr lang="en-US" altLang="en-US"/>
              <a:t>"</a:t>
            </a:r>
            <a:r>
              <a:rPr lang="en-US" altLang="en-US">
                <a:solidFill>
                  <a:schemeClr val="hlink"/>
                </a:solidFill>
              </a:rPr>
              <a:t>Tuning</a:t>
            </a:r>
            <a:r>
              <a:rPr lang="en-US" altLang="en-US"/>
              <a:t>" of the parameters (initial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/>
              <a:t>, decrement of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/>
              <a:t>, stop criterion) is relatively easy</a:t>
            </a:r>
          </a:p>
          <a:p>
            <a:r>
              <a:rPr lang="en-US" altLang="en-US"/>
              <a:t>Generally the </a:t>
            </a:r>
            <a:r>
              <a:rPr lang="en-US" altLang="en-US">
                <a:solidFill>
                  <a:schemeClr val="hlink"/>
                </a:solidFill>
              </a:rPr>
              <a:t>quality</a:t>
            </a:r>
            <a:r>
              <a:rPr lang="en-US" altLang="en-US"/>
              <a:t> of the results of SA is </a:t>
            </a:r>
            <a:r>
              <a:rPr lang="en-US" altLang="en-US">
                <a:solidFill>
                  <a:schemeClr val="hlink"/>
                </a:solidFill>
              </a:rPr>
              <a:t>good</a:t>
            </a:r>
            <a:r>
              <a:rPr lang="en-US" altLang="en-US"/>
              <a:t>, although it can take </a:t>
            </a:r>
            <a:r>
              <a:rPr lang="en-US" altLang="en-US">
                <a:solidFill>
                  <a:schemeClr val="hlink"/>
                </a:solidFill>
              </a:rPr>
              <a:t>a lot of time</a:t>
            </a:r>
            <a:endParaRPr lang="en-US" altLang="en-US"/>
          </a:p>
          <a:p>
            <a:r>
              <a:rPr lang="en-US" altLang="en-US"/>
              <a:t>Results are generally </a:t>
            </a:r>
            <a:r>
              <a:rPr lang="en-US" altLang="en-US">
                <a:solidFill>
                  <a:schemeClr val="hlink"/>
                </a:solidFill>
              </a:rPr>
              <a:t>not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reproducible</a:t>
            </a:r>
            <a:r>
              <a:rPr lang="en-US" altLang="en-US"/>
              <a:t>: another run can give a different result</a:t>
            </a:r>
          </a:p>
          <a:p>
            <a:r>
              <a:rPr lang="en-US" altLang="en-US"/>
              <a:t>SA can leave an optimal solution and not find it again</a:t>
            </a:r>
            <a:br>
              <a:rPr lang="en-US" altLang="en-US"/>
            </a:br>
            <a:r>
              <a:rPr lang="en-US" altLang="en-US"/>
              <a:t>(so try to remember the </a:t>
            </a:r>
            <a:r>
              <a:rPr lang="en-US" altLang="en-US">
                <a:solidFill>
                  <a:schemeClr val="hlink"/>
                </a:solidFill>
              </a:rPr>
              <a:t>best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solution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found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so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far</a:t>
            </a:r>
            <a:r>
              <a:rPr lang="en-US" altLang="en-US"/>
              <a:t>)</a:t>
            </a:r>
          </a:p>
          <a:p>
            <a:r>
              <a:rPr lang="en-US" altLang="en-US"/>
              <a:t>Proven to find the </a:t>
            </a:r>
            <a:r>
              <a:rPr lang="en-US" altLang="en-US">
                <a:solidFill>
                  <a:schemeClr val="hlink"/>
                </a:solidFill>
              </a:rPr>
              <a:t>optimum</a:t>
            </a:r>
            <a:r>
              <a:rPr lang="en-US" altLang="en-US"/>
              <a:t> under certain conditions; one of these conditions is that you must </a:t>
            </a:r>
            <a:r>
              <a:rPr lang="en-US" altLang="en-US">
                <a:solidFill>
                  <a:schemeClr val="hlink"/>
                </a:solidFill>
              </a:rPr>
              <a:t>run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forever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113049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www.sph.umich.edu/csg/abecasis/class/2006/615.19.pdf</a:t>
            </a:r>
            <a:endParaRPr lang="en-US" i="1" dirty="0"/>
          </a:p>
          <a:p>
            <a:r>
              <a:rPr lang="en-US" i="1" dirty="0">
                <a:hlinkClick r:id="rId3"/>
              </a:rPr>
              <a:t>http://www.maxdama.com/2008/07/trading-optimization-simulated.html</a:t>
            </a:r>
            <a:endParaRPr lang="en-US" i="1" dirty="0"/>
          </a:p>
          <a:p>
            <a:r>
              <a:rPr lang="en-US" i="1" dirty="0">
                <a:hlinkClick r:id="rId4"/>
              </a:rPr>
              <a:t>www.intelligentmodelling.org.uk</a:t>
            </a:r>
            <a:endParaRPr lang="en-US" i="1" dirty="0"/>
          </a:p>
          <a:p>
            <a:r>
              <a:rPr lang="en-US" i="1" dirty="0">
                <a:hlinkClick r:id="rId5"/>
              </a:rPr>
              <a:t>https://www.mii.lt/zilinskas/uploads/Heuristic%20Algorithms/Lectures/Lect5/sa2.ppt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minimization (maximization) strategies work to find the nearest local minimum</a:t>
            </a:r>
          </a:p>
          <a:p>
            <a:pPr lvl="1"/>
            <a:r>
              <a:rPr lang="en-US" dirty="0"/>
              <a:t>Trapped at local minimums (maxima)</a:t>
            </a:r>
          </a:p>
          <a:p>
            <a:r>
              <a:rPr lang="en-US" dirty="0"/>
              <a:t>Standard strategy</a:t>
            </a:r>
          </a:p>
          <a:p>
            <a:pPr lvl="1"/>
            <a:r>
              <a:rPr lang="en-US" dirty="0"/>
              <a:t>Generate trial point based on current estimates</a:t>
            </a:r>
          </a:p>
          <a:p>
            <a:pPr lvl="1"/>
            <a:r>
              <a:rPr lang="en-US" dirty="0"/>
              <a:t>Evaluate function at proposed location</a:t>
            </a:r>
          </a:p>
          <a:p>
            <a:pPr lvl="1"/>
            <a:r>
              <a:rPr lang="en-US" dirty="0"/>
              <a:t>Accept new value if it improves solution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around at states in the local neighborhood and choose the one with the best value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429001"/>
            <a:ext cx="5064321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54282" y="6172200"/>
            <a:ext cx="421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/>
              <a:t>Taken from www.maxdama.com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strategy must be developed to discover other minimum</a:t>
            </a:r>
          </a:p>
          <a:p>
            <a:pPr lvl="1"/>
            <a:r>
              <a:rPr lang="en-US" dirty="0"/>
              <a:t>This involves evaluating a functions at points that don’t necessarily improve the solution</a:t>
            </a:r>
          </a:p>
          <a:p>
            <a:pPr lvl="1"/>
            <a:r>
              <a:rPr lang="en-US" dirty="0"/>
              <a:t>Repeat algorithm many times with different initial configurations</a:t>
            </a:r>
          </a:p>
          <a:p>
            <a:pPr lvl="1"/>
            <a:r>
              <a:rPr lang="en-US" dirty="0"/>
              <a:t>Use information gathered in previous runs</a:t>
            </a:r>
          </a:p>
          <a:p>
            <a:pPr lvl="1"/>
            <a:r>
              <a:rPr lang="en-US" dirty="0"/>
              <a:t>Use a more complex Generation Function to jump out of local optimum</a:t>
            </a:r>
          </a:p>
          <a:p>
            <a:pPr lvl="1"/>
            <a:r>
              <a:rPr lang="en-US" dirty="0"/>
              <a:t>Use a more complex Evaluation Criterion that accepts sometimes (randomly) also solutions away from the (local) optimum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from ancient process of forging iron</a:t>
            </a:r>
          </a:p>
          <a:p>
            <a:r>
              <a:rPr lang="en-US" dirty="0"/>
              <a:t>Annealing refers to the fast heating of a metal and then cooling it slowly</a:t>
            </a:r>
          </a:p>
          <a:p>
            <a:r>
              <a:rPr lang="en-US" dirty="0"/>
              <a:t>The method was first proposed by Metropolis (1953)</a:t>
            </a:r>
          </a:p>
          <a:p>
            <a:pPr lvl="1"/>
            <a:r>
              <a:rPr lang="en-US" dirty="0"/>
              <a:t>Monte-Carlo methods</a:t>
            </a:r>
          </a:p>
          <a:p>
            <a:pPr lvl="1"/>
            <a:r>
              <a:rPr lang="en-US" dirty="0"/>
              <a:t>P=(-∆E/</a:t>
            </a:r>
            <a:r>
              <a:rPr lang="en-US" dirty="0" err="1"/>
              <a:t>kT</a:t>
            </a:r>
            <a:r>
              <a:rPr lang="en-US" dirty="0"/>
              <a:t>)</a:t>
            </a:r>
          </a:p>
          <a:p>
            <a:r>
              <a:rPr lang="en-US" dirty="0"/>
              <a:t>Kirkpatrick et al. (1982) later improved the SA method  applied optimization problems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4" name="Content Placeholder 3" descr="Blacksmith Pounding Caption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1447800"/>
            <a:ext cx="4073308" cy="5271340"/>
          </a:xfrm>
        </p:spPr>
      </p:pic>
      <p:sp>
        <p:nvSpPr>
          <p:cNvPr id="5" name="Rectangle 4"/>
          <p:cNvSpPr/>
          <p:nvPr/>
        </p:nvSpPr>
        <p:spPr>
          <a:xfrm>
            <a:off x="6454282" y="6488668"/>
            <a:ext cx="421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/>
              <a:t>Taken from www.maxdama.com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temperature</a:t>
            </a:r>
            <a:r>
              <a:rPr lang="en-US" dirty="0">
                <a:sym typeface="Wingdings" pitchFamily="2" charset="2"/>
              </a:rPr>
              <a:t> High Disorder  High Energy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SA differs from hill climbing in that a move is selected at random and then decides whether to accept it</a:t>
            </a:r>
          </a:p>
          <a:p>
            <a:r>
              <a:rPr lang="en-US" dirty="0"/>
              <a:t>In SA better moves are always accepted. Worse moves are not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of accepting a worse state is a function of both the temperature of the system and the change in the cost function</a:t>
            </a:r>
          </a:p>
          <a:p>
            <a:r>
              <a:rPr lang="en-US" dirty="0"/>
              <a:t>As the temperature decreases, the probability of accepting worse moves decreases</a:t>
            </a:r>
          </a:p>
          <a:p>
            <a:r>
              <a:rPr lang="en-US" dirty="0"/>
              <a:t>If  T=0, no worse moves are accepted (i.e. hill climbing)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22645" y="4146176"/>
            <a:ext cx="3810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00200"/>
            <a:ext cx="6781800" cy="239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7645" y="1447800"/>
            <a:ext cx="421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/>
              <a:t>Taken from www.maxdama.com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aHeuristics 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MetaHeuristics intro</Template>
  <TotalTime>187</TotalTime>
  <Words>622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MetaHeuristics intro</vt:lpstr>
      <vt:lpstr>Simulated Annealing </vt:lpstr>
      <vt:lpstr>The Problem</vt:lpstr>
      <vt:lpstr>Example: Hill Climbing</vt:lpstr>
      <vt:lpstr>Solution</vt:lpstr>
      <vt:lpstr>Simulated Annealing</vt:lpstr>
      <vt:lpstr>Simulated Annealing</vt:lpstr>
      <vt:lpstr>Simulated Annealing</vt:lpstr>
      <vt:lpstr>Simulated Annealing</vt:lpstr>
      <vt:lpstr>Simulated Annealing</vt:lpstr>
      <vt:lpstr>SA: Starting Temperature</vt:lpstr>
      <vt:lpstr>SA Algorithm</vt:lpstr>
      <vt:lpstr>SA Advantages/Disadvantages</vt:lpstr>
      <vt:lpstr>Performance</vt:lpstr>
      <vt:lpstr>Works Cited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</dc:title>
  <dc:creator>Paul Blossom</dc:creator>
  <cp:lastModifiedBy>Ding, Mengting</cp:lastModifiedBy>
  <cp:revision>18</cp:revision>
  <dcterms:created xsi:type="dcterms:W3CDTF">2009-10-13T01:56:33Z</dcterms:created>
  <dcterms:modified xsi:type="dcterms:W3CDTF">2022-01-26T14:19:18Z</dcterms:modified>
</cp:coreProperties>
</file>