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4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lossom" userId="6e1339383af635e7" providerId="LiveId" clId="{001417F7-A5D5-430C-B9C5-3E0320A4F435}"/>
    <pc:docChg chg="custSel modSld">
      <pc:chgData name="Paul Blossom" userId="6e1339383af635e7" providerId="LiveId" clId="{001417F7-A5D5-430C-B9C5-3E0320A4F435}" dt="2018-03-29T00:57:10.519" v="2" actId="27636"/>
      <pc:docMkLst>
        <pc:docMk/>
      </pc:docMkLst>
      <pc:sldChg chg="modSp">
        <pc:chgData name="Paul Blossom" userId="6e1339383af635e7" providerId="LiveId" clId="{001417F7-A5D5-430C-B9C5-3E0320A4F435}" dt="2018-03-29T00:57:10.519" v="2" actId="27636"/>
        <pc:sldMkLst>
          <pc:docMk/>
          <pc:sldMk cId="2763929512" sldId="258"/>
        </pc:sldMkLst>
        <pc:spChg chg="mod">
          <ac:chgData name="Paul Blossom" userId="6e1339383af635e7" providerId="LiveId" clId="{001417F7-A5D5-430C-B9C5-3E0320A4F435}" dt="2018-03-29T00:57:10.519" v="2" actId="27636"/>
          <ac:spMkLst>
            <pc:docMk/>
            <pc:sldMk cId="2763929512" sldId="258"/>
            <ac:spMk id="5" creationId="{00000000-0000-0000-0000-000000000000}"/>
          </ac:spMkLst>
        </pc:spChg>
      </pc:sldChg>
    </pc:docChg>
  </pc:docChgLst>
  <pc:docChgLst>
    <pc:chgData name="Paul Blossom" userId="6e1339383af635e7" providerId="LiveId" clId="{9C1AC881-59CD-458F-BC96-56AECDA66661}"/>
    <pc:docChg chg="modSld">
      <pc:chgData name="Paul Blossom" userId="6e1339383af635e7" providerId="LiveId" clId="{9C1AC881-59CD-458F-BC96-56AECDA66661}" dt="2021-03-02T12:43:11.879" v="65" actId="13926"/>
      <pc:docMkLst>
        <pc:docMk/>
      </pc:docMkLst>
      <pc:sldChg chg="modSp mod">
        <pc:chgData name="Paul Blossom" userId="6e1339383af635e7" providerId="LiveId" clId="{9C1AC881-59CD-458F-BC96-56AECDA66661}" dt="2021-03-02T12:43:11.879" v="65" actId="13926"/>
        <pc:sldMkLst>
          <pc:docMk/>
          <pc:sldMk cId="2946747963" sldId="262"/>
        </pc:sldMkLst>
        <pc:spChg chg="mod">
          <ac:chgData name="Paul Blossom" userId="6e1339383af635e7" providerId="LiveId" clId="{9C1AC881-59CD-458F-BC96-56AECDA66661}" dt="2021-03-02T12:43:11.879" v="65" actId="13926"/>
          <ac:spMkLst>
            <pc:docMk/>
            <pc:sldMk cId="2946747963" sldId="26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7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920D-86CC-44C3-AA2C-3A58A4E6F6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894B-BE06-4628-8397-D5FC63FA1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model_selection.GridSearchC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RandomizedSearchCV.html" TargetMode="External"/><Relationship Id="rId2" Type="http://schemas.openxmlformats.org/officeDocument/2006/relationships/hyperlink" Target="http://scikit-learn.org/stable/modules/grid_sear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then8181.github.io/machine-learning/keras/nn_keras_hyperparameter_tun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Hyper-parameter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2723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 -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Exhaustive search over specified parameter values for an estimator.</a:t>
            </a:r>
          </a:p>
          <a:p>
            <a:r>
              <a:rPr lang="en-US" dirty="0"/>
              <a:t>Important members are fit, predict.</a:t>
            </a:r>
          </a:p>
          <a:p>
            <a:r>
              <a:rPr lang="en-US" dirty="0"/>
              <a:t>The parameters of the estimator used to apply these methods are optimized by cross-validated grid-search over a parameter grid</a:t>
            </a:r>
          </a:p>
          <a:p>
            <a:endParaRPr lang="en-US" dirty="0"/>
          </a:p>
          <a:p>
            <a:r>
              <a:rPr lang="en-US" sz="2200" dirty="0">
                <a:hlinkClick r:id="rId2"/>
              </a:rPr>
              <a:t>http://scikit-learn.org/stable/modules/generated/sklearn.model_selection.GridSearchCV.html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4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param_grid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nb_epochs</a:t>
            </a:r>
            <a:r>
              <a:rPr lang="en-US" dirty="0"/>
              <a:t>=[10,20,30])</a:t>
            </a:r>
          </a:p>
          <a:p>
            <a:r>
              <a:rPr lang="en-US" dirty="0"/>
              <a:t>grid = </a:t>
            </a:r>
            <a:r>
              <a:rPr lang="en-US" dirty="0" err="1"/>
              <a:t>GridSearchCV</a:t>
            </a:r>
            <a:r>
              <a:rPr lang="en-US" dirty="0"/>
              <a:t>(estimator=</a:t>
            </a:r>
            <a:r>
              <a:rPr lang="en-US" dirty="0">
                <a:highlight>
                  <a:srgbClr val="FFFF00"/>
                </a:highlight>
              </a:rPr>
              <a:t>model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=</a:t>
            </a:r>
            <a:r>
              <a:rPr lang="en-US" dirty="0" err="1"/>
              <a:t>param_grid</a:t>
            </a:r>
            <a:r>
              <a:rPr lang="en-US" dirty="0"/>
              <a:t>, </a:t>
            </a:r>
            <a:r>
              <a:rPr lang="en-US" dirty="0" err="1"/>
              <a:t>n_jobs</a:t>
            </a:r>
            <a:r>
              <a:rPr lang="en-US" dirty="0"/>
              <a:t>=1)</a:t>
            </a:r>
          </a:p>
          <a:p>
            <a:r>
              <a:rPr lang="en-US" dirty="0" err="1"/>
              <a:t>grid_result</a:t>
            </a:r>
            <a:r>
              <a:rPr lang="en-US" dirty="0"/>
              <a:t> = </a:t>
            </a:r>
            <a:r>
              <a:rPr lang="en-US" dirty="0" err="1"/>
              <a:t>grid.fit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 will be using the def </a:t>
            </a:r>
            <a:r>
              <a:rPr lang="en-US" dirty="0" err="1">
                <a:highlight>
                  <a:srgbClr val="FFFF00"/>
                </a:highlight>
              </a:rPr>
              <a:t>create_model</a:t>
            </a:r>
            <a:r>
              <a:rPr lang="en-US" dirty="0">
                <a:highlight>
                  <a:srgbClr val="FFFF00"/>
                </a:highlight>
              </a:rPr>
              <a:t> form of </a:t>
            </a:r>
            <a:r>
              <a:rPr lang="en-US" dirty="0" err="1">
                <a:highlight>
                  <a:srgbClr val="FFFF00"/>
                </a:highlight>
              </a:rPr>
              <a:t>Keras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See http://machinelearningmastery.com/grid-search-hyperparameters-deep-learning-models-python-keras/</a:t>
            </a:r>
          </a:p>
        </p:txBody>
      </p:sp>
    </p:spTree>
    <p:extLst>
      <p:ext uri="{BB962C8B-B14F-4D97-AF65-F5344CB8AC3E}">
        <p14:creationId xmlns:p14="http://schemas.microsoft.com/office/powerpoint/2010/main" val="294674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BEC7-9175-45CE-A309-D41FCA1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08DA-FD9B-45DA-A656-08CFC438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k-fold Cross Validation. Choose a cross validation configuration to ensure your results are stable.</a:t>
            </a:r>
          </a:p>
          <a:p>
            <a:r>
              <a:rPr lang="en-US" dirty="0"/>
              <a:t>Review the Whole Grid. Look for trends to support configuration decisions.</a:t>
            </a:r>
          </a:p>
          <a:p>
            <a:r>
              <a:rPr lang="en-US" dirty="0"/>
              <a:t>Parallelize. Use a GPU or all your cores; we often want to try a lot of different parameters. If you have the money you could spin up a lot of AWS instances.</a:t>
            </a:r>
          </a:p>
          <a:p>
            <a:r>
              <a:rPr lang="en-US" dirty="0"/>
              <a:t>Use a Sample of Your Dataset. Train on a smaller sample of your training dataset to get an idea of general directions of parameters rather than optimal configurations.</a:t>
            </a:r>
          </a:p>
          <a:p>
            <a:r>
              <a:rPr lang="en-US" dirty="0"/>
              <a:t>Start with Coarse Grids. Start with coarse-grained grids and zoom into finer grained grids once you can narrow the scope.</a:t>
            </a:r>
          </a:p>
          <a:p>
            <a:r>
              <a:rPr lang="en-US" dirty="0"/>
              <a:t>Do not Transfer Results. Results are generally problem specific. </a:t>
            </a:r>
          </a:p>
          <a:p>
            <a:r>
              <a:rPr lang="en-US" dirty="0"/>
              <a:t>Reproducibility is a Problem. Although the seed for the random number generator was set in NumPy, the results are still not 100% reproducible. </a:t>
            </a:r>
          </a:p>
          <a:p>
            <a:r>
              <a:rPr lang="en-US" dirty="0"/>
              <a:t>The number </a:t>
            </a:r>
            <a:r>
              <a:rPr lang="en-US"/>
              <a:t>of iterations can get huge…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search on hyper parameters.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RandomizedSearchCV</a:t>
            </a:r>
            <a:r>
              <a:rPr lang="en-US" dirty="0"/>
              <a:t> implements a “fit” and a “score” method. It also implements “predict”, “</a:t>
            </a:r>
            <a:r>
              <a:rPr lang="en-US" dirty="0" err="1"/>
              <a:t>predict_proba</a:t>
            </a:r>
            <a:r>
              <a:rPr lang="en-US" dirty="0"/>
              <a:t>”, “</a:t>
            </a:r>
            <a:r>
              <a:rPr lang="en-US" dirty="0" err="1"/>
              <a:t>decision_function</a:t>
            </a:r>
            <a:r>
              <a:rPr lang="en-US" dirty="0"/>
              <a:t>”, “transform” and “</a:t>
            </a:r>
            <a:r>
              <a:rPr lang="en-US" dirty="0" err="1"/>
              <a:t>inverse_transform</a:t>
            </a:r>
            <a:r>
              <a:rPr lang="en-US" dirty="0"/>
              <a:t>” if they are implemented in the estimator used.</a:t>
            </a:r>
          </a:p>
          <a:p>
            <a:r>
              <a:rPr lang="en-US" dirty="0"/>
              <a:t>The parameters of the estimator used to apply these methods are optimized by cross-validated search over parameter settings.</a:t>
            </a:r>
          </a:p>
          <a:p>
            <a:r>
              <a:rPr lang="en-US" dirty="0"/>
              <a:t>In contrast to </a:t>
            </a:r>
            <a:r>
              <a:rPr lang="en-US" dirty="0" err="1"/>
              <a:t>GridSearchCV</a:t>
            </a:r>
            <a:r>
              <a:rPr lang="en-US" dirty="0"/>
              <a:t>, not all parameter values are tried out, but rather a fixed number of parameter settings is sampled from the specified distributions. The number of parameter settings that are tried is given by </a:t>
            </a:r>
            <a:r>
              <a:rPr lang="en-US" dirty="0" err="1"/>
              <a:t>n_iter</a:t>
            </a:r>
            <a:r>
              <a:rPr lang="en-US" dirty="0"/>
              <a:t>.</a:t>
            </a:r>
          </a:p>
          <a:p>
            <a:r>
              <a:rPr lang="en-US" dirty="0"/>
              <a:t>If all parameters are presented as a list, sampling without replacement is performed. If at least one parameter is given as a distribution, sampling with replacement is used. It is highly recommended to use continuous distributions for continuous parameters.</a:t>
            </a:r>
          </a:p>
          <a:p>
            <a:endParaRPr lang="en-US" dirty="0"/>
          </a:p>
          <a:p>
            <a:r>
              <a:rPr lang="en-US" sz="2600" dirty="0"/>
              <a:t>See: </a:t>
            </a:r>
          </a:p>
          <a:p>
            <a:r>
              <a:rPr lang="en-US" sz="2600" dirty="0">
                <a:solidFill>
                  <a:prstClr val="black"/>
                </a:solidFill>
                <a:hlinkClick r:id="rId2"/>
              </a:rPr>
              <a:t>http://scikit-learn.org/stable/modules/grid_search.html</a:t>
            </a:r>
            <a:endParaRPr lang="en-US" sz="2300" dirty="0"/>
          </a:p>
          <a:p>
            <a:r>
              <a:rPr lang="en-US" sz="2600" dirty="0">
                <a:hlinkClick r:id="rId3"/>
              </a:rPr>
              <a:t>http://scikit-learn.org/stable/modules/generated/sklearn.model_selection.RandomizedSearchCV.html</a:t>
            </a:r>
            <a:endParaRPr lang="en-US" sz="2600" dirty="0"/>
          </a:p>
          <a:p>
            <a:r>
              <a:rPr lang="en-US" sz="2600">
                <a:hlinkClick r:id="rId4"/>
              </a:rPr>
              <a:t>http://ethen8181.github.io/machine-learning/keras/nn_keras_hyperparameter_tuning.html</a:t>
            </a:r>
            <a:endParaRPr lang="en-US" sz="260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282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522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Hyper-parameter optimization</vt:lpstr>
      <vt:lpstr>GridSearchCV  - scikit-learn</vt:lpstr>
      <vt:lpstr>Simple Example</vt:lpstr>
      <vt:lpstr>Hyper parameter optimization</vt:lpstr>
      <vt:lpstr>Randomized search on hyper parameters.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Hyper-parameter optimization</dc:title>
  <dc:creator>Blossom, Paul</dc:creator>
  <cp:lastModifiedBy>Blossom, Paul</cp:lastModifiedBy>
  <cp:revision>11</cp:revision>
  <dcterms:created xsi:type="dcterms:W3CDTF">2017-03-28T12:02:15Z</dcterms:created>
  <dcterms:modified xsi:type="dcterms:W3CDTF">2021-03-02T12:43:20Z</dcterms:modified>
</cp:coreProperties>
</file>