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539AA2-4955-4947-B021-FA1C8CD468E8}" v="2" dt="2021-03-04T12:26:18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1" autoAdjust="0"/>
    <p:restoredTop sz="94660"/>
  </p:normalViewPr>
  <p:slideViewPr>
    <p:cSldViewPr snapToGrid="0">
      <p:cViewPr varScale="1">
        <p:scale>
          <a:sx n="87" d="100"/>
          <a:sy n="87" d="100"/>
        </p:scale>
        <p:origin x="302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Blossom" userId="6e1339383af635e7" providerId="LiveId" clId="{93539AA2-4955-4947-B021-FA1C8CD468E8}"/>
    <pc:docChg chg="custSel addSld modSld">
      <pc:chgData name="Paul Blossom" userId="6e1339383af635e7" providerId="LiveId" clId="{93539AA2-4955-4947-B021-FA1C8CD468E8}" dt="2021-03-04T13:21:24.911" v="262" actId="12"/>
      <pc:docMkLst>
        <pc:docMk/>
      </pc:docMkLst>
      <pc:sldChg chg="modSp mod">
        <pc:chgData name="Paul Blossom" userId="6e1339383af635e7" providerId="LiveId" clId="{93539AA2-4955-4947-B021-FA1C8CD468E8}" dt="2021-03-04T12:26:18.406" v="240" actId="20577"/>
        <pc:sldMkLst>
          <pc:docMk/>
          <pc:sldMk cId="2836673557" sldId="258"/>
        </pc:sldMkLst>
        <pc:spChg chg="mod">
          <ac:chgData name="Paul Blossom" userId="6e1339383af635e7" providerId="LiveId" clId="{93539AA2-4955-4947-B021-FA1C8CD468E8}" dt="2021-03-04T12:26:18.406" v="240" actId="20577"/>
          <ac:spMkLst>
            <pc:docMk/>
            <pc:sldMk cId="2836673557" sldId="258"/>
            <ac:spMk id="3" creationId="{2935177A-DF75-40DA-991E-81DA27BD19B9}"/>
          </ac:spMkLst>
        </pc:spChg>
      </pc:sldChg>
      <pc:sldChg chg="modSp mod">
        <pc:chgData name="Paul Blossom" userId="6e1339383af635e7" providerId="LiveId" clId="{93539AA2-4955-4947-B021-FA1C8CD468E8}" dt="2021-03-04T13:21:24.911" v="262" actId="12"/>
        <pc:sldMkLst>
          <pc:docMk/>
          <pc:sldMk cId="1448255328" sldId="259"/>
        </pc:sldMkLst>
        <pc:spChg chg="mod">
          <ac:chgData name="Paul Blossom" userId="6e1339383af635e7" providerId="LiveId" clId="{93539AA2-4955-4947-B021-FA1C8CD468E8}" dt="2021-03-04T13:21:24.911" v="262" actId="12"/>
          <ac:spMkLst>
            <pc:docMk/>
            <pc:sldMk cId="1448255328" sldId="259"/>
            <ac:spMk id="3" creationId="{E2AF8B92-570B-439E-8631-AAF8BC54EBDB}"/>
          </ac:spMkLst>
        </pc:spChg>
      </pc:sldChg>
      <pc:sldChg chg="modSp new mod">
        <pc:chgData name="Paul Blossom" userId="6e1339383af635e7" providerId="LiveId" clId="{93539AA2-4955-4947-B021-FA1C8CD468E8}" dt="2021-03-04T12:21:24.539" v="173" actId="20577"/>
        <pc:sldMkLst>
          <pc:docMk/>
          <pc:sldMk cId="1688030311" sldId="260"/>
        </pc:sldMkLst>
        <pc:spChg chg="mod">
          <ac:chgData name="Paul Blossom" userId="6e1339383af635e7" providerId="LiveId" clId="{93539AA2-4955-4947-B021-FA1C8CD468E8}" dt="2021-03-04T12:20:13.628" v="15" actId="20577"/>
          <ac:spMkLst>
            <pc:docMk/>
            <pc:sldMk cId="1688030311" sldId="260"/>
            <ac:spMk id="2" creationId="{AA931FD3-0456-4356-8DEB-CA94585B37CE}"/>
          </ac:spMkLst>
        </pc:spChg>
        <pc:spChg chg="mod">
          <ac:chgData name="Paul Blossom" userId="6e1339383af635e7" providerId="LiveId" clId="{93539AA2-4955-4947-B021-FA1C8CD468E8}" dt="2021-03-04T12:21:24.539" v="173" actId="20577"/>
          <ac:spMkLst>
            <pc:docMk/>
            <pc:sldMk cId="1688030311" sldId="260"/>
            <ac:spMk id="3" creationId="{33568CFB-8187-4EFA-AF28-6EC4A2837A2D}"/>
          </ac:spMkLst>
        </pc:spChg>
      </pc:sldChg>
      <pc:sldChg chg="addSp modSp new mod">
        <pc:chgData name="Paul Blossom" userId="6e1339383af635e7" providerId="LiveId" clId="{93539AA2-4955-4947-B021-FA1C8CD468E8}" dt="2021-03-04T12:25:09.761" v="230" actId="20577"/>
        <pc:sldMkLst>
          <pc:docMk/>
          <pc:sldMk cId="3646433914" sldId="261"/>
        </pc:sldMkLst>
        <pc:spChg chg="mod">
          <ac:chgData name="Paul Blossom" userId="6e1339383af635e7" providerId="LiveId" clId="{93539AA2-4955-4947-B021-FA1C8CD468E8}" dt="2021-03-04T12:22:53.015" v="194" actId="20577"/>
          <ac:spMkLst>
            <pc:docMk/>
            <pc:sldMk cId="3646433914" sldId="261"/>
            <ac:spMk id="2" creationId="{8FA434F3-C901-4F7D-9CC9-7DA87DCE8599}"/>
          </ac:spMkLst>
        </pc:spChg>
        <pc:spChg chg="mod">
          <ac:chgData name="Paul Blossom" userId="6e1339383af635e7" providerId="LiveId" clId="{93539AA2-4955-4947-B021-FA1C8CD468E8}" dt="2021-03-04T12:25:09.761" v="230" actId="20577"/>
          <ac:spMkLst>
            <pc:docMk/>
            <pc:sldMk cId="3646433914" sldId="261"/>
            <ac:spMk id="3" creationId="{481DD1A6-E410-4872-9927-340EB87F47F4}"/>
          </ac:spMkLst>
        </pc:spChg>
        <pc:spChg chg="add mod">
          <ac:chgData name="Paul Blossom" userId="6e1339383af635e7" providerId="LiveId" clId="{93539AA2-4955-4947-B021-FA1C8CD468E8}" dt="2021-03-04T12:23:51.571" v="199" actId="1076"/>
          <ac:spMkLst>
            <pc:docMk/>
            <pc:sldMk cId="3646433914" sldId="261"/>
            <ac:spMk id="5" creationId="{704F87F0-7322-4201-8CEA-667581386EE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2C4D-D3A0-4E65-B636-FC0F2C014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DF4A3-518B-4DE4-B683-385D96983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927D9-EA28-45E1-9B75-04DD6A37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A7F2-9E1E-4DC7-A019-6E279D39F6D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41D2-AE23-4222-AB12-BC8FC44FB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5F5A4-ACB2-468F-9B6B-622E0829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2D9D-0619-4D3E-87CC-B5B419AB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FF92C-1D05-4CC4-9F77-0ED12D0A1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16081-F284-46F4-A79C-1E94BDE88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1DF99-E5BF-46D7-BD3C-34CB7122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A7F2-9E1E-4DC7-A019-6E279D39F6D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BF0F8-EED4-41ED-8CB4-7295F4B0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9EF4F-24A3-4953-A14C-B8652843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2D9D-0619-4D3E-87CC-B5B419AB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422DF5-B882-4795-AE7C-B17C0D11C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FC27A-1E60-4B81-AA11-0220FB583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91E7E-B589-4D66-9DDD-287F14538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A7F2-9E1E-4DC7-A019-6E279D39F6D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63475-9B66-4EDD-87FA-57EE918D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A05DC-BB58-4C20-9AB2-C9ED7A14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2D9D-0619-4D3E-87CC-B5B419AB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4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6D9EC-AFAE-46FB-800B-FE65BBD4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449A-93FE-414E-9577-5C075468D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13F3F-A343-4AA3-AF6F-348E582F9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A7F2-9E1E-4DC7-A019-6E279D39F6D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EE9E3-2D10-40E0-BB3A-0012069A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9381C-5C3E-4DA0-9C09-3DCC05AA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2D9D-0619-4D3E-87CC-B5B419AB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0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3C38-7313-49A3-8226-05D4FE78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C0464-7FB1-4DC6-A65D-80AFC56EC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1F5AB-EB82-499C-8AE1-B01715A7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A7F2-9E1E-4DC7-A019-6E279D39F6D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C9AA0-AC93-4493-9EF3-4A654634F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4B42F-CCD4-4F97-815E-FEFCE69D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2D9D-0619-4D3E-87CC-B5B419AB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0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D976-9B53-44A9-8C2A-5616CB5E0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9FF9-6107-44E8-99F3-C8C9BD9C6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40E62-6C43-4692-80FC-A97F26BAB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5504F-308D-4FA0-8088-B5D18981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A7F2-9E1E-4DC7-A019-6E279D39F6D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943BD-4C56-435C-9E97-7C291C27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E9C3A-E012-4215-93AC-6B440275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2D9D-0619-4D3E-87CC-B5B419AB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8D5C-2517-4737-BB49-0763BEE54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A4DC3-2147-4E80-B992-13D1BCABC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CB7D2-8D32-4908-A065-2AF50C1A4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75F32B-C7B5-4780-ADC3-E21571E29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E6FA5-503E-4E1F-8CC9-92DF1E59E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791B53-7885-43C9-BF3B-2F0558A6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A7F2-9E1E-4DC7-A019-6E279D39F6D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D5B4FB-54AE-4733-9AE6-0F3FEC7E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BADDDB-E4B8-4047-AD8C-89582FD4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2D9D-0619-4D3E-87CC-B5B419AB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9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E1C96-5947-4A70-913C-AE607D47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13AEB-90D4-444F-81CA-B14A27FAA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A7F2-9E1E-4DC7-A019-6E279D39F6D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85FB1-7BDE-4F33-930F-F5DAF54E6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40920-62B4-4DDD-A3B6-513382FC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2D9D-0619-4D3E-87CC-B5B419AB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3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9AE7F-9625-4A88-A632-BC2EB9B9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A7F2-9E1E-4DC7-A019-6E279D39F6D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69810-A32F-42D0-947A-DDAC38CAE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D5D6B-CC81-48F1-92A5-228385A2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2D9D-0619-4D3E-87CC-B5B419AB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0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DB02E-E8AF-48B2-9507-82AF61044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71CEC-E776-488C-ABC8-827FFF8A3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84D79-C2EE-4827-BBD9-73410554A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6BB11-C077-4B09-9303-D973E493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A7F2-9E1E-4DC7-A019-6E279D39F6D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B63E-1371-4779-AA82-90E3A0401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9A641-21FC-48B9-8D74-E1A70C94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2D9D-0619-4D3E-87CC-B5B419AB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7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306AB-36F6-4A69-A136-E994E1E29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63E51-E56E-43B0-B257-F30F057FE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22E6E-06B9-4B1A-A743-952204319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F5CAF-C9CF-445C-A2BA-9F39100F1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A7F2-9E1E-4DC7-A019-6E279D39F6D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25DDA-B7A9-476D-A3F4-1F54528E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A9445-71CA-417E-B431-63DC3691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2D9D-0619-4D3E-87CC-B5B419AB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7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2807F8-A3BC-4BAA-B23D-74EDAA87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ED907-5936-42CE-91B8-AC504AABB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56BC1-FB48-43B4-9383-DD5EB3F66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6A7F2-9E1E-4DC7-A019-6E279D39F6D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876B0-B914-4A89-95DD-D533F63B5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F5816-6424-49F2-A800-18A0E2E76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62D9D-0619-4D3E-87CC-B5B419AB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8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Bach+Choral+Harmon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03.04069" TargetMode="External"/><Relationship Id="rId7" Type="http://schemas.openxmlformats.org/officeDocument/2006/relationships/hyperlink" Target="https://datascience.stackexchange.com/questions/5706/what-is-the-dying-relu-problem-in-neural-networks" TargetMode="External"/><Relationship Id="rId2" Type="http://schemas.openxmlformats.org/officeDocument/2006/relationships/hyperlink" Target="https://stats.stackexchange.com/questions/369104/what-is-a-sensible-order-for-parameter-tuning-in-neural-network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chinelearningmastery.com/train-neural-networks-with-noise-to-reduce-overfitting/" TargetMode="External"/><Relationship Id="rId5" Type="http://schemas.openxmlformats.org/officeDocument/2006/relationships/hyperlink" Target="https://stats.stackexchange.com/questions/160479/practical-hyperparameter-optimization-random-vs-grid-search" TargetMode="External"/><Relationship Id="rId4" Type="http://schemas.openxmlformats.org/officeDocument/2006/relationships/hyperlink" Target="https://stats.stackexchange.com/questions/225748/does-relu-layer-work-well-for-a-shallow-network/354649#35464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09AD-AE2A-4BA0-9285-134F3F7A1D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reasonable order for parameter tuning in neural networks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6B362-B016-437C-856D-CB87441B0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1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31FD3-0456-4356-8DEB-CA94585B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68CFB-8187-4EFA-AF28-6EC4A2837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order and importance of the hyperparameter is dependent upon the dataset. There is no one best way to optimize the hyperparameters.</a:t>
            </a:r>
          </a:p>
        </p:txBody>
      </p:sp>
    </p:spTree>
    <p:extLst>
      <p:ext uri="{BB962C8B-B14F-4D97-AF65-F5344CB8AC3E}">
        <p14:creationId xmlns:p14="http://schemas.microsoft.com/office/powerpoint/2010/main" val="168803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3A9C32C-7BC6-4B4E-9A28-82349CF5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empirical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BB3CE4-C1D2-412F-9FC7-DDA6E7A463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7313" y="1825625"/>
            <a:ext cx="4563373" cy="435133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320A64-56E3-4DF3-AFA3-81742DD5E0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TIMIT Acoustic-Phonetic Continuous Speech Corpus</a:t>
            </a:r>
          </a:p>
          <a:p>
            <a:r>
              <a:rPr lang="en-US" dirty="0"/>
              <a:t>IAM On-Line Handwriting Database </a:t>
            </a:r>
          </a:p>
          <a:p>
            <a:r>
              <a:rPr lang="en-US" dirty="0">
                <a:hlinkClick r:id="rId3"/>
              </a:rPr>
              <a:t>https://archive.ics.uci.edu/ml/datasets/Bach+Choral+Harmony</a:t>
            </a:r>
            <a:endParaRPr lang="en-US" dirty="0"/>
          </a:p>
          <a:p>
            <a:r>
              <a:rPr lang="en-US" dirty="0"/>
              <a:t>Higher order = interactions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2A53E4-2758-4030-A30D-1F16B9F54FB8}"/>
              </a:ext>
            </a:extLst>
          </p:cNvPr>
          <p:cNvSpPr txBox="1"/>
          <p:nvPr/>
        </p:nvSpPr>
        <p:spPr>
          <a:xfrm>
            <a:off x="4163444" y="6176963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https://arxiv.org/abs/1503.04069</a:t>
            </a:r>
          </a:p>
        </p:txBody>
      </p:sp>
    </p:spTree>
    <p:extLst>
      <p:ext uri="{BB962C8B-B14F-4D97-AF65-F5344CB8AC3E}">
        <p14:creationId xmlns:p14="http://schemas.microsoft.com/office/powerpoint/2010/main" val="291318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880C-AA48-462F-BC30-69B6F6FC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suggested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F8B92-570B-439E-8631-AAF8BC54E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Optimizer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Learning 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Activation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Batch size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Input noise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Network design -number of hidden layers and number of neurons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Regularizers</a:t>
            </a:r>
            <a:r>
              <a:rPr lang="en-US" dirty="0"/>
              <a:t> - (L1, L2, dropout etc.)</a:t>
            </a:r>
          </a:p>
        </p:txBody>
      </p:sp>
    </p:spTree>
    <p:extLst>
      <p:ext uri="{BB962C8B-B14F-4D97-AF65-F5344CB8AC3E}">
        <p14:creationId xmlns:p14="http://schemas.microsoft.com/office/powerpoint/2010/main" val="144825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34F3-C901-4F7D-9CC9-7DA87DCE8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(sort of):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DD1A6-E410-4872-9927-340EB87F4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you replace sigmoid or tanh with </a:t>
            </a:r>
            <a:r>
              <a:rPr lang="en-US" dirty="0" err="1"/>
              <a:t>ReLU</a:t>
            </a:r>
            <a:r>
              <a:rPr lang="en-US" dirty="0"/>
              <a:t>, typically you will also need to:</a:t>
            </a:r>
          </a:p>
          <a:p>
            <a:pPr lvl="1"/>
            <a:r>
              <a:rPr lang="en-US" dirty="0"/>
              <a:t>Decrease your learning rate significantly, usually by 1/100th. This is because </a:t>
            </a:r>
            <a:r>
              <a:rPr lang="en-US" dirty="0" err="1"/>
              <a:t>ReLU</a:t>
            </a:r>
            <a:r>
              <a:rPr lang="en-US" dirty="0"/>
              <a:t> output grows without bound and is much less resistant to high learning rates.</a:t>
            </a:r>
          </a:p>
          <a:p>
            <a:pPr lvl="1"/>
            <a:r>
              <a:rPr lang="en-US" dirty="0"/>
              <a:t>Increase number of parameters (i.e. weights, nodes) by around 2X or more. This is because of dead </a:t>
            </a:r>
            <a:r>
              <a:rPr lang="en-US" dirty="0" err="1"/>
              <a:t>relu</a:t>
            </a:r>
            <a:r>
              <a:rPr lang="en-US" dirty="0"/>
              <a:t> issue.</a:t>
            </a:r>
          </a:p>
          <a:p>
            <a:pPr lvl="1"/>
            <a:r>
              <a:rPr lang="en-US" dirty="0"/>
              <a:t>You might have to increase number of epochs due to much lower LR.</a:t>
            </a:r>
          </a:p>
          <a:p>
            <a:pPr lvl="1"/>
            <a:r>
              <a:rPr lang="en-US" dirty="0"/>
              <a:t>You will typically need better initialization method than random </a:t>
            </a:r>
            <a:r>
              <a:rPr lang="en-US" dirty="0" err="1"/>
              <a:t>init</a:t>
            </a:r>
            <a:r>
              <a:rPr lang="en-US" dirty="0"/>
              <a:t>, such as </a:t>
            </a:r>
            <a:r>
              <a:rPr lang="en-US" dirty="0" err="1"/>
              <a:t>Glorot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or He </a:t>
            </a:r>
            <a:r>
              <a:rPr lang="en-US" dirty="0" err="1"/>
              <a:t>init.</a:t>
            </a:r>
            <a:r>
              <a:rPr lang="en-US" dirty="0"/>
              <a:t> Often you can get by without this but at expense of much slower convergence.</a:t>
            </a:r>
          </a:p>
          <a:p>
            <a:pPr lvl="1"/>
            <a:r>
              <a:rPr lang="en-US" dirty="0"/>
              <a:t>Very likely you will also need more stronger regularization such as dropout, again because of larger number of parameters and increased numbers of epochs.</a:t>
            </a:r>
          </a:p>
          <a:p>
            <a:r>
              <a:rPr lang="en-US" dirty="0"/>
              <a:t>In summary, things are not as simple as swapping sigmoid/tanh with </a:t>
            </a:r>
            <a:r>
              <a:rPr lang="en-US" dirty="0" err="1"/>
              <a:t>ReLU</a:t>
            </a:r>
            <a:r>
              <a:rPr lang="en-US" dirty="0"/>
              <a:t>. As soon as you add </a:t>
            </a:r>
            <a:r>
              <a:rPr lang="en-US" dirty="0" err="1"/>
              <a:t>ReLU</a:t>
            </a:r>
            <a:r>
              <a:rPr lang="en-US" dirty="0"/>
              <a:t>, you need above changes to compensate for other effects.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4F87F0-7322-4201-8CEA-667581386EEC}"/>
              </a:ext>
            </a:extLst>
          </p:cNvPr>
          <p:cNvSpPr txBox="1"/>
          <p:nvPr/>
        </p:nvSpPr>
        <p:spPr>
          <a:xfrm>
            <a:off x="2973481" y="5988734"/>
            <a:ext cx="60948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https://stats.stackexchange.com/questions/225748/does-relu-layer-work-well-for-a-shallow-network/354649#354649</a:t>
            </a:r>
          </a:p>
        </p:txBody>
      </p:sp>
    </p:spTree>
    <p:extLst>
      <p:ext uri="{BB962C8B-B14F-4D97-AF65-F5344CB8AC3E}">
        <p14:creationId xmlns:p14="http://schemas.microsoft.com/office/powerpoint/2010/main" val="3646433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AA6CD-0E53-4039-B96B-AA72BB4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5177A-DF75-40DA-991E-81DA27BD1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https://stats.stackexchange.com/questions/369104/what-is-a-sensible-order-for-parameter-tuning-in-neural-networks</a:t>
            </a:r>
            <a:endParaRPr lang="en-US" dirty="0"/>
          </a:p>
          <a:p>
            <a:r>
              <a:rPr lang="en-US" dirty="0">
                <a:hlinkClick r:id="rId3"/>
              </a:rPr>
              <a:t>https://arxiv.org/abs/1503.04069</a:t>
            </a:r>
            <a:endParaRPr lang="en-US" dirty="0"/>
          </a:p>
          <a:p>
            <a:r>
              <a:rPr lang="en-US" dirty="0">
                <a:hlinkClick r:id="rId4"/>
              </a:rPr>
              <a:t>https://stats.stackexchange.com/questions/225748/does-relu-layer-work-well-for-a-shallow-network/354649#354649</a:t>
            </a:r>
            <a:endParaRPr lang="en-US" dirty="0"/>
          </a:p>
          <a:p>
            <a:r>
              <a:rPr lang="en-US" dirty="0">
                <a:hlinkClick r:id="rId5"/>
              </a:rPr>
              <a:t>https://stats.stackexchange.com/questions/160479/practical-hyperparameter-optimization-random-vs-grid-search</a:t>
            </a:r>
            <a:endParaRPr lang="en-US" dirty="0"/>
          </a:p>
          <a:p>
            <a:r>
              <a:rPr lang="en-US" dirty="0">
                <a:hlinkClick r:id="rId6"/>
              </a:rPr>
              <a:t>https://machinelearningmastery.com/train-neural-networks-with-noise-to-reduce-overfitting/</a:t>
            </a:r>
            <a:endParaRPr lang="en-US" dirty="0"/>
          </a:p>
          <a:p>
            <a:r>
              <a:rPr lang="en-US" dirty="0">
                <a:hlinkClick r:id="rId7"/>
              </a:rPr>
              <a:t>https://datascience.stackexchange.com/questions/5706/what-is-the-dying-relu-problem-in-neural-networks</a:t>
            </a:r>
            <a:endParaRPr lang="en-US" dirty="0"/>
          </a:p>
          <a:p>
            <a:r>
              <a:rPr lang="en-US" dirty="0">
                <a:hlinkClick r:id="rId4"/>
              </a:rPr>
              <a:t>https://stats.stackexchange.com/questions/225748/does-relu-layer-work-well-for-a-shallow-network/354649#354649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73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398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 reasonable order for parameter tuning in neural networks</vt:lpstr>
      <vt:lpstr>Important note:</vt:lpstr>
      <vt:lpstr>Some empirical results</vt:lpstr>
      <vt:lpstr>One suggested order</vt:lpstr>
      <vt:lpstr>Example (sort of):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reasonable order for parameter tuning in neural networks</dc:title>
  <dc:creator>Blossom, Paul</dc:creator>
  <cp:lastModifiedBy>Blossom, Paul</cp:lastModifiedBy>
  <cp:revision>2</cp:revision>
  <dcterms:created xsi:type="dcterms:W3CDTF">2021-03-04T12:05:10Z</dcterms:created>
  <dcterms:modified xsi:type="dcterms:W3CDTF">2021-03-04T13:21:40Z</dcterms:modified>
</cp:coreProperties>
</file>